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2" r:id="rId1"/>
  </p:sldMasterIdLst>
  <p:notesMasterIdLst>
    <p:notesMasterId r:id="rId34"/>
  </p:notesMasterIdLst>
  <p:handoutMasterIdLst>
    <p:handoutMasterId r:id="rId35"/>
  </p:handoutMasterIdLst>
  <p:sldIdLst>
    <p:sldId id="1262" r:id="rId2"/>
    <p:sldId id="1392" r:id="rId3"/>
    <p:sldId id="1408" r:id="rId4"/>
    <p:sldId id="1393" r:id="rId5"/>
    <p:sldId id="1397" r:id="rId6"/>
    <p:sldId id="1394" r:id="rId7"/>
    <p:sldId id="1396" r:id="rId8"/>
    <p:sldId id="1406" r:id="rId9"/>
    <p:sldId id="1413" r:id="rId10"/>
    <p:sldId id="1432" r:id="rId11"/>
    <p:sldId id="1433" r:id="rId12"/>
    <p:sldId id="1434" r:id="rId13"/>
    <p:sldId id="1435" r:id="rId14"/>
    <p:sldId id="1436" r:id="rId15"/>
    <p:sldId id="1437" r:id="rId16"/>
    <p:sldId id="1438" r:id="rId17"/>
    <p:sldId id="1439" r:id="rId18"/>
    <p:sldId id="1445" r:id="rId19"/>
    <p:sldId id="1440" r:id="rId20"/>
    <p:sldId id="1441" r:id="rId21"/>
    <p:sldId id="1442" r:id="rId22"/>
    <p:sldId id="1443" r:id="rId23"/>
    <p:sldId id="1444" r:id="rId24"/>
    <p:sldId id="1446" r:id="rId25"/>
    <p:sldId id="1447" r:id="rId26"/>
    <p:sldId id="1448" r:id="rId27"/>
    <p:sldId id="1425" r:id="rId28"/>
    <p:sldId id="1426" r:id="rId29"/>
    <p:sldId id="1427" r:id="rId30"/>
    <p:sldId id="1428" r:id="rId31"/>
    <p:sldId id="1429" r:id="rId32"/>
    <p:sldId id="1430" r:id="rId33"/>
  </p:sldIdLst>
  <p:sldSz cx="9144000" cy="6858000" type="screen4x3"/>
  <p:notesSz cx="9283700" cy="70358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6">
          <p15:clr>
            <a:srgbClr val="A4A3A4"/>
          </p15:clr>
        </p15:guide>
        <p15:guide id="2" pos="29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scaleToFitPaper="1" frameSlides="1"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FFFF"/>
    <a:srgbClr val="FDD22B"/>
    <a:srgbClr val="020000"/>
    <a:srgbClr val="3251D1"/>
    <a:srgbClr val="4F6F92"/>
    <a:srgbClr val="57B0FF"/>
    <a:srgbClr val="FFFF00"/>
    <a:srgbClr val="339900"/>
    <a:srgbClr val="CCCCCC"/>
    <a:srgbClr val="099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80" autoAdjust="0"/>
    <p:restoredTop sz="90955"/>
  </p:normalViewPr>
  <p:slideViewPr>
    <p:cSldViewPr>
      <p:cViewPr varScale="1">
        <p:scale>
          <a:sx n="91" d="100"/>
          <a:sy n="91" d="100"/>
        </p:scale>
        <p:origin x="200" y="9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60"/>
    </p:cViewPr>
  </p:sorterViewPr>
  <p:notesViewPr>
    <p:cSldViewPr>
      <p:cViewPr varScale="1">
        <p:scale>
          <a:sx n="156" d="100"/>
          <a:sy n="156" d="100"/>
        </p:scale>
        <p:origin x="-1104" y="-104"/>
      </p:cViewPr>
      <p:guideLst>
        <p:guide orient="horz" pos="2216"/>
        <p:guide pos="29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782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25" tIns="46013" rIns="92025" bIns="46013" numCol="1" anchor="t" anchorCtr="0" compatLnSpc="1">
            <a:prstTxWarp prst="textNoShape">
              <a:avLst/>
            </a:prstTxWarp>
          </a:bodyPr>
          <a:lstStyle>
            <a:lvl1pPr algn="l" defTabSz="9207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05425" y="0"/>
            <a:ext cx="39782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25" tIns="46013" rIns="92025" bIns="46013" numCol="1" anchor="t" anchorCtr="0" compatLnSpc="1">
            <a:prstTxWarp prst="textNoShape">
              <a:avLst/>
            </a:prstTxWarp>
          </a:bodyPr>
          <a:lstStyle>
            <a:lvl1pPr algn="r" defTabSz="9207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172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00838"/>
            <a:ext cx="39782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25" tIns="46013" rIns="92025" bIns="46013" numCol="1" anchor="b" anchorCtr="0" compatLnSpc="1">
            <a:prstTxWarp prst="textNoShape">
              <a:avLst/>
            </a:prstTxWarp>
          </a:bodyPr>
          <a:lstStyle>
            <a:lvl1pPr algn="l" defTabSz="9207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172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05425" y="6700838"/>
            <a:ext cx="39782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25" tIns="46013" rIns="92025" bIns="46013" numCol="1" anchor="b" anchorCtr="0" compatLnSpc="1">
            <a:prstTxWarp prst="textNoShape">
              <a:avLst/>
            </a:prstTxWarp>
          </a:bodyPr>
          <a:lstStyle>
            <a:lvl1pPr algn="r" defTabSz="920750">
              <a:defRPr sz="1200">
                <a:latin typeface="Times New Roman" charset="0"/>
              </a:defRPr>
            </a:lvl1pPr>
          </a:lstStyle>
          <a:p>
            <a:fld id="{FED210AC-0B1E-A14F-AC42-C56FA48605A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4313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0" tIns="46620" rIns="93240" bIns="46620" numCol="1" anchor="t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59388" y="0"/>
            <a:ext cx="4024312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0" tIns="46620" rIns="93240" bIns="46620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82900" y="527050"/>
            <a:ext cx="3519488" cy="26400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6663" y="3341688"/>
            <a:ext cx="6810375" cy="316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0" tIns="46620" rIns="93240" bIns="466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84963"/>
            <a:ext cx="4024313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0" tIns="46620" rIns="93240" bIns="46620" numCol="1" anchor="b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9388" y="6684963"/>
            <a:ext cx="4024312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0" tIns="46620" rIns="93240" bIns="46620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charset="0"/>
              </a:defRPr>
            </a:lvl1pPr>
          </a:lstStyle>
          <a:p>
            <a:fld id="{E6B0C90F-4174-C14F-A195-774157CA1723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89250" y="531813"/>
            <a:ext cx="3505200" cy="2628900"/>
          </a:xfrm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89250" y="531813"/>
            <a:ext cx="3505200" cy="2628900"/>
          </a:xfrm>
          <a:ln/>
        </p:spPr>
      </p:sp>
      <p:sp>
        <p:nvSpPr>
          <p:cNvPr id="15360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89250" y="531813"/>
            <a:ext cx="3505200" cy="2628900"/>
          </a:xfrm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0C90F-4174-C14F-A195-774157CA1723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404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15 Jan. 2020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5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38" y="533400"/>
            <a:ext cx="8162925" cy="10906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813" y="1905000"/>
            <a:ext cx="3978275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3488" y="1905000"/>
            <a:ext cx="3979862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15 Jan. 2020</a:t>
            </a:r>
            <a:endParaRPr lang="en-US" dirty="0"/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6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38" y="533400"/>
            <a:ext cx="8162925" cy="10906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2813" y="1905000"/>
            <a:ext cx="8110537" cy="2095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2813" y="4152900"/>
            <a:ext cx="8110537" cy="2095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15 Jan. 2020</a:t>
            </a:r>
            <a:endParaRPr 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1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15 Jan. 2020</a:t>
            </a:r>
            <a:endParaRPr lang="en-US" dirty="0"/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6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15 Jan. 2020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5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15 Jan. 2020</a:t>
            </a:r>
            <a:endParaRPr lang="en-US" dirty="0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4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15 Jan. 2020</a:t>
            </a:r>
            <a:endParaRPr lang="en-U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/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2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15 Jan. 2020</a:t>
            </a:r>
            <a:endParaRPr lang="en-U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2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Wednesday, 15 Jan. 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91400" y="6356350"/>
            <a:ext cx="993648" cy="365760"/>
          </a:xfrm>
          <a:prstGeom prst="rect">
            <a:avLst/>
          </a:prstGeom>
        </p:spPr>
        <p:txBody>
          <a:bodyPr/>
          <a:lstStyle/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/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Wednesday, 15 Jan. 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91400" y="6356350"/>
            <a:ext cx="993648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solidFill>
                <a:schemeClr val="bg1"/>
              </a:solidFill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solidFill>
                <a:schemeClr val="bg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15 Jan. 2020</a:t>
            </a:r>
            <a:endParaRPr lang="en-U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2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15 Jan. 2020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5" r:id="rId1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08516" y="3733800"/>
            <a:ext cx="4921084" cy="1143000"/>
          </a:xfrm>
        </p:spPr>
        <p:txBody>
          <a:bodyPr anchor="ctr">
            <a:normAutofit/>
          </a:bodyPr>
          <a:lstStyle/>
          <a:p>
            <a:pPr algn="l" eaLnBrk="1" hangingPunct="1"/>
            <a:r>
              <a:rPr lang="en-US" sz="2400" dirty="0"/>
              <a:t>Lecture 05: </a:t>
            </a:r>
            <a:br>
              <a:rPr lang="en-US" sz="2400" dirty="0"/>
            </a:br>
            <a:r>
              <a:rPr lang="en-US" sz="2400" dirty="0"/>
              <a:t>Heuristic Search (A*), II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/>
              <a:t>Artificial Intelligence (CS 131)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37C96A-0ACF-AA40-8E5A-43146E634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657600"/>
            <a:ext cx="2165516" cy="127658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A* is </a:t>
            </a:r>
            <a:r>
              <a:rPr lang="en-US" i="1" dirty="0"/>
              <a:t>Not </a:t>
            </a:r>
            <a:r>
              <a:rPr lang="en-US" dirty="0"/>
              <a:t>Optimal (if </a:t>
            </a:r>
            <a:r>
              <a:rPr lang="en-US" i="1" dirty="0"/>
              <a:t>h</a:t>
            </a:r>
            <a:r>
              <a:rPr lang="en-US" dirty="0"/>
              <a:t> is Inadmissible)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838200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It is easy to show that A* can fail to find an optimal solution if it given a </a:t>
            </a:r>
            <a:r>
              <a:rPr lang="en-US" dirty="0">
                <a:solidFill>
                  <a:schemeClr val="accent3"/>
                </a:solidFill>
              </a:rPr>
              <a:t>non-admissible</a:t>
            </a:r>
            <a:r>
              <a:rPr lang="en-US" b="1" i="1" dirty="0"/>
              <a:t> </a:t>
            </a:r>
            <a:r>
              <a:rPr lang="en-US" dirty="0"/>
              <a:t>heuristic, which </a:t>
            </a:r>
            <a:r>
              <a:rPr lang="en-US" i="1" dirty="0"/>
              <a:t>overestimates</a:t>
            </a:r>
            <a:r>
              <a:rPr lang="en-US" dirty="0"/>
              <a:t> at least some of the time: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1129849" y="3860800"/>
            <a:ext cx="434988" cy="39851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S</a:t>
            </a:r>
          </a:p>
        </p:txBody>
      </p:sp>
      <p:sp>
        <p:nvSpPr>
          <p:cNvPr id="48" name="Oval 47"/>
          <p:cNvSpPr/>
          <p:nvPr/>
        </p:nvSpPr>
        <p:spPr>
          <a:xfrm>
            <a:off x="2676634" y="3118061"/>
            <a:ext cx="434988" cy="39851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A</a:t>
            </a:r>
          </a:p>
        </p:txBody>
      </p:sp>
      <p:sp>
        <p:nvSpPr>
          <p:cNvPr id="49" name="Oval 48"/>
          <p:cNvSpPr/>
          <p:nvPr/>
        </p:nvSpPr>
        <p:spPr>
          <a:xfrm>
            <a:off x="2676634" y="4545734"/>
            <a:ext cx="434988" cy="39851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B</a:t>
            </a:r>
          </a:p>
        </p:txBody>
      </p:sp>
      <p:sp>
        <p:nvSpPr>
          <p:cNvPr id="50" name="Oval 49"/>
          <p:cNvSpPr/>
          <p:nvPr/>
        </p:nvSpPr>
        <p:spPr>
          <a:xfrm>
            <a:off x="4503683" y="3810000"/>
            <a:ext cx="434988" cy="39851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C</a:t>
            </a:r>
          </a:p>
        </p:txBody>
      </p:sp>
      <p:sp>
        <p:nvSpPr>
          <p:cNvPr id="51" name="Oval 50"/>
          <p:cNvSpPr/>
          <p:nvPr/>
        </p:nvSpPr>
        <p:spPr>
          <a:xfrm>
            <a:off x="6118212" y="3810000"/>
            <a:ext cx="434988" cy="39851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</a:t>
            </a:r>
          </a:p>
        </p:txBody>
      </p:sp>
      <p:cxnSp>
        <p:nvCxnSpPr>
          <p:cNvPr id="52" name="Straight Connector 51"/>
          <p:cNvCxnSpPr>
            <a:stCxn id="50" idx="6"/>
            <a:endCxn id="51" idx="2"/>
          </p:cNvCxnSpPr>
          <p:nvPr/>
        </p:nvCxnSpPr>
        <p:spPr>
          <a:xfrm>
            <a:off x="4938671" y="4009258"/>
            <a:ext cx="1179541" cy="1588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3" name="Straight Connector 52"/>
          <p:cNvCxnSpPr>
            <a:stCxn id="48" idx="6"/>
            <a:endCxn id="50" idx="1"/>
          </p:cNvCxnSpPr>
          <p:nvPr/>
        </p:nvCxnSpPr>
        <p:spPr>
          <a:xfrm>
            <a:off x="3111622" y="3317319"/>
            <a:ext cx="1455764" cy="551042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4" name="Straight Connector 53"/>
          <p:cNvCxnSpPr>
            <a:stCxn id="49" idx="6"/>
            <a:endCxn id="50" idx="3"/>
          </p:cNvCxnSpPr>
          <p:nvPr/>
        </p:nvCxnSpPr>
        <p:spPr>
          <a:xfrm flipV="1">
            <a:off x="3111622" y="4150155"/>
            <a:ext cx="1455764" cy="594837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5" name="Straight Connector 54"/>
          <p:cNvCxnSpPr>
            <a:stCxn id="47" idx="7"/>
            <a:endCxn id="48" idx="2"/>
          </p:cNvCxnSpPr>
          <p:nvPr/>
        </p:nvCxnSpPr>
        <p:spPr>
          <a:xfrm rot="5400000" flipH="1" flipV="1">
            <a:off x="1787963" y="3030490"/>
            <a:ext cx="601842" cy="117550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6" name="Straight Connector 55"/>
          <p:cNvCxnSpPr>
            <a:stCxn id="47" idx="5"/>
            <a:endCxn id="49" idx="2"/>
          </p:cNvCxnSpPr>
          <p:nvPr/>
        </p:nvCxnSpPr>
        <p:spPr>
          <a:xfrm rot="16200000" flipH="1">
            <a:off x="1816866" y="3885223"/>
            <a:ext cx="544037" cy="117550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57" name="Rectangle 56"/>
          <p:cNvSpPr/>
          <p:nvPr/>
        </p:nvSpPr>
        <p:spPr>
          <a:xfrm>
            <a:off x="2487448" y="1981199"/>
            <a:ext cx="777766" cy="1016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lIns="182880"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h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= 7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 =</a:t>
            </a:r>
            <a:r>
              <a:rPr kumimoji="0" lang="en-US" sz="16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2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 = 9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84620" y="2641599"/>
            <a:ext cx="777766" cy="101600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lIns="182880"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h = </a:t>
            </a:r>
            <a:r>
              <a:rPr lang="en-US" sz="1600" kern="0" dirty="0">
                <a:solidFill>
                  <a:srgbClr val="000000"/>
                </a:solidFill>
                <a:latin typeface="Bookman Old Style"/>
                <a:cs typeface="Bookman Old Style"/>
              </a:rPr>
              <a:t>7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/>
              <a:ea typeface="+mn-ea"/>
              <a:cs typeface="Bookman Old Style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= 0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 = </a:t>
            </a:r>
            <a:r>
              <a:rPr lang="en-US" sz="1600" kern="0" dirty="0">
                <a:solidFill>
                  <a:srgbClr val="000000"/>
                </a:solidFill>
                <a:latin typeface="Bookman Old Style"/>
                <a:cs typeface="Bookman Old Style"/>
              </a:rPr>
              <a:t>7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/>
              <a:ea typeface="+mn-ea"/>
              <a:cs typeface="Bookman Old Style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487448" y="5105400"/>
            <a:ext cx="1017752" cy="1016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lIns="182880"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h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= 10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 = 1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 = 11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300483" y="2641599"/>
            <a:ext cx="777766" cy="1016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lIns="182880"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h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= 5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=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=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927834" y="2641599"/>
            <a:ext cx="777766" cy="1016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lIns="182880"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h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= 0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=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= 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351523" y="3980782"/>
            <a:ext cx="35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733800" y="4408508"/>
            <a:ext cx="35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774497" y="4419600"/>
            <a:ext cx="35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657600" y="3581400"/>
            <a:ext cx="35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003097" y="3581400"/>
            <a:ext cx="35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2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810000" y="5029200"/>
            <a:ext cx="11430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Bookman Old Style"/>
                <a:cs typeface="Bookman Old Style"/>
              </a:rPr>
              <a:t>Frontier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810000" y="5486400"/>
            <a:ext cx="1143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Bookman Old Style"/>
                <a:cs typeface="Bookman Old Style"/>
              </a:rPr>
              <a:t>Reached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953000" y="5029200"/>
            <a:ext cx="38100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rtlCol="0" anchor="ctr">
            <a:normAutofit fontScale="92500" lnSpcReduction="1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Bookman Old Style"/>
                <a:cs typeface="Bookman Old Style"/>
              </a:rPr>
              <a:t>(A,9) (B,11)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953000" y="5486400"/>
            <a:ext cx="3810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rtlCol="0" anchor="ctr">
            <a:normAutofit fontScale="92500" lnSpcReduction="1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Bookman Old Style"/>
                <a:cs typeface="Bookman Old Style"/>
              </a:rPr>
              <a:t>(S,7)</a:t>
            </a:r>
          </a:p>
        </p:txBody>
      </p:sp>
      <p:sp>
        <p:nvSpPr>
          <p:cNvPr id="83" name="Isosceles Triangle 82"/>
          <p:cNvSpPr/>
          <p:nvPr/>
        </p:nvSpPr>
        <p:spPr>
          <a:xfrm rot="16200000">
            <a:off x="2778738" y="3583982"/>
            <a:ext cx="228600" cy="228600"/>
          </a:xfrm>
          <a:prstGeom prst="triangle">
            <a:avLst/>
          </a:prstGeom>
          <a:solidFill>
            <a:schemeClr val="accent4"/>
          </a:solidFill>
          <a:ln w="34925">
            <a:solidFill>
              <a:schemeClr val="accent4"/>
            </a:solidFill>
          </a:ln>
          <a:effectLst/>
          <a:scene3d>
            <a:camera prst="orthographicFront">
              <a:rot lat="0" lon="0" rev="1620000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accent1">
                <a:tint val="100000"/>
                <a:shade val="100000"/>
                <a:hueMod val="100000"/>
                <a:satMod val="10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2286000" y="4953000"/>
            <a:ext cx="1447800" cy="1295400"/>
          </a:xfrm>
          <a:prstGeom prst="roundRect">
            <a:avLst/>
          </a:prstGeom>
          <a:noFill/>
          <a:ln w="25400">
            <a:solidFill>
              <a:schemeClr val="accent3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52400" y="4876800"/>
            <a:ext cx="1752600" cy="1218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r>
              <a:rPr lang="en-US" dirty="0">
                <a:solidFill>
                  <a:srgbClr val="000000"/>
                </a:solidFill>
                <a:cs typeface="Bookman Old Style"/>
              </a:rPr>
              <a:t>Inadmissible heuristic means that this node is ignored.</a:t>
            </a:r>
          </a:p>
        </p:txBody>
      </p:sp>
      <p:cxnSp>
        <p:nvCxnSpPr>
          <p:cNvPr id="37" name="Straight Connector 36"/>
          <p:cNvCxnSpPr>
            <a:stCxn id="35" idx="3"/>
            <a:endCxn id="34" idx="1"/>
          </p:cNvCxnSpPr>
          <p:nvPr/>
        </p:nvCxnSpPr>
        <p:spPr>
          <a:xfrm>
            <a:off x="1905000" y="5486147"/>
            <a:ext cx="381000" cy="114553"/>
          </a:xfrm>
          <a:prstGeom prst="line">
            <a:avLst/>
          </a:prstGeom>
          <a:ln w="28575">
            <a:solidFill>
              <a:schemeClr val="accent3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104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A* is </a:t>
            </a:r>
            <a:r>
              <a:rPr lang="en-US" i="1" dirty="0"/>
              <a:t>Not </a:t>
            </a:r>
            <a:r>
              <a:rPr lang="en-US" dirty="0"/>
              <a:t>Optimal (if </a:t>
            </a:r>
            <a:r>
              <a:rPr lang="en-US" i="1" dirty="0"/>
              <a:t>h</a:t>
            </a:r>
            <a:r>
              <a:rPr lang="en-US" dirty="0"/>
              <a:t> is Inadmissible)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838200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It is easy to show that A* can fail to find an optimal solution if it given a </a:t>
            </a:r>
            <a:r>
              <a:rPr lang="en-US" dirty="0">
                <a:solidFill>
                  <a:schemeClr val="accent3"/>
                </a:solidFill>
              </a:rPr>
              <a:t>non-admissible</a:t>
            </a:r>
            <a:r>
              <a:rPr lang="en-US" b="1" i="1" dirty="0"/>
              <a:t> </a:t>
            </a:r>
            <a:r>
              <a:rPr lang="en-US" dirty="0"/>
              <a:t>heuristic, which </a:t>
            </a:r>
            <a:r>
              <a:rPr lang="en-US" i="1" dirty="0"/>
              <a:t>overestimates</a:t>
            </a:r>
            <a:r>
              <a:rPr lang="en-US" dirty="0"/>
              <a:t> at least some of the time: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1129849" y="3860800"/>
            <a:ext cx="434988" cy="39851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S</a:t>
            </a:r>
          </a:p>
        </p:txBody>
      </p:sp>
      <p:sp>
        <p:nvSpPr>
          <p:cNvPr id="48" name="Oval 47"/>
          <p:cNvSpPr/>
          <p:nvPr/>
        </p:nvSpPr>
        <p:spPr>
          <a:xfrm>
            <a:off x="2676634" y="3118061"/>
            <a:ext cx="434988" cy="39851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A</a:t>
            </a:r>
          </a:p>
        </p:txBody>
      </p:sp>
      <p:sp>
        <p:nvSpPr>
          <p:cNvPr id="49" name="Oval 48"/>
          <p:cNvSpPr/>
          <p:nvPr/>
        </p:nvSpPr>
        <p:spPr>
          <a:xfrm>
            <a:off x="2676634" y="4545734"/>
            <a:ext cx="434988" cy="39851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B</a:t>
            </a:r>
          </a:p>
        </p:txBody>
      </p:sp>
      <p:sp>
        <p:nvSpPr>
          <p:cNvPr id="50" name="Oval 49"/>
          <p:cNvSpPr/>
          <p:nvPr/>
        </p:nvSpPr>
        <p:spPr>
          <a:xfrm>
            <a:off x="4503683" y="3810000"/>
            <a:ext cx="434988" cy="39851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C</a:t>
            </a:r>
          </a:p>
        </p:txBody>
      </p:sp>
      <p:sp>
        <p:nvSpPr>
          <p:cNvPr id="51" name="Oval 50"/>
          <p:cNvSpPr/>
          <p:nvPr/>
        </p:nvSpPr>
        <p:spPr>
          <a:xfrm>
            <a:off x="6118212" y="3810000"/>
            <a:ext cx="434988" cy="39851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</a:t>
            </a:r>
          </a:p>
        </p:txBody>
      </p:sp>
      <p:cxnSp>
        <p:nvCxnSpPr>
          <p:cNvPr id="52" name="Straight Connector 51"/>
          <p:cNvCxnSpPr>
            <a:stCxn id="50" idx="6"/>
            <a:endCxn id="51" idx="2"/>
          </p:cNvCxnSpPr>
          <p:nvPr/>
        </p:nvCxnSpPr>
        <p:spPr>
          <a:xfrm>
            <a:off x="4938671" y="4009258"/>
            <a:ext cx="1179541" cy="1588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3" name="Straight Connector 52"/>
          <p:cNvCxnSpPr>
            <a:stCxn id="48" idx="6"/>
            <a:endCxn id="50" idx="1"/>
          </p:cNvCxnSpPr>
          <p:nvPr/>
        </p:nvCxnSpPr>
        <p:spPr>
          <a:xfrm>
            <a:off x="3111622" y="3317319"/>
            <a:ext cx="1455764" cy="551042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4" name="Straight Connector 53"/>
          <p:cNvCxnSpPr>
            <a:stCxn id="49" idx="6"/>
            <a:endCxn id="50" idx="3"/>
          </p:cNvCxnSpPr>
          <p:nvPr/>
        </p:nvCxnSpPr>
        <p:spPr>
          <a:xfrm flipV="1">
            <a:off x="3111622" y="4150155"/>
            <a:ext cx="1455764" cy="594837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5" name="Straight Connector 54"/>
          <p:cNvCxnSpPr>
            <a:stCxn id="47" idx="7"/>
            <a:endCxn id="48" idx="2"/>
          </p:cNvCxnSpPr>
          <p:nvPr/>
        </p:nvCxnSpPr>
        <p:spPr>
          <a:xfrm rot="5400000" flipH="1" flipV="1">
            <a:off x="1787963" y="3030490"/>
            <a:ext cx="601842" cy="117550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6" name="Straight Connector 55"/>
          <p:cNvCxnSpPr>
            <a:stCxn id="47" idx="5"/>
            <a:endCxn id="49" idx="2"/>
          </p:cNvCxnSpPr>
          <p:nvPr/>
        </p:nvCxnSpPr>
        <p:spPr>
          <a:xfrm rot="16200000" flipH="1">
            <a:off x="1816866" y="3885223"/>
            <a:ext cx="544037" cy="117550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57" name="Rectangle 56"/>
          <p:cNvSpPr/>
          <p:nvPr/>
        </p:nvSpPr>
        <p:spPr>
          <a:xfrm>
            <a:off x="2487448" y="1981199"/>
            <a:ext cx="777766" cy="101600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lIns="182880"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h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= 7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 =</a:t>
            </a:r>
            <a:r>
              <a:rPr kumimoji="0" lang="en-US" sz="16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2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 = 9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84620" y="2641599"/>
            <a:ext cx="777766" cy="101600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lIns="182880"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h = </a:t>
            </a:r>
            <a:r>
              <a:rPr lang="en-US" sz="1600" kern="0" dirty="0">
                <a:solidFill>
                  <a:srgbClr val="000000"/>
                </a:solidFill>
                <a:latin typeface="Bookman Old Style"/>
                <a:cs typeface="Bookman Old Style"/>
              </a:rPr>
              <a:t>7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/>
              <a:ea typeface="+mn-ea"/>
              <a:cs typeface="Bookman Old Style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= 0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 = </a:t>
            </a:r>
            <a:r>
              <a:rPr lang="en-US" sz="1600" kern="0" dirty="0">
                <a:solidFill>
                  <a:srgbClr val="000000"/>
                </a:solidFill>
                <a:latin typeface="Bookman Old Style"/>
                <a:cs typeface="Bookman Old Style"/>
              </a:rPr>
              <a:t>7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/>
              <a:ea typeface="+mn-ea"/>
              <a:cs typeface="Bookman Old Style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487448" y="5105400"/>
            <a:ext cx="1017752" cy="1016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lIns="182880"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h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= 10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 = 1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 = 11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300483" y="2641599"/>
            <a:ext cx="777766" cy="1016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lIns="182880"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h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= 5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 = 4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 = 9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927834" y="2641599"/>
            <a:ext cx="777766" cy="1016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lIns="182880"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h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= 0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=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= 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351523" y="3980782"/>
            <a:ext cx="35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733800" y="4408508"/>
            <a:ext cx="35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774497" y="4419600"/>
            <a:ext cx="35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657600" y="3581400"/>
            <a:ext cx="35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003097" y="3581400"/>
            <a:ext cx="35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2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810000" y="5029200"/>
            <a:ext cx="11430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Bookman Old Style"/>
                <a:cs typeface="Bookman Old Style"/>
              </a:rPr>
              <a:t>Frontier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810000" y="5486400"/>
            <a:ext cx="1143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Bookman Old Style"/>
                <a:cs typeface="Bookman Old Style"/>
              </a:rPr>
              <a:t>Reached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953000" y="5029200"/>
            <a:ext cx="38100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rtlCol="0" anchor="ctr">
            <a:normAutofit fontScale="92500" lnSpcReduction="1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Bookman Old Style"/>
                <a:cs typeface="Bookman Old Style"/>
              </a:rPr>
              <a:t>(C,9) (B,11)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953000" y="5486400"/>
            <a:ext cx="3810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rtlCol="0" anchor="ctr">
            <a:normAutofit fontScale="92500" lnSpcReduction="1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Bookman Old Style"/>
                <a:cs typeface="Bookman Old Style"/>
              </a:rPr>
              <a:t>(S,7) (A,9)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2286000" y="4953000"/>
            <a:ext cx="1447800" cy="1295400"/>
          </a:xfrm>
          <a:prstGeom prst="roundRect">
            <a:avLst/>
          </a:prstGeom>
          <a:noFill/>
          <a:ln w="25400">
            <a:solidFill>
              <a:schemeClr val="accent3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52400" y="4876800"/>
            <a:ext cx="1752600" cy="1218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r>
              <a:rPr lang="en-US" dirty="0">
                <a:solidFill>
                  <a:srgbClr val="000000"/>
                </a:solidFill>
                <a:cs typeface="Bookman Old Style"/>
              </a:rPr>
              <a:t>Inadmissible heuristic means that this node is ignored.</a:t>
            </a:r>
          </a:p>
        </p:txBody>
      </p:sp>
      <p:cxnSp>
        <p:nvCxnSpPr>
          <p:cNvPr id="37" name="Straight Connector 36"/>
          <p:cNvCxnSpPr>
            <a:stCxn id="35" idx="3"/>
            <a:endCxn id="34" idx="1"/>
          </p:cNvCxnSpPr>
          <p:nvPr/>
        </p:nvCxnSpPr>
        <p:spPr>
          <a:xfrm>
            <a:off x="1905000" y="5486147"/>
            <a:ext cx="381000" cy="114553"/>
          </a:xfrm>
          <a:prstGeom prst="line">
            <a:avLst/>
          </a:prstGeom>
          <a:ln w="28575">
            <a:solidFill>
              <a:schemeClr val="accent3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Isosceles Triangle 82">
            <a:extLst>
              <a:ext uri="{FF2B5EF4-FFF2-40B4-BE49-F238E27FC236}">
                <a16:creationId xmlns:a16="http://schemas.microsoft.com/office/drawing/2014/main" id="{83674CBB-5C48-C7E5-806E-67A4DFE16B0C}"/>
              </a:ext>
            </a:extLst>
          </p:cNvPr>
          <p:cNvSpPr/>
          <p:nvPr/>
        </p:nvSpPr>
        <p:spPr>
          <a:xfrm rot="16200000">
            <a:off x="4600781" y="4267540"/>
            <a:ext cx="228600" cy="228600"/>
          </a:xfrm>
          <a:prstGeom prst="triangle">
            <a:avLst/>
          </a:prstGeom>
          <a:solidFill>
            <a:schemeClr val="accent4"/>
          </a:solidFill>
          <a:ln w="34925">
            <a:solidFill>
              <a:schemeClr val="accent4"/>
            </a:solidFill>
          </a:ln>
          <a:effectLst/>
          <a:scene3d>
            <a:camera prst="orthographicFront">
              <a:rot lat="0" lon="0" rev="1620000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accent1">
                <a:tint val="100000"/>
                <a:shade val="100000"/>
                <a:hueMod val="100000"/>
                <a:satMod val="10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0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A* is </a:t>
            </a:r>
            <a:r>
              <a:rPr lang="en-US" i="1" dirty="0"/>
              <a:t>Not </a:t>
            </a:r>
            <a:r>
              <a:rPr lang="en-US" dirty="0"/>
              <a:t>Optimal (if </a:t>
            </a:r>
            <a:r>
              <a:rPr lang="en-US" i="1" dirty="0"/>
              <a:t>h</a:t>
            </a:r>
            <a:r>
              <a:rPr lang="en-US" dirty="0"/>
              <a:t> is Inadmissible)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838200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It is easy to show that A* can fail to find an optimal solution if it given a </a:t>
            </a:r>
            <a:r>
              <a:rPr lang="en-US" dirty="0">
                <a:solidFill>
                  <a:schemeClr val="accent3"/>
                </a:solidFill>
              </a:rPr>
              <a:t>non-admissible</a:t>
            </a:r>
            <a:r>
              <a:rPr lang="en-US" b="1" i="1" dirty="0"/>
              <a:t> </a:t>
            </a:r>
            <a:r>
              <a:rPr lang="en-US" dirty="0"/>
              <a:t>heuristic, which </a:t>
            </a:r>
            <a:r>
              <a:rPr lang="en-US" i="1" dirty="0"/>
              <a:t>overestimates</a:t>
            </a:r>
            <a:r>
              <a:rPr lang="en-US" dirty="0"/>
              <a:t> at least some of the time: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1129849" y="3860800"/>
            <a:ext cx="434988" cy="39851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S</a:t>
            </a:r>
          </a:p>
        </p:txBody>
      </p:sp>
      <p:sp>
        <p:nvSpPr>
          <p:cNvPr id="48" name="Oval 47"/>
          <p:cNvSpPr/>
          <p:nvPr/>
        </p:nvSpPr>
        <p:spPr>
          <a:xfrm>
            <a:off x="2676634" y="3118061"/>
            <a:ext cx="434988" cy="39851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A</a:t>
            </a:r>
          </a:p>
        </p:txBody>
      </p:sp>
      <p:sp>
        <p:nvSpPr>
          <p:cNvPr id="49" name="Oval 48"/>
          <p:cNvSpPr/>
          <p:nvPr/>
        </p:nvSpPr>
        <p:spPr>
          <a:xfrm>
            <a:off x="2676634" y="4545734"/>
            <a:ext cx="434988" cy="39851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B</a:t>
            </a:r>
          </a:p>
        </p:txBody>
      </p:sp>
      <p:sp>
        <p:nvSpPr>
          <p:cNvPr id="50" name="Oval 49"/>
          <p:cNvSpPr/>
          <p:nvPr/>
        </p:nvSpPr>
        <p:spPr>
          <a:xfrm>
            <a:off x="4503683" y="3810000"/>
            <a:ext cx="434988" cy="39851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C</a:t>
            </a:r>
          </a:p>
        </p:txBody>
      </p:sp>
      <p:sp>
        <p:nvSpPr>
          <p:cNvPr id="51" name="Oval 50"/>
          <p:cNvSpPr/>
          <p:nvPr/>
        </p:nvSpPr>
        <p:spPr>
          <a:xfrm>
            <a:off x="6118212" y="3810000"/>
            <a:ext cx="434988" cy="39851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</a:t>
            </a:r>
          </a:p>
        </p:txBody>
      </p:sp>
      <p:cxnSp>
        <p:nvCxnSpPr>
          <p:cNvPr id="52" name="Straight Connector 51"/>
          <p:cNvCxnSpPr>
            <a:stCxn id="50" idx="6"/>
            <a:endCxn id="51" idx="2"/>
          </p:cNvCxnSpPr>
          <p:nvPr/>
        </p:nvCxnSpPr>
        <p:spPr>
          <a:xfrm>
            <a:off x="4938671" y="4009258"/>
            <a:ext cx="1179541" cy="1588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3" name="Straight Connector 52"/>
          <p:cNvCxnSpPr>
            <a:stCxn id="48" idx="6"/>
            <a:endCxn id="50" idx="1"/>
          </p:cNvCxnSpPr>
          <p:nvPr/>
        </p:nvCxnSpPr>
        <p:spPr>
          <a:xfrm>
            <a:off x="3111622" y="3317319"/>
            <a:ext cx="1455764" cy="551042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4" name="Straight Connector 53"/>
          <p:cNvCxnSpPr>
            <a:stCxn id="49" idx="6"/>
            <a:endCxn id="50" idx="3"/>
          </p:cNvCxnSpPr>
          <p:nvPr/>
        </p:nvCxnSpPr>
        <p:spPr>
          <a:xfrm flipV="1">
            <a:off x="3111622" y="4150155"/>
            <a:ext cx="1455764" cy="594837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5" name="Straight Connector 54"/>
          <p:cNvCxnSpPr>
            <a:stCxn id="47" idx="7"/>
            <a:endCxn id="48" idx="2"/>
          </p:cNvCxnSpPr>
          <p:nvPr/>
        </p:nvCxnSpPr>
        <p:spPr>
          <a:xfrm rot="5400000" flipH="1" flipV="1">
            <a:off x="1787963" y="3030490"/>
            <a:ext cx="601842" cy="117550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6" name="Straight Connector 55"/>
          <p:cNvCxnSpPr>
            <a:stCxn id="47" idx="5"/>
            <a:endCxn id="49" idx="2"/>
          </p:cNvCxnSpPr>
          <p:nvPr/>
        </p:nvCxnSpPr>
        <p:spPr>
          <a:xfrm rot="16200000" flipH="1">
            <a:off x="1816866" y="3885223"/>
            <a:ext cx="544037" cy="117550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57" name="Rectangle 56"/>
          <p:cNvSpPr/>
          <p:nvPr/>
        </p:nvSpPr>
        <p:spPr>
          <a:xfrm>
            <a:off x="2487448" y="1981199"/>
            <a:ext cx="777766" cy="101600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lIns="182880"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h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= 7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 =</a:t>
            </a:r>
            <a:r>
              <a:rPr kumimoji="0" lang="en-US" sz="16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2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 = 9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84620" y="2641599"/>
            <a:ext cx="777766" cy="101600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lIns="182880"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h = </a:t>
            </a:r>
            <a:r>
              <a:rPr lang="en-US" sz="1600" kern="0" dirty="0">
                <a:solidFill>
                  <a:srgbClr val="000000"/>
                </a:solidFill>
                <a:latin typeface="Bookman Old Style"/>
                <a:cs typeface="Bookman Old Style"/>
              </a:rPr>
              <a:t>7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/>
              <a:ea typeface="+mn-ea"/>
              <a:cs typeface="Bookman Old Style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= 0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 = </a:t>
            </a:r>
            <a:r>
              <a:rPr lang="en-US" sz="1600" kern="0" dirty="0">
                <a:solidFill>
                  <a:srgbClr val="000000"/>
                </a:solidFill>
                <a:latin typeface="Bookman Old Style"/>
                <a:cs typeface="Bookman Old Style"/>
              </a:rPr>
              <a:t>7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/>
              <a:ea typeface="+mn-ea"/>
              <a:cs typeface="Bookman Old Style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487448" y="5105400"/>
            <a:ext cx="1017752" cy="1016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lIns="182880"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h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= 10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 = 1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 = 11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300483" y="2641599"/>
            <a:ext cx="777766" cy="101600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lIns="182880"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h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= 5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 = 4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 = 9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927834" y="2641599"/>
            <a:ext cx="777766" cy="1016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lIns="182880"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h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= 0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 = 9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 = 9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351523" y="3980782"/>
            <a:ext cx="35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733800" y="4408508"/>
            <a:ext cx="35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774497" y="4419600"/>
            <a:ext cx="35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657600" y="3581400"/>
            <a:ext cx="35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003097" y="3581400"/>
            <a:ext cx="35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2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810000" y="5029200"/>
            <a:ext cx="11430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Bookman Old Style"/>
                <a:cs typeface="Bookman Old Style"/>
              </a:rPr>
              <a:t>Frontier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810000" y="5486400"/>
            <a:ext cx="1143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Bookman Old Style"/>
                <a:cs typeface="Bookman Old Style"/>
              </a:rPr>
              <a:t>Reached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953000" y="5029200"/>
            <a:ext cx="38100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rtlCol="0" anchor="ctr">
            <a:normAutofit fontScale="92500" lnSpcReduction="1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Bookman Old Style"/>
                <a:cs typeface="Bookman Old Style"/>
              </a:rPr>
              <a:t>(G,9) (B,11)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953000" y="5486400"/>
            <a:ext cx="3810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rtlCol="0" anchor="ctr">
            <a:normAutofit fontScale="92500" lnSpcReduction="1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Bookman Old Style"/>
                <a:cs typeface="Bookman Old Style"/>
              </a:rPr>
              <a:t>(S,7) (A,9) (C,9)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2286000" y="4953000"/>
            <a:ext cx="1447800" cy="1295400"/>
          </a:xfrm>
          <a:prstGeom prst="roundRect">
            <a:avLst/>
          </a:prstGeom>
          <a:noFill/>
          <a:ln w="25400">
            <a:solidFill>
              <a:schemeClr val="accent3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52400" y="4876800"/>
            <a:ext cx="1752600" cy="1218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r>
              <a:rPr lang="en-US" dirty="0">
                <a:solidFill>
                  <a:srgbClr val="000000"/>
                </a:solidFill>
                <a:cs typeface="Bookman Old Style"/>
              </a:rPr>
              <a:t>Inadmissible heuristic means that this node is ignored.</a:t>
            </a:r>
          </a:p>
        </p:txBody>
      </p:sp>
      <p:cxnSp>
        <p:nvCxnSpPr>
          <p:cNvPr id="37" name="Straight Connector 36"/>
          <p:cNvCxnSpPr>
            <a:stCxn id="35" idx="3"/>
            <a:endCxn id="34" idx="1"/>
          </p:cNvCxnSpPr>
          <p:nvPr/>
        </p:nvCxnSpPr>
        <p:spPr>
          <a:xfrm>
            <a:off x="1905000" y="5486147"/>
            <a:ext cx="381000" cy="114553"/>
          </a:xfrm>
          <a:prstGeom prst="line">
            <a:avLst/>
          </a:prstGeom>
          <a:ln w="28575">
            <a:solidFill>
              <a:schemeClr val="accent3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Isosceles Triangle 82">
            <a:extLst>
              <a:ext uri="{FF2B5EF4-FFF2-40B4-BE49-F238E27FC236}">
                <a16:creationId xmlns:a16="http://schemas.microsoft.com/office/drawing/2014/main" id="{D7141EE2-CF0A-B005-610B-E71290A5AAF0}"/>
              </a:ext>
            </a:extLst>
          </p:cNvPr>
          <p:cNvSpPr/>
          <p:nvPr/>
        </p:nvSpPr>
        <p:spPr>
          <a:xfrm rot="16200000">
            <a:off x="6221406" y="4299003"/>
            <a:ext cx="228600" cy="228600"/>
          </a:xfrm>
          <a:prstGeom prst="triangle">
            <a:avLst/>
          </a:prstGeom>
          <a:solidFill>
            <a:schemeClr val="accent4"/>
          </a:solidFill>
          <a:ln w="34925">
            <a:solidFill>
              <a:schemeClr val="accent4"/>
            </a:solidFill>
          </a:ln>
          <a:effectLst/>
          <a:scene3d>
            <a:camera prst="orthographicFront">
              <a:rot lat="0" lon="0" rev="1620000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accent1">
                <a:tint val="100000"/>
                <a:shade val="100000"/>
                <a:hueMod val="100000"/>
                <a:satMod val="10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97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A* is </a:t>
            </a:r>
            <a:r>
              <a:rPr lang="en-US" i="1" dirty="0"/>
              <a:t>Not </a:t>
            </a:r>
            <a:r>
              <a:rPr lang="en-US" dirty="0"/>
              <a:t>Optimal (if </a:t>
            </a:r>
            <a:r>
              <a:rPr lang="en-US" i="1" dirty="0"/>
              <a:t>h</a:t>
            </a:r>
            <a:r>
              <a:rPr lang="en-US" dirty="0"/>
              <a:t> is Inadmissible)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838200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It is easy to show that A* can fail to find an optimal solution if it given a </a:t>
            </a:r>
            <a:r>
              <a:rPr lang="en-US" dirty="0">
                <a:solidFill>
                  <a:schemeClr val="accent3"/>
                </a:solidFill>
              </a:rPr>
              <a:t>non-admissible</a:t>
            </a:r>
            <a:r>
              <a:rPr lang="en-US" b="1" i="1" dirty="0"/>
              <a:t> </a:t>
            </a:r>
            <a:r>
              <a:rPr lang="en-US" dirty="0"/>
              <a:t>heuristic, which </a:t>
            </a:r>
            <a:r>
              <a:rPr lang="en-US" i="1" dirty="0"/>
              <a:t>overestimates</a:t>
            </a:r>
            <a:r>
              <a:rPr lang="en-US" dirty="0"/>
              <a:t> at least some of the time: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1129849" y="3860800"/>
            <a:ext cx="434988" cy="39851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S</a:t>
            </a:r>
          </a:p>
        </p:txBody>
      </p:sp>
      <p:sp>
        <p:nvSpPr>
          <p:cNvPr id="48" name="Oval 47"/>
          <p:cNvSpPr/>
          <p:nvPr/>
        </p:nvSpPr>
        <p:spPr>
          <a:xfrm>
            <a:off x="2676634" y="3118061"/>
            <a:ext cx="434988" cy="39851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A</a:t>
            </a:r>
          </a:p>
        </p:txBody>
      </p:sp>
      <p:sp>
        <p:nvSpPr>
          <p:cNvPr id="49" name="Oval 48"/>
          <p:cNvSpPr/>
          <p:nvPr/>
        </p:nvSpPr>
        <p:spPr>
          <a:xfrm>
            <a:off x="2676634" y="4545734"/>
            <a:ext cx="434988" cy="39851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B</a:t>
            </a:r>
          </a:p>
        </p:txBody>
      </p:sp>
      <p:sp>
        <p:nvSpPr>
          <p:cNvPr id="50" name="Oval 49"/>
          <p:cNvSpPr/>
          <p:nvPr/>
        </p:nvSpPr>
        <p:spPr>
          <a:xfrm>
            <a:off x="4503683" y="3810000"/>
            <a:ext cx="434988" cy="39851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C</a:t>
            </a:r>
          </a:p>
        </p:txBody>
      </p:sp>
      <p:sp>
        <p:nvSpPr>
          <p:cNvPr id="51" name="Oval 50"/>
          <p:cNvSpPr/>
          <p:nvPr/>
        </p:nvSpPr>
        <p:spPr>
          <a:xfrm>
            <a:off x="6118212" y="3810000"/>
            <a:ext cx="434988" cy="39851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</a:t>
            </a:r>
          </a:p>
        </p:txBody>
      </p:sp>
      <p:cxnSp>
        <p:nvCxnSpPr>
          <p:cNvPr id="52" name="Straight Connector 51"/>
          <p:cNvCxnSpPr>
            <a:stCxn id="50" idx="6"/>
            <a:endCxn id="51" idx="2"/>
          </p:cNvCxnSpPr>
          <p:nvPr/>
        </p:nvCxnSpPr>
        <p:spPr>
          <a:xfrm>
            <a:off x="4938671" y="4009258"/>
            <a:ext cx="1179541" cy="1588"/>
          </a:xfrm>
          <a:prstGeom prst="line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tailEnd type="triangle"/>
          </a:ln>
          <a:effectLst/>
        </p:spPr>
      </p:cxnSp>
      <p:cxnSp>
        <p:nvCxnSpPr>
          <p:cNvPr id="53" name="Straight Connector 52"/>
          <p:cNvCxnSpPr>
            <a:stCxn id="48" idx="6"/>
            <a:endCxn id="50" idx="1"/>
          </p:cNvCxnSpPr>
          <p:nvPr/>
        </p:nvCxnSpPr>
        <p:spPr>
          <a:xfrm>
            <a:off x="3111622" y="3317319"/>
            <a:ext cx="1455764" cy="551042"/>
          </a:xfrm>
          <a:prstGeom prst="line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tailEnd type="triangle"/>
          </a:ln>
          <a:effectLst/>
        </p:spPr>
      </p:cxnSp>
      <p:cxnSp>
        <p:nvCxnSpPr>
          <p:cNvPr id="54" name="Straight Connector 53"/>
          <p:cNvCxnSpPr>
            <a:stCxn id="49" idx="6"/>
            <a:endCxn id="50" idx="3"/>
          </p:cNvCxnSpPr>
          <p:nvPr/>
        </p:nvCxnSpPr>
        <p:spPr>
          <a:xfrm flipV="1">
            <a:off x="3111622" y="4150155"/>
            <a:ext cx="1455764" cy="594837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5" name="Straight Connector 54"/>
          <p:cNvCxnSpPr>
            <a:stCxn id="47" idx="7"/>
            <a:endCxn id="48" idx="2"/>
          </p:cNvCxnSpPr>
          <p:nvPr/>
        </p:nvCxnSpPr>
        <p:spPr>
          <a:xfrm rot="5400000" flipH="1" flipV="1">
            <a:off x="1787963" y="3030490"/>
            <a:ext cx="601842" cy="1175500"/>
          </a:xfrm>
          <a:prstGeom prst="line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tailEnd type="triangle"/>
          </a:ln>
          <a:effectLst/>
        </p:spPr>
      </p:cxnSp>
      <p:cxnSp>
        <p:nvCxnSpPr>
          <p:cNvPr id="56" name="Straight Connector 55"/>
          <p:cNvCxnSpPr>
            <a:stCxn id="47" idx="5"/>
            <a:endCxn id="49" idx="2"/>
          </p:cNvCxnSpPr>
          <p:nvPr/>
        </p:nvCxnSpPr>
        <p:spPr>
          <a:xfrm rot="16200000" flipH="1">
            <a:off x="1816866" y="3885223"/>
            <a:ext cx="544037" cy="117550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57" name="Rectangle 56"/>
          <p:cNvSpPr/>
          <p:nvPr/>
        </p:nvSpPr>
        <p:spPr>
          <a:xfrm>
            <a:off x="2487448" y="1981199"/>
            <a:ext cx="777766" cy="101600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lIns="182880"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h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= 7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 =</a:t>
            </a:r>
            <a:r>
              <a:rPr kumimoji="0" lang="en-US" sz="16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2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 = 9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84620" y="2641599"/>
            <a:ext cx="777766" cy="101600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lIns="182880"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h = </a:t>
            </a:r>
            <a:r>
              <a:rPr lang="en-US" sz="1600" kern="0" dirty="0">
                <a:solidFill>
                  <a:srgbClr val="000000"/>
                </a:solidFill>
                <a:latin typeface="Bookman Old Style"/>
                <a:cs typeface="Bookman Old Style"/>
              </a:rPr>
              <a:t>7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/>
              <a:ea typeface="+mn-ea"/>
              <a:cs typeface="Bookman Old Style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= 0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 = </a:t>
            </a:r>
            <a:r>
              <a:rPr lang="en-US" sz="1600" kern="0" dirty="0">
                <a:solidFill>
                  <a:srgbClr val="000000"/>
                </a:solidFill>
                <a:latin typeface="Bookman Old Style"/>
                <a:cs typeface="Bookman Old Style"/>
              </a:rPr>
              <a:t>7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/>
              <a:ea typeface="+mn-ea"/>
              <a:cs typeface="Bookman Old Style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487448" y="5105400"/>
            <a:ext cx="1017752" cy="1016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lIns="182880"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h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= 10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 = 1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 = 11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300483" y="2641599"/>
            <a:ext cx="777766" cy="101600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lIns="182880"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h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= 5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 = 4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 = 9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927834" y="2641599"/>
            <a:ext cx="777766" cy="101600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lIns="182880"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h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= 0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 = 9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 = 9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351523" y="3980782"/>
            <a:ext cx="35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733800" y="4408508"/>
            <a:ext cx="35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774497" y="4419600"/>
            <a:ext cx="35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657600" y="3581400"/>
            <a:ext cx="35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003097" y="3581400"/>
            <a:ext cx="35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2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810000" y="5029200"/>
            <a:ext cx="11430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Bookman Old Style"/>
                <a:cs typeface="Bookman Old Style"/>
              </a:rPr>
              <a:t>Frontier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810000" y="5486400"/>
            <a:ext cx="1143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Bookman Old Style"/>
                <a:cs typeface="Bookman Old Style"/>
              </a:rPr>
              <a:t>Reached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953000" y="5029200"/>
            <a:ext cx="38100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rtlCol="0" anchor="ctr">
            <a:normAutofit fontScale="92500" lnSpcReduction="1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Bookman Old Style"/>
                <a:cs typeface="Bookman Old Style"/>
              </a:rPr>
              <a:t>(B,11)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953000" y="5486400"/>
            <a:ext cx="3810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rtlCol="0" anchor="ctr">
            <a:normAutofit fontScale="92500" lnSpcReduction="1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Bookman Old Style"/>
                <a:cs typeface="Bookman Old Style"/>
              </a:rPr>
              <a:t>(S,7) (A,9) (C,9) (G,9)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2286000" y="4953000"/>
            <a:ext cx="1447800" cy="1295400"/>
          </a:xfrm>
          <a:prstGeom prst="roundRect">
            <a:avLst/>
          </a:prstGeom>
          <a:noFill/>
          <a:ln w="25400">
            <a:solidFill>
              <a:schemeClr val="accent3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52400" y="4876800"/>
            <a:ext cx="1752600" cy="1218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r>
              <a:rPr lang="en-US" dirty="0">
                <a:solidFill>
                  <a:srgbClr val="000000"/>
                </a:solidFill>
                <a:cs typeface="Bookman Old Style"/>
              </a:rPr>
              <a:t>Inadmissible heuristic means that this node is ignored.</a:t>
            </a:r>
          </a:p>
        </p:txBody>
      </p:sp>
      <p:cxnSp>
        <p:nvCxnSpPr>
          <p:cNvPr id="37" name="Straight Connector 36"/>
          <p:cNvCxnSpPr>
            <a:stCxn id="35" idx="3"/>
            <a:endCxn id="34" idx="1"/>
          </p:cNvCxnSpPr>
          <p:nvPr/>
        </p:nvCxnSpPr>
        <p:spPr>
          <a:xfrm>
            <a:off x="1905000" y="5486147"/>
            <a:ext cx="381000" cy="114553"/>
          </a:xfrm>
          <a:prstGeom prst="line">
            <a:avLst/>
          </a:prstGeom>
          <a:ln w="28575">
            <a:solidFill>
              <a:schemeClr val="accent3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EB58E856-33DC-A683-1B93-D980907C75B2}"/>
              </a:ext>
            </a:extLst>
          </p:cNvPr>
          <p:cNvSpPr/>
          <p:nvPr/>
        </p:nvSpPr>
        <p:spPr>
          <a:xfrm>
            <a:off x="6930245" y="1983819"/>
            <a:ext cx="1981200" cy="2667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  <a:cs typeface="Bookman Old Style"/>
              </a:rPr>
              <a:t>We end up with a sub-optimal solution, due to the inadmissible, over-estimate heuristic</a:t>
            </a:r>
          </a:p>
        </p:txBody>
      </p:sp>
    </p:spTree>
    <p:extLst>
      <p:ext uri="{BB962C8B-B14F-4D97-AF65-F5344CB8AC3E}">
        <p14:creationId xmlns:p14="http://schemas.microsoft.com/office/powerpoint/2010/main" val="2728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A* is Optimally Efficient </a:t>
            </a:r>
            <a:br>
              <a:rPr lang="en-US" dirty="0"/>
            </a:br>
            <a:r>
              <a:rPr lang="en-US" dirty="0"/>
              <a:t>(if </a:t>
            </a:r>
            <a:r>
              <a:rPr lang="en-US" i="1" dirty="0"/>
              <a:t>h</a:t>
            </a:r>
            <a:r>
              <a:rPr lang="en-US" dirty="0"/>
              <a:t> is Admissible &amp; Consistent)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838200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Consider following, where we have an admissible and consistent heuristic throughout our search-space: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1129849" y="3860800"/>
            <a:ext cx="434988" cy="39851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S</a:t>
            </a:r>
          </a:p>
        </p:txBody>
      </p:sp>
      <p:sp>
        <p:nvSpPr>
          <p:cNvPr id="48" name="Oval 47"/>
          <p:cNvSpPr/>
          <p:nvPr/>
        </p:nvSpPr>
        <p:spPr>
          <a:xfrm>
            <a:off x="2676634" y="3118061"/>
            <a:ext cx="434988" cy="39851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A</a:t>
            </a:r>
          </a:p>
        </p:txBody>
      </p:sp>
      <p:sp>
        <p:nvSpPr>
          <p:cNvPr id="49" name="Oval 48"/>
          <p:cNvSpPr/>
          <p:nvPr/>
        </p:nvSpPr>
        <p:spPr>
          <a:xfrm>
            <a:off x="2676634" y="4545734"/>
            <a:ext cx="434988" cy="39851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B</a:t>
            </a:r>
          </a:p>
        </p:txBody>
      </p:sp>
      <p:sp>
        <p:nvSpPr>
          <p:cNvPr id="50" name="Oval 49"/>
          <p:cNvSpPr/>
          <p:nvPr/>
        </p:nvSpPr>
        <p:spPr>
          <a:xfrm>
            <a:off x="4503683" y="3810000"/>
            <a:ext cx="434988" cy="39851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C</a:t>
            </a:r>
          </a:p>
        </p:txBody>
      </p:sp>
      <p:sp>
        <p:nvSpPr>
          <p:cNvPr id="51" name="Oval 50"/>
          <p:cNvSpPr/>
          <p:nvPr/>
        </p:nvSpPr>
        <p:spPr>
          <a:xfrm>
            <a:off x="6118212" y="3810000"/>
            <a:ext cx="434988" cy="39851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</a:t>
            </a:r>
          </a:p>
        </p:txBody>
      </p:sp>
      <p:cxnSp>
        <p:nvCxnSpPr>
          <p:cNvPr id="52" name="Straight Connector 51"/>
          <p:cNvCxnSpPr>
            <a:stCxn id="50" idx="6"/>
            <a:endCxn id="51" idx="2"/>
          </p:cNvCxnSpPr>
          <p:nvPr/>
        </p:nvCxnSpPr>
        <p:spPr>
          <a:xfrm>
            <a:off x="4938671" y="4009258"/>
            <a:ext cx="1179541" cy="1588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3" name="Straight Connector 52"/>
          <p:cNvCxnSpPr>
            <a:stCxn id="48" idx="6"/>
            <a:endCxn id="50" idx="1"/>
          </p:cNvCxnSpPr>
          <p:nvPr/>
        </p:nvCxnSpPr>
        <p:spPr>
          <a:xfrm>
            <a:off x="3111622" y="3317319"/>
            <a:ext cx="1455764" cy="551042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4" name="Straight Connector 53"/>
          <p:cNvCxnSpPr>
            <a:stCxn id="49" idx="6"/>
            <a:endCxn id="50" idx="3"/>
          </p:cNvCxnSpPr>
          <p:nvPr/>
        </p:nvCxnSpPr>
        <p:spPr>
          <a:xfrm flipV="1">
            <a:off x="3111622" y="4150155"/>
            <a:ext cx="1455764" cy="594837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5" name="Straight Connector 54"/>
          <p:cNvCxnSpPr>
            <a:stCxn id="47" idx="7"/>
            <a:endCxn id="48" idx="2"/>
          </p:cNvCxnSpPr>
          <p:nvPr/>
        </p:nvCxnSpPr>
        <p:spPr>
          <a:xfrm rot="5400000" flipH="1" flipV="1">
            <a:off x="1787963" y="3030490"/>
            <a:ext cx="601842" cy="117550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6" name="Straight Connector 55"/>
          <p:cNvCxnSpPr>
            <a:stCxn id="47" idx="5"/>
            <a:endCxn id="49" idx="2"/>
          </p:cNvCxnSpPr>
          <p:nvPr/>
        </p:nvCxnSpPr>
        <p:spPr>
          <a:xfrm rot="16200000" flipH="1">
            <a:off x="1816866" y="3885223"/>
            <a:ext cx="544037" cy="117550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57" name="Rectangle 56"/>
          <p:cNvSpPr/>
          <p:nvPr/>
        </p:nvSpPr>
        <p:spPr>
          <a:xfrm>
            <a:off x="2487448" y="1981199"/>
            <a:ext cx="777766" cy="1016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lIns="182880"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h = 4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=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= 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84620" y="2641599"/>
            <a:ext cx="777766" cy="1016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lIns="182880"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h = 5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= 0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 = 5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487448" y="5105400"/>
            <a:ext cx="1017752" cy="1016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lIns="182880"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h = 4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=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= 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300483" y="2641599"/>
            <a:ext cx="777766" cy="1016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lIns="182880"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h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= 5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=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=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927834" y="2641599"/>
            <a:ext cx="777766" cy="1016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lIns="182880"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h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= 0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=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= 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351523" y="3980782"/>
            <a:ext cx="35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733800" y="4408508"/>
            <a:ext cx="35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774497" y="4419600"/>
            <a:ext cx="35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657600" y="3581400"/>
            <a:ext cx="35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003097" y="3581400"/>
            <a:ext cx="35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2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810000" y="5029200"/>
            <a:ext cx="11430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Bookman Old Style"/>
                <a:cs typeface="Bookman Old Style"/>
              </a:rPr>
              <a:t>Frontier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810000" y="5486400"/>
            <a:ext cx="1143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Bookman Old Style"/>
                <a:cs typeface="Bookman Old Style"/>
              </a:rPr>
              <a:t>Reached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953000" y="5029200"/>
            <a:ext cx="38100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rtlCol="0" anchor="ctr">
            <a:normAutofit fontScale="92500" lnSpcReduction="1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Bookman Old Style"/>
                <a:cs typeface="Bookman Old Style"/>
              </a:rPr>
              <a:t>(S,5)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953000" y="5486400"/>
            <a:ext cx="3810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rtlCol="0" anchor="ctr">
            <a:normAutofit fontScale="92500" lnSpcReduction="10000"/>
          </a:bodyPr>
          <a:lstStyle/>
          <a:p>
            <a:pPr algn="l"/>
            <a:endParaRPr lang="en-US" dirty="0">
              <a:solidFill>
                <a:schemeClr val="tx1"/>
              </a:solidFill>
              <a:latin typeface="Bookman Old Style"/>
              <a:cs typeface="Bookman Old Style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791200" y="4419600"/>
            <a:ext cx="2362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Bookman Old Style"/>
                <a:cs typeface="Bookman Old Style"/>
              </a:rPr>
              <a:t>(Node, </a:t>
            </a:r>
            <a:r>
              <a:rPr lang="en-US" i="1" dirty="0" err="1">
                <a:solidFill>
                  <a:srgbClr val="000000"/>
                </a:solidFill>
                <a:latin typeface="Bookman Old Style"/>
                <a:cs typeface="Bookman Old Style"/>
              </a:rPr>
              <a:t>f</a:t>
            </a:r>
            <a:r>
              <a:rPr lang="en-US" dirty="0">
                <a:solidFill>
                  <a:srgbClr val="000000"/>
                </a:solidFill>
                <a:latin typeface="Bookman Old Style"/>
                <a:cs typeface="Bookman Old Style"/>
              </a:rPr>
              <a:t>-value)</a:t>
            </a:r>
          </a:p>
        </p:txBody>
      </p:sp>
      <p:cxnSp>
        <p:nvCxnSpPr>
          <p:cNvPr id="82" name="Straight Arrow Connector 81"/>
          <p:cNvCxnSpPr>
            <a:stCxn id="77" idx="1"/>
          </p:cNvCxnSpPr>
          <p:nvPr/>
        </p:nvCxnSpPr>
        <p:spPr>
          <a:xfrm rot="10800000" flipV="1">
            <a:off x="5334000" y="4648200"/>
            <a:ext cx="45720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Isosceles Triangle 82"/>
          <p:cNvSpPr/>
          <p:nvPr/>
        </p:nvSpPr>
        <p:spPr>
          <a:xfrm>
            <a:off x="838200" y="3962400"/>
            <a:ext cx="228600" cy="228600"/>
          </a:xfrm>
          <a:prstGeom prst="triangle">
            <a:avLst/>
          </a:prstGeom>
          <a:solidFill>
            <a:schemeClr val="accent4"/>
          </a:solidFill>
          <a:ln w="34925">
            <a:solidFill>
              <a:schemeClr val="accent4"/>
            </a:solidFill>
          </a:ln>
          <a:effectLst/>
          <a:scene3d>
            <a:camera prst="orthographicFront">
              <a:rot lat="0" lon="0" rev="1620000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accent1">
                <a:tint val="100000"/>
                <a:shade val="100000"/>
                <a:hueMod val="100000"/>
                <a:satMod val="10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27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A* is Optimally Efficient </a:t>
            </a:r>
            <a:br>
              <a:rPr lang="en-US" dirty="0"/>
            </a:br>
            <a:r>
              <a:rPr lang="en-US" dirty="0"/>
              <a:t>(if </a:t>
            </a:r>
            <a:r>
              <a:rPr lang="en-US" i="1" dirty="0"/>
              <a:t>h</a:t>
            </a:r>
            <a:r>
              <a:rPr lang="en-US" dirty="0"/>
              <a:t> is Admissible &amp; Consistent)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838200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Given the admissible and consistent heuristic, we expand nodes only when it is most efficient to do so: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1129849" y="3860800"/>
            <a:ext cx="434988" cy="39851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S</a:t>
            </a:r>
          </a:p>
        </p:txBody>
      </p:sp>
      <p:sp>
        <p:nvSpPr>
          <p:cNvPr id="48" name="Oval 47"/>
          <p:cNvSpPr/>
          <p:nvPr/>
        </p:nvSpPr>
        <p:spPr>
          <a:xfrm>
            <a:off x="2676634" y="3118061"/>
            <a:ext cx="434988" cy="39851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A</a:t>
            </a:r>
          </a:p>
        </p:txBody>
      </p:sp>
      <p:sp>
        <p:nvSpPr>
          <p:cNvPr id="49" name="Oval 48"/>
          <p:cNvSpPr/>
          <p:nvPr/>
        </p:nvSpPr>
        <p:spPr>
          <a:xfrm>
            <a:off x="2676634" y="4545734"/>
            <a:ext cx="434988" cy="39851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B</a:t>
            </a:r>
          </a:p>
        </p:txBody>
      </p:sp>
      <p:sp>
        <p:nvSpPr>
          <p:cNvPr id="50" name="Oval 49"/>
          <p:cNvSpPr/>
          <p:nvPr/>
        </p:nvSpPr>
        <p:spPr>
          <a:xfrm>
            <a:off x="4503683" y="3810000"/>
            <a:ext cx="434988" cy="39851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C</a:t>
            </a:r>
          </a:p>
        </p:txBody>
      </p:sp>
      <p:sp>
        <p:nvSpPr>
          <p:cNvPr id="51" name="Oval 50"/>
          <p:cNvSpPr/>
          <p:nvPr/>
        </p:nvSpPr>
        <p:spPr>
          <a:xfrm>
            <a:off x="6118212" y="3810000"/>
            <a:ext cx="434988" cy="39851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</a:t>
            </a:r>
          </a:p>
        </p:txBody>
      </p:sp>
      <p:cxnSp>
        <p:nvCxnSpPr>
          <p:cNvPr id="52" name="Straight Connector 51"/>
          <p:cNvCxnSpPr>
            <a:stCxn id="50" idx="6"/>
            <a:endCxn id="51" idx="2"/>
          </p:cNvCxnSpPr>
          <p:nvPr/>
        </p:nvCxnSpPr>
        <p:spPr>
          <a:xfrm>
            <a:off x="4938671" y="4009258"/>
            <a:ext cx="1179541" cy="1588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3" name="Straight Connector 52"/>
          <p:cNvCxnSpPr>
            <a:stCxn id="48" idx="6"/>
            <a:endCxn id="50" idx="1"/>
          </p:cNvCxnSpPr>
          <p:nvPr/>
        </p:nvCxnSpPr>
        <p:spPr>
          <a:xfrm>
            <a:off x="3111622" y="3317319"/>
            <a:ext cx="1455764" cy="551042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4" name="Straight Connector 53"/>
          <p:cNvCxnSpPr>
            <a:stCxn id="49" idx="6"/>
            <a:endCxn id="50" idx="3"/>
          </p:cNvCxnSpPr>
          <p:nvPr/>
        </p:nvCxnSpPr>
        <p:spPr>
          <a:xfrm flipV="1">
            <a:off x="3111622" y="4150155"/>
            <a:ext cx="1455764" cy="594837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5" name="Straight Connector 54"/>
          <p:cNvCxnSpPr>
            <a:stCxn id="47" idx="7"/>
            <a:endCxn id="48" idx="2"/>
          </p:cNvCxnSpPr>
          <p:nvPr/>
        </p:nvCxnSpPr>
        <p:spPr>
          <a:xfrm rot="5400000" flipH="1" flipV="1">
            <a:off x="1787963" y="3030490"/>
            <a:ext cx="601842" cy="117550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6" name="Straight Connector 55"/>
          <p:cNvCxnSpPr>
            <a:stCxn id="47" idx="5"/>
            <a:endCxn id="49" idx="2"/>
          </p:cNvCxnSpPr>
          <p:nvPr/>
        </p:nvCxnSpPr>
        <p:spPr>
          <a:xfrm rot="16200000" flipH="1">
            <a:off x="1816866" y="3885223"/>
            <a:ext cx="544037" cy="117550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57" name="Rectangle 56"/>
          <p:cNvSpPr/>
          <p:nvPr/>
        </p:nvSpPr>
        <p:spPr>
          <a:xfrm>
            <a:off x="2487448" y="1981199"/>
            <a:ext cx="777766" cy="1016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lIns="182880"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h = 4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 = 2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 = 6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84620" y="2641599"/>
            <a:ext cx="777766" cy="101600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lIns="182880"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h = 5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= 0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 = 5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487448" y="5105400"/>
            <a:ext cx="1017752" cy="1016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lIns="182880"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h = 4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 = 1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 = 5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300483" y="2641599"/>
            <a:ext cx="777766" cy="1016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lIns="182880"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h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= 5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=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=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927834" y="2641599"/>
            <a:ext cx="777766" cy="1016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lIns="182880"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h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= 0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=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= 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351523" y="3980782"/>
            <a:ext cx="35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733800" y="4408508"/>
            <a:ext cx="35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774497" y="4419600"/>
            <a:ext cx="35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657600" y="3581400"/>
            <a:ext cx="35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003097" y="3581400"/>
            <a:ext cx="35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2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810000" y="5029200"/>
            <a:ext cx="11430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Bookman Old Style"/>
                <a:cs typeface="Bookman Old Style"/>
              </a:rPr>
              <a:t>Frontier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810000" y="5486400"/>
            <a:ext cx="1143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Bookman Old Style"/>
                <a:cs typeface="Bookman Old Style"/>
              </a:rPr>
              <a:t>Reached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953000" y="5029200"/>
            <a:ext cx="38100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rtlCol="0" anchor="ctr">
            <a:normAutofit fontScale="92500" lnSpcReduction="1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Bookman Old Style"/>
                <a:cs typeface="Bookman Old Style"/>
              </a:rPr>
              <a:t>(B,5) (A,6)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953000" y="5486400"/>
            <a:ext cx="3810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rtlCol="0" anchor="ctr">
            <a:normAutofit fontScale="92500" lnSpcReduction="1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Bookman Old Style"/>
                <a:cs typeface="Bookman Old Style"/>
              </a:rPr>
              <a:t>(S,5)</a:t>
            </a:r>
          </a:p>
        </p:txBody>
      </p:sp>
      <p:sp>
        <p:nvSpPr>
          <p:cNvPr id="83" name="Isosceles Triangle 82"/>
          <p:cNvSpPr/>
          <p:nvPr/>
        </p:nvSpPr>
        <p:spPr>
          <a:xfrm rot="5400000">
            <a:off x="2779828" y="4260396"/>
            <a:ext cx="228600" cy="228600"/>
          </a:xfrm>
          <a:prstGeom prst="triangle">
            <a:avLst/>
          </a:prstGeom>
          <a:solidFill>
            <a:schemeClr val="accent4"/>
          </a:solidFill>
          <a:ln w="34925">
            <a:solidFill>
              <a:schemeClr val="accent4"/>
            </a:solidFill>
          </a:ln>
          <a:effectLst/>
          <a:scene3d>
            <a:camera prst="orthographicFront">
              <a:rot lat="0" lon="0" rev="1620000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accent1">
                <a:tint val="100000"/>
                <a:shade val="100000"/>
                <a:hueMod val="100000"/>
                <a:satMod val="10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38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A* is Optimally Efficient </a:t>
            </a:r>
            <a:br>
              <a:rPr lang="en-US" dirty="0"/>
            </a:br>
            <a:r>
              <a:rPr lang="en-US" dirty="0"/>
              <a:t>(if </a:t>
            </a:r>
            <a:r>
              <a:rPr lang="en-US" i="1" dirty="0"/>
              <a:t>h</a:t>
            </a:r>
            <a:r>
              <a:rPr lang="en-US" dirty="0"/>
              <a:t> is Admissible &amp; Consistent)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838200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Given the admissible and consistent heuristic, we expand nodes only when it is most efficient to do so: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1129849" y="3860800"/>
            <a:ext cx="434988" cy="39851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S</a:t>
            </a:r>
          </a:p>
        </p:txBody>
      </p:sp>
      <p:sp>
        <p:nvSpPr>
          <p:cNvPr id="48" name="Oval 47"/>
          <p:cNvSpPr/>
          <p:nvPr/>
        </p:nvSpPr>
        <p:spPr>
          <a:xfrm>
            <a:off x="2676634" y="3118061"/>
            <a:ext cx="434988" cy="39851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A</a:t>
            </a:r>
          </a:p>
        </p:txBody>
      </p:sp>
      <p:sp>
        <p:nvSpPr>
          <p:cNvPr id="49" name="Oval 48"/>
          <p:cNvSpPr/>
          <p:nvPr/>
        </p:nvSpPr>
        <p:spPr>
          <a:xfrm>
            <a:off x="2676634" y="4545734"/>
            <a:ext cx="434988" cy="39851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B</a:t>
            </a:r>
          </a:p>
        </p:txBody>
      </p:sp>
      <p:sp>
        <p:nvSpPr>
          <p:cNvPr id="50" name="Oval 49"/>
          <p:cNvSpPr/>
          <p:nvPr/>
        </p:nvSpPr>
        <p:spPr>
          <a:xfrm>
            <a:off x="4503683" y="3810000"/>
            <a:ext cx="434988" cy="39851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C</a:t>
            </a:r>
          </a:p>
        </p:txBody>
      </p:sp>
      <p:sp>
        <p:nvSpPr>
          <p:cNvPr id="51" name="Oval 50"/>
          <p:cNvSpPr/>
          <p:nvPr/>
        </p:nvSpPr>
        <p:spPr>
          <a:xfrm>
            <a:off x="6118212" y="3810000"/>
            <a:ext cx="434988" cy="39851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</a:t>
            </a:r>
          </a:p>
        </p:txBody>
      </p:sp>
      <p:cxnSp>
        <p:nvCxnSpPr>
          <p:cNvPr id="52" name="Straight Connector 51"/>
          <p:cNvCxnSpPr>
            <a:stCxn id="50" idx="6"/>
            <a:endCxn id="51" idx="2"/>
          </p:cNvCxnSpPr>
          <p:nvPr/>
        </p:nvCxnSpPr>
        <p:spPr>
          <a:xfrm>
            <a:off x="4938671" y="4009258"/>
            <a:ext cx="1179541" cy="1588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3" name="Straight Connector 52"/>
          <p:cNvCxnSpPr>
            <a:stCxn id="48" idx="6"/>
            <a:endCxn id="50" idx="1"/>
          </p:cNvCxnSpPr>
          <p:nvPr/>
        </p:nvCxnSpPr>
        <p:spPr>
          <a:xfrm>
            <a:off x="3111622" y="3317319"/>
            <a:ext cx="1455764" cy="551042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4" name="Straight Connector 53"/>
          <p:cNvCxnSpPr>
            <a:stCxn id="49" idx="6"/>
            <a:endCxn id="50" idx="3"/>
          </p:cNvCxnSpPr>
          <p:nvPr/>
        </p:nvCxnSpPr>
        <p:spPr>
          <a:xfrm flipV="1">
            <a:off x="3111622" y="4150155"/>
            <a:ext cx="1455764" cy="594837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5" name="Straight Connector 54"/>
          <p:cNvCxnSpPr>
            <a:stCxn id="47" idx="7"/>
            <a:endCxn id="48" idx="2"/>
          </p:cNvCxnSpPr>
          <p:nvPr/>
        </p:nvCxnSpPr>
        <p:spPr>
          <a:xfrm rot="5400000" flipH="1" flipV="1">
            <a:off x="1787963" y="3030490"/>
            <a:ext cx="601842" cy="117550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6" name="Straight Connector 55"/>
          <p:cNvCxnSpPr>
            <a:stCxn id="47" idx="5"/>
            <a:endCxn id="49" idx="2"/>
          </p:cNvCxnSpPr>
          <p:nvPr/>
        </p:nvCxnSpPr>
        <p:spPr>
          <a:xfrm rot="16200000" flipH="1">
            <a:off x="1816866" y="3885223"/>
            <a:ext cx="544037" cy="117550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57" name="Rectangle 56"/>
          <p:cNvSpPr/>
          <p:nvPr/>
        </p:nvSpPr>
        <p:spPr>
          <a:xfrm>
            <a:off x="2487448" y="1981199"/>
            <a:ext cx="777766" cy="1016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lIns="182880"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h = 4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 = 2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 = 6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84620" y="2641599"/>
            <a:ext cx="777766" cy="101600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lIns="182880"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h = 5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= 0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 = 5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487448" y="5105400"/>
            <a:ext cx="1017752" cy="101600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lIns="182880"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h = 4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 = 1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 = 5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300483" y="2641599"/>
            <a:ext cx="777766" cy="1016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lIns="182880"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h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= 5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 = 2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 = 7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927834" y="2641599"/>
            <a:ext cx="777766" cy="1016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lIns="182880"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h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= 0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=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= 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351523" y="3980782"/>
            <a:ext cx="35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733800" y="4408508"/>
            <a:ext cx="35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774497" y="4419600"/>
            <a:ext cx="35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657600" y="3581400"/>
            <a:ext cx="35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003097" y="3581400"/>
            <a:ext cx="35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2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810000" y="5029200"/>
            <a:ext cx="11430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Bookman Old Style"/>
                <a:cs typeface="Bookman Old Style"/>
              </a:rPr>
              <a:t>Frontier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810000" y="5486400"/>
            <a:ext cx="1143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Bookman Old Style"/>
                <a:cs typeface="Bookman Old Style"/>
              </a:rPr>
              <a:t>Reached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953000" y="5029200"/>
            <a:ext cx="38100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rtlCol="0" anchor="ctr">
            <a:normAutofit fontScale="92500" lnSpcReduction="1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Bookman Old Style"/>
                <a:cs typeface="Bookman Old Style"/>
              </a:rPr>
              <a:t>(A,6) (C,7)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953000" y="5486400"/>
            <a:ext cx="3810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rtlCol="0" anchor="ctr">
            <a:normAutofit fontScale="92500" lnSpcReduction="1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Bookman Old Style"/>
                <a:cs typeface="Bookman Old Style"/>
              </a:rPr>
              <a:t>(S,5) (B,5)</a:t>
            </a:r>
          </a:p>
        </p:txBody>
      </p:sp>
      <p:sp>
        <p:nvSpPr>
          <p:cNvPr id="83" name="Isosceles Triangle 82"/>
          <p:cNvSpPr/>
          <p:nvPr/>
        </p:nvSpPr>
        <p:spPr>
          <a:xfrm rot="16200000">
            <a:off x="2779828" y="3592840"/>
            <a:ext cx="228600" cy="228600"/>
          </a:xfrm>
          <a:prstGeom prst="triangle">
            <a:avLst/>
          </a:prstGeom>
          <a:solidFill>
            <a:schemeClr val="accent4"/>
          </a:solidFill>
          <a:ln w="34925">
            <a:solidFill>
              <a:schemeClr val="accent4"/>
            </a:solidFill>
          </a:ln>
          <a:effectLst/>
          <a:scene3d>
            <a:camera prst="orthographicFront">
              <a:rot lat="0" lon="0" rev="1620000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accent1">
                <a:tint val="100000"/>
                <a:shade val="100000"/>
                <a:hueMod val="100000"/>
                <a:satMod val="10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74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A* is Optimally Efficient </a:t>
            </a:r>
            <a:br>
              <a:rPr lang="en-US" dirty="0"/>
            </a:br>
            <a:r>
              <a:rPr lang="en-US" dirty="0"/>
              <a:t>(if </a:t>
            </a:r>
            <a:r>
              <a:rPr lang="en-US" i="1" dirty="0"/>
              <a:t>h</a:t>
            </a:r>
            <a:r>
              <a:rPr lang="en-US" dirty="0"/>
              <a:t> is Admissible &amp; Consistent)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838200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Given the admissible and consistent heuristic, we expand nodes only when it is most efficient to do so: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1129849" y="3860800"/>
            <a:ext cx="434988" cy="39851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S</a:t>
            </a:r>
          </a:p>
        </p:txBody>
      </p:sp>
      <p:sp>
        <p:nvSpPr>
          <p:cNvPr id="48" name="Oval 47"/>
          <p:cNvSpPr/>
          <p:nvPr/>
        </p:nvSpPr>
        <p:spPr>
          <a:xfrm>
            <a:off x="2676634" y="3118061"/>
            <a:ext cx="434988" cy="39851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A</a:t>
            </a:r>
          </a:p>
        </p:txBody>
      </p:sp>
      <p:sp>
        <p:nvSpPr>
          <p:cNvPr id="49" name="Oval 48"/>
          <p:cNvSpPr/>
          <p:nvPr/>
        </p:nvSpPr>
        <p:spPr>
          <a:xfrm>
            <a:off x="2676634" y="4545734"/>
            <a:ext cx="434988" cy="39851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B</a:t>
            </a:r>
          </a:p>
        </p:txBody>
      </p:sp>
      <p:sp>
        <p:nvSpPr>
          <p:cNvPr id="50" name="Oval 49"/>
          <p:cNvSpPr/>
          <p:nvPr/>
        </p:nvSpPr>
        <p:spPr>
          <a:xfrm>
            <a:off x="4503683" y="3810000"/>
            <a:ext cx="434988" cy="39851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C</a:t>
            </a:r>
          </a:p>
        </p:txBody>
      </p:sp>
      <p:sp>
        <p:nvSpPr>
          <p:cNvPr id="51" name="Oval 50"/>
          <p:cNvSpPr/>
          <p:nvPr/>
        </p:nvSpPr>
        <p:spPr>
          <a:xfrm>
            <a:off x="6118212" y="3810000"/>
            <a:ext cx="434988" cy="39851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</a:t>
            </a:r>
          </a:p>
        </p:txBody>
      </p:sp>
      <p:cxnSp>
        <p:nvCxnSpPr>
          <p:cNvPr id="52" name="Straight Connector 51"/>
          <p:cNvCxnSpPr>
            <a:stCxn id="50" idx="6"/>
            <a:endCxn id="51" idx="2"/>
          </p:cNvCxnSpPr>
          <p:nvPr/>
        </p:nvCxnSpPr>
        <p:spPr>
          <a:xfrm>
            <a:off x="4938671" y="4009258"/>
            <a:ext cx="1179541" cy="1588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3" name="Straight Connector 52"/>
          <p:cNvCxnSpPr>
            <a:stCxn id="48" idx="6"/>
            <a:endCxn id="50" idx="1"/>
          </p:cNvCxnSpPr>
          <p:nvPr/>
        </p:nvCxnSpPr>
        <p:spPr>
          <a:xfrm>
            <a:off x="3111622" y="3317319"/>
            <a:ext cx="1455764" cy="551042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4" name="Straight Connector 53"/>
          <p:cNvCxnSpPr>
            <a:stCxn id="49" idx="6"/>
            <a:endCxn id="50" idx="3"/>
          </p:cNvCxnSpPr>
          <p:nvPr/>
        </p:nvCxnSpPr>
        <p:spPr>
          <a:xfrm flipV="1">
            <a:off x="3111622" y="4150155"/>
            <a:ext cx="1455764" cy="594837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5" name="Straight Connector 54"/>
          <p:cNvCxnSpPr>
            <a:stCxn id="47" idx="7"/>
            <a:endCxn id="48" idx="2"/>
          </p:cNvCxnSpPr>
          <p:nvPr/>
        </p:nvCxnSpPr>
        <p:spPr>
          <a:xfrm rot="5400000" flipH="1" flipV="1">
            <a:off x="1787963" y="3030490"/>
            <a:ext cx="601842" cy="117550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6" name="Straight Connector 55"/>
          <p:cNvCxnSpPr>
            <a:stCxn id="47" idx="5"/>
            <a:endCxn id="49" idx="2"/>
          </p:cNvCxnSpPr>
          <p:nvPr/>
        </p:nvCxnSpPr>
        <p:spPr>
          <a:xfrm rot="16200000" flipH="1">
            <a:off x="1816866" y="3885223"/>
            <a:ext cx="544037" cy="117550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57" name="Rectangle 56"/>
          <p:cNvSpPr/>
          <p:nvPr/>
        </p:nvSpPr>
        <p:spPr>
          <a:xfrm>
            <a:off x="2487448" y="1981199"/>
            <a:ext cx="777766" cy="101600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lIns="182880"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h = 4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 = 2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 = 6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84620" y="2641599"/>
            <a:ext cx="777766" cy="101600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lIns="182880"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h = 5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= 0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 = 5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487448" y="5105400"/>
            <a:ext cx="1017752" cy="101600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lIns="182880"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h = 4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 = 1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 = 5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886200" y="2286001"/>
            <a:ext cx="777766" cy="1016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lIns="182880"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h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= 5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 = 2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 = 7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927834" y="2641599"/>
            <a:ext cx="777766" cy="1016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lIns="182880"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h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= 0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=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= 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351523" y="3980782"/>
            <a:ext cx="35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733800" y="4408508"/>
            <a:ext cx="35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774497" y="4419600"/>
            <a:ext cx="35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657600" y="3581400"/>
            <a:ext cx="35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003097" y="3581400"/>
            <a:ext cx="35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2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810000" y="5029200"/>
            <a:ext cx="11430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Bookman Old Style"/>
                <a:cs typeface="Bookman Old Style"/>
              </a:rPr>
              <a:t>Frontier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810000" y="5486400"/>
            <a:ext cx="1143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Bookman Old Style"/>
                <a:cs typeface="Bookman Old Style"/>
              </a:rPr>
              <a:t>Reached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953000" y="5029200"/>
            <a:ext cx="38100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rtlCol="0" anchor="ctr">
            <a:normAutofit fontScale="92500" lnSpcReduction="1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Bookman Old Style"/>
                <a:cs typeface="Bookman Old Style"/>
              </a:rPr>
              <a:t>(C,7) (C,9)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953000" y="5486400"/>
            <a:ext cx="3810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rtlCol="0" anchor="ctr">
            <a:normAutofit fontScale="92500" lnSpcReduction="1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Bookman Old Style"/>
                <a:cs typeface="Bookman Old Style"/>
              </a:rPr>
              <a:t>(S,5) (B,5) (A,6)</a:t>
            </a:r>
          </a:p>
        </p:txBody>
      </p:sp>
      <p:sp>
        <p:nvSpPr>
          <p:cNvPr id="83" name="Isosceles Triangle 82"/>
          <p:cNvSpPr/>
          <p:nvPr/>
        </p:nvSpPr>
        <p:spPr>
          <a:xfrm rot="5400000">
            <a:off x="4160783" y="1987637"/>
            <a:ext cx="228600" cy="228600"/>
          </a:xfrm>
          <a:prstGeom prst="triangle">
            <a:avLst/>
          </a:prstGeom>
          <a:solidFill>
            <a:schemeClr val="accent4"/>
          </a:solidFill>
          <a:ln w="34925">
            <a:solidFill>
              <a:schemeClr val="accent4"/>
            </a:solidFill>
          </a:ln>
          <a:effectLst/>
          <a:scene3d>
            <a:camera prst="orthographicFront">
              <a:rot lat="0" lon="0" rev="1620000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accent1">
                <a:tint val="100000"/>
                <a:shade val="100000"/>
                <a:hueMod val="100000"/>
                <a:satMod val="10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68E273B-8EB7-5523-16E8-CB835AEB686E}"/>
              </a:ext>
            </a:extLst>
          </p:cNvPr>
          <p:cNvSpPr/>
          <p:nvPr/>
        </p:nvSpPr>
        <p:spPr>
          <a:xfrm>
            <a:off x="4723641" y="2286000"/>
            <a:ext cx="777766" cy="1016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lIns="182880"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h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= 5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 = 4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 = </a:t>
            </a:r>
            <a:r>
              <a:rPr lang="en-US" sz="1600" kern="0" dirty="0">
                <a:solidFill>
                  <a:srgbClr val="000000"/>
                </a:solidFill>
                <a:latin typeface="Bookman Old Style"/>
                <a:cs typeface="Bookman Old Style"/>
              </a:rPr>
              <a:t>9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/>
              <a:ea typeface="+mn-ea"/>
              <a:cs typeface="Bookman Old Style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DECFB79-3E0E-A286-02F6-B40DD7027D93}"/>
              </a:ext>
            </a:extLst>
          </p:cNvPr>
          <p:cNvCxnSpPr>
            <a:cxnSpLocks/>
            <a:stCxn id="60" idx="2"/>
            <a:endCxn id="50" idx="0"/>
          </p:cNvCxnSpPr>
          <p:nvPr/>
        </p:nvCxnSpPr>
        <p:spPr>
          <a:xfrm>
            <a:off x="4275083" y="3302002"/>
            <a:ext cx="446094" cy="507998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none"/>
          </a:ln>
          <a:effectLst/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6C45E1E-FBC9-1A1F-8840-78DBDD594519}"/>
              </a:ext>
            </a:extLst>
          </p:cNvPr>
          <p:cNvCxnSpPr>
            <a:cxnSpLocks/>
            <a:stCxn id="31" idx="2"/>
            <a:endCxn id="50" idx="0"/>
          </p:cNvCxnSpPr>
          <p:nvPr/>
        </p:nvCxnSpPr>
        <p:spPr>
          <a:xfrm flipH="1">
            <a:off x="4721177" y="3302001"/>
            <a:ext cx="391347" cy="507999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none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70ECBA9-10C4-9EA6-A53E-704571BBEF16}"/>
              </a:ext>
            </a:extLst>
          </p:cNvPr>
          <p:cNvCxnSpPr/>
          <p:nvPr/>
        </p:nvCxnSpPr>
        <p:spPr>
          <a:xfrm rot="10800000" flipV="1">
            <a:off x="6019800" y="4267200"/>
            <a:ext cx="1066800" cy="68580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940B0D4-E3EA-6C0D-636C-F0F522BF5945}"/>
              </a:ext>
            </a:extLst>
          </p:cNvPr>
          <p:cNvCxnSpPr/>
          <p:nvPr/>
        </p:nvCxnSpPr>
        <p:spPr>
          <a:xfrm rot="10800000">
            <a:off x="5562600" y="2438400"/>
            <a:ext cx="1676400" cy="158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44BEC38B-9AA8-ADBC-08AA-7DB61CBD977E}"/>
              </a:ext>
            </a:extLst>
          </p:cNvPr>
          <p:cNvSpPr/>
          <p:nvPr/>
        </p:nvSpPr>
        <p:spPr>
          <a:xfrm>
            <a:off x="7010400" y="1905000"/>
            <a:ext cx="1905000" cy="2514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cs typeface="Bookman Old Style"/>
              </a:rPr>
              <a:t>We now have 2 versions of node </a:t>
            </a:r>
            <a:r>
              <a:rPr lang="en-US" dirty="0">
                <a:solidFill>
                  <a:srgbClr val="000000"/>
                </a:solidFill>
                <a:latin typeface="+mj-lt"/>
                <a:cs typeface="Bookman Old Style"/>
              </a:rPr>
              <a:t>C</a:t>
            </a:r>
            <a:r>
              <a:rPr lang="en-US" dirty="0">
                <a:solidFill>
                  <a:srgbClr val="000000"/>
                </a:solidFill>
                <a:cs typeface="Bookman Old Style"/>
              </a:rPr>
              <a:t> in our frontier. </a:t>
            </a:r>
          </a:p>
          <a:p>
            <a:pPr algn="ctr"/>
            <a:r>
              <a:rPr lang="en-US" dirty="0">
                <a:solidFill>
                  <a:srgbClr val="000000"/>
                </a:solidFill>
                <a:cs typeface="Bookman Old Style"/>
              </a:rPr>
              <a:t> We always expand the least-cost version first.</a:t>
            </a:r>
          </a:p>
        </p:txBody>
      </p:sp>
    </p:spTree>
    <p:extLst>
      <p:ext uri="{BB962C8B-B14F-4D97-AF65-F5344CB8AC3E}">
        <p14:creationId xmlns:p14="http://schemas.microsoft.com/office/powerpoint/2010/main" val="427911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A* is Optimally Efficient </a:t>
            </a:r>
            <a:br>
              <a:rPr lang="en-US" dirty="0"/>
            </a:br>
            <a:r>
              <a:rPr lang="en-US" dirty="0"/>
              <a:t>(if </a:t>
            </a:r>
            <a:r>
              <a:rPr lang="en-US" i="1" dirty="0"/>
              <a:t>h</a:t>
            </a:r>
            <a:r>
              <a:rPr lang="en-US" dirty="0"/>
              <a:t> is Admissible &amp; Consistent)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838200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Given the admissible and consistent heuristic, we expand nodes only when it is most efficient to do so: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1129849" y="3860800"/>
            <a:ext cx="434988" cy="39851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S</a:t>
            </a:r>
          </a:p>
        </p:txBody>
      </p:sp>
      <p:sp>
        <p:nvSpPr>
          <p:cNvPr id="48" name="Oval 47"/>
          <p:cNvSpPr/>
          <p:nvPr/>
        </p:nvSpPr>
        <p:spPr>
          <a:xfrm>
            <a:off x="2676634" y="3118061"/>
            <a:ext cx="434988" cy="39851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A</a:t>
            </a:r>
          </a:p>
        </p:txBody>
      </p:sp>
      <p:sp>
        <p:nvSpPr>
          <p:cNvPr id="49" name="Oval 48"/>
          <p:cNvSpPr/>
          <p:nvPr/>
        </p:nvSpPr>
        <p:spPr>
          <a:xfrm>
            <a:off x="2676634" y="4545734"/>
            <a:ext cx="434988" cy="39851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B</a:t>
            </a:r>
          </a:p>
        </p:txBody>
      </p:sp>
      <p:sp>
        <p:nvSpPr>
          <p:cNvPr id="50" name="Oval 49"/>
          <p:cNvSpPr/>
          <p:nvPr/>
        </p:nvSpPr>
        <p:spPr>
          <a:xfrm>
            <a:off x="4503683" y="3810000"/>
            <a:ext cx="434988" cy="39851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C</a:t>
            </a:r>
          </a:p>
        </p:txBody>
      </p:sp>
      <p:sp>
        <p:nvSpPr>
          <p:cNvPr id="51" name="Oval 50"/>
          <p:cNvSpPr/>
          <p:nvPr/>
        </p:nvSpPr>
        <p:spPr>
          <a:xfrm>
            <a:off x="6118212" y="3810000"/>
            <a:ext cx="434988" cy="39851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</a:t>
            </a:r>
          </a:p>
        </p:txBody>
      </p:sp>
      <p:cxnSp>
        <p:nvCxnSpPr>
          <p:cNvPr id="52" name="Straight Connector 51"/>
          <p:cNvCxnSpPr>
            <a:stCxn id="50" idx="6"/>
            <a:endCxn id="51" idx="2"/>
          </p:cNvCxnSpPr>
          <p:nvPr/>
        </p:nvCxnSpPr>
        <p:spPr>
          <a:xfrm>
            <a:off x="4938671" y="4009258"/>
            <a:ext cx="1179541" cy="1588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3" name="Straight Connector 52"/>
          <p:cNvCxnSpPr>
            <a:stCxn id="48" idx="6"/>
            <a:endCxn id="50" idx="1"/>
          </p:cNvCxnSpPr>
          <p:nvPr/>
        </p:nvCxnSpPr>
        <p:spPr>
          <a:xfrm>
            <a:off x="3111622" y="3317319"/>
            <a:ext cx="1455764" cy="551042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4" name="Straight Connector 53"/>
          <p:cNvCxnSpPr>
            <a:stCxn id="49" idx="6"/>
            <a:endCxn id="50" idx="3"/>
          </p:cNvCxnSpPr>
          <p:nvPr/>
        </p:nvCxnSpPr>
        <p:spPr>
          <a:xfrm flipV="1">
            <a:off x="3111622" y="4150155"/>
            <a:ext cx="1455764" cy="594837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5" name="Straight Connector 54"/>
          <p:cNvCxnSpPr>
            <a:stCxn id="47" idx="7"/>
            <a:endCxn id="48" idx="2"/>
          </p:cNvCxnSpPr>
          <p:nvPr/>
        </p:nvCxnSpPr>
        <p:spPr>
          <a:xfrm rot="5400000" flipH="1" flipV="1">
            <a:off x="1787963" y="3030490"/>
            <a:ext cx="601842" cy="117550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6" name="Straight Connector 55"/>
          <p:cNvCxnSpPr>
            <a:stCxn id="47" idx="5"/>
            <a:endCxn id="49" idx="2"/>
          </p:cNvCxnSpPr>
          <p:nvPr/>
        </p:nvCxnSpPr>
        <p:spPr>
          <a:xfrm rot="16200000" flipH="1">
            <a:off x="1816866" y="3885223"/>
            <a:ext cx="544037" cy="117550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57" name="Rectangle 56"/>
          <p:cNvSpPr/>
          <p:nvPr/>
        </p:nvSpPr>
        <p:spPr>
          <a:xfrm>
            <a:off x="2487448" y="1981199"/>
            <a:ext cx="777766" cy="101600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lIns="182880"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h = 4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 = 2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 = 6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84620" y="2641599"/>
            <a:ext cx="777766" cy="101600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lIns="182880"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h = 5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= 0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 = 5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487448" y="5105400"/>
            <a:ext cx="1017752" cy="101600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lIns="182880"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h = 4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 = 1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 = 5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886200" y="2286001"/>
            <a:ext cx="777766" cy="101600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lIns="182880"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h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= 5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 = 2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 = 7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927834" y="2641599"/>
            <a:ext cx="777766" cy="1016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lIns="182880"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h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= 0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 = 7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 = 7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351523" y="3980782"/>
            <a:ext cx="35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733800" y="4408508"/>
            <a:ext cx="35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774497" y="4419600"/>
            <a:ext cx="35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657600" y="3581400"/>
            <a:ext cx="35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003097" y="3581400"/>
            <a:ext cx="35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2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810000" y="5029200"/>
            <a:ext cx="11430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Bookman Old Style"/>
                <a:cs typeface="Bookman Old Style"/>
              </a:rPr>
              <a:t>Frontier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810000" y="5486400"/>
            <a:ext cx="1143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Bookman Old Style"/>
                <a:cs typeface="Bookman Old Style"/>
              </a:rPr>
              <a:t>Reached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953000" y="5029200"/>
            <a:ext cx="38100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rtlCol="0" anchor="ctr">
            <a:normAutofit fontScale="92500" lnSpcReduction="1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Bookman Old Style"/>
                <a:cs typeface="Bookman Old Style"/>
              </a:rPr>
              <a:t>(G,7) (C,9)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953000" y="5486400"/>
            <a:ext cx="3810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rtlCol="0" anchor="ctr">
            <a:normAutofit fontScale="92500" lnSpcReduction="1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Bookman Old Style"/>
                <a:cs typeface="Bookman Old Style"/>
              </a:rPr>
              <a:t>(S,5) (B,5) (A,6) (C,7)</a:t>
            </a:r>
          </a:p>
        </p:txBody>
      </p:sp>
      <p:sp>
        <p:nvSpPr>
          <p:cNvPr id="83" name="Isosceles Triangle 82"/>
          <p:cNvSpPr/>
          <p:nvPr/>
        </p:nvSpPr>
        <p:spPr>
          <a:xfrm rot="16200000">
            <a:off x="6221406" y="4288736"/>
            <a:ext cx="228600" cy="228600"/>
          </a:xfrm>
          <a:prstGeom prst="triangle">
            <a:avLst/>
          </a:prstGeom>
          <a:solidFill>
            <a:schemeClr val="accent4"/>
          </a:solidFill>
          <a:ln w="34925">
            <a:solidFill>
              <a:schemeClr val="accent4"/>
            </a:solidFill>
          </a:ln>
          <a:effectLst/>
          <a:scene3d>
            <a:camera prst="orthographicFront">
              <a:rot lat="0" lon="0" rev="1620000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accent1">
                <a:tint val="100000"/>
                <a:shade val="100000"/>
                <a:hueMod val="100000"/>
                <a:satMod val="10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68E273B-8EB7-5523-16E8-CB835AEB686E}"/>
              </a:ext>
            </a:extLst>
          </p:cNvPr>
          <p:cNvSpPr/>
          <p:nvPr/>
        </p:nvSpPr>
        <p:spPr>
          <a:xfrm>
            <a:off x="4723641" y="2286000"/>
            <a:ext cx="777766" cy="1016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lIns="182880"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h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= 5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 = 4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 = </a:t>
            </a:r>
            <a:r>
              <a:rPr lang="en-US" sz="1600" kern="0" dirty="0">
                <a:solidFill>
                  <a:srgbClr val="000000"/>
                </a:solidFill>
                <a:latin typeface="Bookman Old Style"/>
                <a:cs typeface="Bookman Old Style"/>
              </a:rPr>
              <a:t>9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/>
              <a:ea typeface="+mn-ea"/>
              <a:cs typeface="Bookman Old Style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DECFB79-3E0E-A286-02F6-B40DD7027D93}"/>
              </a:ext>
            </a:extLst>
          </p:cNvPr>
          <p:cNvCxnSpPr>
            <a:cxnSpLocks/>
            <a:stCxn id="60" idx="2"/>
            <a:endCxn id="50" idx="0"/>
          </p:cNvCxnSpPr>
          <p:nvPr/>
        </p:nvCxnSpPr>
        <p:spPr>
          <a:xfrm>
            <a:off x="4275083" y="3302002"/>
            <a:ext cx="446094" cy="507998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none"/>
          </a:ln>
          <a:effectLst/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6C45E1E-FBC9-1A1F-8840-78DBDD594519}"/>
              </a:ext>
            </a:extLst>
          </p:cNvPr>
          <p:cNvCxnSpPr>
            <a:cxnSpLocks/>
            <a:stCxn id="31" idx="2"/>
            <a:endCxn id="50" idx="0"/>
          </p:cNvCxnSpPr>
          <p:nvPr/>
        </p:nvCxnSpPr>
        <p:spPr>
          <a:xfrm flipH="1">
            <a:off x="4721177" y="3302001"/>
            <a:ext cx="391347" cy="507999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3880640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A* is Optimally Efficient </a:t>
            </a:r>
            <a:br>
              <a:rPr lang="en-US" dirty="0"/>
            </a:br>
            <a:r>
              <a:rPr lang="en-US" dirty="0"/>
              <a:t>(if </a:t>
            </a:r>
            <a:r>
              <a:rPr lang="en-US" i="1" dirty="0"/>
              <a:t>h</a:t>
            </a:r>
            <a:r>
              <a:rPr lang="en-US" dirty="0"/>
              <a:t> is Admissible &amp; Consistent)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838200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Given the admissible and consistent heuristic, we expand nodes only when it is most efficient to do so: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1129849" y="3860800"/>
            <a:ext cx="434988" cy="39851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S</a:t>
            </a:r>
          </a:p>
        </p:txBody>
      </p:sp>
      <p:sp>
        <p:nvSpPr>
          <p:cNvPr id="48" name="Oval 47"/>
          <p:cNvSpPr/>
          <p:nvPr/>
        </p:nvSpPr>
        <p:spPr>
          <a:xfrm>
            <a:off x="2676634" y="3118061"/>
            <a:ext cx="434988" cy="39851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A</a:t>
            </a:r>
          </a:p>
        </p:txBody>
      </p:sp>
      <p:sp>
        <p:nvSpPr>
          <p:cNvPr id="49" name="Oval 48"/>
          <p:cNvSpPr/>
          <p:nvPr/>
        </p:nvSpPr>
        <p:spPr>
          <a:xfrm>
            <a:off x="2676634" y="4545734"/>
            <a:ext cx="434988" cy="39851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B</a:t>
            </a:r>
          </a:p>
        </p:txBody>
      </p:sp>
      <p:sp>
        <p:nvSpPr>
          <p:cNvPr id="50" name="Oval 49"/>
          <p:cNvSpPr/>
          <p:nvPr/>
        </p:nvSpPr>
        <p:spPr>
          <a:xfrm>
            <a:off x="4503683" y="3810000"/>
            <a:ext cx="434988" cy="39851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C</a:t>
            </a:r>
          </a:p>
        </p:txBody>
      </p:sp>
      <p:sp>
        <p:nvSpPr>
          <p:cNvPr id="51" name="Oval 50"/>
          <p:cNvSpPr/>
          <p:nvPr/>
        </p:nvSpPr>
        <p:spPr>
          <a:xfrm>
            <a:off x="6118212" y="3810000"/>
            <a:ext cx="434988" cy="39851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</a:t>
            </a:r>
          </a:p>
        </p:txBody>
      </p:sp>
      <p:cxnSp>
        <p:nvCxnSpPr>
          <p:cNvPr id="52" name="Straight Connector 51"/>
          <p:cNvCxnSpPr>
            <a:stCxn id="50" idx="6"/>
            <a:endCxn id="51" idx="2"/>
          </p:cNvCxnSpPr>
          <p:nvPr/>
        </p:nvCxnSpPr>
        <p:spPr>
          <a:xfrm>
            <a:off x="4938671" y="4009258"/>
            <a:ext cx="1179541" cy="1588"/>
          </a:xfrm>
          <a:prstGeom prst="line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tailEnd type="triangle"/>
          </a:ln>
          <a:effectLst/>
        </p:spPr>
      </p:cxnSp>
      <p:cxnSp>
        <p:nvCxnSpPr>
          <p:cNvPr id="53" name="Straight Connector 52"/>
          <p:cNvCxnSpPr>
            <a:stCxn id="48" idx="6"/>
            <a:endCxn id="50" idx="1"/>
          </p:cNvCxnSpPr>
          <p:nvPr/>
        </p:nvCxnSpPr>
        <p:spPr>
          <a:xfrm>
            <a:off x="3111622" y="3317319"/>
            <a:ext cx="1455764" cy="551042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4" name="Straight Connector 53"/>
          <p:cNvCxnSpPr>
            <a:stCxn id="49" idx="6"/>
            <a:endCxn id="50" idx="3"/>
          </p:cNvCxnSpPr>
          <p:nvPr/>
        </p:nvCxnSpPr>
        <p:spPr>
          <a:xfrm flipV="1">
            <a:off x="3111622" y="4150155"/>
            <a:ext cx="1455764" cy="594837"/>
          </a:xfrm>
          <a:prstGeom prst="line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tailEnd type="triangle"/>
          </a:ln>
          <a:effectLst/>
        </p:spPr>
      </p:cxnSp>
      <p:cxnSp>
        <p:nvCxnSpPr>
          <p:cNvPr id="55" name="Straight Connector 54"/>
          <p:cNvCxnSpPr>
            <a:stCxn id="47" idx="7"/>
            <a:endCxn id="48" idx="2"/>
          </p:cNvCxnSpPr>
          <p:nvPr/>
        </p:nvCxnSpPr>
        <p:spPr>
          <a:xfrm rot="5400000" flipH="1" flipV="1">
            <a:off x="1787963" y="3030490"/>
            <a:ext cx="601842" cy="117550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6" name="Straight Connector 55"/>
          <p:cNvCxnSpPr>
            <a:stCxn id="47" idx="5"/>
            <a:endCxn id="49" idx="2"/>
          </p:cNvCxnSpPr>
          <p:nvPr/>
        </p:nvCxnSpPr>
        <p:spPr>
          <a:xfrm rot="16200000" flipH="1">
            <a:off x="1816866" y="3885223"/>
            <a:ext cx="544037" cy="1175500"/>
          </a:xfrm>
          <a:prstGeom prst="line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tailEnd type="triangle"/>
          </a:ln>
          <a:effectLst/>
        </p:spPr>
      </p:cxnSp>
      <p:sp>
        <p:nvSpPr>
          <p:cNvPr id="57" name="Rectangle 56"/>
          <p:cNvSpPr/>
          <p:nvPr/>
        </p:nvSpPr>
        <p:spPr>
          <a:xfrm>
            <a:off x="2487448" y="1981199"/>
            <a:ext cx="777766" cy="101600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lIns="182880"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h = 4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 = 2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 = 6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84620" y="2641599"/>
            <a:ext cx="777766" cy="101600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lIns="182880"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h = 5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= 0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 = 5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487448" y="5105400"/>
            <a:ext cx="1017752" cy="101600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lIns="182880"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h = 4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 = 1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 = 5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886200" y="2286001"/>
            <a:ext cx="777766" cy="101600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lIns="182880"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h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= 5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 = 2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 = 7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927834" y="2641599"/>
            <a:ext cx="777766" cy="101600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lIns="182880"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h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= 0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 = 7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 = 7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351523" y="3980782"/>
            <a:ext cx="35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733800" y="4408508"/>
            <a:ext cx="35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774497" y="4419600"/>
            <a:ext cx="35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657600" y="3581400"/>
            <a:ext cx="35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003097" y="3581400"/>
            <a:ext cx="35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2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810000" y="5029200"/>
            <a:ext cx="11430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Bookman Old Style"/>
                <a:cs typeface="Bookman Old Style"/>
              </a:rPr>
              <a:t>Frontier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810000" y="5486400"/>
            <a:ext cx="1143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Bookman Old Style"/>
                <a:cs typeface="Bookman Old Style"/>
              </a:rPr>
              <a:t>Reached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953000" y="5029200"/>
            <a:ext cx="38100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rtlCol="0" anchor="ctr">
            <a:normAutofit fontScale="92500" lnSpcReduction="1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Bookman Old Style"/>
                <a:cs typeface="Bookman Old Style"/>
              </a:rPr>
              <a:t>(C,9)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953000" y="5486400"/>
            <a:ext cx="3810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rtlCol="0" anchor="ctr">
            <a:normAutofit fontScale="92500" lnSpcReduction="1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Bookman Old Style"/>
                <a:cs typeface="Bookman Old Style"/>
              </a:rPr>
              <a:t>(S,5) (B,5) (A,6) (C,7) (G,7)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68E273B-8EB7-5523-16E8-CB835AEB686E}"/>
              </a:ext>
            </a:extLst>
          </p:cNvPr>
          <p:cNvSpPr/>
          <p:nvPr/>
        </p:nvSpPr>
        <p:spPr>
          <a:xfrm>
            <a:off x="4723641" y="2286000"/>
            <a:ext cx="777766" cy="1016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lIns="182880"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h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= 5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 = 4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 = </a:t>
            </a:r>
            <a:r>
              <a:rPr lang="en-US" sz="1600" kern="0" dirty="0">
                <a:solidFill>
                  <a:srgbClr val="000000"/>
                </a:solidFill>
                <a:latin typeface="Bookman Old Style"/>
                <a:cs typeface="Bookman Old Style"/>
              </a:rPr>
              <a:t>9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/>
              <a:ea typeface="+mn-ea"/>
              <a:cs typeface="Bookman Old Style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DECFB79-3E0E-A286-02F6-B40DD7027D93}"/>
              </a:ext>
            </a:extLst>
          </p:cNvPr>
          <p:cNvCxnSpPr>
            <a:cxnSpLocks/>
            <a:stCxn id="60" idx="2"/>
            <a:endCxn id="50" idx="0"/>
          </p:cNvCxnSpPr>
          <p:nvPr/>
        </p:nvCxnSpPr>
        <p:spPr>
          <a:xfrm>
            <a:off x="4275083" y="3302002"/>
            <a:ext cx="446094" cy="507998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none"/>
          </a:ln>
          <a:effectLst/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6C45E1E-FBC9-1A1F-8840-78DBDD594519}"/>
              </a:ext>
            </a:extLst>
          </p:cNvPr>
          <p:cNvCxnSpPr>
            <a:cxnSpLocks/>
            <a:stCxn id="31" idx="2"/>
            <a:endCxn id="50" idx="0"/>
          </p:cNvCxnSpPr>
          <p:nvPr/>
        </p:nvCxnSpPr>
        <p:spPr>
          <a:xfrm flipH="1">
            <a:off x="4721177" y="3302001"/>
            <a:ext cx="391347" cy="507999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none"/>
          </a:ln>
          <a:effectLst/>
        </p:spPr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EB6BAC2-3C90-815F-0E30-5002670DA784}"/>
              </a:ext>
            </a:extLst>
          </p:cNvPr>
          <p:cNvSpPr/>
          <p:nvPr/>
        </p:nvSpPr>
        <p:spPr>
          <a:xfrm>
            <a:off x="7031749" y="2104258"/>
            <a:ext cx="1905000" cy="2514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cs typeface="Bookman Old Style"/>
              </a:rPr>
              <a:t>We have found the optimal path to goal </a:t>
            </a:r>
            <a:r>
              <a:rPr lang="en-US" i="1" dirty="0">
                <a:solidFill>
                  <a:srgbClr val="000000"/>
                </a:solidFill>
                <a:latin typeface="Bookman Old Style"/>
                <a:cs typeface="Bookman Old Style"/>
              </a:rPr>
              <a:t>G</a:t>
            </a:r>
            <a:r>
              <a:rPr lang="en-US" dirty="0">
                <a:solidFill>
                  <a:srgbClr val="000000"/>
                </a:solidFill>
                <a:cs typeface="Bookman Old Style"/>
              </a:rPr>
              <a:t>, without ever expanding a sub-optimal path to any node if we didn’t need to</a:t>
            </a:r>
          </a:p>
        </p:txBody>
      </p:sp>
    </p:spTree>
    <p:extLst>
      <p:ext uri="{BB962C8B-B14F-4D97-AF65-F5344CB8AC3E}">
        <p14:creationId xmlns:p14="http://schemas.microsoft.com/office/powerpoint/2010/main" val="4554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Admissibility and Consistency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en-US" dirty="0">
                <a:solidFill>
                  <a:schemeClr val="accent3"/>
                </a:solidFill>
              </a:rPr>
              <a:t>Admissible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heuristic = </a:t>
            </a:r>
            <a:r>
              <a:rPr lang="en-US" i="1" dirty="0"/>
              <a:t>never overestimates </a:t>
            </a:r>
            <a:r>
              <a:rPr lang="en-US" dirty="0"/>
              <a:t>actual cost to reach the goal (so never “discourages” search)</a:t>
            </a:r>
          </a:p>
          <a:p>
            <a:pPr>
              <a:spcAft>
                <a:spcPts val="6000"/>
              </a:spcAft>
            </a:pPr>
            <a:r>
              <a:rPr lang="en-US" dirty="0">
                <a:solidFill>
                  <a:schemeClr val="accent3"/>
                </a:solidFill>
              </a:rPr>
              <a:t>Consistent</a:t>
            </a:r>
            <a:r>
              <a:rPr lang="en-US" dirty="0"/>
              <a:t> heuristic: a form of “triangle inequality”</a:t>
            </a:r>
          </a:p>
          <a:p>
            <a:pPr algn="ctr">
              <a:buNone/>
            </a:pPr>
            <a:endParaRPr lang="en-US" i="1" dirty="0"/>
          </a:p>
          <a:p>
            <a:pPr algn="ctr">
              <a:buNone/>
            </a:pPr>
            <a:endParaRPr lang="en-US" i="1" dirty="0"/>
          </a:p>
          <a:p>
            <a:pPr algn="ctr">
              <a:buNone/>
            </a:pPr>
            <a:endParaRPr lang="en-US" i="1" dirty="0"/>
          </a:p>
          <a:p>
            <a:r>
              <a:rPr lang="en-US" i="1" dirty="0">
                <a:solidFill>
                  <a:schemeClr val="accent1"/>
                </a:solidFill>
              </a:rPr>
              <a:t>Theorem</a:t>
            </a:r>
            <a:r>
              <a:rPr lang="en-US" b="1" i="1" dirty="0">
                <a:solidFill>
                  <a:srgbClr val="000000"/>
                </a:solidFill>
              </a:rPr>
              <a:t>:</a:t>
            </a:r>
            <a:r>
              <a:rPr lang="en-US" dirty="0"/>
              <a:t>  If a heuristic is consistent, then it is admissible</a:t>
            </a:r>
          </a:p>
          <a:p>
            <a:pPr lvl="1"/>
            <a:r>
              <a:rPr lang="en-US" dirty="0"/>
              <a:t>Can be proven by induction on the definition</a:t>
            </a:r>
          </a:p>
          <a:p>
            <a:pPr algn="ctr">
              <a:buNone/>
            </a:pPr>
            <a:endParaRPr lang="en-US" i="1" dirty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775" cy="365125"/>
          </a:xfrm>
        </p:spPr>
        <p:txBody>
          <a:bodyPr/>
          <a:lstStyle/>
          <a:p>
            <a:fld id="{7798B26C-C77E-5243-AD41-B991D7B3E4D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00200" y="3981450"/>
            <a:ext cx="2286000" cy="762000"/>
          </a:xfrm>
          <a:prstGeom prst="rect">
            <a:avLst/>
          </a:prstGeom>
          <a:solidFill>
            <a:schemeClr val="bg1">
              <a:alpha val="23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Heuristic estimate for node </a:t>
            </a:r>
            <a:r>
              <a:rPr lang="en-US" sz="2000" i="1" dirty="0" err="1">
                <a:solidFill>
                  <a:schemeClr val="tx1"/>
                </a:solidFill>
              </a:rPr>
              <a:t>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38600" y="3981450"/>
            <a:ext cx="2286000" cy="762000"/>
          </a:xfrm>
          <a:prstGeom prst="rect">
            <a:avLst/>
          </a:prstGeom>
          <a:solidFill>
            <a:schemeClr val="bg1">
              <a:alpha val="23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 dirty="0">
                <a:solidFill>
                  <a:srgbClr val="000000"/>
                </a:solidFill>
              </a:rPr>
              <a:t>Actual cost </a:t>
            </a:r>
            <a:r>
              <a:rPr lang="en-US" sz="2000" dirty="0">
                <a:solidFill>
                  <a:schemeClr val="tx1"/>
                </a:solidFill>
              </a:rPr>
              <a:t>to get from</a:t>
            </a:r>
            <a:r>
              <a:rPr lang="en-US" sz="2000" i="1" dirty="0">
                <a:solidFill>
                  <a:schemeClr val="tx1"/>
                </a:solidFill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Bookman Old Style"/>
                <a:cs typeface="Bookman Old Style"/>
              </a:rPr>
              <a:t>n</a:t>
            </a:r>
            <a:r>
              <a:rPr lang="en-US" sz="2000" dirty="0">
                <a:solidFill>
                  <a:schemeClr val="tx1"/>
                </a:solidFill>
              </a:rPr>
              <a:t> to </a:t>
            </a:r>
            <a:r>
              <a:rPr lang="en-US" sz="2000" i="1" dirty="0" err="1">
                <a:solidFill>
                  <a:schemeClr val="tx1"/>
                </a:solidFill>
                <a:latin typeface="Bookman Old Style"/>
                <a:cs typeface="Bookman Old Style"/>
              </a:rPr>
              <a:t>n</a:t>
            </a:r>
            <a:r>
              <a:rPr lang="en-US" sz="2000" i="1" dirty="0" err="1">
                <a:solidFill>
                  <a:srgbClr val="000000"/>
                </a:solidFill>
                <a:latin typeface="Bookman Old Style"/>
                <a:cs typeface="Bookman Old Style"/>
                <a:sym typeface="Symbol" charset="2"/>
              </a:rPr>
              <a:t></a:t>
            </a:r>
            <a:endParaRPr lang="en-US" sz="2000" i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77000" y="3981450"/>
            <a:ext cx="2133600" cy="762000"/>
          </a:xfrm>
          <a:prstGeom prst="rect">
            <a:avLst/>
          </a:prstGeom>
          <a:solidFill>
            <a:schemeClr val="bg1">
              <a:alpha val="23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Heuristic estimate for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i="1" dirty="0">
                <a:solidFill>
                  <a:srgbClr val="000000"/>
                </a:solidFill>
              </a:rPr>
              <a:t>next node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i="1" dirty="0" err="1">
                <a:solidFill>
                  <a:srgbClr val="000000"/>
                </a:solidFill>
                <a:latin typeface="Bookman Old Style"/>
                <a:cs typeface="Bookman Old Style"/>
              </a:rPr>
              <a:t>n</a:t>
            </a:r>
            <a:r>
              <a:rPr lang="en-US" sz="2000" i="1" dirty="0" err="1">
                <a:solidFill>
                  <a:srgbClr val="000000"/>
                </a:solidFill>
                <a:latin typeface="Bookman Old Style"/>
                <a:cs typeface="Bookman Old Style"/>
                <a:sym typeface="Symbol" charset="2"/>
              </a:rPr>
              <a:t></a:t>
            </a:r>
            <a:endParaRPr lang="en-US" sz="2000" i="1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cxnSp>
        <p:nvCxnSpPr>
          <p:cNvPr id="19" name="Straight Arrow Connector 18"/>
          <p:cNvCxnSpPr>
            <a:stCxn id="15" idx="0"/>
          </p:cNvCxnSpPr>
          <p:nvPr/>
        </p:nvCxnSpPr>
        <p:spPr>
          <a:xfrm rot="5400000" flipH="1" flipV="1">
            <a:off x="2895600" y="3371850"/>
            <a:ext cx="457200" cy="76200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0"/>
          </p:cNvCxnSpPr>
          <p:nvPr/>
        </p:nvCxnSpPr>
        <p:spPr>
          <a:xfrm rot="5400000" flipH="1" flipV="1">
            <a:off x="4953000" y="3752850"/>
            <a:ext cx="457200" cy="1588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0"/>
          </p:cNvCxnSpPr>
          <p:nvPr/>
        </p:nvCxnSpPr>
        <p:spPr>
          <a:xfrm rot="5400000" flipH="1" flipV="1">
            <a:off x="7315200" y="3752850"/>
            <a:ext cx="457200" cy="1588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consistentHrc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00" y="2971800"/>
            <a:ext cx="7416800" cy="4953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A* May </a:t>
            </a:r>
            <a:r>
              <a:rPr lang="en-US" i="1" dirty="0"/>
              <a:t>Not </a:t>
            </a:r>
            <a:r>
              <a:rPr lang="en-US" dirty="0"/>
              <a:t>be Optimally Efficient </a:t>
            </a:r>
            <a:br>
              <a:rPr lang="en-US" dirty="0"/>
            </a:br>
            <a:r>
              <a:rPr lang="en-US" dirty="0"/>
              <a:t>(if </a:t>
            </a:r>
            <a:r>
              <a:rPr lang="en-US" i="1" dirty="0"/>
              <a:t>h</a:t>
            </a:r>
            <a:r>
              <a:rPr lang="en-US" dirty="0"/>
              <a:t> is Admissible, but not Consistent)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838200"/>
          </a:xfrm>
        </p:spPr>
        <p:txBody>
          <a:bodyPr>
            <a:normAutofit fontScale="700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A consistent heuristic is always admissible; but not vice-versa</a:t>
            </a:r>
          </a:p>
          <a:p>
            <a:pPr>
              <a:spcAft>
                <a:spcPts val="600"/>
              </a:spcAft>
            </a:pPr>
            <a:r>
              <a:rPr lang="en-US" dirty="0"/>
              <a:t>An admissible, </a:t>
            </a:r>
            <a:r>
              <a:rPr lang="en-US" dirty="0">
                <a:solidFill>
                  <a:schemeClr val="accent3"/>
                </a:solidFill>
              </a:rPr>
              <a:t>inconsistent</a:t>
            </a:r>
            <a:r>
              <a:rPr lang="en-US" dirty="0"/>
              <a:t> heuristic:  A* is still </a:t>
            </a:r>
            <a:r>
              <a:rPr lang="en-US" dirty="0">
                <a:solidFill>
                  <a:schemeClr val="accent3"/>
                </a:solidFill>
              </a:rPr>
              <a:t>complete</a:t>
            </a:r>
            <a:r>
              <a:rPr lang="en-US" dirty="0"/>
              <a:t>, but may be </a:t>
            </a:r>
            <a:r>
              <a:rPr lang="en-US" dirty="0">
                <a:solidFill>
                  <a:schemeClr val="accent3"/>
                </a:solidFill>
              </a:rPr>
              <a:t>inefficient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1129849" y="3860800"/>
            <a:ext cx="434988" cy="39851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S</a:t>
            </a:r>
          </a:p>
        </p:txBody>
      </p:sp>
      <p:sp>
        <p:nvSpPr>
          <p:cNvPr id="48" name="Oval 47"/>
          <p:cNvSpPr/>
          <p:nvPr/>
        </p:nvSpPr>
        <p:spPr>
          <a:xfrm>
            <a:off x="2676634" y="3118061"/>
            <a:ext cx="434988" cy="39851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A</a:t>
            </a:r>
          </a:p>
        </p:txBody>
      </p:sp>
      <p:sp>
        <p:nvSpPr>
          <p:cNvPr id="49" name="Oval 48"/>
          <p:cNvSpPr/>
          <p:nvPr/>
        </p:nvSpPr>
        <p:spPr>
          <a:xfrm>
            <a:off x="2676634" y="4545734"/>
            <a:ext cx="434988" cy="39851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B</a:t>
            </a:r>
          </a:p>
        </p:txBody>
      </p:sp>
      <p:sp>
        <p:nvSpPr>
          <p:cNvPr id="50" name="Oval 49"/>
          <p:cNvSpPr/>
          <p:nvPr/>
        </p:nvSpPr>
        <p:spPr>
          <a:xfrm>
            <a:off x="4503683" y="3810000"/>
            <a:ext cx="434988" cy="39851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C</a:t>
            </a:r>
          </a:p>
        </p:txBody>
      </p:sp>
      <p:sp>
        <p:nvSpPr>
          <p:cNvPr id="51" name="Oval 50"/>
          <p:cNvSpPr/>
          <p:nvPr/>
        </p:nvSpPr>
        <p:spPr>
          <a:xfrm>
            <a:off x="6118212" y="3810000"/>
            <a:ext cx="434988" cy="39851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</a:t>
            </a:r>
          </a:p>
        </p:txBody>
      </p:sp>
      <p:cxnSp>
        <p:nvCxnSpPr>
          <p:cNvPr id="52" name="Straight Connector 51"/>
          <p:cNvCxnSpPr>
            <a:stCxn id="50" idx="6"/>
            <a:endCxn id="51" idx="2"/>
          </p:cNvCxnSpPr>
          <p:nvPr/>
        </p:nvCxnSpPr>
        <p:spPr>
          <a:xfrm>
            <a:off x="4938671" y="4009258"/>
            <a:ext cx="1179541" cy="1588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3" name="Straight Connector 52"/>
          <p:cNvCxnSpPr>
            <a:stCxn id="48" idx="6"/>
            <a:endCxn id="50" idx="1"/>
          </p:cNvCxnSpPr>
          <p:nvPr/>
        </p:nvCxnSpPr>
        <p:spPr>
          <a:xfrm>
            <a:off x="3111622" y="3317319"/>
            <a:ext cx="1455764" cy="551042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4" name="Straight Connector 53"/>
          <p:cNvCxnSpPr>
            <a:stCxn id="49" idx="6"/>
            <a:endCxn id="50" idx="3"/>
          </p:cNvCxnSpPr>
          <p:nvPr/>
        </p:nvCxnSpPr>
        <p:spPr>
          <a:xfrm flipV="1">
            <a:off x="3111622" y="4150155"/>
            <a:ext cx="1455764" cy="594837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5" name="Straight Connector 54"/>
          <p:cNvCxnSpPr>
            <a:stCxn id="47" idx="7"/>
            <a:endCxn id="48" idx="2"/>
          </p:cNvCxnSpPr>
          <p:nvPr/>
        </p:nvCxnSpPr>
        <p:spPr>
          <a:xfrm rot="5400000" flipH="1" flipV="1">
            <a:off x="1787963" y="3030490"/>
            <a:ext cx="601842" cy="117550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6" name="Straight Connector 55"/>
          <p:cNvCxnSpPr>
            <a:stCxn id="47" idx="5"/>
            <a:endCxn id="49" idx="2"/>
          </p:cNvCxnSpPr>
          <p:nvPr/>
        </p:nvCxnSpPr>
        <p:spPr>
          <a:xfrm rot="16200000" flipH="1">
            <a:off x="1816866" y="3885223"/>
            <a:ext cx="544037" cy="117550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57" name="Rectangle 56"/>
          <p:cNvSpPr/>
          <p:nvPr/>
        </p:nvSpPr>
        <p:spPr>
          <a:xfrm>
            <a:off x="2487448" y="1981199"/>
            <a:ext cx="777766" cy="1016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lIns="182880"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h = </a:t>
            </a:r>
            <a:r>
              <a:rPr lang="en-US" sz="1600" kern="0" dirty="0">
                <a:solidFill>
                  <a:srgbClr val="000000"/>
                </a:solidFill>
                <a:latin typeface="Bookman Old Style"/>
                <a:cs typeface="Bookman Old Style"/>
              </a:rPr>
              <a:t>2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/>
              <a:ea typeface="+mn-ea"/>
              <a:cs typeface="Bookman Old Style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=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= 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84620" y="2641599"/>
            <a:ext cx="777766" cy="1016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lIns="182880"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h = </a:t>
            </a:r>
            <a:r>
              <a:rPr lang="en-US" sz="1600" kern="0" dirty="0">
                <a:solidFill>
                  <a:srgbClr val="000000"/>
                </a:solidFill>
                <a:latin typeface="Bookman Old Style"/>
                <a:cs typeface="Bookman Old Style"/>
              </a:rPr>
              <a:t>2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/>
              <a:ea typeface="+mn-ea"/>
              <a:cs typeface="Bookman Old Style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= 0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 = </a:t>
            </a:r>
            <a:r>
              <a:rPr lang="en-US" sz="1600" kern="0" dirty="0">
                <a:solidFill>
                  <a:srgbClr val="000000"/>
                </a:solidFill>
                <a:latin typeface="Bookman Old Style"/>
                <a:cs typeface="Bookman Old Style"/>
              </a:rPr>
              <a:t>2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/>
              <a:ea typeface="+mn-ea"/>
              <a:cs typeface="Bookman Old Style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487448" y="5105400"/>
            <a:ext cx="1017752" cy="1016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lIns="182880"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h = </a:t>
            </a:r>
            <a:r>
              <a:rPr lang="en-US" sz="1600" kern="0" dirty="0">
                <a:solidFill>
                  <a:srgbClr val="000000"/>
                </a:solidFill>
                <a:latin typeface="Bookman Old Style"/>
                <a:cs typeface="Bookman Old Style"/>
              </a:rPr>
              <a:t>6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/>
              <a:ea typeface="+mn-ea"/>
              <a:cs typeface="Bookman Old Style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=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= 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300483" y="2641599"/>
            <a:ext cx="777766" cy="1016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lIns="182880"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h = 1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=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=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927834" y="2641599"/>
            <a:ext cx="777766" cy="1016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lIns="182880"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h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= 0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=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= 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351523" y="3980782"/>
            <a:ext cx="35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733800" y="4408508"/>
            <a:ext cx="35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774497" y="4419600"/>
            <a:ext cx="35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657600" y="3581400"/>
            <a:ext cx="35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003097" y="3581400"/>
            <a:ext cx="35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2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810000" y="5029200"/>
            <a:ext cx="11430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Bookman Old Style"/>
                <a:cs typeface="Bookman Old Style"/>
              </a:rPr>
              <a:t>Frontier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810000" y="5486400"/>
            <a:ext cx="1143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Bookman Old Style"/>
                <a:cs typeface="Bookman Old Style"/>
              </a:rPr>
              <a:t>Reached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953000" y="5029200"/>
            <a:ext cx="38100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rtlCol="0" anchor="ctr">
            <a:normAutofit fontScale="92500" lnSpcReduction="1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Bookman Old Style"/>
                <a:cs typeface="Bookman Old Style"/>
              </a:rPr>
              <a:t>(S,2)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953000" y="5486400"/>
            <a:ext cx="3810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rtlCol="0" anchor="ctr">
            <a:normAutofit fontScale="92500" lnSpcReduction="10000"/>
          </a:bodyPr>
          <a:lstStyle/>
          <a:p>
            <a:pPr algn="l"/>
            <a:endParaRPr lang="en-US" dirty="0">
              <a:solidFill>
                <a:schemeClr val="tx1"/>
              </a:solidFill>
              <a:latin typeface="Bookman Old Style"/>
              <a:cs typeface="Bookman Old Style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791200" y="4419600"/>
            <a:ext cx="2362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Bookman Old Style"/>
                <a:cs typeface="Bookman Old Style"/>
              </a:rPr>
              <a:t>(Node, </a:t>
            </a:r>
            <a:r>
              <a:rPr lang="en-US" i="1" dirty="0" err="1">
                <a:solidFill>
                  <a:srgbClr val="000000"/>
                </a:solidFill>
                <a:latin typeface="Bookman Old Style"/>
                <a:cs typeface="Bookman Old Style"/>
              </a:rPr>
              <a:t>f</a:t>
            </a:r>
            <a:r>
              <a:rPr lang="en-US" dirty="0">
                <a:solidFill>
                  <a:srgbClr val="000000"/>
                </a:solidFill>
                <a:latin typeface="Bookman Old Style"/>
                <a:cs typeface="Bookman Old Style"/>
              </a:rPr>
              <a:t>-value)</a:t>
            </a:r>
          </a:p>
        </p:txBody>
      </p:sp>
      <p:cxnSp>
        <p:nvCxnSpPr>
          <p:cNvPr id="82" name="Straight Arrow Connector 81"/>
          <p:cNvCxnSpPr>
            <a:stCxn id="77" idx="1"/>
          </p:cNvCxnSpPr>
          <p:nvPr/>
        </p:nvCxnSpPr>
        <p:spPr>
          <a:xfrm rot="10800000" flipV="1">
            <a:off x="5334000" y="4648200"/>
            <a:ext cx="45720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Isosceles Triangle 82"/>
          <p:cNvSpPr/>
          <p:nvPr/>
        </p:nvSpPr>
        <p:spPr>
          <a:xfrm>
            <a:off x="838200" y="3962400"/>
            <a:ext cx="228600" cy="228600"/>
          </a:xfrm>
          <a:prstGeom prst="triangle">
            <a:avLst/>
          </a:prstGeom>
          <a:solidFill>
            <a:schemeClr val="accent4"/>
          </a:solidFill>
          <a:ln w="34925">
            <a:solidFill>
              <a:schemeClr val="accent4"/>
            </a:solidFill>
          </a:ln>
          <a:effectLst/>
          <a:scene3d>
            <a:camera prst="orthographicFront">
              <a:rot lat="0" lon="0" rev="1620000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accent1">
                <a:tint val="100000"/>
                <a:shade val="100000"/>
                <a:hueMod val="100000"/>
                <a:satMod val="10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5BD52832-0384-2A8E-351E-C06CE8FFF163}"/>
              </a:ext>
            </a:extLst>
          </p:cNvPr>
          <p:cNvSpPr/>
          <p:nvPr/>
        </p:nvSpPr>
        <p:spPr>
          <a:xfrm>
            <a:off x="2286000" y="4953000"/>
            <a:ext cx="1447800" cy="1295400"/>
          </a:xfrm>
          <a:prstGeom prst="roundRect">
            <a:avLst/>
          </a:prstGeom>
          <a:noFill/>
          <a:ln w="25400">
            <a:solidFill>
              <a:schemeClr val="accent3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A0C0CE9-BA8C-1CBA-C663-C43B77CD9DF7}"/>
              </a:ext>
            </a:extLst>
          </p:cNvPr>
          <p:cNvSpPr/>
          <p:nvPr/>
        </p:nvSpPr>
        <p:spPr>
          <a:xfrm>
            <a:off x="152400" y="4876800"/>
            <a:ext cx="1752600" cy="1218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cs typeface="Bookman Old Style"/>
              </a:rPr>
              <a:t>Heuristic</a:t>
            </a:r>
            <a:r>
              <a:rPr lang="en-US" dirty="0">
                <a:solidFill>
                  <a:schemeClr val="tx1"/>
                </a:solidFill>
                <a:latin typeface="Bookman Old Style"/>
                <a:cs typeface="Bookman Old Style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Bookman Old Style"/>
                <a:cs typeface="Bookman Old Style"/>
              </a:rPr>
              <a:t>h </a:t>
            </a:r>
            <a:r>
              <a:rPr lang="en-US" dirty="0">
                <a:solidFill>
                  <a:schemeClr val="tx1"/>
                </a:solidFill>
                <a:cs typeface="Bookman Old Style"/>
              </a:rPr>
              <a:t>is admissible, but is </a:t>
            </a:r>
            <a:r>
              <a:rPr lang="en-US" dirty="0">
                <a:solidFill>
                  <a:schemeClr val="accent3"/>
                </a:solidFill>
                <a:cs typeface="Bookman Old Style"/>
              </a:rPr>
              <a:t>inconsistent</a:t>
            </a:r>
            <a:r>
              <a:rPr lang="en-US" dirty="0">
                <a:solidFill>
                  <a:schemeClr val="tx1"/>
                </a:solidFill>
                <a:cs typeface="Bookman Old Style"/>
              </a:rPr>
              <a:t> here:</a:t>
            </a:r>
          </a:p>
          <a:p>
            <a:r>
              <a:rPr lang="en-US" i="1" dirty="0">
                <a:solidFill>
                  <a:schemeClr val="tx1"/>
                </a:solidFill>
                <a:latin typeface="Bookman Old Style" panose="02050604050505020204" pitchFamily="18" charset="0"/>
                <a:cs typeface="Bookman Old Style"/>
              </a:rPr>
              <a:t>h</a:t>
            </a: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  <a:cs typeface="Bookman Old Style"/>
              </a:rPr>
              <a:t>(B) &gt; 1 + </a:t>
            </a:r>
            <a:r>
              <a:rPr lang="en-US" i="1" dirty="0">
                <a:solidFill>
                  <a:schemeClr val="tx1"/>
                </a:solidFill>
                <a:latin typeface="Bookman Old Style" panose="02050604050505020204" pitchFamily="18" charset="0"/>
                <a:cs typeface="Bookman Old Style"/>
              </a:rPr>
              <a:t>h</a:t>
            </a: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  <a:cs typeface="Bookman Old Style"/>
              </a:rPr>
              <a:t>(C)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5FFA2AE-75C3-1279-854F-3EE30E3797D6}"/>
              </a:ext>
            </a:extLst>
          </p:cNvPr>
          <p:cNvCxnSpPr>
            <a:stCxn id="34" idx="3"/>
            <a:endCxn id="33" idx="1"/>
          </p:cNvCxnSpPr>
          <p:nvPr/>
        </p:nvCxnSpPr>
        <p:spPr>
          <a:xfrm>
            <a:off x="1905000" y="5486147"/>
            <a:ext cx="381000" cy="114553"/>
          </a:xfrm>
          <a:prstGeom prst="line">
            <a:avLst/>
          </a:prstGeom>
          <a:ln w="28575">
            <a:solidFill>
              <a:schemeClr val="accent3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430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A* May </a:t>
            </a:r>
            <a:r>
              <a:rPr lang="en-US" i="1" dirty="0"/>
              <a:t>Not </a:t>
            </a:r>
            <a:r>
              <a:rPr lang="en-US" dirty="0"/>
              <a:t>be Optimally Efficient </a:t>
            </a:r>
            <a:br>
              <a:rPr lang="en-US" dirty="0"/>
            </a:br>
            <a:r>
              <a:rPr lang="en-US" dirty="0"/>
              <a:t>(if </a:t>
            </a:r>
            <a:r>
              <a:rPr lang="en-US" i="1" dirty="0"/>
              <a:t>h</a:t>
            </a:r>
            <a:r>
              <a:rPr lang="en-US" dirty="0"/>
              <a:t> is Admissible, but not Consistent)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838200"/>
          </a:xfrm>
        </p:spPr>
        <p:txBody>
          <a:bodyPr>
            <a:normAutofit fontScale="700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A consistent heuristic is always admissible; but not vice-versa</a:t>
            </a:r>
          </a:p>
          <a:p>
            <a:pPr>
              <a:spcAft>
                <a:spcPts val="600"/>
              </a:spcAft>
            </a:pPr>
            <a:r>
              <a:rPr lang="en-US" dirty="0"/>
              <a:t>An admissible, </a:t>
            </a:r>
            <a:r>
              <a:rPr lang="en-US" dirty="0">
                <a:solidFill>
                  <a:schemeClr val="accent3"/>
                </a:solidFill>
              </a:rPr>
              <a:t>inconsistent</a:t>
            </a:r>
            <a:r>
              <a:rPr lang="en-US" dirty="0"/>
              <a:t> heuristic:  A* is still </a:t>
            </a:r>
            <a:r>
              <a:rPr lang="en-US" dirty="0">
                <a:solidFill>
                  <a:schemeClr val="accent3"/>
                </a:solidFill>
              </a:rPr>
              <a:t>complete</a:t>
            </a:r>
            <a:r>
              <a:rPr lang="en-US" dirty="0"/>
              <a:t>, but may be </a:t>
            </a:r>
            <a:r>
              <a:rPr lang="en-US" dirty="0">
                <a:solidFill>
                  <a:schemeClr val="accent3"/>
                </a:solidFill>
              </a:rPr>
              <a:t>inefficient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1129849" y="3860800"/>
            <a:ext cx="434988" cy="39851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S</a:t>
            </a:r>
          </a:p>
        </p:txBody>
      </p:sp>
      <p:sp>
        <p:nvSpPr>
          <p:cNvPr id="48" name="Oval 47"/>
          <p:cNvSpPr/>
          <p:nvPr/>
        </p:nvSpPr>
        <p:spPr>
          <a:xfrm>
            <a:off x="2676634" y="3118061"/>
            <a:ext cx="434988" cy="39851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A</a:t>
            </a:r>
          </a:p>
        </p:txBody>
      </p:sp>
      <p:sp>
        <p:nvSpPr>
          <p:cNvPr id="49" name="Oval 48"/>
          <p:cNvSpPr/>
          <p:nvPr/>
        </p:nvSpPr>
        <p:spPr>
          <a:xfrm>
            <a:off x="2676634" y="4545734"/>
            <a:ext cx="434988" cy="39851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B</a:t>
            </a:r>
          </a:p>
        </p:txBody>
      </p:sp>
      <p:sp>
        <p:nvSpPr>
          <p:cNvPr id="50" name="Oval 49"/>
          <p:cNvSpPr/>
          <p:nvPr/>
        </p:nvSpPr>
        <p:spPr>
          <a:xfrm>
            <a:off x="4503683" y="3810000"/>
            <a:ext cx="434988" cy="39851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C</a:t>
            </a:r>
          </a:p>
        </p:txBody>
      </p:sp>
      <p:sp>
        <p:nvSpPr>
          <p:cNvPr id="51" name="Oval 50"/>
          <p:cNvSpPr/>
          <p:nvPr/>
        </p:nvSpPr>
        <p:spPr>
          <a:xfrm>
            <a:off x="6118212" y="3810000"/>
            <a:ext cx="434988" cy="39851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</a:t>
            </a:r>
          </a:p>
        </p:txBody>
      </p:sp>
      <p:cxnSp>
        <p:nvCxnSpPr>
          <p:cNvPr id="52" name="Straight Connector 51"/>
          <p:cNvCxnSpPr>
            <a:stCxn id="50" idx="6"/>
            <a:endCxn id="51" idx="2"/>
          </p:cNvCxnSpPr>
          <p:nvPr/>
        </p:nvCxnSpPr>
        <p:spPr>
          <a:xfrm>
            <a:off x="4938671" y="4009258"/>
            <a:ext cx="1179541" cy="1588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3" name="Straight Connector 52"/>
          <p:cNvCxnSpPr>
            <a:stCxn id="48" idx="6"/>
            <a:endCxn id="50" idx="1"/>
          </p:cNvCxnSpPr>
          <p:nvPr/>
        </p:nvCxnSpPr>
        <p:spPr>
          <a:xfrm>
            <a:off x="3111622" y="3317319"/>
            <a:ext cx="1455764" cy="551042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4" name="Straight Connector 53"/>
          <p:cNvCxnSpPr>
            <a:stCxn id="49" idx="6"/>
            <a:endCxn id="50" idx="3"/>
          </p:cNvCxnSpPr>
          <p:nvPr/>
        </p:nvCxnSpPr>
        <p:spPr>
          <a:xfrm flipV="1">
            <a:off x="3111622" y="4150155"/>
            <a:ext cx="1455764" cy="594837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5" name="Straight Connector 54"/>
          <p:cNvCxnSpPr>
            <a:stCxn id="47" idx="7"/>
            <a:endCxn id="48" idx="2"/>
          </p:cNvCxnSpPr>
          <p:nvPr/>
        </p:nvCxnSpPr>
        <p:spPr>
          <a:xfrm rot="5400000" flipH="1" flipV="1">
            <a:off x="1787963" y="3030490"/>
            <a:ext cx="601842" cy="117550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6" name="Straight Connector 55"/>
          <p:cNvCxnSpPr>
            <a:stCxn id="47" idx="5"/>
            <a:endCxn id="49" idx="2"/>
          </p:cNvCxnSpPr>
          <p:nvPr/>
        </p:nvCxnSpPr>
        <p:spPr>
          <a:xfrm rot="16200000" flipH="1">
            <a:off x="1816866" y="3885223"/>
            <a:ext cx="544037" cy="117550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57" name="Rectangle 56"/>
          <p:cNvSpPr/>
          <p:nvPr/>
        </p:nvSpPr>
        <p:spPr>
          <a:xfrm>
            <a:off x="2487448" y="1981199"/>
            <a:ext cx="777766" cy="1016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lIns="182880"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h = </a:t>
            </a:r>
            <a:r>
              <a:rPr lang="en-US" sz="1600" kern="0" dirty="0">
                <a:solidFill>
                  <a:srgbClr val="000000"/>
                </a:solidFill>
                <a:latin typeface="Bookman Old Style"/>
                <a:cs typeface="Bookman Old Style"/>
              </a:rPr>
              <a:t>2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/>
              <a:ea typeface="+mn-ea"/>
              <a:cs typeface="Bookman Old Style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 = 2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 = 4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84620" y="2641599"/>
            <a:ext cx="777766" cy="101600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lIns="182880"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h = </a:t>
            </a:r>
            <a:r>
              <a:rPr lang="en-US" sz="1600" kern="0" dirty="0">
                <a:solidFill>
                  <a:srgbClr val="000000"/>
                </a:solidFill>
                <a:latin typeface="Bookman Old Style"/>
                <a:cs typeface="Bookman Old Style"/>
              </a:rPr>
              <a:t>2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/>
              <a:ea typeface="+mn-ea"/>
              <a:cs typeface="Bookman Old Style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= 0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 = </a:t>
            </a:r>
            <a:r>
              <a:rPr lang="en-US" sz="1600" kern="0" dirty="0">
                <a:solidFill>
                  <a:srgbClr val="000000"/>
                </a:solidFill>
                <a:latin typeface="Bookman Old Style"/>
                <a:cs typeface="Bookman Old Style"/>
              </a:rPr>
              <a:t>2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/>
              <a:ea typeface="+mn-ea"/>
              <a:cs typeface="Bookman Old Style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487448" y="5105400"/>
            <a:ext cx="1017752" cy="1016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lIns="182880"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h = </a:t>
            </a:r>
            <a:r>
              <a:rPr lang="en-US" sz="1600" kern="0" dirty="0">
                <a:solidFill>
                  <a:srgbClr val="000000"/>
                </a:solidFill>
                <a:latin typeface="Bookman Old Style"/>
                <a:cs typeface="Bookman Old Style"/>
              </a:rPr>
              <a:t>6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/>
              <a:ea typeface="+mn-ea"/>
              <a:cs typeface="Bookman Old Style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 = 1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 = 7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300483" y="2641599"/>
            <a:ext cx="777766" cy="1016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lIns="182880"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h = 1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=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=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927834" y="2641599"/>
            <a:ext cx="777766" cy="1016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lIns="182880"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h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= 0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=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= 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351523" y="3980782"/>
            <a:ext cx="35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733800" y="4408508"/>
            <a:ext cx="35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774497" y="4419600"/>
            <a:ext cx="35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657600" y="3581400"/>
            <a:ext cx="35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003097" y="3581400"/>
            <a:ext cx="35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2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810000" y="5029200"/>
            <a:ext cx="11430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Bookman Old Style"/>
                <a:cs typeface="Bookman Old Style"/>
              </a:rPr>
              <a:t>Frontier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810000" y="5486400"/>
            <a:ext cx="1143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Bookman Old Style"/>
                <a:cs typeface="Bookman Old Style"/>
              </a:rPr>
              <a:t>Reached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953000" y="5029200"/>
            <a:ext cx="38100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rtlCol="0" anchor="ctr">
            <a:normAutofit fontScale="92500" lnSpcReduction="1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Bookman Old Style"/>
                <a:cs typeface="Bookman Old Style"/>
              </a:rPr>
              <a:t>(A,4) (B,7)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953000" y="5486400"/>
            <a:ext cx="3810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rtlCol="0" anchor="ctr">
            <a:normAutofit fontScale="92500" lnSpcReduction="1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Bookman Old Style"/>
                <a:cs typeface="Bookman Old Style"/>
              </a:rPr>
              <a:t>(S,2)</a:t>
            </a:r>
          </a:p>
        </p:txBody>
      </p:sp>
      <p:sp>
        <p:nvSpPr>
          <p:cNvPr id="83" name="Isosceles Triangle 82"/>
          <p:cNvSpPr/>
          <p:nvPr/>
        </p:nvSpPr>
        <p:spPr>
          <a:xfrm rot="16200000">
            <a:off x="2779828" y="3590617"/>
            <a:ext cx="228600" cy="228600"/>
          </a:xfrm>
          <a:prstGeom prst="triangle">
            <a:avLst/>
          </a:prstGeom>
          <a:solidFill>
            <a:schemeClr val="accent4"/>
          </a:solidFill>
          <a:ln w="34925">
            <a:solidFill>
              <a:schemeClr val="accent4"/>
            </a:solidFill>
          </a:ln>
          <a:effectLst/>
          <a:scene3d>
            <a:camera prst="orthographicFront">
              <a:rot lat="0" lon="0" rev="1620000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accent1">
                <a:tint val="100000"/>
                <a:shade val="100000"/>
                <a:hueMod val="100000"/>
                <a:satMod val="10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5BD52832-0384-2A8E-351E-C06CE8FFF163}"/>
              </a:ext>
            </a:extLst>
          </p:cNvPr>
          <p:cNvSpPr/>
          <p:nvPr/>
        </p:nvSpPr>
        <p:spPr>
          <a:xfrm>
            <a:off x="2286000" y="4953000"/>
            <a:ext cx="1447800" cy="1295400"/>
          </a:xfrm>
          <a:prstGeom prst="roundRect">
            <a:avLst/>
          </a:prstGeom>
          <a:noFill/>
          <a:ln w="25400">
            <a:solidFill>
              <a:schemeClr val="accent3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A0C0CE9-BA8C-1CBA-C663-C43B77CD9DF7}"/>
              </a:ext>
            </a:extLst>
          </p:cNvPr>
          <p:cNvSpPr/>
          <p:nvPr/>
        </p:nvSpPr>
        <p:spPr>
          <a:xfrm>
            <a:off x="152400" y="4876800"/>
            <a:ext cx="1752600" cy="1218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cs typeface="Bookman Old Style"/>
              </a:rPr>
              <a:t>Heuristic</a:t>
            </a:r>
            <a:r>
              <a:rPr lang="en-US" dirty="0">
                <a:solidFill>
                  <a:schemeClr val="tx1"/>
                </a:solidFill>
                <a:latin typeface="Bookman Old Style"/>
                <a:cs typeface="Bookman Old Style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Bookman Old Style"/>
                <a:cs typeface="Bookman Old Style"/>
              </a:rPr>
              <a:t>h </a:t>
            </a:r>
            <a:r>
              <a:rPr lang="en-US" dirty="0">
                <a:solidFill>
                  <a:schemeClr val="tx1"/>
                </a:solidFill>
                <a:cs typeface="Bookman Old Style"/>
              </a:rPr>
              <a:t>is admissible, but is </a:t>
            </a:r>
            <a:r>
              <a:rPr lang="en-US" dirty="0">
                <a:solidFill>
                  <a:schemeClr val="accent3"/>
                </a:solidFill>
                <a:cs typeface="Bookman Old Style"/>
              </a:rPr>
              <a:t>inconsistent</a:t>
            </a:r>
            <a:r>
              <a:rPr lang="en-US" dirty="0">
                <a:solidFill>
                  <a:schemeClr val="tx1"/>
                </a:solidFill>
                <a:cs typeface="Bookman Old Style"/>
              </a:rPr>
              <a:t> here:</a:t>
            </a:r>
          </a:p>
          <a:p>
            <a:r>
              <a:rPr lang="en-US" i="1" dirty="0">
                <a:solidFill>
                  <a:schemeClr val="tx1"/>
                </a:solidFill>
                <a:latin typeface="Bookman Old Style" panose="02050604050505020204" pitchFamily="18" charset="0"/>
                <a:cs typeface="Bookman Old Style"/>
              </a:rPr>
              <a:t>h</a:t>
            </a: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  <a:cs typeface="Bookman Old Style"/>
              </a:rPr>
              <a:t>(B) &gt; 1 + </a:t>
            </a:r>
            <a:r>
              <a:rPr lang="en-US" i="1" dirty="0">
                <a:solidFill>
                  <a:schemeClr val="tx1"/>
                </a:solidFill>
                <a:latin typeface="Bookman Old Style" panose="02050604050505020204" pitchFamily="18" charset="0"/>
                <a:cs typeface="Bookman Old Style"/>
              </a:rPr>
              <a:t>h</a:t>
            </a: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  <a:cs typeface="Bookman Old Style"/>
              </a:rPr>
              <a:t>(C)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5FFA2AE-75C3-1279-854F-3EE30E3797D6}"/>
              </a:ext>
            </a:extLst>
          </p:cNvPr>
          <p:cNvCxnSpPr>
            <a:stCxn id="34" idx="3"/>
            <a:endCxn id="33" idx="1"/>
          </p:cNvCxnSpPr>
          <p:nvPr/>
        </p:nvCxnSpPr>
        <p:spPr>
          <a:xfrm>
            <a:off x="1905000" y="5486147"/>
            <a:ext cx="381000" cy="114553"/>
          </a:xfrm>
          <a:prstGeom prst="line">
            <a:avLst/>
          </a:prstGeom>
          <a:ln w="28575">
            <a:solidFill>
              <a:schemeClr val="accent3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1232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A* May </a:t>
            </a:r>
            <a:r>
              <a:rPr lang="en-US" i="1" dirty="0"/>
              <a:t>Not </a:t>
            </a:r>
            <a:r>
              <a:rPr lang="en-US" dirty="0"/>
              <a:t>be Optimally Efficient </a:t>
            </a:r>
            <a:br>
              <a:rPr lang="en-US" dirty="0"/>
            </a:br>
            <a:r>
              <a:rPr lang="en-US" dirty="0"/>
              <a:t>(if </a:t>
            </a:r>
            <a:r>
              <a:rPr lang="en-US" i="1" dirty="0"/>
              <a:t>h</a:t>
            </a:r>
            <a:r>
              <a:rPr lang="en-US" dirty="0"/>
              <a:t> is Admissible, but not Consistent)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838200"/>
          </a:xfrm>
        </p:spPr>
        <p:txBody>
          <a:bodyPr>
            <a:normAutofit fontScale="700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A consistent heuristic is always admissible; but not vice-versa</a:t>
            </a:r>
          </a:p>
          <a:p>
            <a:pPr>
              <a:spcAft>
                <a:spcPts val="600"/>
              </a:spcAft>
            </a:pPr>
            <a:r>
              <a:rPr lang="en-US" dirty="0"/>
              <a:t>An admissible, </a:t>
            </a:r>
            <a:r>
              <a:rPr lang="en-US" dirty="0">
                <a:solidFill>
                  <a:schemeClr val="accent3"/>
                </a:solidFill>
              </a:rPr>
              <a:t>inconsistent</a:t>
            </a:r>
            <a:r>
              <a:rPr lang="en-US" dirty="0"/>
              <a:t> heuristic:  A* is still </a:t>
            </a:r>
            <a:r>
              <a:rPr lang="en-US" dirty="0">
                <a:solidFill>
                  <a:schemeClr val="accent3"/>
                </a:solidFill>
              </a:rPr>
              <a:t>complete</a:t>
            </a:r>
            <a:r>
              <a:rPr lang="en-US" dirty="0"/>
              <a:t>, but may be </a:t>
            </a:r>
            <a:r>
              <a:rPr lang="en-US" dirty="0">
                <a:solidFill>
                  <a:schemeClr val="accent3"/>
                </a:solidFill>
              </a:rPr>
              <a:t>inefficient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1129849" y="3860800"/>
            <a:ext cx="434988" cy="39851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S</a:t>
            </a:r>
          </a:p>
        </p:txBody>
      </p:sp>
      <p:sp>
        <p:nvSpPr>
          <p:cNvPr id="48" name="Oval 47"/>
          <p:cNvSpPr/>
          <p:nvPr/>
        </p:nvSpPr>
        <p:spPr>
          <a:xfrm>
            <a:off x="2676634" y="3118061"/>
            <a:ext cx="434988" cy="39851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A</a:t>
            </a:r>
          </a:p>
        </p:txBody>
      </p:sp>
      <p:sp>
        <p:nvSpPr>
          <p:cNvPr id="49" name="Oval 48"/>
          <p:cNvSpPr/>
          <p:nvPr/>
        </p:nvSpPr>
        <p:spPr>
          <a:xfrm>
            <a:off x="2676634" y="4545734"/>
            <a:ext cx="434988" cy="39851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B</a:t>
            </a:r>
          </a:p>
        </p:txBody>
      </p:sp>
      <p:sp>
        <p:nvSpPr>
          <p:cNvPr id="50" name="Oval 49"/>
          <p:cNvSpPr/>
          <p:nvPr/>
        </p:nvSpPr>
        <p:spPr>
          <a:xfrm>
            <a:off x="4503683" y="3810000"/>
            <a:ext cx="434988" cy="39851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C</a:t>
            </a:r>
          </a:p>
        </p:txBody>
      </p:sp>
      <p:sp>
        <p:nvSpPr>
          <p:cNvPr id="51" name="Oval 50"/>
          <p:cNvSpPr/>
          <p:nvPr/>
        </p:nvSpPr>
        <p:spPr>
          <a:xfrm>
            <a:off x="6118212" y="3810000"/>
            <a:ext cx="434988" cy="39851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</a:t>
            </a:r>
          </a:p>
        </p:txBody>
      </p:sp>
      <p:cxnSp>
        <p:nvCxnSpPr>
          <p:cNvPr id="52" name="Straight Connector 51"/>
          <p:cNvCxnSpPr>
            <a:stCxn id="50" idx="6"/>
            <a:endCxn id="51" idx="2"/>
          </p:cNvCxnSpPr>
          <p:nvPr/>
        </p:nvCxnSpPr>
        <p:spPr>
          <a:xfrm>
            <a:off x="4938671" y="4009258"/>
            <a:ext cx="1179541" cy="1588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3" name="Straight Connector 52"/>
          <p:cNvCxnSpPr>
            <a:stCxn id="48" idx="6"/>
            <a:endCxn id="50" idx="1"/>
          </p:cNvCxnSpPr>
          <p:nvPr/>
        </p:nvCxnSpPr>
        <p:spPr>
          <a:xfrm>
            <a:off x="3111622" y="3317319"/>
            <a:ext cx="1455764" cy="551042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4" name="Straight Connector 53"/>
          <p:cNvCxnSpPr>
            <a:stCxn id="49" idx="6"/>
            <a:endCxn id="50" idx="3"/>
          </p:cNvCxnSpPr>
          <p:nvPr/>
        </p:nvCxnSpPr>
        <p:spPr>
          <a:xfrm flipV="1">
            <a:off x="3111622" y="4150155"/>
            <a:ext cx="1455764" cy="594837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5" name="Straight Connector 54"/>
          <p:cNvCxnSpPr>
            <a:stCxn id="47" idx="7"/>
            <a:endCxn id="48" idx="2"/>
          </p:cNvCxnSpPr>
          <p:nvPr/>
        </p:nvCxnSpPr>
        <p:spPr>
          <a:xfrm rot="5400000" flipH="1" flipV="1">
            <a:off x="1787963" y="3030490"/>
            <a:ext cx="601842" cy="117550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6" name="Straight Connector 55"/>
          <p:cNvCxnSpPr>
            <a:stCxn id="47" idx="5"/>
            <a:endCxn id="49" idx="2"/>
          </p:cNvCxnSpPr>
          <p:nvPr/>
        </p:nvCxnSpPr>
        <p:spPr>
          <a:xfrm rot="16200000" flipH="1">
            <a:off x="1816866" y="3885223"/>
            <a:ext cx="544037" cy="117550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57" name="Rectangle 56"/>
          <p:cNvSpPr/>
          <p:nvPr/>
        </p:nvSpPr>
        <p:spPr>
          <a:xfrm>
            <a:off x="2487448" y="1981199"/>
            <a:ext cx="777766" cy="101600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lIns="182880"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h = </a:t>
            </a:r>
            <a:r>
              <a:rPr lang="en-US" sz="1600" kern="0" dirty="0">
                <a:solidFill>
                  <a:srgbClr val="000000"/>
                </a:solidFill>
                <a:latin typeface="Bookman Old Style"/>
                <a:cs typeface="Bookman Old Style"/>
              </a:rPr>
              <a:t>2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/>
              <a:ea typeface="+mn-ea"/>
              <a:cs typeface="Bookman Old Style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 = 2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 = 4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84620" y="2641599"/>
            <a:ext cx="777766" cy="101600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lIns="182880"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h = </a:t>
            </a:r>
            <a:r>
              <a:rPr lang="en-US" sz="1600" kern="0" dirty="0">
                <a:solidFill>
                  <a:srgbClr val="000000"/>
                </a:solidFill>
                <a:latin typeface="Bookman Old Style"/>
                <a:cs typeface="Bookman Old Style"/>
              </a:rPr>
              <a:t>2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/>
              <a:ea typeface="+mn-ea"/>
              <a:cs typeface="Bookman Old Style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= 0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 = </a:t>
            </a:r>
            <a:r>
              <a:rPr lang="en-US" sz="1600" kern="0" dirty="0">
                <a:solidFill>
                  <a:srgbClr val="000000"/>
                </a:solidFill>
                <a:latin typeface="Bookman Old Style"/>
                <a:cs typeface="Bookman Old Style"/>
              </a:rPr>
              <a:t>2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/>
              <a:ea typeface="+mn-ea"/>
              <a:cs typeface="Bookman Old Style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487448" y="5105400"/>
            <a:ext cx="1017752" cy="1016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lIns="182880"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h = </a:t>
            </a:r>
            <a:r>
              <a:rPr lang="en-US" sz="1600" kern="0" dirty="0">
                <a:solidFill>
                  <a:srgbClr val="000000"/>
                </a:solidFill>
                <a:latin typeface="Bookman Old Style"/>
                <a:cs typeface="Bookman Old Style"/>
              </a:rPr>
              <a:t>6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/>
              <a:ea typeface="+mn-ea"/>
              <a:cs typeface="Bookman Old Style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 = 1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 = 7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300483" y="2641599"/>
            <a:ext cx="777766" cy="1016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lIns="182880"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h = 1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 = 4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 = 5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927834" y="2641599"/>
            <a:ext cx="777766" cy="1016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lIns="182880"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h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= 0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=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= 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351523" y="3980782"/>
            <a:ext cx="35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733800" y="4408508"/>
            <a:ext cx="35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774497" y="4419600"/>
            <a:ext cx="35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657600" y="3581400"/>
            <a:ext cx="35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003097" y="3581400"/>
            <a:ext cx="35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2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810000" y="5029200"/>
            <a:ext cx="11430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Bookman Old Style"/>
                <a:cs typeface="Bookman Old Style"/>
              </a:rPr>
              <a:t>Frontier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810000" y="5486400"/>
            <a:ext cx="1143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Bookman Old Style"/>
                <a:cs typeface="Bookman Old Style"/>
              </a:rPr>
              <a:t>Reached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953000" y="5029200"/>
            <a:ext cx="38100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rtlCol="0" anchor="ctr">
            <a:normAutofit fontScale="92500" lnSpcReduction="1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Bookman Old Style"/>
                <a:cs typeface="Bookman Old Style"/>
              </a:rPr>
              <a:t>(C,5) (B,7)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953000" y="5486400"/>
            <a:ext cx="3810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rtlCol="0" anchor="ctr">
            <a:normAutofit fontScale="92500" lnSpcReduction="1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Bookman Old Style"/>
                <a:cs typeface="Bookman Old Style"/>
              </a:rPr>
              <a:t>(S,2) (A,4)</a:t>
            </a:r>
          </a:p>
        </p:txBody>
      </p:sp>
      <p:sp>
        <p:nvSpPr>
          <p:cNvPr id="83" name="Isosceles Triangle 82"/>
          <p:cNvSpPr/>
          <p:nvPr/>
        </p:nvSpPr>
        <p:spPr>
          <a:xfrm rot="16200000">
            <a:off x="4607830" y="4305832"/>
            <a:ext cx="228600" cy="228600"/>
          </a:xfrm>
          <a:prstGeom prst="triangle">
            <a:avLst/>
          </a:prstGeom>
          <a:solidFill>
            <a:schemeClr val="accent4"/>
          </a:solidFill>
          <a:ln w="34925">
            <a:solidFill>
              <a:schemeClr val="accent4"/>
            </a:solidFill>
          </a:ln>
          <a:effectLst/>
          <a:scene3d>
            <a:camera prst="orthographicFront">
              <a:rot lat="0" lon="0" rev="1620000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accent1">
                <a:tint val="100000"/>
                <a:shade val="100000"/>
                <a:hueMod val="100000"/>
                <a:satMod val="10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5BD52832-0384-2A8E-351E-C06CE8FFF163}"/>
              </a:ext>
            </a:extLst>
          </p:cNvPr>
          <p:cNvSpPr/>
          <p:nvPr/>
        </p:nvSpPr>
        <p:spPr>
          <a:xfrm>
            <a:off x="2286000" y="4953000"/>
            <a:ext cx="1447800" cy="1295400"/>
          </a:xfrm>
          <a:prstGeom prst="roundRect">
            <a:avLst/>
          </a:prstGeom>
          <a:noFill/>
          <a:ln w="25400">
            <a:solidFill>
              <a:schemeClr val="accent3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A0C0CE9-BA8C-1CBA-C663-C43B77CD9DF7}"/>
              </a:ext>
            </a:extLst>
          </p:cNvPr>
          <p:cNvSpPr/>
          <p:nvPr/>
        </p:nvSpPr>
        <p:spPr>
          <a:xfrm>
            <a:off x="152400" y="4876800"/>
            <a:ext cx="1752600" cy="1218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cs typeface="Bookman Old Style"/>
              </a:rPr>
              <a:t>Heuristic</a:t>
            </a:r>
            <a:r>
              <a:rPr lang="en-US" dirty="0">
                <a:solidFill>
                  <a:schemeClr val="tx1"/>
                </a:solidFill>
                <a:latin typeface="Bookman Old Style"/>
                <a:cs typeface="Bookman Old Style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Bookman Old Style"/>
                <a:cs typeface="Bookman Old Style"/>
              </a:rPr>
              <a:t>h </a:t>
            </a:r>
            <a:r>
              <a:rPr lang="en-US" dirty="0">
                <a:solidFill>
                  <a:schemeClr val="tx1"/>
                </a:solidFill>
                <a:cs typeface="Bookman Old Style"/>
              </a:rPr>
              <a:t>is admissible, but is </a:t>
            </a:r>
            <a:r>
              <a:rPr lang="en-US" dirty="0">
                <a:solidFill>
                  <a:schemeClr val="accent3"/>
                </a:solidFill>
                <a:cs typeface="Bookman Old Style"/>
              </a:rPr>
              <a:t>inconsistent</a:t>
            </a:r>
            <a:r>
              <a:rPr lang="en-US" dirty="0">
                <a:solidFill>
                  <a:schemeClr val="tx1"/>
                </a:solidFill>
                <a:cs typeface="Bookman Old Style"/>
              </a:rPr>
              <a:t> here:</a:t>
            </a:r>
          </a:p>
          <a:p>
            <a:r>
              <a:rPr lang="en-US" i="1" dirty="0">
                <a:solidFill>
                  <a:schemeClr val="tx1"/>
                </a:solidFill>
                <a:latin typeface="Bookman Old Style" panose="02050604050505020204" pitchFamily="18" charset="0"/>
                <a:cs typeface="Bookman Old Style"/>
              </a:rPr>
              <a:t>h</a:t>
            </a: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  <a:cs typeface="Bookman Old Style"/>
              </a:rPr>
              <a:t>(B) &gt; 1 + </a:t>
            </a:r>
            <a:r>
              <a:rPr lang="en-US" i="1" dirty="0">
                <a:solidFill>
                  <a:schemeClr val="tx1"/>
                </a:solidFill>
                <a:latin typeface="Bookman Old Style" panose="02050604050505020204" pitchFamily="18" charset="0"/>
                <a:cs typeface="Bookman Old Style"/>
              </a:rPr>
              <a:t>h</a:t>
            </a: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  <a:cs typeface="Bookman Old Style"/>
              </a:rPr>
              <a:t>(C)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5FFA2AE-75C3-1279-854F-3EE30E3797D6}"/>
              </a:ext>
            </a:extLst>
          </p:cNvPr>
          <p:cNvCxnSpPr>
            <a:stCxn id="34" idx="3"/>
            <a:endCxn id="33" idx="1"/>
          </p:cNvCxnSpPr>
          <p:nvPr/>
        </p:nvCxnSpPr>
        <p:spPr>
          <a:xfrm>
            <a:off x="1905000" y="5486147"/>
            <a:ext cx="381000" cy="114553"/>
          </a:xfrm>
          <a:prstGeom prst="line">
            <a:avLst/>
          </a:prstGeom>
          <a:ln w="28575">
            <a:solidFill>
              <a:schemeClr val="accent3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45C4EB5-380E-DA20-01B1-EE4AA44275FA}"/>
              </a:ext>
            </a:extLst>
          </p:cNvPr>
          <p:cNvCxnSpPr/>
          <p:nvPr/>
        </p:nvCxnSpPr>
        <p:spPr>
          <a:xfrm rot="10800000" flipV="1">
            <a:off x="5257800" y="2135188"/>
            <a:ext cx="1981200" cy="455611"/>
          </a:xfrm>
          <a:prstGeom prst="straightConnector1">
            <a:avLst/>
          </a:prstGeom>
          <a:ln w="22225">
            <a:solidFill>
              <a:schemeClr val="accent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E736BFF-C3A3-FD6A-9CE1-685AF1BA24ED}"/>
              </a:ext>
            </a:extLst>
          </p:cNvPr>
          <p:cNvSpPr/>
          <p:nvPr/>
        </p:nvSpPr>
        <p:spPr>
          <a:xfrm>
            <a:off x="7086600" y="2057400"/>
            <a:ext cx="1828800" cy="22098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r>
              <a:rPr lang="en-US" dirty="0">
                <a:solidFill>
                  <a:srgbClr val="000000"/>
                </a:solidFill>
                <a:cs typeface="Bookman Old Style"/>
              </a:rPr>
              <a:t>At this point, we expand a path to node </a:t>
            </a:r>
            <a:r>
              <a:rPr lang="en-US" dirty="0">
                <a:solidFill>
                  <a:srgbClr val="000000"/>
                </a:solidFill>
                <a:latin typeface="Bookman Old Style"/>
                <a:cs typeface="Bookman Old Style"/>
              </a:rPr>
              <a:t>C </a:t>
            </a:r>
            <a:r>
              <a:rPr lang="en-US" dirty="0">
                <a:solidFill>
                  <a:srgbClr val="000000"/>
                </a:solidFill>
                <a:cs typeface="Bookman Old Style"/>
              </a:rPr>
              <a:t>before we expand a </a:t>
            </a:r>
            <a:r>
              <a:rPr lang="en-US" i="1" dirty="0">
                <a:solidFill>
                  <a:srgbClr val="000000"/>
                </a:solidFill>
                <a:cs typeface="Bookman Old Style"/>
              </a:rPr>
              <a:t>better</a:t>
            </a:r>
            <a:r>
              <a:rPr lang="en-US" b="1" i="1" dirty="0">
                <a:solidFill>
                  <a:srgbClr val="000000"/>
                </a:solidFill>
                <a:cs typeface="Bookman Old Style"/>
              </a:rPr>
              <a:t> </a:t>
            </a:r>
            <a:r>
              <a:rPr lang="en-US" dirty="0">
                <a:solidFill>
                  <a:srgbClr val="000000"/>
                </a:solidFill>
                <a:cs typeface="Bookman Old Style"/>
              </a:rPr>
              <a:t>path, which is less efficient than necessary</a:t>
            </a:r>
          </a:p>
        </p:txBody>
      </p:sp>
    </p:spTree>
    <p:extLst>
      <p:ext uri="{BB962C8B-B14F-4D97-AF65-F5344CB8AC3E}">
        <p14:creationId xmlns:p14="http://schemas.microsoft.com/office/powerpoint/2010/main" val="339885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A* May </a:t>
            </a:r>
            <a:r>
              <a:rPr lang="en-US" i="1" dirty="0"/>
              <a:t>Not </a:t>
            </a:r>
            <a:r>
              <a:rPr lang="en-US" dirty="0"/>
              <a:t>be Optimally Efficient </a:t>
            </a:r>
            <a:br>
              <a:rPr lang="en-US" dirty="0"/>
            </a:br>
            <a:r>
              <a:rPr lang="en-US" dirty="0"/>
              <a:t>(if </a:t>
            </a:r>
            <a:r>
              <a:rPr lang="en-US" i="1" dirty="0"/>
              <a:t>h</a:t>
            </a:r>
            <a:r>
              <a:rPr lang="en-US" dirty="0"/>
              <a:t> is Admissible, but not Consistent)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838200"/>
          </a:xfrm>
        </p:spPr>
        <p:txBody>
          <a:bodyPr>
            <a:normAutofit fontScale="700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A consistent heuristic is always admissible; but not vice-versa</a:t>
            </a:r>
          </a:p>
          <a:p>
            <a:pPr>
              <a:spcAft>
                <a:spcPts val="600"/>
              </a:spcAft>
            </a:pPr>
            <a:r>
              <a:rPr lang="en-US" dirty="0"/>
              <a:t>An admissible, </a:t>
            </a:r>
            <a:r>
              <a:rPr lang="en-US" dirty="0">
                <a:solidFill>
                  <a:schemeClr val="accent3"/>
                </a:solidFill>
              </a:rPr>
              <a:t>inconsistent</a:t>
            </a:r>
            <a:r>
              <a:rPr lang="en-US" dirty="0"/>
              <a:t> heuristic:  A* is still </a:t>
            </a:r>
            <a:r>
              <a:rPr lang="en-US" dirty="0">
                <a:solidFill>
                  <a:schemeClr val="accent3"/>
                </a:solidFill>
              </a:rPr>
              <a:t>complete</a:t>
            </a:r>
            <a:r>
              <a:rPr lang="en-US" dirty="0"/>
              <a:t>, but may be </a:t>
            </a:r>
            <a:r>
              <a:rPr lang="en-US" dirty="0">
                <a:solidFill>
                  <a:schemeClr val="accent3"/>
                </a:solidFill>
              </a:rPr>
              <a:t>inefficient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1129849" y="3860800"/>
            <a:ext cx="434988" cy="39851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S</a:t>
            </a:r>
          </a:p>
        </p:txBody>
      </p:sp>
      <p:sp>
        <p:nvSpPr>
          <p:cNvPr id="48" name="Oval 47"/>
          <p:cNvSpPr/>
          <p:nvPr/>
        </p:nvSpPr>
        <p:spPr>
          <a:xfrm>
            <a:off x="2676634" y="3118061"/>
            <a:ext cx="434988" cy="39851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A</a:t>
            </a:r>
          </a:p>
        </p:txBody>
      </p:sp>
      <p:sp>
        <p:nvSpPr>
          <p:cNvPr id="49" name="Oval 48"/>
          <p:cNvSpPr/>
          <p:nvPr/>
        </p:nvSpPr>
        <p:spPr>
          <a:xfrm>
            <a:off x="2676634" y="4545734"/>
            <a:ext cx="434988" cy="39851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B</a:t>
            </a:r>
          </a:p>
        </p:txBody>
      </p:sp>
      <p:sp>
        <p:nvSpPr>
          <p:cNvPr id="50" name="Oval 49"/>
          <p:cNvSpPr/>
          <p:nvPr/>
        </p:nvSpPr>
        <p:spPr>
          <a:xfrm>
            <a:off x="4503683" y="3810000"/>
            <a:ext cx="434988" cy="39851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C</a:t>
            </a:r>
          </a:p>
        </p:txBody>
      </p:sp>
      <p:sp>
        <p:nvSpPr>
          <p:cNvPr id="51" name="Oval 50"/>
          <p:cNvSpPr/>
          <p:nvPr/>
        </p:nvSpPr>
        <p:spPr>
          <a:xfrm>
            <a:off x="6118212" y="3810000"/>
            <a:ext cx="434988" cy="39851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</a:t>
            </a:r>
          </a:p>
        </p:txBody>
      </p:sp>
      <p:cxnSp>
        <p:nvCxnSpPr>
          <p:cNvPr id="52" name="Straight Connector 51"/>
          <p:cNvCxnSpPr>
            <a:stCxn id="50" idx="6"/>
            <a:endCxn id="51" idx="2"/>
          </p:cNvCxnSpPr>
          <p:nvPr/>
        </p:nvCxnSpPr>
        <p:spPr>
          <a:xfrm>
            <a:off x="4938671" y="4009258"/>
            <a:ext cx="1179541" cy="1588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3" name="Straight Connector 52"/>
          <p:cNvCxnSpPr>
            <a:stCxn id="48" idx="6"/>
            <a:endCxn id="50" idx="1"/>
          </p:cNvCxnSpPr>
          <p:nvPr/>
        </p:nvCxnSpPr>
        <p:spPr>
          <a:xfrm>
            <a:off x="3111622" y="3317319"/>
            <a:ext cx="1455764" cy="551042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4" name="Straight Connector 53"/>
          <p:cNvCxnSpPr>
            <a:stCxn id="49" idx="6"/>
            <a:endCxn id="50" idx="3"/>
          </p:cNvCxnSpPr>
          <p:nvPr/>
        </p:nvCxnSpPr>
        <p:spPr>
          <a:xfrm flipV="1">
            <a:off x="3111622" y="4150155"/>
            <a:ext cx="1455764" cy="594837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5" name="Straight Connector 54"/>
          <p:cNvCxnSpPr>
            <a:stCxn id="47" idx="7"/>
            <a:endCxn id="48" idx="2"/>
          </p:cNvCxnSpPr>
          <p:nvPr/>
        </p:nvCxnSpPr>
        <p:spPr>
          <a:xfrm rot="5400000" flipH="1" flipV="1">
            <a:off x="1787963" y="3030490"/>
            <a:ext cx="601842" cy="117550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6" name="Straight Connector 55"/>
          <p:cNvCxnSpPr>
            <a:stCxn id="47" idx="5"/>
            <a:endCxn id="49" idx="2"/>
          </p:cNvCxnSpPr>
          <p:nvPr/>
        </p:nvCxnSpPr>
        <p:spPr>
          <a:xfrm rot="16200000" flipH="1">
            <a:off x="1816866" y="3885223"/>
            <a:ext cx="544037" cy="117550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57" name="Rectangle 56"/>
          <p:cNvSpPr/>
          <p:nvPr/>
        </p:nvSpPr>
        <p:spPr>
          <a:xfrm>
            <a:off x="2487448" y="1981199"/>
            <a:ext cx="777766" cy="101600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lIns="182880"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h = </a:t>
            </a:r>
            <a:r>
              <a:rPr lang="en-US" sz="1600" kern="0" dirty="0">
                <a:solidFill>
                  <a:srgbClr val="000000"/>
                </a:solidFill>
                <a:latin typeface="Bookman Old Style"/>
                <a:cs typeface="Bookman Old Style"/>
              </a:rPr>
              <a:t>2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/>
              <a:ea typeface="+mn-ea"/>
              <a:cs typeface="Bookman Old Style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 = 2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 = 4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84620" y="2641599"/>
            <a:ext cx="777766" cy="101600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lIns="182880"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h = </a:t>
            </a:r>
            <a:r>
              <a:rPr lang="en-US" sz="1600" kern="0" dirty="0">
                <a:solidFill>
                  <a:srgbClr val="000000"/>
                </a:solidFill>
                <a:latin typeface="Bookman Old Style"/>
                <a:cs typeface="Bookman Old Style"/>
              </a:rPr>
              <a:t>2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/>
              <a:ea typeface="+mn-ea"/>
              <a:cs typeface="Bookman Old Style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= 0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 = </a:t>
            </a:r>
            <a:r>
              <a:rPr lang="en-US" sz="1600" kern="0" dirty="0">
                <a:solidFill>
                  <a:srgbClr val="000000"/>
                </a:solidFill>
                <a:latin typeface="Bookman Old Style"/>
                <a:cs typeface="Bookman Old Style"/>
              </a:rPr>
              <a:t>2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/>
              <a:ea typeface="+mn-ea"/>
              <a:cs typeface="Bookman Old Style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487448" y="5105400"/>
            <a:ext cx="1017752" cy="1016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lIns="182880"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h = </a:t>
            </a:r>
            <a:r>
              <a:rPr lang="en-US" sz="1600" kern="0" dirty="0">
                <a:solidFill>
                  <a:srgbClr val="000000"/>
                </a:solidFill>
                <a:latin typeface="Bookman Old Style"/>
                <a:cs typeface="Bookman Old Style"/>
              </a:rPr>
              <a:t>6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/>
              <a:ea typeface="+mn-ea"/>
              <a:cs typeface="Bookman Old Style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 = 1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 = 7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300483" y="2641599"/>
            <a:ext cx="777766" cy="101600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lIns="182880"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h = 1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 = 4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 = 5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927834" y="2641599"/>
            <a:ext cx="777766" cy="1016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lIns="182880"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h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= 0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 = 9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 = </a:t>
            </a:r>
            <a:r>
              <a:rPr lang="en-US" sz="1600" kern="0" dirty="0">
                <a:solidFill>
                  <a:srgbClr val="000000"/>
                </a:solidFill>
                <a:latin typeface="Bookman Old Style"/>
                <a:cs typeface="Bookman Old Style"/>
              </a:rPr>
              <a:t>9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/>
              <a:ea typeface="+mn-ea"/>
              <a:cs typeface="Bookman Old Style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351523" y="3980782"/>
            <a:ext cx="35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733800" y="4408508"/>
            <a:ext cx="35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774497" y="4419600"/>
            <a:ext cx="35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657600" y="3581400"/>
            <a:ext cx="35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003097" y="3581400"/>
            <a:ext cx="35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2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810000" y="5029200"/>
            <a:ext cx="11430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Bookman Old Style"/>
                <a:cs typeface="Bookman Old Style"/>
              </a:rPr>
              <a:t>Frontier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810000" y="5486400"/>
            <a:ext cx="1143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Bookman Old Style"/>
                <a:cs typeface="Bookman Old Style"/>
              </a:rPr>
              <a:t>Reached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953000" y="5029200"/>
            <a:ext cx="38100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rtlCol="0" anchor="ctr">
            <a:normAutofit fontScale="92500" lnSpcReduction="1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Bookman Old Style"/>
                <a:cs typeface="Bookman Old Style"/>
              </a:rPr>
              <a:t>(B,7) (G,9)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953000" y="5486400"/>
            <a:ext cx="3810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rtlCol="0" anchor="ctr">
            <a:normAutofit fontScale="92500" lnSpcReduction="1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Bookman Old Style"/>
                <a:cs typeface="Bookman Old Style"/>
              </a:rPr>
              <a:t>(S,2) (A,4) (C,5)</a:t>
            </a:r>
          </a:p>
        </p:txBody>
      </p:sp>
      <p:sp>
        <p:nvSpPr>
          <p:cNvPr id="83" name="Isosceles Triangle 82"/>
          <p:cNvSpPr/>
          <p:nvPr/>
        </p:nvSpPr>
        <p:spPr>
          <a:xfrm rot="5400000">
            <a:off x="2779828" y="4246423"/>
            <a:ext cx="228600" cy="228600"/>
          </a:xfrm>
          <a:prstGeom prst="triangle">
            <a:avLst/>
          </a:prstGeom>
          <a:solidFill>
            <a:schemeClr val="accent4"/>
          </a:solidFill>
          <a:ln w="34925">
            <a:solidFill>
              <a:schemeClr val="accent4"/>
            </a:solidFill>
          </a:ln>
          <a:effectLst/>
          <a:scene3d>
            <a:camera prst="orthographicFront">
              <a:rot lat="0" lon="0" rev="1620000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accent1">
                <a:tint val="100000"/>
                <a:shade val="100000"/>
                <a:hueMod val="100000"/>
                <a:satMod val="10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5BD52832-0384-2A8E-351E-C06CE8FFF163}"/>
              </a:ext>
            </a:extLst>
          </p:cNvPr>
          <p:cNvSpPr/>
          <p:nvPr/>
        </p:nvSpPr>
        <p:spPr>
          <a:xfrm>
            <a:off x="2286000" y="4953000"/>
            <a:ext cx="1447800" cy="1295400"/>
          </a:xfrm>
          <a:prstGeom prst="roundRect">
            <a:avLst/>
          </a:prstGeom>
          <a:noFill/>
          <a:ln w="25400">
            <a:solidFill>
              <a:schemeClr val="accent3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A0C0CE9-BA8C-1CBA-C663-C43B77CD9DF7}"/>
              </a:ext>
            </a:extLst>
          </p:cNvPr>
          <p:cNvSpPr/>
          <p:nvPr/>
        </p:nvSpPr>
        <p:spPr>
          <a:xfrm>
            <a:off x="152400" y="4876800"/>
            <a:ext cx="1752600" cy="1218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cs typeface="Bookman Old Style"/>
              </a:rPr>
              <a:t>Heuristic</a:t>
            </a:r>
            <a:r>
              <a:rPr lang="en-US" dirty="0">
                <a:solidFill>
                  <a:schemeClr val="tx1"/>
                </a:solidFill>
                <a:latin typeface="Bookman Old Style"/>
                <a:cs typeface="Bookman Old Style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Bookman Old Style"/>
                <a:cs typeface="Bookman Old Style"/>
              </a:rPr>
              <a:t>h </a:t>
            </a:r>
            <a:r>
              <a:rPr lang="en-US" dirty="0">
                <a:solidFill>
                  <a:schemeClr val="tx1"/>
                </a:solidFill>
                <a:cs typeface="Bookman Old Style"/>
              </a:rPr>
              <a:t>is admissible, but is </a:t>
            </a:r>
            <a:r>
              <a:rPr lang="en-US" dirty="0">
                <a:solidFill>
                  <a:schemeClr val="accent3"/>
                </a:solidFill>
                <a:cs typeface="Bookman Old Style"/>
              </a:rPr>
              <a:t>inconsistent</a:t>
            </a:r>
            <a:r>
              <a:rPr lang="en-US" dirty="0">
                <a:solidFill>
                  <a:schemeClr val="tx1"/>
                </a:solidFill>
                <a:cs typeface="Bookman Old Style"/>
              </a:rPr>
              <a:t> here:</a:t>
            </a:r>
          </a:p>
          <a:p>
            <a:r>
              <a:rPr lang="en-US" i="1" dirty="0">
                <a:solidFill>
                  <a:schemeClr val="tx1"/>
                </a:solidFill>
                <a:latin typeface="Bookman Old Style" panose="02050604050505020204" pitchFamily="18" charset="0"/>
                <a:cs typeface="Bookman Old Style"/>
              </a:rPr>
              <a:t>h</a:t>
            </a: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  <a:cs typeface="Bookman Old Style"/>
              </a:rPr>
              <a:t>(B) &gt; 1 + </a:t>
            </a:r>
            <a:r>
              <a:rPr lang="en-US" i="1" dirty="0">
                <a:solidFill>
                  <a:schemeClr val="tx1"/>
                </a:solidFill>
                <a:latin typeface="Bookman Old Style" panose="02050604050505020204" pitchFamily="18" charset="0"/>
                <a:cs typeface="Bookman Old Style"/>
              </a:rPr>
              <a:t>h</a:t>
            </a: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  <a:cs typeface="Bookman Old Style"/>
              </a:rPr>
              <a:t>(C)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5FFA2AE-75C3-1279-854F-3EE30E3797D6}"/>
              </a:ext>
            </a:extLst>
          </p:cNvPr>
          <p:cNvCxnSpPr>
            <a:stCxn id="34" idx="3"/>
            <a:endCxn id="33" idx="1"/>
          </p:cNvCxnSpPr>
          <p:nvPr/>
        </p:nvCxnSpPr>
        <p:spPr>
          <a:xfrm>
            <a:off x="1905000" y="5486147"/>
            <a:ext cx="381000" cy="114553"/>
          </a:xfrm>
          <a:prstGeom prst="line">
            <a:avLst/>
          </a:prstGeom>
          <a:ln w="28575">
            <a:solidFill>
              <a:schemeClr val="accent3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E736BFF-C3A3-FD6A-9CE1-685AF1BA24ED}"/>
              </a:ext>
            </a:extLst>
          </p:cNvPr>
          <p:cNvSpPr/>
          <p:nvPr/>
        </p:nvSpPr>
        <p:spPr>
          <a:xfrm>
            <a:off x="7086600" y="2286000"/>
            <a:ext cx="1828800" cy="18002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r>
              <a:rPr lang="en-US" dirty="0">
                <a:solidFill>
                  <a:srgbClr val="000000"/>
                </a:solidFill>
                <a:cs typeface="Bookman Old Style"/>
              </a:rPr>
              <a:t>Even though we are acting in an </a:t>
            </a:r>
            <a:r>
              <a:rPr lang="en-US" i="1" dirty="0">
                <a:solidFill>
                  <a:srgbClr val="000000"/>
                </a:solidFill>
                <a:cs typeface="Bookman Old Style"/>
              </a:rPr>
              <a:t>inefficient </a:t>
            </a:r>
            <a:r>
              <a:rPr lang="en-US" dirty="0">
                <a:solidFill>
                  <a:srgbClr val="000000"/>
                </a:solidFill>
                <a:cs typeface="Bookman Old Style"/>
              </a:rPr>
              <a:t>way, we are still expanding nodes needed to find an </a:t>
            </a:r>
            <a:r>
              <a:rPr lang="en-US" dirty="0">
                <a:solidFill>
                  <a:schemeClr val="accent3"/>
                </a:solidFill>
                <a:cs typeface="Bookman Old Style"/>
              </a:rPr>
              <a:t>optimal </a:t>
            </a:r>
            <a:r>
              <a:rPr lang="en-US" dirty="0">
                <a:solidFill>
                  <a:srgbClr val="000000"/>
                </a:solidFill>
                <a:cs typeface="Bookman Old Style"/>
              </a:rPr>
              <a:t>path</a:t>
            </a:r>
          </a:p>
        </p:txBody>
      </p:sp>
    </p:spTree>
    <p:extLst>
      <p:ext uri="{BB962C8B-B14F-4D97-AF65-F5344CB8AC3E}">
        <p14:creationId xmlns:p14="http://schemas.microsoft.com/office/powerpoint/2010/main" val="137221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A* May </a:t>
            </a:r>
            <a:r>
              <a:rPr lang="en-US" i="1" dirty="0"/>
              <a:t>Not </a:t>
            </a:r>
            <a:r>
              <a:rPr lang="en-US" dirty="0"/>
              <a:t>be Optimally Efficient </a:t>
            </a:r>
            <a:br>
              <a:rPr lang="en-US" dirty="0"/>
            </a:br>
            <a:r>
              <a:rPr lang="en-US" dirty="0"/>
              <a:t>(if </a:t>
            </a:r>
            <a:r>
              <a:rPr lang="en-US" i="1" dirty="0"/>
              <a:t>h</a:t>
            </a:r>
            <a:r>
              <a:rPr lang="en-US" dirty="0"/>
              <a:t> is Admissible, but not Consistent)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838200"/>
          </a:xfrm>
        </p:spPr>
        <p:txBody>
          <a:bodyPr>
            <a:normAutofit fontScale="700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A consistent heuristic is always admissible; but not vice-versa</a:t>
            </a:r>
          </a:p>
          <a:p>
            <a:pPr>
              <a:spcAft>
                <a:spcPts val="600"/>
              </a:spcAft>
            </a:pPr>
            <a:r>
              <a:rPr lang="en-US" dirty="0"/>
              <a:t>An admissible, </a:t>
            </a:r>
            <a:r>
              <a:rPr lang="en-US" dirty="0">
                <a:solidFill>
                  <a:schemeClr val="accent3"/>
                </a:solidFill>
              </a:rPr>
              <a:t>inconsistent</a:t>
            </a:r>
            <a:r>
              <a:rPr lang="en-US" dirty="0"/>
              <a:t> heuristic:  A* is still </a:t>
            </a:r>
            <a:r>
              <a:rPr lang="en-US" dirty="0">
                <a:solidFill>
                  <a:schemeClr val="accent3"/>
                </a:solidFill>
              </a:rPr>
              <a:t>complete</a:t>
            </a:r>
            <a:r>
              <a:rPr lang="en-US" dirty="0"/>
              <a:t>, but may be </a:t>
            </a:r>
            <a:r>
              <a:rPr lang="en-US" dirty="0">
                <a:solidFill>
                  <a:schemeClr val="accent3"/>
                </a:solidFill>
              </a:rPr>
              <a:t>inefficient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1129849" y="3860800"/>
            <a:ext cx="434988" cy="39851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S</a:t>
            </a:r>
          </a:p>
        </p:txBody>
      </p:sp>
      <p:sp>
        <p:nvSpPr>
          <p:cNvPr id="48" name="Oval 47"/>
          <p:cNvSpPr/>
          <p:nvPr/>
        </p:nvSpPr>
        <p:spPr>
          <a:xfrm>
            <a:off x="2676634" y="3118061"/>
            <a:ext cx="434988" cy="39851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A</a:t>
            </a:r>
          </a:p>
        </p:txBody>
      </p:sp>
      <p:sp>
        <p:nvSpPr>
          <p:cNvPr id="49" name="Oval 48"/>
          <p:cNvSpPr/>
          <p:nvPr/>
        </p:nvSpPr>
        <p:spPr>
          <a:xfrm>
            <a:off x="2676634" y="4545734"/>
            <a:ext cx="434988" cy="39851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B</a:t>
            </a:r>
          </a:p>
        </p:txBody>
      </p:sp>
      <p:sp>
        <p:nvSpPr>
          <p:cNvPr id="50" name="Oval 49"/>
          <p:cNvSpPr/>
          <p:nvPr/>
        </p:nvSpPr>
        <p:spPr>
          <a:xfrm>
            <a:off x="4503683" y="3810000"/>
            <a:ext cx="434988" cy="39851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C</a:t>
            </a:r>
          </a:p>
        </p:txBody>
      </p:sp>
      <p:sp>
        <p:nvSpPr>
          <p:cNvPr id="51" name="Oval 50"/>
          <p:cNvSpPr/>
          <p:nvPr/>
        </p:nvSpPr>
        <p:spPr>
          <a:xfrm>
            <a:off x="6118212" y="3810000"/>
            <a:ext cx="434988" cy="39851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</a:t>
            </a:r>
          </a:p>
        </p:txBody>
      </p:sp>
      <p:cxnSp>
        <p:nvCxnSpPr>
          <p:cNvPr id="52" name="Straight Connector 51"/>
          <p:cNvCxnSpPr>
            <a:stCxn id="50" idx="6"/>
            <a:endCxn id="51" idx="2"/>
          </p:cNvCxnSpPr>
          <p:nvPr/>
        </p:nvCxnSpPr>
        <p:spPr>
          <a:xfrm>
            <a:off x="4938671" y="4009258"/>
            <a:ext cx="1179541" cy="1588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3" name="Straight Connector 52"/>
          <p:cNvCxnSpPr>
            <a:stCxn id="48" idx="6"/>
            <a:endCxn id="50" idx="1"/>
          </p:cNvCxnSpPr>
          <p:nvPr/>
        </p:nvCxnSpPr>
        <p:spPr>
          <a:xfrm>
            <a:off x="3111622" y="3317319"/>
            <a:ext cx="1455764" cy="551042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4" name="Straight Connector 53"/>
          <p:cNvCxnSpPr>
            <a:stCxn id="49" idx="6"/>
            <a:endCxn id="50" idx="3"/>
          </p:cNvCxnSpPr>
          <p:nvPr/>
        </p:nvCxnSpPr>
        <p:spPr>
          <a:xfrm flipV="1">
            <a:off x="3111622" y="4150155"/>
            <a:ext cx="1455764" cy="594837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5" name="Straight Connector 54"/>
          <p:cNvCxnSpPr>
            <a:stCxn id="47" idx="7"/>
            <a:endCxn id="48" idx="2"/>
          </p:cNvCxnSpPr>
          <p:nvPr/>
        </p:nvCxnSpPr>
        <p:spPr>
          <a:xfrm rot="5400000" flipH="1" flipV="1">
            <a:off x="1787963" y="3030490"/>
            <a:ext cx="601842" cy="117550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6" name="Straight Connector 55"/>
          <p:cNvCxnSpPr>
            <a:stCxn id="47" idx="5"/>
            <a:endCxn id="49" idx="2"/>
          </p:cNvCxnSpPr>
          <p:nvPr/>
        </p:nvCxnSpPr>
        <p:spPr>
          <a:xfrm rot="16200000" flipH="1">
            <a:off x="1816866" y="3885223"/>
            <a:ext cx="544037" cy="117550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57" name="Rectangle 56"/>
          <p:cNvSpPr/>
          <p:nvPr/>
        </p:nvSpPr>
        <p:spPr>
          <a:xfrm>
            <a:off x="2487448" y="1981199"/>
            <a:ext cx="777766" cy="101600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lIns="182880"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h = </a:t>
            </a:r>
            <a:r>
              <a:rPr lang="en-US" sz="1600" kern="0" dirty="0">
                <a:solidFill>
                  <a:srgbClr val="000000"/>
                </a:solidFill>
                <a:latin typeface="Bookman Old Style"/>
                <a:cs typeface="Bookman Old Style"/>
              </a:rPr>
              <a:t>2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/>
              <a:ea typeface="+mn-ea"/>
              <a:cs typeface="Bookman Old Style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 = 2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 = 4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84620" y="2641599"/>
            <a:ext cx="777766" cy="101600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lIns="182880"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h = </a:t>
            </a:r>
            <a:r>
              <a:rPr lang="en-US" sz="1600" kern="0" dirty="0">
                <a:solidFill>
                  <a:srgbClr val="000000"/>
                </a:solidFill>
                <a:latin typeface="Bookman Old Style"/>
                <a:cs typeface="Bookman Old Style"/>
              </a:rPr>
              <a:t>2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/>
              <a:ea typeface="+mn-ea"/>
              <a:cs typeface="Bookman Old Style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= 0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 = </a:t>
            </a:r>
            <a:r>
              <a:rPr lang="en-US" sz="1600" kern="0" dirty="0">
                <a:solidFill>
                  <a:srgbClr val="000000"/>
                </a:solidFill>
                <a:latin typeface="Bookman Old Style"/>
                <a:cs typeface="Bookman Old Style"/>
              </a:rPr>
              <a:t>2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/>
              <a:ea typeface="+mn-ea"/>
              <a:cs typeface="Bookman Old Style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487448" y="5105400"/>
            <a:ext cx="1017752" cy="101600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wrap="none" lIns="182880"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h = </a:t>
            </a:r>
            <a:r>
              <a:rPr lang="en-US" sz="1600" kern="0" dirty="0">
                <a:solidFill>
                  <a:srgbClr val="000000"/>
                </a:solidFill>
                <a:latin typeface="Bookman Old Style"/>
                <a:cs typeface="Bookman Old Style"/>
              </a:rPr>
              <a:t>6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/>
              <a:ea typeface="+mn-ea"/>
              <a:cs typeface="Bookman Old Style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 = 1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 = 7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886200" y="2336799"/>
            <a:ext cx="777766" cy="101600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lIns="182880"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h = 1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 = 4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 = 5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927834" y="2641599"/>
            <a:ext cx="777766" cy="1016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lIns="182880"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h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= 0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 = 9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 = </a:t>
            </a:r>
            <a:r>
              <a:rPr lang="en-US" sz="1600" kern="0" dirty="0">
                <a:solidFill>
                  <a:srgbClr val="000000"/>
                </a:solidFill>
                <a:latin typeface="Bookman Old Style"/>
                <a:cs typeface="Bookman Old Style"/>
              </a:rPr>
              <a:t>9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/>
              <a:ea typeface="+mn-ea"/>
              <a:cs typeface="Bookman Old Style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351523" y="3980782"/>
            <a:ext cx="35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733800" y="4408508"/>
            <a:ext cx="35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774497" y="4419600"/>
            <a:ext cx="35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657600" y="3581400"/>
            <a:ext cx="35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003097" y="3581400"/>
            <a:ext cx="35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2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810000" y="5029200"/>
            <a:ext cx="11430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Bookman Old Style"/>
                <a:cs typeface="Bookman Old Style"/>
              </a:rPr>
              <a:t>Frontier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810000" y="5486400"/>
            <a:ext cx="1143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Bookman Old Style"/>
                <a:cs typeface="Bookman Old Style"/>
              </a:rPr>
              <a:t>Reached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953000" y="5029200"/>
            <a:ext cx="38100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rtlCol="0" anchor="ctr">
            <a:normAutofit fontScale="92500" lnSpcReduction="1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Bookman Old Style"/>
                <a:cs typeface="Bookman Old Style"/>
              </a:rPr>
              <a:t>(C,3) (G,9)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953000" y="5486400"/>
            <a:ext cx="3810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rtlCol="0" anchor="ctr">
            <a:normAutofit fontScale="92500" lnSpcReduction="1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Bookman Old Style"/>
                <a:cs typeface="Bookman Old Style"/>
              </a:rPr>
              <a:t>(S,2) (A,4) (C,5) (B,7)</a:t>
            </a:r>
          </a:p>
        </p:txBody>
      </p:sp>
      <p:sp>
        <p:nvSpPr>
          <p:cNvPr id="83" name="Isosceles Triangle 82"/>
          <p:cNvSpPr/>
          <p:nvPr/>
        </p:nvSpPr>
        <p:spPr>
          <a:xfrm rot="5400000">
            <a:off x="5051534" y="2028058"/>
            <a:ext cx="228600" cy="228600"/>
          </a:xfrm>
          <a:prstGeom prst="triangle">
            <a:avLst/>
          </a:prstGeom>
          <a:solidFill>
            <a:schemeClr val="accent4"/>
          </a:solidFill>
          <a:ln w="34925">
            <a:solidFill>
              <a:schemeClr val="accent4"/>
            </a:solidFill>
          </a:ln>
          <a:effectLst/>
          <a:scene3d>
            <a:camera prst="orthographicFront">
              <a:rot lat="0" lon="0" rev="1620000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accent1">
                <a:tint val="100000"/>
                <a:shade val="100000"/>
                <a:hueMod val="100000"/>
                <a:satMod val="10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5BD52832-0384-2A8E-351E-C06CE8FFF163}"/>
              </a:ext>
            </a:extLst>
          </p:cNvPr>
          <p:cNvSpPr/>
          <p:nvPr/>
        </p:nvSpPr>
        <p:spPr>
          <a:xfrm>
            <a:off x="2286000" y="4953000"/>
            <a:ext cx="1447800" cy="1295400"/>
          </a:xfrm>
          <a:prstGeom prst="roundRect">
            <a:avLst/>
          </a:prstGeom>
          <a:noFill/>
          <a:ln w="25400">
            <a:solidFill>
              <a:schemeClr val="accent3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A0C0CE9-BA8C-1CBA-C663-C43B77CD9DF7}"/>
              </a:ext>
            </a:extLst>
          </p:cNvPr>
          <p:cNvSpPr/>
          <p:nvPr/>
        </p:nvSpPr>
        <p:spPr>
          <a:xfrm>
            <a:off x="152400" y="4876800"/>
            <a:ext cx="1752600" cy="1218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cs typeface="Bookman Old Style"/>
              </a:rPr>
              <a:t>Heuristic</a:t>
            </a:r>
            <a:r>
              <a:rPr lang="en-US" dirty="0">
                <a:solidFill>
                  <a:schemeClr val="tx1"/>
                </a:solidFill>
                <a:latin typeface="Bookman Old Style"/>
                <a:cs typeface="Bookman Old Style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Bookman Old Style"/>
                <a:cs typeface="Bookman Old Style"/>
              </a:rPr>
              <a:t>h </a:t>
            </a:r>
            <a:r>
              <a:rPr lang="en-US" dirty="0">
                <a:solidFill>
                  <a:schemeClr val="tx1"/>
                </a:solidFill>
                <a:cs typeface="Bookman Old Style"/>
              </a:rPr>
              <a:t>is admissible, but is </a:t>
            </a:r>
            <a:r>
              <a:rPr lang="en-US" dirty="0">
                <a:solidFill>
                  <a:schemeClr val="accent3"/>
                </a:solidFill>
                <a:cs typeface="Bookman Old Style"/>
              </a:rPr>
              <a:t>inconsistent</a:t>
            </a:r>
            <a:r>
              <a:rPr lang="en-US" dirty="0">
                <a:solidFill>
                  <a:schemeClr val="tx1"/>
                </a:solidFill>
                <a:cs typeface="Bookman Old Style"/>
              </a:rPr>
              <a:t> here:</a:t>
            </a:r>
          </a:p>
          <a:p>
            <a:r>
              <a:rPr lang="en-US" i="1" dirty="0">
                <a:solidFill>
                  <a:schemeClr val="tx1"/>
                </a:solidFill>
                <a:latin typeface="Bookman Old Style" panose="02050604050505020204" pitchFamily="18" charset="0"/>
                <a:cs typeface="Bookman Old Style"/>
              </a:rPr>
              <a:t>h</a:t>
            </a: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  <a:cs typeface="Bookman Old Style"/>
              </a:rPr>
              <a:t>(B) &gt; 1 + </a:t>
            </a:r>
            <a:r>
              <a:rPr lang="en-US" i="1" dirty="0">
                <a:solidFill>
                  <a:schemeClr val="tx1"/>
                </a:solidFill>
                <a:latin typeface="Bookman Old Style" panose="02050604050505020204" pitchFamily="18" charset="0"/>
                <a:cs typeface="Bookman Old Style"/>
              </a:rPr>
              <a:t>h</a:t>
            </a: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  <a:cs typeface="Bookman Old Style"/>
              </a:rPr>
              <a:t>(C)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5FFA2AE-75C3-1279-854F-3EE30E3797D6}"/>
              </a:ext>
            </a:extLst>
          </p:cNvPr>
          <p:cNvCxnSpPr>
            <a:stCxn id="34" idx="3"/>
            <a:endCxn id="33" idx="1"/>
          </p:cNvCxnSpPr>
          <p:nvPr/>
        </p:nvCxnSpPr>
        <p:spPr>
          <a:xfrm>
            <a:off x="1905000" y="5486147"/>
            <a:ext cx="381000" cy="114553"/>
          </a:xfrm>
          <a:prstGeom prst="line">
            <a:avLst/>
          </a:prstGeom>
          <a:ln w="28575">
            <a:solidFill>
              <a:schemeClr val="accent3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E736BFF-C3A3-FD6A-9CE1-685AF1BA24ED}"/>
              </a:ext>
            </a:extLst>
          </p:cNvPr>
          <p:cNvSpPr/>
          <p:nvPr/>
        </p:nvSpPr>
        <p:spPr>
          <a:xfrm>
            <a:off x="7090946" y="2133600"/>
            <a:ext cx="1828800" cy="11588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r>
              <a:rPr lang="en-US" dirty="0">
                <a:solidFill>
                  <a:srgbClr val="000000"/>
                </a:solidFill>
                <a:cs typeface="Bookman Old Style"/>
              </a:rPr>
              <a:t>We look at </a:t>
            </a:r>
            <a:r>
              <a:rPr lang="en-US" i="1" dirty="0">
                <a:solidFill>
                  <a:srgbClr val="000000"/>
                </a:solidFill>
                <a:cs typeface="Bookman Old Style"/>
              </a:rPr>
              <a:t>both possible </a:t>
            </a:r>
            <a:r>
              <a:rPr lang="en-US" dirty="0">
                <a:solidFill>
                  <a:srgbClr val="000000"/>
                </a:solidFill>
                <a:cs typeface="Bookman Old Style"/>
              </a:rPr>
              <a:t>paths through node </a:t>
            </a:r>
            <a:r>
              <a:rPr lang="en-US" dirty="0">
                <a:solidFill>
                  <a:srgbClr val="000000"/>
                </a:solidFill>
                <a:latin typeface="+mj-lt"/>
                <a:cs typeface="Bookman Old Style"/>
              </a:rPr>
              <a:t>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E4ECABE-31ED-FE9F-2024-16B7F4661A6B}"/>
              </a:ext>
            </a:extLst>
          </p:cNvPr>
          <p:cNvSpPr/>
          <p:nvPr/>
        </p:nvSpPr>
        <p:spPr>
          <a:xfrm>
            <a:off x="4776951" y="2328295"/>
            <a:ext cx="777766" cy="1016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lIns="182880"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h = 1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 = 2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 = 3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7EBA8F4-9D2B-DA67-E83C-BBCE9FAD8A71}"/>
              </a:ext>
            </a:extLst>
          </p:cNvPr>
          <p:cNvCxnSpPr>
            <a:cxnSpLocks/>
            <a:stCxn id="50" idx="0"/>
            <a:endCxn id="60" idx="2"/>
          </p:cNvCxnSpPr>
          <p:nvPr/>
        </p:nvCxnSpPr>
        <p:spPr>
          <a:xfrm flipH="1" flipV="1">
            <a:off x="4275083" y="3352800"/>
            <a:ext cx="446094" cy="4572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CE063E1-6E4E-DA21-1D1C-6811F06FB4BF}"/>
              </a:ext>
            </a:extLst>
          </p:cNvPr>
          <p:cNvCxnSpPr>
            <a:cxnSpLocks/>
            <a:stCxn id="50" idx="0"/>
            <a:endCxn id="36" idx="2"/>
          </p:cNvCxnSpPr>
          <p:nvPr/>
        </p:nvCxnSpPr>
        <p:spPr>
          <a:xfrm flipV="1">
            <a:off x="4721177" y="3344296"/>
            <a:ext cx="444657" cy="46570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23E7794-3FD6-F848-2EBA-C28462C27AE3}"/>
              </a:ext>
            </a:extLst>
          </p:cNvPr>
          <p:cNvCxnSpPr>
            <a:cxnSpLocks/>
          </p:cNvCxnSpPr>
          <p:nvPr/>
        </p:nvCxnSpPr>
        <p:spPr>
          <a:xfrm flipH="1">
            <a:off x="5710626" y="2336799"/>
            <a:ext cx="1380320" cy="101601"/>
          </a:xfrm>
          <a:prstGeom prst="straightConnector1">
            <a:avLst/>
          </a:prstGeom>
          <a:ln w="22225">
            <a:solidFill>
              <a:schemeClr val="accent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36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A* May </a:t>
            </a:r>
            <a:r>
              <a:rPr lang="en-US" i="1" dirty="0"/>
              <a:t>Not </a:t>
            </a:r>
            <a:r>
              <a:rPr lang="en-US" dirty="0"/>
              <a:t>be Optimally Efficient </a:t>
            </a:r>
            <a:br>
              <a:rPr lang="en-US" dirty="0"/>
            </a:br>
            <a:r>
              <a:rPr lang="en-US" dirty="0"/>
              <a:t>(if </a:t>
            </a:r>
            <a:r>
              <a:rPr lang="en-US" i="1" dirty="0"/>
              <a:t>h</a:t>
            </a:r>
            <a:r>
              <a:rPr lang="en-US" dirty="0"/>
              <a:t> is Admissible, but not Consistent)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838200"/>
          </a:xfrm>
        </p:spPr>
        <p:txBody>
          <a:bodyPr>
            <a:normAutofit fontScale="700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A consistent heuristic is always admissible; but not vice-versa</a:t>
            </a:r>
          </a:p>
          <a:p>
            <a:pPr>
              <a:spcAft>
                <a:spcPts val="600"/>
              </a:spcAft>
            </a:pPr>
            <a:r>
              <a:rPr lang="en-US" dirty="0"/>
              <a:t>An admissible, </a:t>
            </a:r>
            <a:r>
              <a:rPr lang="en-US" dirty="0">
                <a:solidFill>
                  <a:schemeClr val="accent3"/>
                </a:solidFill>
              </a:rPr>
              <a:t>inconsistent</a:t>
            </a:r>
            <a:r>
              <a:rPr lang="en-US" dirty="0"/>
              <a:t> heuristic:  A* is still </a:t>
            </a:r>
            <a:r>
              <a:rPr lang="en-US" dirty="0">
                <a:solidFill>
                  <a:schemeClr val="accent3"/>
                </a:solidFill>
              </a:rPr>
              <a:t>complete</a:t>
            </a:r>
            <a:r>
              <a:rPr lang="en-US" dirty="0"/>
              <a:t>, but may be </a:t>
            </a:r>
            <a:r>
              <a:rPr lang="en-US" dirty="0">
                <a:solidFill>
                  <a:schemeClr val="accent3"/>
                </a:solidFill>
              </a:rPr>
              <a:t>inefficient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1129849" y="3860800"/>
            <a:ext cx="434988" cy="39851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S</a:t>
            </a:r>
          </a:p>
        </p:txBody>
      </p:sp>
      <p:sp>
        <p:nvSpPr>
          <p:cNvPr id="48" name="Oval 47"/>
          <p:cNvSpPr/>
          <p:nvPr/>
        </p:nvSpPr>
        <p:spPr>
          <a:xfrm>
            <a:off x="2676634" y="3118061"/>
            <a:ext cx="434988" cy="39851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A</a:t>
            </a:r>
          </a:p>
        </p:txBody>
      </p:sp>
      <p:sp>
        <p:nvSpPr>
          <p:cNvPr id="49" name="Oval 48"/>
          <p:cNvSpPr/>
          <p:nvPr/>
        </p:nvSpPr>
        <p:spPr>
          <a:xfrm>
            <a:off x="2676634" y="4545734"/>
            <a:ext cx="434988" cy="39851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B</a:t>
            </a:r>
          </a:p>
        </p:txBody>
      </p:sp>
      <p:sp>
        <p:nvSpPr>
          <p:cNvPr id="50" name="Oval 49"/>
          <p:cNvSpPr/>
          <p:nvPr/>
        </p:nvSpPr>
        <p:spPr>
          <a:xfrm>
            <a:off x="4503683" y="3810000"/>
            <a:ext cx="434988" cy="39851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C</a:t>
            </a:r>
          </a:p>
        </p:txBody>
      </p:sp>
      <p:sp>
        <p:nvSpPr>
          <p:cNvPr id="51" name="Oval 50"/>
          <p:cNvSpPr/>
          <p:nvPr/>
        </p:nvSpPr>
        <p:spPr>
          <a:xfrm>
            <a:off x="6118212" y="3810000"/>
            <a:ext cx="434988" cy="39851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</a:t>
            </a:r>
          </a:p>
        </p:txBody>
      </p:sp>
      <p:cxnSp>
        <p:nvCxnSpPr>
          <p:cNvPr id="52" name="Straight Connector 51"/>
          <p:cNvCxnSpPr>
            <a:stCxn id="50" idx="6"/>
            <a:endCxn id="51" idx="2"/>
          </p:cNvCxnSpPr>
          <p:nvPr/>
        </p:nvCxnSpPr>
        <p:spPr>
          <a:xfrm>
            <a:off x="4938671" y="4009258"/>
            <a:ext cx="1179541" cy="1588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3" name="Straight Connector 52"/>
          <p:cNvCxnSpPr>
            <a:stCxn id="48" idx="6"/>
            <a:endCxn id="50" idx="1"/>
          </p:cNvCxnSpPr>
          <p:nvPr/>
        </p:nvCxnSpPr>
        <p:spPr>
          <a:xfrm>
            <a:off x="3111622" y="3317319"/>
            <a:ext cx="1455764" cy="551042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4" name="Straight Connector 53"/>
          <p:cNvCxnSpPr>
            <a:stCxn id="49" idx="6"/>
            <a:endCxn id="50" idx="3"/>
          </p:cNvCxnSpPr>
          <p:nvPr/>
        </p:nvCxnSpPr>
        <p:spPr>
          <a:xfrm flipV="1">
            <a:off x="3111622" y="4150155"/>
            <a:ext cx="1455764" cy="594837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5" name="Straight Connector 54"/>
          <p:cNvCxnSpPr>
            <a:stCxn id="47" idx="7"/>
            <a:endCxn id="48" idx="2"/>
          </p:cNvCxnSpPr>
          <p:nvPr/>
        </p:nvCxnSpPr>
        <p:spPr>
          <a:xfrm rot="5400000" flipH="1" flipV="1">
            <a:off x="1787963" y="3030490"/>
            <a:ext cx="601842" cy="117550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6" name="Straight Connector 55"/>
          <p:cNvCxnSpPr>
            <a:stCxn id="47" idx="5"/>
            <a:endCxn id="49" idx="2"/>
          </p:cNvCxnSpPr>
          <p:nvPr/>
        </p:nvCxnSpPr>
        <p:spPr>
          <a:xfrm rot="16200000" flipH="1">
            <a:off x="1816866" y="3885223"/>
            <a:ext cx="544037" cy="117550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57" name="Rectangle 56"/>
          <p:cNvSpPr/>
          <p:nvPr/>
        </p:nvSpPr>
        <p:spPr>
          <a:xfrm>
            <a:off x="2487448" y="1981199"/>
            <a:ext cx="777766" cy="101600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lIns="182880"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h = </a:t>
            </a:r>
            <a:r>
              <a:rPr lang="en-US" sz="1600" kern="0" dirty="0">
                <a:solidFill>
                  <a:srgbClr val="000000"/>
                </a:solidFill>
                <a:latin typeface="Bookman Old Style"/>
                <a:cs typeface="Bookman Old Style"/>
              </a:rPr>
              <a:t>2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/>
              <a:ea typeface="+mn-ea"/>
              <a:cs typeface="Bookman Old Style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 = 2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 = 4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84620" y="2641599"/>
            <a:ext cx="777766" cy="101600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lIns="182880"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h = </a:t>
            </a:r>
            <a:r>
              <a:rPr lang="en-US" sz="1600" kern="0" dirty="0">
                <a:solidFill>
                  <a:srgbClr val="000000"/>
                </a:solidFill>
                <a:latin typeface="Bookman Old Style"/>
                <a:cs typeface="Bookman Old Style"/>
              </a:rPr>
              <a:t>2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/>
              <a:ea typeface="+mn-ea"/>
              <a:cs typeface="Bookman Old Style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= 0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 = </a:t>
            </a:r>
            <a:r>
              <a:rPr lang="en-US" sz="1600" kern="0" dirty="0">
                <a:solidFill>
                  <a:srgbClr val="000000"/>
                </a:solidFill>
                <a:latin typeface="Bookman Old Style"/>
                <a:cs typeface="Bookman Old Style"/>
              </a:rPr>
              <a:t>2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/>
              <a:ea typeface="+mn-ea"/>
              <a:cs typeface="Bookman Old Style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487448" y="5105400"/>
            <a:ext cx="1017752" cy="101600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wrap="none" lIns="182880"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h = </a:t>
            </a:r>
            <a:r>
              <a:rPr lang="en-US" sz="1600" kern="0" dirty="0">
                <a:solidFill>
                  <a:srgbClr val="000000"/>
                </a:solidFill>
                <a:latin typeface="Bookman Old Style"/>
                <a:cs typeface="Bookman Old Style"/>
              </a:rPr>
              <a:t>6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/>
              <a:ea typeface="+mn-ea"/>
              <a:cs typeface="Bookman Old Style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 = 1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 = 7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886200" y="2336799"/>
            <a:ext cx="777766" cy="101600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lIns="182880"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h = 1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 = 4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 = 5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937002" y="2412999"/>
            <a:ext cx="777766" cy="1016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lIns="182880"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h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= 0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 = 9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 = </a:t>
            </a:r>
            <a:r>
              <a:rPr lang="en-US" sz="1600" kern="0" dirty="0">
                <a:solidFill>
                  <a:srgbClr val="000000"/>
                </a:solidFill>
                <a:latin typeface="Bookman Old Style"/>
                <a:cs typeface="Bookman Old Style"/>
              </a:rPr>
              <a:t>9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/>
              <a:ea typeface="+mn-ea"/>
              <a:cs typeface="Bookman Old Style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351523" y="3980782"/>
            <a:ext cx="35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733800" y="4408508"/>
            <a:ext cx="35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774497" y="4419600"/>
            <a:ext cx="35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657600" y="3581400"/>
            <a:ext cx="35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003097" y="3581400"/>
            <a:ext cx="35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2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810000" y="5029200"/>
            <a:ext cx="11430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Bookman Old Style"/>
                <a:cs typeface="Bookman Old Style"/>
              </a:rPr>
              <a:t>Frontier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810000" y="5486400"/>
            <a:ext cx="1143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Bookman Old Style"/>
                <a:cs typeface="Bookman Old Style"/>
              </a:rPr>
              <a:t>Reached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953000" y="5029200"/>
            <a:ext cx="38100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rtlCol="0" anchor="ctr">
            <a:normAutofit fontScale="92500" lnSpcReduction="1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Bookman Old Style"/>
                <a:cs typeface="Bookman Old Style"/>
              </a:rPr>
              <a:t>(G,7) (G,9)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953000" y="5486400"/>
            <a:ext cx="3810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rtlCol="0" anchor="ctr">
            <a:normAutofit fontScale="92500" lnSpcReduction="1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Bookman Old Style"/>
                <a:cs typeface="Bookman Old Style"/>
              </a:rPr>
              <a:t>(S,2) (A,4) (C,5) (B,7) (C,3)</a:t>
            </a:r>
          </a:p>
        </p:txBody>
      </p:sp>
      <p:sp>
        <p:nvSpPr>
          <p:cNvPr id="83" name="Isosceles Triangle 82"/>
          <p:cNvSpPr/>
          <p:nvPr/>
        </p:nvSpPr>
        <p:spPr>
          <a:xfrm rot="5400000">
            <a:off x="7116817" y="2117305"/>
            <a:ext cx="228600" cy="228600"/>
          </a:xfrm>
          <a:prstGeom prst="triangle">
            <a:avLst/>
          </a:prstGeom>
          <a:solidFill>
            <a:schemeClr val="accent4"/>
          </a:solidFill>
          <a:ln w="34925">
            <a:solidFill>
              <a:schemeClr val="accent4"/>
            </a:solidFill>
          </a:ln>
          <a:effectLst/>
          <a:scene3d>
            <a:camera prst="orthographicFront">
              <a:rot lat="0" lon="0" rev="1620000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accent1">
                <a:tint val="100000"/>
                <a:shade val="100000"/>
                <a:hueMod val="100000"/>
                <a:satMod val="10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5BD52832-0384-2A8E-351E-C06CE8FFF163}"/>
              </a:ext>
            </a:extLst>
          </p:cNvPr>
          <p:cNvSpPr/>
          <p:nvPr/>
        </p:nvSpPr>
        <p:spPr>
          <a:xfrm>
            <a:off x="2286000" y="4953000"/>
            <a:ext cx="1447800" cy="1295400"/>
          </a:xfrm>
          <a:prstGeom prst="roundRect">
            <a:avLst/>
          </a:prstGeom>
          <a:noFill/>
          <a:ln w="25400">
            <a:solidFill>
              <a:schemeClr val="accent3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A0C0CE9-BA8C-1CBA-C663-C43B77CD9DF7}"/>
              </a:ext>
            </a:extLst>
          </p:cNvPr>
          <p:cNvSpPr/>
          <p:nvPr/>
        </p:nvSpPr>
        <p:spPr>
          <a:xfrm>
            <a:off x="152400" y="4876800"/>
            <a:ext cx="1752600" cy="1218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cs typeface="Bookman Old Style"/>
              </a:rPr>
              <a:t>Heuristic</a:t>
            </a:r>
            <a:r>
              <a:rPr lang="en-US" dirty="0">
                <a:solidFill>
                  <a:schemeClr val="tx1"/>
                </a:solidFill>
                <a:latin typeface="Bookman Old Style"/>
                <a:cs typeface="Bookman Old Style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Bookman Old Style"/>
                <a:cs typeface="Bookman Old Style"/>
              </a:rPr>
              <a:t>h </a:t>
            </a:r>
            <a:r>
              <a:rPr lang="en-US" dirty="0">
                <a:solidFill>
                  <a:schemeClr val="tx1"/>
                </a:solidFill>
                <a:cs typeface="Bookman Old Style"/>
              </a:rPr>
              <a:t>is admissible, but is </a:t>
            </a:r>
            <a:r>
              <a:rPr lang="en-US" dirty="0">
                <a:solidFill>
                  <a:schemeClr val="accent3"/>
                </a:solidFill>
                <a:cs typeface="Bookman Old Style"/>
              </a:rPr>
              <a:t>inconsistent</a:t>
            </a:r>
            <a:r>
              <a:rPr lang="en-US" dirty="0">
                <a:solidFill>
                  <a:schemeClr val="tx1"/>
                </a:solidFill>
                <a:cs typeface="Bookman Old Style"/>
              </a:rPr>
              <a:t> here:</a:t>
            </a:r>
          </a:p>
          <a:p>
            <a:r>
              <a:rPr lang="en-US" i="1" dirty="0">
                <a:solidFill>
                  <a:schemeClr val="tx1"/>
                </a:solidFill>
                <a:latin typeface="Bookman Old Style" panose="02050604050505020204" pitchFamily="18" charset="0"/>
                <a:cs typeface="Bookman Old Style"/>
              </a:rPr>
              <a:t>h</a:t>
            </a: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  <a:cs typeface="Bookman Old Style"/>
              </a:rPr>
              <a:t>(B) &gt; 1 + </a:t>
            </a:r>
            <a:r>
              <a:rPr lang="en-US" i="1" dirty="0">
                <a:solidFill>
                  <a:schemeClr val="tx1"/>
                </a:solidFill>
                <a:latin typeface="Bookman Old Style" panose="02050604050505020204" pitchFamily="18" charset="0"/>
                <a:cs typeface="Bookman Old Style"/>
              </a:rPr>
              <a:t>h</a:t>
            </a: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  <a:cs typeface="Bookman Old Style"/>
              </a:rPr>
              <a:t>(C)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5FFA2AE-75C3-1279-854F-3EE30E3797D6}"/>
              </a:ext>
            </a:extLst>
          </p:cNvPr>
          <p:cNvCxnSpPr>
            <a:stCxn id="34" idx="3"/>
            <a:endCxn id="33" idx="1"/>
          </p:cNvCxnSpPr>
          <p:nvPr/>
        </p:nvCxnSpPr>
        <p:spPr>
          <a:xfrm>
            <a:off x="1905000" y="5486147"/>
            <a:ext cx="381000" cy="114553"/>
          </a:xfrm>
          <a:prstGeom prst="line">
            <a:avLst/>
          </a:prstGeom>
          <a:ln w="28575">
            <a:solidFill>
              <a:schemeClr val="accent3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E736BFF-C3A3-FD6A-9CE1-685AF1BA24ED}"/>
              </a:ext>
            </a:extLst>
          </p:cNvPr>
          <p:cNvSpPr/>
          <p:nvPr/>
        </p:nvSpPr>
        <p:spPr>
          <a:xfrm>
            <a:off x="6902349" y="4009255"/>
            <a:ext cx="2107043" cy="8540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r>
              <a:rPr lang="en-US" dirty="0">
                <a:solidFill>
                  <a:srgbClr val="000000"/>
                </a:solidFill>
                <a:cs typeface="Bookman Old Style"/>
              </a:rPr>
              <a:t>Similarly, we look at </a:t>
            </a:r>
            <a:r>
              <a:rPr lang="en-US" i="1" dirty="0">
                <a:solidFill>
                  <a:srgbClr val="000000"/>
                </a:solidFill>
                <a:cs typeface="Bookman Old Style"/>
              </a:rPr>
              <a:t>both </a:t>
            </a:r>
            <a:r>
              <a:rPr lang="en-US" dirty="0">
                <a:solidFill>
                  <a:srgbClr val="000000"/>
                </a:solidFill>
                <a:cs typeface="Bookman Old Style"/>
              </a:rPr>
              <a:t>paths to goal </a:t>
            </a:r>
            <a:r>
              <a:rPr lang="en-US" dirty="0">
                <a:solidFill>
                  <a:srgbClr val="000000"/>
                </a:solidFill>
                <a:latin typeface="+mj-lt"/>
                <a:cs typeface="Bookman Old Style"/>
              </a:rPr>
              <a:t>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E4ECABE-31ED-FE9F-2024-16B7F4661A6B}"/>
              </a:ext>
            </a:extLst>
          </p:cNvPr>
          <p:cNvSpPr/>
          <p:nvPr/>
        </p:nvSpPr>
        <p:spPr>
          <a:xfrm>
            <a:off x="4776951" y="2328295"/>
            <a:ext cx="777766" cy="101600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lIns="182880"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h = 1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 = 2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 = 3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7EBA8F4-9D2B-DA67-E83C-BBCE9FAD8A71}"/>
              </a:ext>
            </a:extLst>
          </p:cNvPr>
          <p:cNvCxnSpPr>
            <a:cxnSpLocks/>
            <a:stCxn id="50" idx="0"/>
            <a:endCxn id="60" idx="2"/>
          </p:cNvCxnSpPr>
          <p:nvPr/>
        </p:nvCxnSpPr>
        <p:spPr>
          <a:xfrm flipH="1" flipV="1">
            <a:off x="4275083" y="3352800"/>
            <a:ext cx="446094" cy="4572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CE063E1-6E4E-DA21-1D1C-6811F06FB4BF}"/>
              </a:ext>
            </a:extLst>
          </p:cNvPr>
          <p:cNvCxnSpPr>
            <a:cxnSpLocks/>
            <a:stCxn id="50" idx="0"/>
            <a:endCxn id="36" idx="2"/>
          </p:cNvCxnSpPr>
          <p:nvPr/>
        </p:nvCxnSpPr>
        <p:spPr>
          <a:xfrm flipV="1">
            <a:off x="4721177" y="3344296"/>
            <a:ext cx="444657" cy="46570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23E7794-3FD6-F848-2EBA-C28462C27AE3}"/>
              </a:ext>
            </a:extLst>
          </p:cNvPr>
          <p:cNvCxnSpPr>
            <a:cxnSpLocks/>
            <a:stCxn id="37" idx="0"/>
          </p:cNvCxnSpPr>
          <p:nvPr/>
        </p:nvCxnSpPr>
        <p:spPr>
          <a:xfrm flipH="1" flipV="1">
            <a:off x="7530623" y="3581400"/>
            <a:ext cx="425248" cy="427855"/>
          </a:xfrm>
          <a:prstGeom prst="straightConnector1">
            <a:avLst/>
          </a:prstGeom>
          <a:ln w="22225">
            <a:solidFill>
              <a:schemeClr val="accent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C8ED212-DDD4-DA7A-5BCB-4B25A7D0A89B}"/>
              </a:ext>
            </a:extLst>
          </p:cNvPr>
          <p:cNvSpPr/>
          <p:nvPr/>
        </p:nvSpPr>
        <p:spPr>
          <a:xfrm>
            <a:off x="6842234" y="2412998"/>
            <a:ext cx="777766" cy="1016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lIns="182880"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h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= 0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 = 7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 = 7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962C59D-2EA7-3119-CC8F-A19379364620}"/>
              </a:ext>
            </a:extLst>
          </p:cNvPr>
          <p:cNvCxnSpPr>
            <a:cxnSpLocks/>
            <a:stCxn id="51" idx="0"/>
            <a:endCxn id="41" idx="2"/>
          </p:cNvCxnSpPr>
          <p:nvPr/>
        </p:nvCxnSpPr>
        <p:spPr>
          <a:xfrm flipV="1">
            <a:off x="6335706" y="3428999"/>
            <a:ext cx="895411" cy="38100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E17475E-B9CD-6C7E-C8C5-6A744088D04B}"/>
              </a:ext>
            </a:extLst>
          </p:cNvPr>
          <p:cNvCxnSpPr>
            <a:cxnSpLocks/>
            <a:stCxn id="51" idx="0"/>
            <a:endCxn id="61" idx="2"/>
          </p:cNvCxnSpPr>
          <p:nvPr/>
        </p:nvCxnSpPr>
        <p:spPr>
          <a:xfrm flipH="1" flipV="1">
            <a:off x="6325885" y="3429000"/>
            <a:ext cx="9821" cy="3810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56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A* May </a:t>
            </a:r>
            <a:r>
              <a:rPr lang="en-US" i="1" dirty="0"/>
              <a:t>Not </a:t>
            </a:r>
            <a:r>
              <a:rPr lang="en-US" dirty="0"/>
              <a:t>be Optimally Efficient </a:t>
            </a:r>
            <a:br>
              <a:rPr lang="en-US" dirty="0"/>
            </a:br>
            <a:r>
              <a:rPr lang="en-US" dirty="0"/>
              <a:t>(if </a:t>
            </a:r>
            <a:r>
              <a:rPr lang="en-US" i="1" dirty="0"/>
              <a:t>h</a:t>
            </a:r>
            <a:r>
              <a:rPr lang="en-US" dirty="0"/>
              <a:t> is Admissible, but not Consistent)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838200"/>
          </a:xfrm>
        </p:spPr>
        <p:txBody>
          <a:bodyPr>
            <a:normAutofit fontScale="700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A consistent heuristic is always admissible; but not vice-versa</a:t>
            </a:r>
          </a:p>
          <a:p>
            <a:pPr>
              <a:spcAft>
                <a:spcPts val="600"/>
              </a:spcAft>
            </a:pPr>
            <a:r>
              <a:rPr lang="en-US" dirty="0"/>
              <a:t>An admissible, </a:t>
            </a:r>
            <a:r>
              <a:rPr lang="en-US" dirty="0">
                <a:solidFill>
                  <a:schemeClr val="accent3"/>
                </a:solidFill>
              </a:rPr>
              <a:t>inconsistent</a:t>
            </a:r>
            <a:r>
              <a:rPr lang="en-US" dirty="0"/>
              <a:t> heuristic:  A* is still </a:t>
            </a:r>
            <a:r>
              <a:rPr lang="en-US" dirty="0">
                <a:solidFill>
                  <a:schemeClr val="accent3"/>
                </a:solidFill>
              </a:rPr>
              <a:t>complete</a:t>
            </a:r>
            <a:r>
              <a:rPr lang="en-US" dirty="0"/>
              <a:t>, but may be </a:t>
            </a:r>
            <a:r>
              <a:rPr lang="en-US" dirty="0">
                <a:solidFill>
                  <a:schemeClr val="accent3"/>
                </a:solidFill>
              </a:rPr>
              <a:t>inefficient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1129849" y="3860800"/>
            <a:ext cx="434988" cy="39851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S</a:t>
            </a:r>
          </a:p>
        </p:txBody>
      </p:sp>
      <p:sp>
        <p:nvSpPr>
          <p:cNvPr id="48" name="Oval 47"/>
          <p:cNvSpPr/>
          <p:nvPr/>
        </p:nvSpPr>
        <p:spPr>
          <a:xfrm>
            <a:off x="2676634" y="3118061"/>
            <a:ext cx="434988" cy="39851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A</a:t>
            </a:r>
          </a:p>
        </p:txBody>
      </p:sp>
      <p:sp>
        <p:nvSpPr>
          <p:cNvPr id="49" name="Oval 48"/>
          <p:cNvSpPr/>
          <p:nvPr/>
        </p:nvSpPr>
        <p:spPr>
          <a:xfrm>
            <a:off x="2676634" y="4545734"/>
            <a:ext cx="434988" cy="39851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B</a:t>
            </a:r>
          </a:p>
        </p:txBody>
      </p:sp>
      <p:sp>
        <p:nvSpPr>
          <p:cNvPr id="50" name="Oval 49"/>
          <p:cNvSpPr/>
          <p:nvPr/>
        </p:nvSpPr>
        <p:spPr>
          <a:xfrm>
            <a:off x="4503683" y="3810000"/>
            <a:ext cx="434988" cy="39851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C</a:t>
            </a:r>
          </a:p>
        </p:txBody>
      </p:sp>
      <p:sp>
        <p:nvSpPr>
          <p:cNvPr id="51" name="Oval 50"/>
          <p:cNvSpPr/>
          <p:nvPr/>
        </p:nvSpPr>
        <p:spPr>
          <a:xfrm>
            <a:off x="6118212" y="3810000"/>
            <a:ext cx="434988" cy="39851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</a:t>
            </a:r>
          </a:p>
        </p:txBody>
      </p:sp>
      <p:cxnSp>
        <p:nvCxnSpPr>
          <p:cNvPr id="52" name="Straight Connector 51"/>
          <p:cNvCxnSpPr>
            <a:stCxn id="50" idx="6"/>
            <a:endCxn id="51" idx="2"/>
          </p:cNvCxnSpPr>
          <p:nvPr/>
        </p:nvCxnSpPr>
        <p:spPr>
          <a:xfrm>
            <a:off x="4938671" y="4009258"/>
            <a:ext cx="1179541" cy="1588"/>
          </a:xfrm>
          <a:prstGeom prst="line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tailEnd type="triangle"/>
          </a:ln>
          <a:effectLst/>
        </p:spPr>
      </p:cxnSp>
      <p:cxnSp>
        <p:nvCxnSpPr>
          <p:cNvPr id="53" name="Straight Connector 52"/>
          <p:cNvCxnSpPr>
            <a:stCxn id="48" idx="6"/>
            <a:endCxn id="50" idx="1"/>
          </p:cNvCxnSpPr>
          <p:nvPr/>
        </p:nvCxnSpPr>
        <p:spPr>
          <a:xfrm>
            <a:off x="3111622" y="3317319"/>
            <a:ext cx="1455764" cy="551042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4" name="Straight Connector 53"/>
          <p:cNvCxnSpPr>
            <a:stCxn id="49" idx="6"/>
            <a:endCxn id="50" idx="3"/>
          </p:cNvCxnSpPr>
          <p:nvPr/>
        </p:nvCxnSpPr>
        <p:spPr>
          <a:xfrm flipV="1">
            <a:off x="3111622" y="4150155"/>
            <a:ext cx="1455764" cy="594837"/>
          </a:xfrm>
          <a:prstGeom prst="line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tailEnd type="triangle"/>
          </a:ln>
          <a:effectLst/>
        </p:spPr>
      </p:cxnSp>
      <p:cxnSp>
        <p:nvCxnSpPr>
          <p:cNvPr id="55" name="Straight Connector 54"/>
          <p:cNvCxnSpPr>
            <a:stCxn id="47" idx="7"/>
            <a:endCxn id="48" idx="2"/>
          </p:cNvCxnSpPr>
          <p:nvPr/>
        </p:nvCxnSpPr>
        <p:spPr>
          <a:xfrm rot="5400000" flipH="1" flipV="1">
            <a:off x="1787963" y="3030490"/>
            <a:ext cx="601842" cy="117550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6" name="Straight Connector 55"/>
          <p:cNvCxnSpPr>
            <a:stCxn id="47" idx="5"/>
            <a:endCxn id="49" idx="2"/>
          </p:cNvCxnSpPr>
          <p:nvPr/>
        </p:nvCxnSpPr>
        <p:spPr>
          <a:xfrm rot="16200000" flipH="1">
            <a:off x="1816866" y="3885223"/>
            <a:ext cx="544037" cy="1175500"/>
          </a:xfrm>
          <a:prstGeom prst="line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tailEnd type="triangle"/>
          </a:ln>
          <a:effectLst/>
        </p:spPr>
      </p:cxnSp>
      <p:sp>
        <p:nvSpPr>
          <p:cNvPr id="57" name="Rectangle 56"/>
          <p:cNvSpPr/>
          <p:nvPr/>
        </p:nvSpPr>
        <p:spPr>
          <a:xfrm>
            <a:off x="2487448" y="1981199"/>
            <a:ext cx="777766" cy="101600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lIns="182880"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h = </a:t>
            </a:r>
            <a:r>
              <a:rPr lang="en-US" sz="1600" kern="0" dirty="0">
                <a:solidFill>
                  <a:srgbClr val="000000"/>
                </a:solidFill>
                <a:latin typeface="Bookman Old Style"/>
                <a:cs typeface="Bookman Old Style"/>
              </a:rPr>
              <a:t>2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/>
              <a:ea typeface="+mn-ea"/>
              <a:cs typeface="Bookman Old Style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 = 2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 = 4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84620" y="2641599"/>
            <a:ext cx="777766" cy="101600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lIns="182880"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h = </a:t>
            </a:r>
            <a:r>
              <a:rPr lang="en-US" sz="1600" kern="0" dirty="0">
                <a:solidFill>
                  <a:srgbClr val="000000"/>
                </a:solidFill>
                <a:latin typeface="Bookman Old Style"/>
                <a:cs typeface="Bookman Old Style"/>
              </a:rPr>
              <a:t>2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/>
              <a:ea typeface="+mn-ea"/>
              <a:cs typeface="Bookman Old Style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= 0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 = </a:t>
            </a:r>
            <a:r>
              <a:rPr lang="en-US" sz="1600" kern="0" dirty="0">
                <a:solidFill>
                  <a:srgbClr val="000000"/>
                </a:solidFill>
                <a:latin typeface="Bookman Old Style"/>
                <a:cs typeface="Bookman Old Style"/>
              </a:rPr>
              <a:t>2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/>
              <a:ea typeface="+mn-ea"/>
              <a:cs typeface="Bookman Old Style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487448" y="5105400"/>
            <a:ext cx="1017752" cy="101600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wrap="none" lIns="182880"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h = </a:t>
            </a:r>
            <a:r>
              <a:rPr lang="en-US" sz="1600" kern="0" dirty="0">
                <a:solidFill>
                  <a:srgbClr val="000000"/>
                </a:solidFill>
                <a:latin typeface="Bookman Old Style"/>
                <a:cs typeface="Bookman Old Style"/>
              </a:rPr>
              <a:t>6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/>
              <a:ea typeface="+mn-ea"/>
              <a:cs typeface="Bookman Old Style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 = 1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 = 7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886200" y="2336799"/>
            <a:ext cx="777766" cy="101600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lIns="182880"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h = 1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 = 4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 = 5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937002" y="2412999"/>
            <a:ext cx="777766" cy="1016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lIns="182880"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h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= 0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 = 9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 = </a:t>
            </a:r>
            <a:r>
              <a:rPr lang="en-US" sz="1600" kern="0" dirty="0">
                <a:solidFill>
                  <a:srgbClr val="000000"/>
                </a:solidFill>
                <a:latin typeface="Bookman Old Style"/>
                <a:cs typeface="Bookman Old Style"/>
              </a:rPr>
              <a:t>9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/>
              <a:ea typeface="+mn-ea"/>
              <a:cs typeface="Bookman Old Style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351523" y="3980782"/>
            <a:ext cx="35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733800" y="4408508"/>
            <a:ext cx="35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774497" y="4419600"/>
            <a:ext cx="35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657600" y="3581400"/>
            <a:ext cx="35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003097" y="3581400"/>
            <a:ext cx="35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2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810000" y="5029200"/>
            <a:ext cx="11430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Bookman Old Style"/>
                <a:cs typeface="Bookman Old Style"/>
              </a:rPr>
              <a:t>Frontier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810000" y="5486400"/>
            <a:ext cx="1143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Bookman Old Style"/>
                <a:cs typeface="Bookman Old Style"/>
              </a:rPr>
              <a:t>Reached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953000" y="5029200"/>
            <a:ext cx="38100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rtlCol="0" anchor="ctr">
            <a:normAutofit fontScale="92500" lnSpcReduction="1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Bookman Old Style"/>
                <a:cs typeface="Bookman Old Style"/>
              </a:rPr>
              <a:t>(G,9)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953000" y="5486400"/>
            <a:ext cx="3810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rtlCol="0" anchor="ctr">
            <a:normAutofit fontScale="70000" lnSpcReduction="2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Bookman Old Style"/>
                <a:cs typeface="Bookman Old Style"/>
              </a:rPr>
              <a:t>(S,2) (A,4) (C,5) (B,7) (C,3) (G,7)</a:t>
            </a:r>
          </a:p>
        </p:txBody>
      </p:sp>
      <p:sp>
        <p:nvSpPr>
          <p:cNvPr id="83" name="Isosceles Triangle 82"/>
          <p:cNvSpPr/>
          <p:nvPr/>
        </p:nvSpPr>
        <p:spPr>
          <a:xfrm rot="5400000">
            <a:off x="7116817" y="2117305"/>
            <a:ext cx="228600" cy="228600"/>
          </a:xfrm>
          <a:prstGeom prst="triangle">
            <a:avLst/>
          </a:prstGeom>
          <a:solidFill>
            <a:schemeClr val="accent4"/>
          </a:solidFill>
          <a:ln w="34925">
            <a:solidFill>
              <a:schemeClr val="accent4"/>
            </a:solidFill>
          </a:ln>
          <a:effectLst/>
          <a:scene3d>
            <a:camera prst="orthographicFront">
              <a:rot lat="0" lon="0" rev="1620000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accent1">
                <a:tint val="100000"/>
                <a:shade val="100000"/>
                <a:hueMod val="100000"/>
                <a:satMod val="10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5BD52832-0384-2A8E-351E-C06CE8FFF163}"/>
              </a:ext>
            </a:extLst>
          </p:cNvPr>
          <p:cNvSpPr/>
          <p:nvPr/>
        </p:nvSpPr>
        <p:spPr>
          <a:xfrm>
            <a:off x="2286000" y="4953000"/>
            <a:ext cx="1447800" cy="1295400"/>
          </a:xfrm>
          <a:prstGeom prst="roundRect">
            <a:avLst/>
          </a:prstGeom>
          <a:noFill/>
          <a:ln w="25400">
            <a:solidFill>
              <a:schemeClr val="accent3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A0C0CE9-BA8C-1CBA-C663-C43B77CD9DF7}"/>
              </a:ext>
            </a:extLst>
          </p:cNvPr>
          <p:cNvSpPr/>
          <p:nvPr/>
        </p:nvSpPr>
        <p:spPr>
          <a:xfrm>
            <a:off x="152400" y="4876800"/>
            <a:ext cx="1752600" cy="1218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cs typeface="Bookman Old Style"/>
              </a:rPr>
              <a:t>Heuristic</a:t>
            </a:r>
            <a:r>
              <a:rPr lang="en-US" dirty="0">
                <a:solidFill>
                  <a:schemeClr val="tx1"/>
                </a:solidFill>
                <a:latin typeface="Bookman Old Style"/>
                <a:cs typeface="Bookman Old Style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Bookman Old Style"/>
                <a:cs typeface="Bookman Old Style"/>
              </a:rPr>
              <a:t>h </a:t>
            </a:r>
            <a:r>
              <a:rPr lang="en-US" dirty="0">
                <a:solidFill>
                  <a:schemeClr val="tx1"/>
                </a:solidFill>
                <a:cs typeface="Bookman Old Style"/>
              </a:rPr>
              <a:t>is admissible, but is </a:t>
            </a:r>
            <a:r>
              <a:rPr lang="en-US" dirty="0">
                <a:solidFill>
                  <a:schemeClr val="accent3"/>
                </a:solidFill>
                <a:cs typeface="Bookman Old Style"/>
              </a:rPr>
              <a:t>inconsistent</a:t>
            </a:r>
            <a:r>
              <a:rPr lang="en-US" dirty="0">
                <a:solidFill>
                  <a:schemeClr val="tx1"/>
                </a:solidFill>
                <a:cs typeface="Bookman Old Style"/>
              </a:rPr>
              <a:t> here:</a:t>
            </a:r>
          </a:p>
          <a:p>
            <a:r>
              <a:rPr lang="en-US" i="1" dirty="0">
                <a:solidFill>
                  <a:schemeClr val="tx1"/>
                </a:solidFill>
                <a:latin typeface="Bookman Old Style" panose="02050604050505020204" pitchFamily="18" charset="0"/>
                <a:cs typeface="Bookman Old Style"/>
              </a:rPr>
              <a:t>h</a:t>
            </a: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  <a:cs typeface="Bookman Old Style"/>
              </a:rPr>
              <a:t>(B) &gt; 1 + </a:t>
            </a:r>
            <a:r>
              <a:rPr lang="en-US" i="1" dirty="0">
                <a:solidFill>
                  <a:schemeClr val="tx1"/>
                </a:solidFill>
                <a:latin typeface="Bookman Old Style" panose="02050604050505020204" pitchFamily="18" charset="0"/>
                <a:cs typeface="Bookman Old Style"/>
              </a:rPr>
              <a:t>h</a:t>
            </a: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  <a:cs typeface="Bookman Old Style"/>
              </a:rPr>
              <a:t>(C)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5FFA2AE-75C3-1279-854F-3EE30E3797D6}"/>
              </a:ext>
            </a:extLst>
          </p:cNvPr>
          <p:cNvCxnSpPr>
            <a:stCxn id="34" idx="3"/>
            <a:endCxn id="33" idx="1"/>
          </p:cNvCxnSpPr>
          <p:nvPr/>
        </p:nvCxnSpPr>
        <p:spPr>
          <a:xfrm>
            <a:off x="1905000" y="5486147"/>
            <a:ext cx="381000" cy="114553"/>
          </a:xfrm>
          <a:prstGeom prst="line">
            <a:avLst/>
          </a:prstGeom>
          <a:ln w="28575">
            <a:solidFill>
              <a:schemeClr val="accent3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E736BFF-C3A3-FD6A-9CE1-685AF1BA24ED}"/>
              </a:ext>
            </a:extLst>
          </p:cNvPr>
          <p:cNvSpPr/>
          <p:nvPr/>
        </p:nvSpPr>
        <p:spPr>
          <a:xfrm>
            <a:off x="6760873" y="3717505"/>
            <a:ext cx="2248519" cy="114582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r>
              <a:rPr lang="en-US" dirty="0">
                <a:solidFill>
                  <a:srgbClr val="000000"/>
                </a:solidFill>
                <a:cs typeface="Bookman Old Style"/>
              </a:rPr>
              <a:t>We eventually reach </a:t>
            </a:r>
            <a:r>
              <a:rPr lang="en-US" dirty="0">
                <a:solidFill>
                  <a:srgbClr val="000000"/>
                </a:solidFill>
                <a:latin typeface="+mj-lt"/>
                <a:cs typeface="Bookman Old Style"/>
              </a:rPr>
              <a:t>G </a:t>
            </a:r>
            <a:r>
              <a:rPr lang="en-US" dirty="0">
                <a:solidFill>
                  <a:srgbClr val="000000"/>
                </a:solidFill>
                <a:cs typeface="Bookman Old Style"/>
              </a:rPr>
              <a:t>via optimal path, but waste some effort doing so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E4ECABE-31ED-FE9F-2024-16B7F4661A6B}"/>
              </a:ext>
            </a:extLst>
          </p:cNvPr>
          <p:cNvSpPr/>
          <p:nvPr/>
        </p:nvSpPr>
        <p:spPr>
          <a:xfrm>
            <a:off x="4776951" y="2328295"/>
            <a:ext cx="777766" cy="101600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lIns="182880"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h = 1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 = 2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 = 3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7EBA8F4-9D2B-DA67-E83C-BBCE9FAD8A71}"/>
              </a:ext>
            </a:extLst>
          </p:cNvPr>
          <p:cNvCxnSpPr>
            <a:cxnSpLocks/>
            <a:stCxn id="50" idx="0"/>
            <a:endCxn id="60" idx="2"/>
          </p:cNvCxnSpPr>
          <p:nvPr/>
        </p:nvCxnSpPr>
        <p:spPr>
          <a:xfrm flipH="1" flipV="1">
            <a:off x="4275083" y="3352800"/>
            <a:ext cx="446094" cy="4572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CE063E1-6E4E-DA21-1D1C-6811F06FB4BF}"/>
              </a:ext>
            </a:extLst>
          </p:cNvPr>
          <p:cNvCxnSpPr>
            <a:cxnSpLocks/>
            <a:stCxn id="50" idx="0"/>
            <a:endCxn id="36" idx="2"/>
          </p:cNvCxnSpPr>
          <p:nvPr/>
        </p:nvCxnSpPr>
        <p:spPr>
          <a:xfrm flipV="1">
            <a:off x="4721177" y="3344296"/>
            <a:ext cx="444657" cy="46570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C8ED212-DDD4-DA7A-5BCB-4B25A7D0A89B}"/>
              </a:ext>
            </a:extLst>
          </p:cNvPr>
          <p:cNvSpPr/>
          <p:nvPr/>
        </p:nvSpPr>
        <p:spPr>
          <a:xfrm>
            <a:off x="6842234" y="2412998"/>
            <a:ext cx="777766" cy="101600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lIns="182880"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h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= 0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 = 7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 = 7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962C59D-2EA7-3119-CC8F-A19379364620}"/>
              </a:ext>
            </a:extLst>
          </p:cNvPr>
          <p:cNvCxnSpPr>
            <a:cxnSpLocks/>
            <a:stCxn id="51" idx="0"/>
            <a:endCxn id="41" idx="2"/>
          </p:cNvCxnSpPr>
          <p:nvPr/>
        </p:nvCxnSpPr>
        <p:spPr>
          <a:xfrm flipV="1">
            <a:off x="6335706" y="3428999"/>
            <a:ext cx="895411" cy="38100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E17475E-B9CD-6C7E-C8C5-6A744088D04B}"/>
              </a:ext>
            </a:extLst>
          </p:cNvPr>
          <p:cNvCxnSpPr>
            <a:cxnSpLocks/>
            <a:stCxn id="51" idx="0"/>
            <a:endCxn id="61" idx="2"/>
          </p:cNvCxnSpPr>
          <p:nvPr/>
        </p:nvCxnSpPr>
        <p:spPr>
          <a:xfrm flipH="1" flipV="1">
            <a:off x="6325885" y="3429000"/>
            <a:ext cx="9821" cy="3810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3437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Source of Inefficiency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A* is maximally efficient in general, of all algorithms that expand nodes based solely upon path costs and a given heuristic estimate function</a:t>
            </a:r>
          </a:p>
          <a:p>
            <a:pPr lvl="1"/>
            <a:r>
              <a:rPr lang="en-US" dirty="0"/>
              <a:t>This </a:t>
            </a:r>
            <a:r>
              <a:rPr lang="en-US" b="1" i="1" dirty="0"/>
              <a:t>does not </a:t>
            </a:r>
            <a:r>
              <a:rPr lang="en-US" dirty="0"/>
              <a:t>mean it can’t be improved, however</a:t>
            </a:r>
          </a:p>
          <a:p>
            <a:endParaRPr lang="en-US" dirty="0"/>
          </a:p>
          <a:p>
            <a:r>
              <a:rPr lang="en-US" dirty="0"/>
              <a:t>In particular, a naïve implementation of A* allows nodes to </a:t>
            </a:r>
            <a:r>
              <a:rPr lang="en-US" i="1" dirty="0"/>
              <a:t>repeat</a:t>
            </a:r>
            <a:r>
              <a:rPr lang="en-US" b="1" i="1" dirty="0"/>
              <a:t> </a:t>
            </a:r>
            <a:r>
              <a:rPr lang="en-US" dirty="0"/>
              <a:t>in partial solution paths, even though a solution that back-tracks </a:t>
            </a:r>
            <a:r>
              <a:rPr lang="en-US" i="1" dirty="0"/>
              <a:t>never</a:t>
            </a:r>
            <a:r>
              <a:rPr lang="en-US" dirty="0"/>
              <a:t> makes sense when we have non-decreasing, </a:t>
            </a:r>
            <a:r>
              <a:rPr lang="en-US" dirty="0">
                <a:solidFill>
                  <a:schemeClr val="accent3"/>
                </a:solidFill>
              </a:rPr>
              <a:t>monotonic</a:t>
            </a:r>
            <a:r>
              <a:rPr lang="en-US" dirty="0"/>
              <a:t> path costs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Source of Inefficiency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600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Consider the following set of cities</a:t>
            </a:r>
          </a:p>
          <a:p>
            <a:r>
              <a:rPr lang="en-US" dirty="0"/>
              <a:t>We calculate all heuristic values as minimum geographical distance to target city (Minneapolis), based on cities’ latitude and longitude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4527550" y="3847068"/>
            <a:ext cx="1409700" cy="533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9BBB59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Winona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956300" y="5244068"/>
            <a:ext cx="1409700" cy="533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9BBB59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 Crosse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1384300" y="3377168"/>
            <a:ext cx="1409700" cy="533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9BBB59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Minneapolis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3536950" y="5244068"/>
            <a:ext cx="1409700" cy="533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9BBB59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 Crescent</a:t>
            </a:r>
          </a:p>
        </p:txBody>
      </p:sp>
      <p:cxnSp>
        <p:nvCxnSpPr>
          <p:cNvPr id="39" name="Straight Connector 38"/>
          <p:cNvCxnSpPr>
            <a:stCxn id="38" idx="3"/>
            <a:endCxn id="36" idx="1"/>
          </p:cNvCxnSpPr>
          <p:nvPr/>
        </p:nvCxnSpPr>
        <p:spPr>
          <a:xfrm>
            <a:off x="4946650" y="5510768"/>
            <a:ext cx="1009650" cy="1588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0" name="Straight Connector 39"/>
          <p:cNvCxnSpPr>
            <a:stCxn id="35" idx="3"/>
            <a:endCxn id="36" idx="0"/>
          </p:cNvCxnSpPr>
          <p:nvPr/>
        </p:nvCxnSpPr>
        <p:spPr>
          <a:xfrm>
            <a:off x="5937250" y="4113768"/>
            <a:ext cx="723900" cy="113030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1" name="Straight Connector 40"/>
          <p:cNvCxnSpPr>
            <a:stCxn id="35" idx="2"/>
            <a:endCxn id="38" idx="0"/>
          </p:cNvCxnSpPr>
          <p:nvPr/>
        </p:nvCxnSpPr>
        <p:spPr>
          <a:xfrm rot="5400000">
            <a:off x="4305300" y="4316968"/>
            <a:ext cx="863600" cy="99060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2" name="Straight Connector 41"/>
          <p:cNvCxnSpPr>
            <a:stCxn id="37" idx="3"/>
            <a:endCxn id="35" idx="1"/>
          </p:cNvCxnSpPr>
          <p:nvPr/>
        </p:nvCxnSpPr>
        <p:spPr>
          <a:xfrm>
            <a:off x="2794000" y="3643868"/>
            <a:ext cx="1733550" cy="46990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3" name="Straight Connector 42"/>
          <p:cNvCxnSpPr>
            <a:stCxn id="37" idx="2"/>
            <a:endCxn id="38" idx="1"/>
          </p:cNvCxnSpPr>
          <p:nvPr/>
        </p:nvCxnSpPr>
        <p:spPr>
          <a:xfrm rot="16200000" flipH="1">
            <a:off x="2012950" y="3986768"/>
            <a:ext cx="1600200" cy="144780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3352800" y="3453884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116.0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828800" y="4558268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142.0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943350" y="4495800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27.5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324600" y="4526002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31.6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029200" y="5498068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5.0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943600" y="57150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err="1">
                <a:latin typeface="Bookman Old Style"/>
                <a:cs typeface="Bookman Old Style"/>
              </a:rPr>
              <a:t>h</a:t>
            </a:r>
            <a:r>
              <a:rPr lang="en-US" sz="1800" dirty="0">
                <a:latin typeface="Bookman Old Style"/>
                <a:cs typeface="Bookman Old Style"/>
              </a:rPr>
              <a:t> = 129.3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505200" y="57150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err="1">
                <a:latin typeface="Bookman Old Style"/>
                <a:cs typeface="Bookman Old Style"/>
              </a:rPr>
              <a:t>h</a:t>
            </a:r>
            <a:r>
              <a:rPr lang="en-US" sz="1800" dirty="0">
                <a:latin typeface="Bookman Old Style"/>
                <a:cs typeface="Bookman Old Style"/>
              </a:rPr>
              <a:t> = 125.6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572000" y="3505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err="1">
                <a:latin typeface="Bookman Old Style"/>
                <a:cs typeface="Bookman Old Style"/>
              </a:rPr>
              <a:t>h</a:t>
            </a:r>
            <a:r>
              <a:rPr lang="en-US" sz="1800" dirty="0">
                <a:latin typeface="Bookman Old Style"/>
                <a:cs typeface="Bookman Old Style"/>
              </a:rPr>
              <a:t> = 101.3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371600" y="30480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err="1">
                <a:latin typeface="Bookman Old Style"/>
                <a:cs typeface="Bookman Old Style"/>
              </a:rPr>
              <a:t>h</a:t>
            </a:r>
            <a:r>
              <a:rPr lang="en-US" sz="1800" dirty="0">
                <a:latin typeface="Bookman Old Style"/>
                <a:cs typeface="Bookman Old Style"/>
              </a:rPr>
              <a:t> = 0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Source of Inefficiency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609600"/>
          </a:xfrm>
        </p:spPr>
        <p:txBody>
          <a:bodyPr>
            <a:normAutofit/>
          </a:bodyPr>
          <a:lstStyle/>
          <a:p>
            <a:r>
              <a:rPr lang="en-US" sz="1600" dirty="0"/>
              <a:t>If we start from La Crosse, and </a:t>
            </a:r>
            <a:r>
              <a:rPr lang="en-US" sz="1600" i="1" dirty="0"/>
              <a:t>allow repeats</a:t>
            </a:r>
            <a:r>
              <a:rPr lang="en-US" sz="1600" dirty="0"/>
              <a:t>, we generate unnecessary search branches: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4114800" y="1600200"/>
            <a:ext cx="541866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BBB59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9600" y="24384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ookman Old Style"/>
                <a:cs typeface="Bookman Old Style"/>
              </a:rPr>
              <a:t>5 + 125.6</a:t>
            </a:r>
          </a:p>
          <a:p>
            <a:r>
              <a:rPr lang="en-US" sz="1200" dirty="0">
                <a:latin typeface="Bookman Old Style"/>
                <a:cs typeface="Bookman Old Style"/>
              </a:rPr>
              <a:t> = 130.6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304800" y="2438400"/>
            <a:ext cx="609600" cy="457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9BBB59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LCR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91400" y="24384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ookman Old Style"/>
                <a:cs typeface="Bookman Old Style"/>
              </a:rPr>
              <a:t>31.6 + 101.3</a:t>
            </a:r>
          </a:p>
          <a:p>
            <a:r>
              <a:rPr lang="en-US" sz="1200" dirty="0">
                <a:latin typeface="Bookman Old Style"/>
                <a:cs typeface="Bookman Old Style"/>
              </a:rPr>
              <a:t> = 132.9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6934200" y="2438400"/>
            <a:ext cx="609600" cy="457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9BBB59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WIN</a:t>
            </a:r>
          </a:p>
        </p:txBody>
      </p:sp>
      <p:cxnSp>
        <p:nvCxnSpPr>
          <p:cNvPr id="31" name="Straight Connector 30"/>
          <p:cNvCxnSpPr>
            <a:stCxn id="25" idx="2"/>
            <a:endCxn id="27" idx="0"/>
          </p:cNvCxnSpPr>
          <p:nvPr/>
        </p:nvCxnSpPr>
        <p:spPr>
          <a:xfrm rot="5400000">
            <a:off x="2307167" y="359834"/>
            <a:ext cx="381000" cy="377613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9" idx="0"/>
            <a:endCxn id="25" idx="2"/>
          </p:cNvCxnSpPr>
          <p:nvPr/>
        </p:nvCxnSpPr>
        <p:spPr>
          <a:xfrm rot="16200000" flipV="1">
            <a:off x="5621867" y="821266"/>
            <a:ext cx="381000" cy="285326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Isosceles Triangle 63"/>
          <p:cNvSpPr/>
          <p:nvPr/>
        </p:nvSpPr>
        <p:spPr>
          <a:xfrm>
            <a:off x="457200" y="2133600"/>
            <a:ext cx="228600" cy="228600"/>
          </a:xfrm>
          <a:prstGeom prst="triangle">
            <a:avLst/>
          </a:prstGeom>
          <a:solidFill>
            <a:schemeClr val="accent4"/>
          </a:solidFill>
          <a:ln w="34925">
            <a:solidFill>
              <a:schemeClr val="accent4"/>
            </a:solidFill>
          </a:ln>
          <a:effectLst/>
          <a:scene3d>
            <a:camera prst="orthographicFront">
              <a:rot lat="0" lon="0" rev="1080000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accent1">
                <a:tint val="100000"/>
                <a:shade val="100000"/>
                <a:hueMod val="100000"/>
                <a:satMod val="10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7772400" y="5334000"/>
            <a:ext cx="11430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Bookman Old Style"/>
                <a:cs typeface="Bookman Old Style"/>
              </a:rPr>
              <a:t>Frontier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772400" y="5791200"/>
            <a:ext cx="1143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Bookman Old Style"/>
                <a:cs typeface="Bookman Old Style"/>
              </a:rPr>
              <a:t>Reached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5A260-B3CE-EFEE-AA94-50461D370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Results about </a:t>
            </a:r>
            <a:br>
              <a:rPr lang="en-US" dirty="0"/>
            </a:br>
            <a:r>
              <a:rPr lang="en-US" dirty="0"/>
              <a:t>Consistent and/or Admissible Heuristics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8C4F0-A9B0-9A58-D049-6660B4D92FF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i="1" dirty="0">
                <a:solidFill>
                  <a:schemeClr val="accent1"/>
                </a:solidFill>
              </a:rPr>
              <a:t>Theorem</a:t>
            </a:r>
            <a:r>
              <a:rPr lang="en-US" dirty="0"/>
              <a:t>: If heuristic </a:t>
            </a:r>
            <a:r>
              <a:rPr lang="en-US" i="1" dirty="0">
                <a:latin typeface="Bookman Old Style"/>
                <a:cs typeface="Bookman Old Style"/>
              </a:rPr>
              <a:t>h</a:t>
            </a:r>
            <a:r>
              <a:rPr lang="en-US" dirty="0"/>
              <a:t> is </a:t>
            </a:r>
            <a:r>
              <a:rPr lang="en-US" i="1" dirty="0"/>
              <a:t>consistent</a:t>
            </a:r>
            <a:r>
              <a:rPr lang="en-US" dirty="0"/>
              <a:t>, then path costs are </a:t>
            </a:r>
            <a:r>
              <a:rPr lang="en-US" dirty="0">
                <a:solidFill>
                  <a:schemeClr val="accent3"/>
                </a:solidFill>
              </a:rPr>
              <a:t>monotonic</a:t>
            </a:r>
            <a:r>
              <a:rPr lang="en-US" dirty="0"/>
              <a:t> (never decrease)</a:t>
            </a:r>
          </a:p>
          <a:p>
            <a:pPr>
              <a:spcAft>
                <a:spcPts val="1200"/>
              </a:spcAft>
            </a:pPr>
            <a:r>
              <a:rPr lang="en-US" i="1" dirty="0">
                <a:solidFill>
                  <a:schemeClr val="accent1"/>
                </a:solidFill>
              </a:rPr>
              <a:t>Theorem</a:t>
            </a:r>
            <a:r>
              <a:rPr lang="en-US" dirty="0"/>
              <a:t>: If heuristic </a:t>
            </a:r>
            <a:r>
              <a:rPr lang="en-US" i="1" dirty="0">
                <a:latin typeface="Bookman Old Style"/>
                <a:cs typeface="Bookman Old Style"/>
              </a:rPr>
              <a:t>h</a:t>
            </a:r>
            <a:r>
              <a:rPr lang="en-US" dirty="0"/>
              <a:t> is </a:t>
            </a:r>
            <a:r>
              <a:rPr lang="en-US" i="1" dirty="0"/>
              <a:t>admissible</a:t>
            </a:r>
            <a:r>
              <a:rPr lang="en-US" dirty="0"/>
              <a:t>, then A* search is </a:t>
            </a:r>
            <a:r>
              <a:rPr lang="en-US" dirty="0">
                <a:solidFill>
                  <a:schemeClr val="accent3"/>
                </a:solidFill>
              </a:rPr>
              <a:t>optimal</a:t>
            </a:r>
            <a:r>
              <a:rPr lang="en-US" dirty="0"/>
              <a:t>, and always finds best path to a goal</a:t>
            </a:r>
          </a:p>
          <a:p>
            <a:r>
              <a:rPr lang="en-US" i="1" dirty="0">
                <a:solidFill>
                  <a:schemeClr val="accent1"/>
                </a:solidFill>
              </a:rPr>
              <a:t>Theorem</a:t>
            </a:r>
            <a:r>
              <a:rPr lang="en-US" dirty="0"/>
              <a:t>: If heuristic </a:t>
            </a:r>
            <a:r>
              <a:rPr lang="en-US" i="1" dirty="0">
                <a:latin typeface="Bookman Old Style"/>
                <a:cs typeface="Bookman Old Style"/>
              </a:rPr>
              <a:t>h</a:t>
            </a:r>
            <a:r>
              <a:rPr lang="en-US" dirty="0"/>
              <a:t> is </a:t>
            </a:r>
            <a:r>
              <a:rPr lang="en-US" i="1" dirty="0"/>
              <a:t>consistent and</a:t>
            </a:r>
            <a:r>
              <a:rPr lang="en-US" dirty="0"/>
              <a:t> </a:t>
            </a:r>
            <a:r>
              <a:rPr lang="en-US" i="1" dirty="0"/>
              <a:t>admissible</a:t>
            </a:r>
            <a:r>
              <a:rPr lang="en-US" dirty="0"/>
              <a:t>, then A* is </a:t>
            </a:r>
            <a:r>
              <a:rPr lang="en-US" dirty="0">
                <a:solidFill>
                  <a:schemeClr val="accent3"/>
                </a:solidFill>
              </a:rPr>
              <a:t>maximally efficient</a:t>
            </a:r>
            <a:r>
              <a:rPr lang="en-US" dirty="0"/>
              <a:t>; that is, no algorithm will </a:t>
            </a:r>
            <a:r>
              <a:rPr lang="en-US" i="1" dirty="0"/>
              <a:t>always </a:t>
            </a:r>
            <a:r>
              <a:rPr lang="en-US" dirty="0"/>
              <a:t>expand fewer nodes than A*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F0F9D1-DE13-517F-2874-E433BBB22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1D84F9-D15E-9855-BD2D-C894B6628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1269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Source of Inefficiency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609600"/>
          </a:xfrm>
        </p:spPr>
        <p:txBody>
          <a:bodyPr>
            <a:normAutofit/>
          </a:bodyPr>
          <a:lstStyle/>
          <a:p>
            <a:r>
              <a:rPr lang="en-US" sz="1600" dirty="0"/>
              <a:t>If we start from La Crosse, and </a:t>
            </a:r>
            <a:r>
              <a:rPr lang="en-US" sz="1600" i="1" dirty="0"/>
              <a:t>allow repeats</a:t>
            </a:r>
            <a:r>
              <a:rPr lang="en-US" sz="1600" dirty="0"/>
              <a:t>, we generate unnecessary search branches: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4114800" y="1600200"/>
            <a:ext cx="541866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BBB59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LAX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304800" y="2438400"/>
            <a:ext cx="6096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BBB59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LCR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91400" y="24384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ookman Old Style"/>
                <a:cs typeface="Bookman Old Style"/>
              </a:rPr>
              <a:t>31.6 + 101.3</a:t>
            </a:r>
          </a:p>
          <a:p>
            <a:r>
              <a:rPr lang="en-US" sz="1200" dirty="0">
                <a:latin typeface="Bookman Old Style"/>
                <a:cs typeface="Bookman Old Style"/>
              </a:rPr>
              <a:t> = 132.9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6934200" y="2438400"/>
            <a:ext cx="609600" cy="457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9BBB59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WIN</a:t>
            </a:r>
          </a:p>
        </p:txBody>
      </p:sp>
      <p:cxnSp>
        <p:nvCxnSpPr>
          <p:cNvPr id="31" name="Straight Connector 30"/>
          <p:cNvCxnSpPr>
            <a:stCxn id="25" idx="2"/>
            <a:endCxn id="27" idx="0"/>
          </p:cNvCxnSpPr>
          <p:nvPr/>
        </p:nvCxnSpPr>
        <p:spPr>
          <a:xfrm rot="5400000">
            <a:off x="2307167" y="359834"/>
            <a:ext cx="381000" cy="377613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9" idx="0"/>
            <a:endCxn id="25" idx="2"/>
          </p:cNvCxnSpPr>
          <p:nvPr/>
        </p:nvCxnSpPr>
        <p:spPr>
          <a:xfrm rot="16200000" flipV="1">
            <a:off x="5621867" y="821266"/>
            <a:ext cx="381000" cy="285326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62000" y="34290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ookman Old Style"/>
                <a:cs typeface="Bookman Old Style"/>
              </a:rPr>
              <a:t>32.5 + 101.3</a:t>
            </a:r>
          </a:p>
          <a:p>
            <a:r>
              <a:rPr lang="en-US" sz="1200" dirty="0">
                <a:latin typeface="Bookman Old Style"/>
                <a:cs typeface="Bookman Old Style"/>
              </a:rPr>
              <a:t> = 133.8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304800" y="3429000"/>
            <a:ext cx="609600" cy="457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9BBB59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WIN</a:t>
            </a:r>
          </a:p>
        </p:txBody>
      </p:sp>
      <p:cxnSp>
        <p:nvCxnSpPr>
          <p:cNvPr id="55" name="Straight Connector 54"/>
          <p:cNvCxnSpPr>
            <a:stCxn id="54" idx="0"/>
            <a:endCxn id="27" idx="2"/>
          </p:cNvCxnSpPr>
          <p:nvPr/>
        </p:nvCxnSpPr>
        <p:spPr>
          <a:xfrm rot="5400000" flipH="1" flipV="1">
            <a:off x="342900" y="3162300"/>
            <a:ext cx="53340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Isosceles Triangle 63"/>
          <p:cNvSpPr/>
          <p:nvPr/>
        </p:nvSpPr>
        <p:spPr>
          <a:xfrm>
            <a:off x="7162800" y="2133600"/>
            <a:ext cx="228600" cy="228600"/>
          </a:xfrm>
          <a:prstGeom prst="triangle">
            <a:avLst/>
          </a:prstGeom>
          <a:solidFill>
            <a:schemeClr val="accent4"/>
          </a:solidFill>
          <a:ln w="34925">
            <a:solidFill>
              <a:schemeClr val="accent4"/>
            </a:solidFill>
          </a:ln>
          <a:effectLst/>
          <a:scene3d>
            <a:camera prst="orthographicFront">
              <a:rot lat="0" lon="0" rev="1080000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accent1">
                <a:tint val="100000"/>
                <a:shade val="100000"/>
                <a:hueMod val="100000"/>
                <a:satMod val="10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2209800" y="3429000"/>
            <a:ext cx="609600" cy="457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chemeClr val="accent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LAX</a:t>
            </a:r>
          </a:p>
        </p:txBody>
      </p:sp>
      <p:cxnSp>
        <p:nvCxnSpPr>
          <p:cNvPr id="19" name="Straight Connector 18"/>
          <p:cNvCxnSpPr>
            <a:stCxn id="18" idx="0"/>
            <a:endCxn id="27" idx="2"/>
          </p:cNvCxnSpPr>
          <p:nvPr/>
        </p:nvCxnSpPr>
        <p:spPr>
          <a:xfrm rot="16200000" flipV="1">
            <a:off x="1295400" y="2209800"/>
            <a:ext cx="533400" cy="19050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90800" y="2662535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ookman Old Style"/>
                <a:cs typeface="Bookman Old Style"/>
              </a:rPr>
              <a:t>147 + 0</a:t>
            </a:r>
          </a:p>
          <a:p>
            <a:r>
              <a:rPr lang="en-US" sz="1200" dirty="0">
                <a:latin typeface="Bookman Old Style"/>
                <a:cs typeface="Bookman Old Style"/>
              </a:rPr>
              <a:t> = 147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2362200" y="2667000"/>
            <a:ext cx="609600" cy="457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9BBB59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srgbClr val="000000"/>
                </a:solidFill>
                <a:latin typeface="Calibri"/>
              </a:rPr>
              <a:t>MIN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90800" y="34290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ookman Old Style"/>
                <a:cs typeface="Bookman Old Style"/>
              </a:rPr>
              <a:t>10 + 129.3</a:t>
            </a:r>
          </a:p>
          <a:p>
            <a:r>
              <a:rPr lang="en-US" sz="1200" dirty="0">
                <a:latin typeface="Bookman Old Style"/>
                <a:cs typeface="Bookman Old Style"/>
              </a:rPr>
              <a:t> = 139.3</a:t>
            </a:r>
          </a:p>
        </p:txBody>
      </p:sp>
      <p:cxnSp>
        <p:nvCxnSpPr>
          <p:cNvPr id="24" name="Straight Connector 23"/>
          <p:cNvCxnSpPr>
            <a:stCxn id="22" idx="1"/>
            <a:endCxn id="27" idx="2"/>
          </p:cNvCxnSpPr>
          <p:nvPr/>
        </p:nvCxnSpPr>
        <p:spPr>
          <a:xfrm rot="10800000">
            <a:off x="609600" y="2895600"/>
            <a:ext cx="175260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77A3B16-F26F-3076-BA0B-A25D58584051}"/>
              </a:ext>
            </a:extLst>
          </p:cNvPr>
          <p:cNvSpPr/>
          <p:nvPr/>
        </p:nvSpPr>
        <p:spPr>
          <a:xfrm>
            <a:off x="7772400" y="5334000"/>
            <a:ext cx="11430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Bookman Old Style"/>
                <a:cs typeface="Bookman Old Style"/>
              </a:rPr>
              <a:t>Frontier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4FEFFE0-756D-F1EF-086A-474F12CA27F5}"/>
              </a:ext>
            </a:extLst>
          </p:cNvPr>
          <p:cNvSpPr/>
          <p:nvPr/>
        </p:nvSpPr>
        <p:spPr>
          <a:xfrm>
            <a:off x="7772400" y="5791200"/>
            <a:ext cx="1143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Bookman Old Style"/>
                <a:cs typeface="Bookman Old Style"/>
              </a:rPr>
              <a:t>Reached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Source of Inefficiency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609600"/>
          </a:xfrm>
        </p:spPr>
        <p:txBody>
          <a:bodyPr>
            <a:normAutofit/>
          </a:bodyPr>
          <a:lstStyle/>
          <a:p>
            <a:r>
              <a:rPr lang="en-US" sz="1600" dirty="0"/>
              <a:t>If we start from La Crosse, and </a:t>
            </a:r>
            <a:r>
              <a:rPr lang="en-US" sz="1600" i="1" dirty="0"/>
              <a:t>allow repeats</a:t>
            </a:r>
            <a:r>
              <a:rPr lang="en-US" sz="1600" dirty="0"/>
              <a:t>, we generate unnecessary search branches: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4114800" y="1600200"/>
            <a:ext cx="541866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BBB59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LAX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304800" y="2438400"/>
            <a:ext cx="6096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BBB59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LCR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6934200" y="2438400"/>
            <a:ext cx="6096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BBB59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WIN</a:t>
            </a:r>
          </a:p>
        </p:txBody>
      </p:sp>
      <p:cxnSp>
        <p:nvCxnSpPr>
          <p:cNvPr id="31" name="Straight Connector 30"/>
          <p:cNvCxnSpPr>
            <a:stCxn id="25" idx="2"/>
            <a:endCxn id="27" idx="0"/>
          </p:cNvCxnSpPr>
          <p:nvPr/>
        </p:nvCxnSpPr>
        <p:spPr>
          <a:xfrm rot="5400000">
            <a:off x="2307167" y="359834"/>
            <a:ext cx="381000" cy="377613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9" idx="0"/>
            <a:endCxn id="25" idx="2"/>
          </p:cNvCxnSpPr>
          <p:nvPr/>
        </p:nvCxnSpPr>
        <p:spPr>
          <a:xfrm rot="16200000" flipV="1">
            <a:off x="5621867" y="821266"/>
            <a:ext cx="381000" cy="285326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304800" y="3429000"/>
            <a:ext cx="609600" cy="457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9BBB59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WIN</a:t>
            </a:r>
          </a:p>
        </p:txBody>
      </p:sp>
      <p:cxnSp>
        <p:nvCxnSpPr>
          <p:cNvPr id="55" name="Straight Connector 54"/>
          <p:cNvCxnSpPr>
            <a:stCxn id="54" idx="0"/>
            <a:endCxn id="27" idx="2"/>
          </p:cNvCxnSpPr>
          <p:nvPr/>
        </p:nvCxnSpPr>
        <p:spPr>
          <a:xfrm rot="5400000" flipH="1" flipV="1">
            <a:off x="342900" y="3162300"/>
            <a:ext cx="53340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Isosceles Triangle 63"/>
          <p:cNvSpPr/>
          <p:nvPr/>
        </p:nvSpPr>
        <p:spPr>
          <a:xfrm>
            <a:off x="304800" y="3124200"/>
            <a:ext cx="228600" cy="228600"/>
          </a:xfrm>
          <a:prstGeom prst="triangle">
            <a:avLst/>
          </a:prstGeom>
          <a:solidFill>
            <a:schemeClr val="accent4"/>
          </a:solidFill>
          <a:ln w="34925">
            <a:solidFill>
              <a:schemeClr val="accent4"/>
            </a:solidFill>
          </a:ln>
          <a:effectLst/>
          <a:scene3d>
            <a:camera prst="orthographicFront">
              <a:rot lat="0" lon="0" rev="1080000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accent1">
                <a:tint val="100000"/>
                <a:shade val="100000"/>
                <a:hueMod val="100000"/>
                <a:satMod val="10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2209800" y="3429000"/>
            <a:ext cx="609600" cy="457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chemeClr val="accent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LAX</a:t>
            </a:r>
          </a:p>
        </p:txBody>
      </p:sp>
      <p:cxnSp>
        <p:nvCxnSpPr>
          <p:cNvPr id="19" name="Straight Connector 18"/>
          <p:cNvCxnSpPr>
            <a:stCxn id="18" idx="0"/>
            <a:endCxn id="27" idx="2"/>
          </p:cNvCxnSpPr>
          <p:nvPr/>
        </p:nvCxnSpPr>
        <p:spPr>
          <a:xfrm rot="16200000" flipV="1">
            <a:off x="1295400" y="2209800"/>
            <a:ext cx="533400" cy="19050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90800" y="2662535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ookman Old Style"/>
                <a:cs typeface="Bookman Old Style"/>
              </a:rPr>
              <a:t>147 + 0</a:t>
            </a:r>
          </a:p>
          <a:p>
            <a:r>
              <a:rPr lang="en-US" sz="1200" dirty="0">
                <a:latin typeface="Bookman Old Style"/>
                <a:cs typeface="Bookman Old Style"/>
              </a:rPr>
              <a:t> = 147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2362200" y="2667000"/>
            <a:ext cx="609600" cy="457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9BBB59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srgbClr val="000000"/>
                </a:solidFill>
                <a:latin typeface="Calibri"/>
              </a:rPr>
              <a:t>MIN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90800" y="34290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ookman Old Style"/>
                <a:cs typeface="Bookman Old Style"/>
              </a:rPr>
              <a:t>10 + 129.3</a:t>
            </a:r>
          </a:p>
          <a:p>
            <a:r>
              <a:rPr lang="en-US" sz="1200" dirty="0">
                <a:latin typeface="Bookman Old Style"/>
                <a:cs typeface="Bookman Old Style"/>
              </a:rPr>
              <a:t> = 139.3</a:t>
            </a:r>
          </a:p>
        </p:txBody>
      </p:sp>
      <p:cxnSp>
        <p:nvCxnSpPr>
          <p:cNvPr id="24" name="Straight Connector 23"/>
          <p:cNvCxnSpPr>
            <a:stCxn id="22" idx="1"/>
            <a:endCxn id="27" idx="2"/>
          </p:cNvCxnSpPr>
          <p:nvPr/>
        </p:nvCxnSpPr>
        <p:spPr>
          <a:xfrm rot="10800000">
            <a:off x="609600" y="2895600"/>
            <a:ext cx="175260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19600" y="26670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ookman Old Style"/>
                <a:cs typeface="Bookman Old Style"/>
              </a:rPr>
              <a:t>147.6 + 0</a:t>
            </a:r>
          </a:p>
          <a:p>
            <a:r>
              <a:rPr lang="en-US" sz="1200" dirty="0">
                <a:latin typeface="Bookman Old Style"/>
                <a:cs typeface="Bookman Old Style"/>
              </a:rPr>
              <a:t> = 147.6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5562600" y="2671465"/>
            <a:ext cx="609600" cy="457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9BBB59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srgbClr val="000000"/>
                </a:solidFill>
                <a:latin typeface="Calibri"/>
              </a:rPr>
              <a:t>MIN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>
            <a:stCxn id="29" idx="2"/>
            <a:endCxn id="33" idx="3"/>
          </p:cNvCxnSpPr>
          <p:nvPr/>
        </p:nvCxnSpPr>
        <p:spPr>
          <a:xfrm rot="5400000">
            <a:off x="6703368" y="2364432"/>
            <a:ext cx="4465" cy="10668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019800" y="3429001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ookman Old Style"/>
                <a:cs typeface="Bookman Old Style"/>
              </a:rPr>
              <a:t>59.1 + 125.6</a:t>
            </a:r>
          </a:p>
          <a:p>
            <a:r>
              <a:rPr lang="en-US" sz="1200" dirty="0">
                <a:latin typeface="Bookman Old Style"/>
                <a:cs typeface="Bookman Old Style"/>
              </a:rPr>
              <a:t> = 184.7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5562600" y="3429001"/>
            <a:ext cx="609600" cy="457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9BBB59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LCR</a:t>
            </a:r>
          </a:p>
        </p:txBody>
      </p:sp>
      <p:cxnSp>
        <p:nvCxnSpPr>
          <p:cNvPr id="40" name="Straight Connector 39"/>
          <p:cNvCxnSpPr>
            <a:stCxn id="39" idx="0"/>
            <a:endCxn id="29" idx="2"/>
          </p:cNvCxnSpPr>
          <p:nvPr/>
        </p:nvCxnSpPr>
        <p:spPr>
          <a:xfrm rot="5400000" flipH="1" flipV="1">
            <a:off x="6286500" y="2476501"/>
            <a:ext cx="533401" cy="13716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7467600" y="3429001"/>
            <a:ext cx="609600" cy="457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chemeClr val="accent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LAX</a:t>
            </a:r>
          </a:p>
        </p:txBody>
      </p:sp>
      <p:cxnSp>
        <p:nvCxnSpPr>
          <p:cNvPr id="42" name="Straight Connector 41"/>
          <p:cNvCxnSpPr>
            <a:stCxn id="41" idx="0"/>
            <a:endCxn id="29" idx="2"/>
          </p:cNvCxnSpPr>
          <p:nvPr/>
        </p:nvCxnSpPr>
        <p:spPr>
          <a:xfrm rot="16200000" flipV="1">
            <a:off x="7239000" y="2895601"/>
            <a:ext cx="533401" cy="5334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848600" y="3429001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ookman Old Style"/>
                <a:cs typeface="Bookman Old Style"/>
              </a:rPr>
              <a:t>63.2 + 129.3</a:t>
            </a:r>
          </a:p>
          <a:p>
            <a:r>
              <a:rPr lang="en-US" sz="1200" dirty="0">
                <a:latin typeface="Bookman Old Style"/>
                <a:cs typeface="Bookman Old Style"/>
              </a:rPr>
              <a:t> = 192.5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62000" y="34290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ookman Old Style"/>
                <a:cs typeface="Bookman Old Style"/>
              </a:rPr>
              <a:t>32.5 + 101.3</a:t>
            </a:r>
          </a:p>
          <a:p>
            <a:r>
              <a:rPr lang="en-US" sz="1200" dirty="0">
                <a:latin typeface="Bookman Old Style"/>
                <a:cs typeface="Bookman Old Style"/>
              </a:rPr>
              <a:t> = 133.8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A57F194-1CDE-706E-6E69-2F4355EFF4A4}"/>
              </a:ext>
            </a:extLst>
          </p:cNvPr>
          <p:cNvSpPr/>
          <p:nvPr/>
        </p:nvSpPr>
        <p:spPr>
          <a:xfrm>
            <a:off x="7772400" y="5334000"/>
            <a:ext cx="11430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Bookman Old Style"/>
                <a:cs typeface="Bookman Old Style"/>
              </a:rPr>
              <a:t>Frontier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E8148CE-D1ED-247A-243A-C78C2D9D8E0D}"/>
              </a:ext>
            </a:extLst>
          </p:cNvPr>
          <p:cNvSpPr/>
          <p:nvPr/>
        </p:nvSpPr>
        <p:spPr>
          <a:xfrm>
            <a:off x="7772400" y="5791200"/>
            <a:ext cx="1143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Bookman Old Style"/>
                <a:cs typeface="Bookman Old Style"/>
              </a:rPr>
              <a:t>Reached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Source of Inefficiency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609600"/>
          </a:xfrm>
        </p:spPr>
        <p:txBody>
          <a:bodyPr>
            <a:normAutofit/>
          </a:bodyPr>
          <a:lstStyle/>
          <a:p>
            <a:r>
              <a:rPr lang="en-US" sz="1600" dirty="0"/>
              <a:t>If we start from La Crosse, and </a:t>
            </a:r>
            <a:r>
              <a:rPr lang="en-US" sz="1600" i="1" dirty="0"/>
              <a:t>allow repeats</a:t>
            </a:r>
            <a:r>
              <a:rPr lang="en-US" sz="1600" dirty="0"/>
              <a:t>, we generate unnecessary search branches: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4114800" y="1600200"/>
            <a:ext cx="541866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BBB59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LAX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304800" y="2438400"/>
            <a:ext cx="6096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BBB59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LCR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6934200" y="2438400"/>
            <a:ext cx="6096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BBB59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WIN</a:t>
            </a:r>
          </a:p>
        </p:txBody>
      </p:sp>
      <p:cxnSp>
        <p:nvCxnSpPr>
          <p:cNvPr id="31" name="Straight Connector 30"/>
          <p:cNvCxnSpPr>
            <a:stCxn id="25" idx="2"/>
            <a:endCxn id="27" idx="0"/>
          </p:cNvCxnSpPr>
          <p:nvPr/>
        </p:nvCxnSpPr>
        <p:spPr>
          <a:xfrm rot="5400000">
            <a:off x="2307167" y="359834"/>
            <a:ext cx="381000" cy="377613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9" idx="0"/>
            <a:endCxn id="25" idx="2"/>
          </p:cNvCxnSpPr>
          <p:nvPr/>
        </p:nvCxnSpPr>
        <p:spPr>
          <a:xfrm rot="16200000" flipV="1">
            <a:off x="5621867" y="821266"/>
            <a:ext cx="381000" cy="285326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304800" y="3429000"/>
            <a:ext cx="6096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BBB59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WIN</a:t>
            </a:r>
          </a:p>
        </p:txBody>
      </p:sp>
      <p:cxnSp>
        <p:nvCxnSpPr>
          <p:cNvPr id="55" name="Straight Connector 54"/>
          <p:cNvCxnSpPr>
            <a:stCxn id="54" idx="0"/>
            <a:endCxn id="27" idx="2"/>
          </p:cNvCxnSpPr>
          <p:nvPr/>
        </p:nvCxnSpPr>
        <p:spPr>
          <a:xfrm rot="5400000" flipH="1" flipV="1">
            <a:off x="342900" y="3162300"/>
            <a:ext cx="53340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Isosceles Triangle 63"/>
          <p:cNvSpPr/>
          <p:nvPr/>
        </p:nvSpPr>
        <p:spPr>
          <a:xfrm>
            <a:off x="1905000" y="3581400"/>
            <a:ext cx="228600" cy="228600"/>
          </a:xfrm>
          <a:prstGeom prst="triangle">
            <a:avLst/>
          </a:prstGeom>
          <a:solidFill>
            <a:schemeClr val="accent4"/>
          </a:solidFill>
          <a:ln w="34925">
            <a:solidFill>
              <a:schemeClr val="accent4"/>
            </a:solidFill>
          </a:ln>
          <a:effectLst/>
          <a:scene3d>
            <a:camera prst="orthographicFront">
              <a:rot lat="0" lon="0" rev="1620000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accent1">
                <a:tint val="100000"/>
                <a:shade val="100000"/>
                <a:hueMod val="100000"/>
                <a:satMod val="10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2209800" y="3429000"/>
            <a:ext cx="609600" cy="457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chemeClr val="accent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LAX</a:t>
            </a:r>
          </a:p>
        </p:txBody>
      </p:sp>
      <p:cxnSp>
        <p:nvCxnSpPr>
          <p:cNvPr id="19" name="Straight Connector 18"/>
          <p:cNvCxnSpPr>
            <a:stCxn id="18" idx="0"/>
            <a:endCxn id="27" idx="2"/>
          </p:cNvCxnSpPr>
          <p:nvPr/>
        </p:nvCxnSpPr>
        <p:spPr>
          <a:xfrm rot="16200000" flipV="1">
            <a:off x="1295400" y="2209800"/>
            <a:ext cx="533400" cy="19050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90800" y="2662535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ookman Old Style"/>
                <a:cs typeface="Bookman Old Style"/>
              </a:rPr>
              <a:t>147 + 0</a:t>
            </a:r>
          </a:p>
          <a:p>
            <a:r>
              <a:rPr lang="en-US" sz="1200" dirty="0">
                <a:latin typeface="Bookman Old Style"/>
                <a:cs typeface="Bookman Old Style"/>
              </a:rPr>
              <a:t> = 147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2362200" y="2667000"/>
            <a:ext cx="609600" cy="457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9BBB59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srgbClr val="000000"/>
                </a:solidFill>
                <a:latin typeface="Calibri"/>
              </a:rPr>
              <a:t>MIN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90800" y="34290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ookman Old Style"/>
                <a:cs typeface="Bookman Old Style"/>
              </a:rPr>
              <a:t>10 + 129.3</a:t>
            </a:r>
          </a:p>
          <a:p>
            <a:r>
              <a:rPr lang="en-US" sz="1200" dirty="0">
                <a:latin typeface="Bookman Old Style"/>
                <a:cs typeface="Bookman Old Style"/>
              </a:rPr>
              <a:t> = 139.3</a:t>
            </a:r>
          </a:p>
        </p:txBody>
      </p:sp>
      <p:cxnSp>
        <p:nvCxnSpPr>
          <p:cNvPr id="24" name="Straight Connector 23"/>
          <p:cNvCxnSpPr>
            <a:stCxn id="22" idx="1"/>
            <a:endCxn id="27" idx="2"/>
          </p:cNvCxnSpPr>
          <p:nvPr/>
        </p:nvCxnSpPr>
        <p:spPr>
          <a:xfrm rot="10800000">
            <a:off x="609600" y="2895600"/>
            <a:ext cx="175260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19600" y="26670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ookman Old Style"/>
                <a:cs typeface="Bookman Old Style"/>
              </a:rPr>
              <a:t>147.6 + 0</a:t>
            </a:r>
          </a:p>
          <a:p>
            <a:r>
              <a:rPr lang="en-US" sz="1200" dirty="0">
                <a:latin typeface="Bookman Old Style"/>
                <a:cs typeface="Bookman Old Style"/>
              </a:rPr>
              <a:t> = 147.6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5562600" y="2671465"/>
            <a:ext cx="609600" cy="457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9BBB59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srgbClr val="000000"/>
                </a:solidFill>
                <a:latin typeface="Calibri"/>
              </a:rPr>
              <a:t>MIN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>
            <a:stCxn id="29" idx="2"/>
            <a:endCxn id="33" idx="3"/>
          </p:cNvCxnSpPr>
          <p:nvPr/>
        </p:nvCxnSpPr>
        <p:spPr>
          <a:xfrm rot="5400000">
            <a:off x="6703368" y="2364432"/>
            <a:ext cx="4465" cy="10668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943600" y="3429001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ookman Old Style"/>
                <a:cs typeface="Bookman Old Style"/>
              </a:rPr>
              <a:t>59.1 + 125.6</a:t>
            </a:r>
          </a:p>
          <a:p>
            <a:r>
              <a:rPr lang="en-US" sz="1200" dirty="0">
                <a:latin typeface="Bookman Old Style"/>
                <a:cs typeface="Bookman Old Style"/>
              </a:rPr>
              <a:t> = 184.7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5486400" y="3429001"/>
            <a:ext cx="609600" cy="457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9BBB59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LCR</a:t>
            </a:r>
          </a:p>
        </p:txBody>
      </p:sp>
      <p:cxnSp>
        <p:nvCxnSpPr>
          <p:cNvPr id="40" name="Straight Connector 39"/>
          <p:cNvCxnSpPr>
            <a:stCxn id="39" idx="0"/>
            <a:endCxn id="29" idx="2"/>
          </p:cNvCxnSpPr>
          <p:nvPr/>
        </p:nvCxnSpPr>
        <p:spPr>
          <a:xfrm flipV="1">
            <a:off x="5791200" y="2895600"/>
            <a:ext cx="1447800" cy="53340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7391400" y="3429001"/>
            <a:ext cx="609600" cy="457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chemeClr val="accent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LAX</a:t>
            </a:r>
          </a:p>
        </p:txBody>
      </p:sp>
      <p:cxnSp>
        <p:nvCxnSpPr>
          <p:cNvPr id="42" name="Straight Connector 41"/>
          <p:cNvCxnSpPr>
            <a:stCxn id="41" idx="0"/>
            <a:endCxn id="29" idx="2"/>
          </p:cNvCxnSpPr>
          <p:nvPr/>
        </p:nvCxnSpPr>
        <p:spPr>
          <a:xfrm flipH="1" flipV="1">
            <a:off x="7239000" y="2895600"/>
            <a:ext cx="457200" cy="53340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848600" y="3429001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ookman Old Style"/>
                <a:cs typeface="Bookman Old Style"/>
              </a:rPr>
              <a:t>63.2 + 129.3</a:t>
            </a:r>
          </a:p>
          <a:p>
            <a:r>
              <a:rPr lang="en-US" sz="1200" dirty="0">
                <a:latin typeface="Bookman Old Style"/>
                <a:cs typeface="Bookman Old Style"/>
              </a:rPr>
              <a:t> = 192.5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-152400" y="48006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ookman Old Style"/>
                <a:cs typeface="Bookman Old Style"/>
              </a:rPr>
              <a:t>148.5 + 0</a:t>
            </a:r>
          </a:p>
          <a:p>
            <a:r>
              <a:rPr lang="en-US" sz="1200" dirty="0">
                <a:latin typeface="Bookman Old Style"/>
                <a:cs typeface="Bookman Old Style"/>
              </a:rPr>
              <a:t> = 148.5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304800" y="4343400"/>
            <a:ext cx="609600" cy="457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9BBB59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srgbClr val="000000"/>
                </a:solidFill>
                <a:latin typeface="Calibri"/>
              </a:rPr>
              <a:t>MIN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8" name="Straight Connector 47"/>
          <p:cNvCxnSpPr>
            <a:stCxn id="54" idx="2"/>
            <a:endCxn id="47" idx="0"/>
          </p:cNvCxnSpPr>
          <p:nvPr/>
        </p:nvCxnSpPr>
        <p:spPr>
          <a:xfrm rot="5400000">
            <a:off x="381000" y="4114800"/>
            <a:ext cx="45720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38200" y="48006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ookman Old Style"/>
                <a:cs typeface="Bookman Old Style"/>
              </a:rPr>
              <a:t>60 + 125.6</a:t>
            </a:r>
          </a:p>
          <a:p>
            <a:r>
              <a:rPr lang="en-US" sz="1200" dirty="0">
                <a:latin typeface="Bookman Old Style"/>
                <a:cs typeface="Bookman Old Style"/>
              </a:rPr>
              <a:t> = 185.6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1219200" y="4343400"/>
            <a:ext cx="609600" cy="457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chemeClr val="accent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LCR</a:t>
            </a:r>
          </a:p>
        </p:txBody>
      </p:sp>
      <p:cxnSp>
        <p:nvCxnSpPr>
          <p:cNvPr id="51" name="Straight Connector 50"/>
          <p:cNvCxnSpPr>
            <a:stCxn id="50" idx="0"/>
            <a:endCxn id="54" idx="2"/>
          </p:cNvCxnSpPr>
          <p:nvPr/>
        </p:nvCxnSpPr>
        <p:spPr>
          <a:xfrm rot="16200000" flipV="1">
            <a:off x="838200" y="3657600"/>
            <a:ext cx="457200" cy="9144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2286000" y="4343400"/>
            <a:ext cx="609600" cy="457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chemeClr val="accent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LAX</a:t>
            </a:r>
          </a:p>
        </p:txBody>
      </p:sp>
      <p:cxnSp>
        <p:nvCxnSpPr>
          <p:cNvPr id="56" name="Straight Connector 55"/>
          <p:cNvCxnSpPr>
            <a:stCxn id="52" idx="0"/>
            <a:endCxn id="54" idx="2"/>
          </p:cNvCxnSpPr>
          <p:nvPr/>
        </p:nvCxnSpPr>
        <p:spPr>
          <a:xfrm rot="16200000" flipV="1">
            <a:off x="1371600" y="3124200"/>
            <a:ext cx="457200" cy="19812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743200" y="43434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ookman Old Style"/>
                <a:cs typeface="Bookman Old Style"/>
              </a:rPr>
              <a:t>64.1 + 129.3</a:t>
            </a:r>
          </a:p>
          <a:p>
            <a:r>
              <a:rPr lang="en-US" sz="1200" dirty="0">
                <a:latin typeface="Bookman Old Style"/>
                <a:cs typeface="Bookman Old Style"/>
              </a:rPr>
              <a:t> = 193.4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4E137D4-77A5-45FE-0681-4246F6D9CC85}"/>
              </a:ext>
            </a:extLst>
          </p:cNvPr>
          <p:cNvSpPr/>
          <p:nvPr/>
        </p:nvSpPr>
        <p:spPr>
          <a:xfrm>
            <a:off x="7772400" y="5334000"/>
            <a:ext cx="11430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Bookman Old Style"/>
                <a:cs typeface="Bookman Old Style"/>
              </a:rPr>
              <a:t>Frontier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476614D-7C84-1DD5-6086-D6C6AACC6D22}"/>
              </a:ext>
            </a:extLst>
          </p:cNvPr>
          <p:cNvSpPr/>
          <p:nvPr/>
        </p:nvSpPr>
        <p:spPr>
          <a:xfrm>
            <a:off x="7772400" y="5791200"/>
            <a:ext cx="1143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Bookman Old Style"/>
                <a:cs typeface="Bookman Old Style"/>
              </a:rPr>
              <a:t>Reached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FF19A109-8892-FE84-718C-8B37587A47FA}"/>
              </a:ext>
            </a:extLst>
          </p:cNvPr>
          <p:cNvSpPr/>
          <p:nvPr/>
        </p:nvSpPr>
        <p:spPr>
          <a:xfrm>
            <a:off x="1752600" y="2514600"/>
            <a:ext cx="2057400" cy="1524000"/>
          </a:xfrm>
          <a:prstGeom prst="roundRect">
            <a:avLst/>
          </a:prstGeom>
          <a:noFill/>
          <a:ln w="25400">
            <a:solidFill>
              <a:schemeClr val="accent3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7FC3678-1119-90F9-8628-99A2B478642E}"/>
              </a:ext>
            </a:extLst>
          </p:cNvPr>
          <p:cNvSpPr/>
          <p:nvPr/>
        </p:nvSpPr>
        <p:spPr>
          <a:xfrm>
            <a:off x="4191000" y="4490542"/>
            <a:ext cx="4800600" cy="18102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1800" dirty="0">
                <a:solidFill>
                  <a:srgbClr val="000000"/>
                </a:solidFill>
                <a:cs typeface="Bookman Old Style"/>
              </a:rPr>
              <a:t>Even though we have already placed the optimal solution in the open frontier, we will expand a sub-optimal, back-tracking solution  </a:t>
            </a:r>
          </a:p>
          <a:p>
            <a:endParaRPr lang="en-US" sz="1800" dirty="0">
              <a:solidFill>
                <a:srgbClr val="000000"/>
              </a:solidFill>
              <a:cs typeface="Bookman Old Style"/>
            </a:endParaRPr>
          </a:p>
          <a:p>
            <a:r>
              <a:rPr lang="en-US" sz="1800" dirty="0">
                <a:solidFill>
                  <a:srgbClr val="000000"/>
                </a:solidFill>
                <a:cs typeface="Bookman Old Style"/>
              </a:rPr>
              <a:t>(This will in fact happen a number of more times before we expand the optimal path)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E398C0A-D46F-59A2-47AB-44F3393ABB64}"/>
              </a:ext>
            </a:extLst>
          </p:cNvPr>
          <p:cNvCxnSpPr>
            <a:stCxn id="60" idx="0"/>
            <a:endCxn id="59" idx="3"/>
          </p:cNvCxnSpPr>
          <p:nvPr/>
        </p:nvCxnSpPr>
        <p:spPr>
          <a:xfrm flipH="1" flipV="1">
            <a:off x="3810000" y="3276600"/>
            <a:ext cx="2781300" cy="1213942"/>
          </a:xfrm>
          <a:prstGeom prst="line">
            <a:avLst/>
          </a:prstGeom>
          <a:ln w="28575">
            <a:solidFill>
              <a:schemeClr val="accent3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If </a:t>
            </a:r>
            <a:r>
              <a:rPr lang="en-US" i="1" dirty="0"/>
              <a:t>h</a:t>
            </a:r>
            <a:r>
              <a:rPr lang="en-US" dirty="0"/>
              <a:t> is Consistent </a:t>
            </a:r>
            <a:r>
              <a:rPr lang="en-US" dirty="0">
                <a:sym typeface="Symbol" charset="2"/>
              </a:rPr>
              <a:t></a:t>
            </a:r>
            <a:r>
              <a:rPr lang="en-US" dirty="0"/>
              <a:t> </a:t>
            </a:r>
            <a:r>
              <a:rPr lang="en-US" i="1" dirty="0"/>
              <a:t>f</a:t>
            </a:r>
            <a:r>
              <a:rPr lang="en-US" dirty="0"/>
              <a:t> is Monotone </a:t>
            </a:r>
            <a:br>
              <a:rPr lang="en-US" dirty="0"/>
            </a:br>
            <a:r>
              <a:rPr lang="en-US" dirty="0"/>
              <a:t>(Path-costs never decrease)</a:t>
            </a:r>
          </a:p>
        </p:txBody>
      </p:sp>
      <p:sp>
        <p:nvSpPr>
          <p:cNvPr id="33" name="Content Placeholder 3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581400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dirty="0"/>
              <a:t>A heuristic </a:t>
            </a:r>
            <a:r>
              <a:rPr lang="en-US" i="1" dirty="0" err="1">
                <a:latin typeface="Bookman Old Style"/>
              </a:rPr>
              <a:t>h</a:t>
            </a:r>
            <a:r>
              <a:rPr lang="en-US" dirty="0"/>
              <a:t> is consistent </a:t>
            </a:r>
            <a:r>
              <a:rPr lang="en-US" dirty="0" err="1"/>
              <a:t>iff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 i="1" dirty="0" err="1">
                <a:latin typeface="Bookman Old Style"/>
              </a:rPr>
              <a:t>h</a:t>
            </a:r>
            <a:r>
              <a:rPr lang="en-US" dirty="0"/>
              <a:t> is consistent, then:</a:t>
            </a:r>
          </a:p>
          <a:p>
            <a:endParaRPr lang="en-US" dirty="0"/>
          </a:p>
          <a:p>
            <a:pPr lvl="0"/>
            <a:endParaRPr lang="en-US" i="1" dirty="0"/>
          </a:p>
          <a:p>
            <a:endParaRPr lang="en-US" dirty="0"/>
          </a:p>
          <a:p>
            <a:pPr lvl="0" algn="ctr">
              <a:buNone/>
              <a:defRPr/>
            </a:pPr>
            <a:endParaRPr lang="en-US" dirty="0"/>
          </a:p>
          <a:p>
            <a:pPr lvl="0" algn="ctr">
              <a:buNone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B86C461-2943-F545-A360-3DA95A76205A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4" name="Picture 23" descr="consistentHrc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828800"/>
            <a:ext cx="4849446" cy="323850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5334000" y="1295400"/>
            <a:ext cx="3657600" cy="2743200"/>
            <a:chOff x="5410200" y="1295400"/>
            <a:chExt cx="3657600" cy="2743200"/>
          </a:xfrm>
        </p:grpSpPr>
        <p:sp>
          <p:nvSpPr>
            <p:cNvPr id="7" name="Oval 6"/>
            <p:cNvSpPr/>
            <p:nvPr/>
          </p:nvSpPr>
          <p:spPr>
            <a:xfrm>
              <a:off x="6781800" y="1447800"/>
              <a:ext cx="533400" cy="533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45720" rtlCol="0" anchor="ctr"/>
            <a:lstStyle/>
            <a:p>
              <a:pPr algn="ctr"/>
              <a:r>
                <a:rPr lang="en-US" i="1" dirty="0" err="1">
                  <a:solidFill>
                    <a:srgbClr val="000000"/>
                  </a:solidFill>
                  <a:latin typeface="Bookman Old Style"/>
                  <a:cs typeface="Bookman Old Style"/>
                </a:rPr>
                <a:t>n</a:t>
              </a:r>
              <a:endParaRPr lang="en-US" i="1" dirty="0">
                <a:solidFill>
                  <a:srgbClr val="000000"/>
                </a:solidFill>
                <a:latin typeface="Bookman Old Style"/>
                <a:cs typeface="Bookman Old Style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6477000" y="2971800"/>
              <a:ext cx="533400" cy="533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45720" rtlCol="0" anchor="ctr"/>
            <a:lstStyle/>
            <a:p>
              <a:r>
                <a:rPr lang="en-US" i="1" dirty="0" err="1">
                  <a:solidFill>
                    <a:srgbClr val="000000"/>
                  </a:solidFill>
                  <a:latin typeface="Bookman Old Style"/>
                  <a:cs typeface="Bookman Old Style"/>
                </a:rPr>
                <a:t>n</a:t>
              </a:r>
              <a:r>
                <a:rPr lang="en-US" i="1" dirty="0" err="1">
                  <a:solidFill>
                    <a:srgbClr val="000000"/>
                  </a:solidFill>
                  <a:latin typeface="Bookman Old Style"/>
                  <a:cs typeface="Bookman Old Style"/>
                  <a:sym typeface="Symbol" charset="2"/>
                </a:rPr>
                <a:t></a:t>
              </a:r>
              <a:endParaRPr lang="en-US" i="1" dirty="0">
                <a:solidFill>
                  <a:srgbClr val="000000"/>
                </a:solidFill>
                <a:latin typeface="Bookman Old Style"/>
                <a:cs typeface="Bookman Old Style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8382000" y="3276600"/>
              <a:ext cx="533400" cy="533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45720" rtlCol="0" anchor="ctr"/>
            <a:lstStyle/>
            <a:p>
              <a:r>
                <a:rPr lang="en-US" i="1" dirty="0">
                  <a:solidFill>
                    <a:srgbClr val="000000"/>
                  </a:solidFill>
                  <a:latin typeface="Bookman Old Style"/>
                  <a:cs typeface="Bookman Old Style"/>
                </a:rPr>
                <a:t>G</a:t>
              </a:r>
            </a:p>
          </p:txBody>
        </p:sp>
        <p:cxnSp>
          <p:nvCxnSpPr>
            <p:cNvPr id="13" name="Straight Arrow Connector 12"/>
            <p:cNvCxnSpPr>
              <a:stCxn id="7" idx="5"/>
              <a:endCxn id="11" idx="1"/>
            </p:cNvCxnSpPr>
            <p:nvPr/>
          </p:nvCxnSpPr>
          <p:spPr>
            <a:xfrm rot="16200000" flipH="1">
              <a:off x="7122785" y="2017385"/>
              <a:ext cx="1451630" cy="122303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0" idx="5"/>
              <a:endCxn id="11" idx="2"/>
            </p:cNvCxnSpPr>
            <p:nvPr/>
          </p:nvCxnSpPr>
          <p:spPr>
            <a:xfrm rot="16200000" flipH="1">
              <a:off x="7599035" y="2760334"/>
              <a:ext cx="116215" cy="1449715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" idx="4"/>
              <a:endCxn id="10" idx="0"/>
            </p:cNvCxnSpPr>
            <p:nvPr/>
          </p:nvCxnSpPr>
          <p:spPr>
            <a:xfrm rot="5400000">
              <a:off x="6400800" y="2324100"/>
              <a:ext cx="990600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Picture 19" descr="costNNprm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38800" y="2057400"/>
              <a:ext cx="1187450" cy="323850"/>
            </a:xfrm>
            <a:prstGeom prst="rect">
              <a:avLst/>
            </a:prstGeom>
          </p:spPr>
        </p:pic>
        <p:pic>
          <p:nvPicPr>
            <p:cNvPr id="21" name="Picture 20" descr="hrcN.pd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85902" y="2057400"/>
              <a:ext cx="543698" cy="304800"/>
            </a:xfrm>
            <a:prstGeom prst="rect">
              <a:avLst/>
            </a:prstGeom>
          </p:spPr>
        </p:pic>
        <p:pic>
          <p:nvPicPr>
            <p:cNvPr id="22" name="Picture 21" descr="hrcNprm.pdf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39000" y="3581400"/>
              <a:ext cx="635000" cy="325855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5410200" y="1295400"/>
              <a:ext cx="3657600" cy="27432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7" name="Picture 26" descr="conMonProof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" y="2997200"/>
            <a:ext cx="4764786" cy="1879600"/>
          </a:xfrm>
          <a:prstGeom prst="rect">
            <a:avLst/>
          </a:prstGeom>
        </p:spPr>
      </p:pic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609600" y="5257800"/>
            <a:ext cx="8077200" cy="1295400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274320" indent="-274320" algn="l" eaLnBrk="1" fontAlgn="auto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2600" dirty="0">
                <a:latin typeface="+mn-lt"/>
              </a:rPr>
              <a:t>That is, the cost </a:t>
            </a:r>
            <a:r>
              <a:rPr lang="en-US" sz="2600" i="1" dirty="0" err="1">
                <a:latin typeface="Bookman Old Style"/>
                <a:cs typeface="Bookman Old Style"/>
              </a:rPr>
              <a:t>f</a:t>
            </a:r>
            <a:r>
              <a:rPr lang="en-US" sz="2600" i="1" baseline="30000" dirty="0">
                <a:latin typeface="Bookman Old Style"/>
                <a:cs typeface="Bookman Old Style"/>
              </a:rPr>
              <a:t> </a:t>
            </a:r>
            <a:r>
              <a:rPr lang="en-US" sz="2600" dirty="0">
                <a:latin typeface="Bookman Old Style"/>
                <a:cs typeface="Bookman Old Style"/>
              </a:rPr>
              <a:t>(</a:t>
            </a:r>
            <a:r>
              <a:rPr lang="en-US" sz="2600" i="1" dirty="0" err="1">
                <a:latin typeface="Bookman Old Style"/>
                <a:cs typeface="Bookman Old Style"/>
              </a:rPr>
              <a:t>n</a:t>
            </a:r>
            <a:r>
              <a:rPr lang="en-US" sz="2600" dirty="0">
                <a:latin typeface="Bookman Old Style"/>
                <a:cs typeface="Bookman Old Style"/>
              </a:rPr>
              <a:t>) ≤ </a:t>
            </a:r>
            <a:r>
              <a:rPr lang="en-US" sz="2600" i="1" dirty="0" err="1">
                <a:latin typeface="Bookman Old Style"/>
                <a:cs typeface="Bookman Old Style"/>
              </a:rPr>
              <a:t>f</a:t>
            </a:r>
            <a:r>
              <a:rPr lang="en-US" sz="2600" i="1" baseline="30000" dirty="0">
                <a:latin typeface="Bookman Old Style"/>
                <a:cs typeface="Bookman Old Style"/>
              </a:rPr>
              <a:t> </a:t>
            </a:r>
            <a:r>
              <a:rPr lang="en-US" sz="2600" dirty="0">
                <a:latin typeface="Bookman Old Style"/>
                <a:cs typeface="Bookman Old Style"/>
              </a:rPr>
              <a:t>(</a:t>
            </a:r>
            <a:r>
              <a:rPr lang="en-US" sz="2800" i="1" dirty="0" err="1">
                <a:latin typeface="Bookman Old Style"/>
                <a:cs typeface="Bookman Old Style"/>
              </a:rPr>
              <a:t>n</a:t>
            </a:r>
            <a:r>
              <a:rPr lang="en-US" sz="2800" i="1" dirty="0" err="1">
                <a:latin typeface="Bookman Old Style"/>
                <a:cs typeface="Bookman Old Style"/>
                <a:sym typeface="Symbol" charset="2"/>
              </a:rPr>
              <a:t></a:t>
            </a:r>
            <a:r>
              <a:rPr lang="en-US" sz="2800" i="1" dirty="0">
                <a:latin typeface="Bookman Old Style"/>
                <a:cs typeface="Bookman Old Style"/>
                <a:sym typeface="Symbol" charset="2"/>
              </a:rPr>
              <a:t> </a:t>
            </a:r>
            <a:r>
              <a:rPr lang="en-US" sz="2800" dirty="0">
                <a:latin typeface="Bookman Old Style"/>
                <a:cs typeface="Bookman Old Style"/>
                <a:sym typeface="Symbol" charset="2"/>
              </a:rPr>
              <a:t>)</a:t>
            </a:r>
            <a:r>
              <a:rPr lang="en-US" sz="2600" dirty="0">
                <a:latin typeface="+mn-lt"/>
                <a:sym typeface="Symbol" charset="2"/>
              </a:rPr>
              <a:t> a</a:t>
            </a:r>
            <a:r>
              <a:rPr lang="en-US" sz="2600" dirty="0">
                <a:latin typeface="+mn-lt"/>
              </a:rPr>
              <a:t>s we go along the path</a:t>
            </a:r>
          </a:p>
          <a:p>
            <a:pPr marL="274320" indent="-274320" algn="l" eaLnBrk="1" fontAlgn="auto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2600" dirty="0">
                <a:latin typeface="+mn-lt"/>
              </a:rPr>
              <a:t>Since this is true of all nodes </a:t>
            </a:r>
            <a:r>
              <a:rPr lang="en-US" sz="2600" i="1" spc="300" dirty="0" err="1">
                <a:latin typeface="Bookman Old Style"/>
                <a:cs typeface="Bookman Old Style"/>
              </a:rPr>
              <a:t>n</a:t>
            </a:r>
            <a:r>
              <a:rPr lang="en-US" sz="2600" dirty="0">
                <a:latin typeface="+mn-lt"/>
              </a:rPr>
              <a:t>, path costs never go down</a:t>
            </a:r>
          </a:p>
          <a:p>
            <a:pPr marL="274320" indent="-274320" algn="l" eaLnBrk="1" fontAlgn="auto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</a:pPr>
            <a:endParaRPr lang="en-US" sz="2600" dirty="0">
              <a:latin typeface="+mn-lt"/>
            </a:endParaRPr>
          </a:p>
          <a:p>
            <a:pPr marL="274320" lvl="0" indent="-274320" algn="l" eaLnBrk="1" fontAlgn="auto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</a:pPr>
            <a:endParaRPr kumimoji="0" lang="en-US" sz="2600" b="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indent="-274320" algn="l" eaLnBrk="1" fontAlgn="auto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</a:pPr>
            <a:endParaRPr kumimoji="0" lang="en-US" sz="26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uiExpand="1" build="p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Completeness of A*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799" y="1219199"/>
            <a:ext cx="3626529" cy="493379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A* is </a:t>
            </a:r>
            <a:r>
              <a:rPr lang="en-US" dirty="0">
                <a:solidFill>
                  <a:schemeClr val="accent3"/>
                </a:solidFill>
              </a:rPr>
              <a:t>complete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unless there are infinitely many nodes </a:t>
            </a:r>
            <a:r>
              <a:rPr lang="en-US" i="1" dirty="0">
                <a:latin typeface="Bookman Old Style"/>
                <a:cs typeface="Bookman Old Style"/>
              </a:rPr>
              <a:t>n</a:t>
            </a:r>
            <a:r>
              <a:rPr lang="en-US" dirty="0"/>
              <a:t> with estimated cost </a:t>
            </a:r>
            <a:r>
              <a:rPr lang="en-US" i="1" spc="300" dirty="0">
                <a:latin typeface="Bookman Old Style"/>
                <a:cs typeface="Bookman Old Style"/>
              </a:rPr>
              <a:t>f</a:t>
            </a:r>
            <a:r>
              <a:rPr lang="en-US" dirty="0">
                <a:latin typeface="Bookman Old Style"/>
                <a:cs typeface="Bookman Old Style"/>
              </a:rPr>
              <a:t>(</a:t>
            </a:r>
            <a:r>
              <a:rPr lang="en-US" i="1" dirty="0">
                <a:latin typeface="Bookman Old Style"/>
                <a:cs typeface="Bookman Old Style"/>
              </a:rPr>
              <a:t>n</a:t>
            </a:r>
            <a:r>
              <a:rPr lang="en-US" dirty="0">
                <a:latin typeface="Bookman Old Style"/>
                <a:cs typeface="Bookman Old Style"/>
              </a:rPr>
              <a:t>)</a:t>
            </a:r>
            <a:r>
              <a:rPr lang="en-US" i="1" dirty="0">
                <a:latin typeface="Bookman Old Style"/>
                <a:cs typeface="Bookman Old Style"/>
              </a:rPr>
              <a:t> &lt; f*</a:t>
            </a:r>
            <a:r>
              <a:rPr lang="en-US" dirty="0">
                <a:cs typeface="Bookman Old Style"/>
              </a:rPr>
              <a:t>, </a:t>
            </a:r>
            <a:r>
              <a:rPr lang="en-US" dirty="0"/>
              <a:t>where </a:t>
            </a:r>
            <a:r>
              <a:rPr lang="en-US" i="1" dirty="0">
                <a:latin typeface="Bookman Old Style"/>
                <a:cs typeface="Bookman Old Style"/>
              </a:rPr>
              <a:t>f*  </a:t>
            </a:r>
            <a:r>
              <a:rPr lang="en-US" dirty="0">
                <a:cs typeface="Bookman Old Style"/>
              </a:rPr>
              <a:t>is </a:t>
            </a:r>
            <a:r>
              <a:rPr lang="en-US" dirty="0"/>
              <a:t>optimal cost to goal</a:t>
            </a:r>
            <a:endParaRPr lang="en-US" i="1" dirty="0"/>
          </a:p>
          <a:p>
            <a:endParaRPr lang="en-US" dirty="0"/>
          </a:p>
          <a:p>
            <a:r>
              <a:rPr lang="en-US" dirty="0"/>
              <a:t>A* is therefore complete whenever we have: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A </a:t>
            </a:r>
            <a:r>
              <a:rPr lang="en-US" dirty="0">
                <a:solidFill>
                  <a:schemeClr val="accent3"/>
                </a:solidFill>
              </a:rPr>
              <a:t>positive lower bound </a:t>
            </a:r>
            <a:r>
              <a:rPr lang="en-US" dirty="0"/>
              <a:t>on the cost of actions (i.e., all actions </a:t>
            </a:r>
            <a:r>
              <a:rPr lang="en-US" i="1" dirty="0">
                <a:latin typeface="Bookman Old Style" panose="02050604050505020204" pitchFamily="18" charset="0"/>
              </a:rPr>
              <a:t>a </a:t>
            </a:r>
            <a:r>
              <a:rPr lang="en-US" dirty="0"/>
              <a:t>have cost </a:t>
            </a:r>
            <a:r>
              <a:rPr lang="en-US" i="1" dirty="0">
                <a:latin typeface="+mj-lt"/>
              </a:rPr>
              <a:t>c</a:t>
            </a:r>
            <a:r>
              <a:rPr lang="en-US" i="1" baseline="-25000" dirty="0">
                <a:latin typeface="+mj-lt"/>
              </a:rPr>
              <a:t>a</a:t>
            </a:r>
            <a:r>
              <a:rPr lang="en-US" dirty="0">
                <a:latin typeface="+mj-lt"/>
              </a:rPr>
              <a:t> ≥ 𝜀 &gt; 0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dirty="0">
                <a:solidFill>
                  <a:schemeClr val="accent3"/>
                </a:solidFill>
              </a:rPr>
              <a:t>finite</a:t>
            </a:r>
            <a:r>
              <a:rPr lang="en-US" dirty="0"/>
              <a:t> branching factor </a:t>
            </a:r>
            <a:r>
              <a:rPr lang="en-US" i="1" dirty="0">
                <a:latin typeface="Bookman Old Style"/>
                <a:cs typeface="Bookman Old Style"/>
              </a:rPr>
              <a:t>b</a:t>
            </a:r>
            <a:endParaRPr lang="en-US" dirty="0">
              <a:solidFill>
                <a:schemeClr val="accent3"/>
              </a:solidFill>
            </a:endParaRPr>
          </a:p>
          <a:p>
            <a:pPr marL="457200" indent="-457200"/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97E90E26-2529-FE6E-0FCE-49E00CE90791}"/>
              </a:ext>
            </a:extLst>
          </p:cNvPr>
          <p:cNvSpPr/>
          <p:nvPr/>
        </p:nvSpPr>
        <p:spPr>
          <a:xfrm>
            <a:off x="4038600" y="1600200"/>
            <a:ext cx="4216743" cy="4552793"/>
          </a:xfrm>
          <a:prstGeom prst="triangle">
            <a:avLst>
              <a:gd name="adj" fmla="val 50440"/>
            </a:avLst>
          </a:prstGeom>
          <a:solidFill>
            <a:schemeClr val="accent5">
              <a:lumMod val="20000"/>
              <a:lumOff val="8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5FF6CA-CEFB-053E-85DB-64A1DF41772F}"/>
              </a:ext>
            </a:extLst>
          </p:cNvPr>
          <p:cNvSpPr txBox="1"/>
          <p:nvPr/>
        </p:nvSpPr>
        <p:spPr>
          <a:xfrm>
            <a:off x="6133445" y="2659116"/>
            <a:ext cx="35390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…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F23F10-57AF-0259-2463-91CC6047887B}"/>
              </a:ext>
            </a:extLst>
          </p:cNvPr>
          <p:cNvSpPr>
            <a:spLocks noChangeAspect="1"/>
          </p:cNvSpPr>
          <p:nvPr/>
        </p:nvSpPr>
        <p:spPr>
          <a:xfrm>
            <a:off x="6085222" y="1798633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806E2D-E106-ECF8-B18F-1DA3707D7329}"/>
              </a:ext>
            </a:extLst>
          </p:cNvPr>
          <p:cNvSpPr>
            <a:spLocks noChangeAspect="1"/>
          </p:cNvSpPr>
          <p:nvPr/>
        </p:nvSpPr>
        <p:spPr>
          <a:xfrm>
            <a:off x="5619997" y="2846885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3BB5F1C-C7E9-06D4-A1C7-AC1A6581D7EB}"/>
              </a:ext>
            </a:extLst>
          </p:cNvPr>
          <p:cNvSpPr>
            <a:spLocks noChangeAspect="1"/>
          </p:cNvSpPr>
          <p:nvPr/>
        </p:nvSpPr>
        <p:spPr>
          <a:xfrm>
            <a:off x="5889563" y="2846885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139DB51-4C14-0124-A6B8-F0C79CE93016}"/>
              </a:ext>
            </a:extLst>
          </p:cNvPr>
          <p:cNvSpPr>
            <a:spLocks noChangeAspect="1"/>
          </p:cNvSpPr>
          <p:nvPr/>
        </p:nvSpPr>
        <p:spPr>
          <a:xfrm>
            <a:off x="6520164" y="2846885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3012929-C719-099A-471E-FA20E4D18BEE}"/>
              </a:ext>
            </a:extLst>
          </p:cNvPr>
          <p:cNvCxnSpPr>
            <a:stCxn id="9" idx="3"/>
            <a:endCxn id="10" idx="0"/>
          </p:cNvCxnSpPr>
          <p:nvPr/>
        </p:nvCxnSpPr>
        <p:spPr>
          <a:xfrm flipH="1">
            <a:off x="5705722" y="1944974"/>
            <a:ext cx="404609" cy="90191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1B5036-E9D5-0F7A-AFE7-59D38AD480A6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5975288" y="1970082"/>
            <a:ext cx="195659" cy="876803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9536D18-A28E-AA7D-2B0D-940FFD9BC010}"/>
              </a:ext>
            </a:extLst>
          </p:cNvPr>
          <p:cNvCxnSpPr>
            <a:cxnSpLocks/>
            <a:stCxn id="9" idx="5"/>
            <a:endCxn id="12" idx="0"/>
          </p:cNvCxnSpPr>
          <p:nvPr/>
        </p:nvCxnSpPr>
        <p:spPr>
          <a:xfrm>
            <a:off x="6231564" y="1944974"/>
            <a:ext cx="374325" cy="90191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06159114-F27C-C6AE-ADC9-175BBC4826A6}"/>
              </a:ext>
            </a:extLst>
          </p:cNvPr>
          <p:cNvSpPr>
            <a:spLocks noChangeAspect="1"/>
          </p:cNvSpPr>
          <p:nvPr/>
        </p:nvSpPr>
        <p:spPr>
          <a:xfrm>
            <a:off x="5943600" y="5767162"/>
            <a:ext cx="171450" cy="17145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5A4743-98C5-EE69-0BF8-0AA3A44D0101}"/>
              </a:ext>
            </a:extLst>
          </p:cNvPr>
          <p:cNvSpPr/>
          <p:nvPr/>
        </p:nvSpPr>
        <p:spPr>
          <a:xfrm>
            <a:off x="4138286" y="1536702"/>
            <a:ext cx="1360478" cy="67309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Branching factor, </a:t>
            </a:r>
            <a:r>
              <a:rPr lang="en-US" sz="2000" i="1" dirty="0">
                <a:solidFill>
                  <a:schemeClr val="tx1"/>
                </a:solidFill>
              </a:rPr>
              <a:t>b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A155600-5F02-676D-6612-2A9C601F0203}"/>
              </a:ext>
            </a:extLst>
          </p:cNvPr>
          <p:cNvCxnSpPr/>
          <p:nvPr/>
        </p:nvCxnSpPr>
        <p:spPr>
          <a:xfrm>
            <a:off x="5498764" y="1970082"/>
            <a:ext cx="292683" cy="23971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28D78F6-F884-B5C6-CF96-68A39E32E592}"/>
              </a:ext>
            </a:extLst>
          </p:cNvPr>
          <p:cNvSpPr/>
          <p:nvPr/>
        </p:nvSpPr>
        <p:spPr>
          <a:xfrm>
            <a:off x="7010400" y="5187714"/>
            <a:ext cx="1917365" cy="90828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Optimal solution, with total cost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f*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FC38BC-E647-0969-8973-94654355A7FD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6342526" y="5641857"/>
            <a:ext cx="667874" cy="19695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EBCDEE4-9B37-5B19-DDAE-3D93661B4D92}"/>
              </a:ext>
            </a:extLst>
          </p:cNvPr>
          <p:cNvCxnSpPr>
            <a:cxnSpLocks/>
            <a:stCxn id="11" idx="4"/>
            <a:endCxn id="38" idx="0"/>
          </p:cNvCxnSpPr>
          <p:nvPr/>
        </p:nvCxnSpPr>
        <p:spPr>
          <a:xfrm>
            <a:off x="5975288" y="3018335"/>
            <a:ext cx="230" cy="901911"/>
          </a:xfrm>
          <a:prstGeom prst="straightConnector1">
            <a:avLst/>
          </a:prstGeom>
          <a:ln w="22225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276E510-7A2B-E510-7F89-85BF74C43663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5975518" y="4658774"/>
            <a:ext cx="53807" cy="1013090"/>
          </a:xfrm>
          <a:prstGeom prst="straightConnector1">
            <a:avLst/>
          </a:prstGeom>
          <a:ln w="22225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8472DFE-4272-A1A2-EC63-F978AA4EFC3A}"/>
              </a:ext>
            </a:extLst>
          </p:cNvPr>
          <p:cNvSpPr/>
          <p:nvPr/>
        </p:nvSpPr>
        <p:spPr>
          <a:xfrm>
            <a:off x="5029200" y="3920246"/>
            <a:ext cx="1892635" cy="738528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At most </a:t>
            </a:r>
            <a:r>
              <a:rPr lang="en-US" sz="2000" i="1" dirty="0">
                <a:solidFill>
                  <a:schemeClr val="tx1"/>
                </a:solidFill>
                <a:latin typeface="+mj-lt"/>
              </a:rPr>
              <a:t>f*/</a:t>
            </a:r>
            <a:r>
              <a:rPr lang="en-US" sz="2000" dirty="0">
                <a:solidFill>
                  <a:schemeClr val="tx1"/>
                </a:solidFill>
              </a:rPr>
              <a:t>𝜀</a:t>
            </a:r>
          </a:p>
          <a:p>
            <a:r>
              <a:rPr lang="en-US" sz="2000" dirty="0">
                <a:solidFill>
                  <a:schemeClr val="tx1"/>
                </a:solidFill>
              </a:rPr>
              <a:t>total actions</a:t>
            </a:r>
          </a:p>
        </p:txBody>
      </p:sp>
    </p:spTree>
    <p:extLst>
      <p:ext uri="{BB962C8B-B14F-4D97-AF65-F5344CB8AC3E}">
        <p14:creationId xmlns:p14="http://schemas.microsoft.com/office/powerpoint/2010/main" val="167280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 descr="optAstarProof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4147991"/>
            <a:ext cx="5943600" cy="881209"/>
          </a:xfrm>
          <a:prstGeom prst="rect">
            <a:avLst/>
          </a:prstGeom>
        </p:spPr>
      </p:pic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Optimality of A*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"/>
          </p:nvPr>
        </p:nvSpPr>
        <p:spPr>
          <a:xfrm>
            <a:off x="228600" y="3733800"/>
            <a:ext cx="8763000" cy="533400"/>
          </a:xfrm>
        </p:spPr>
        <p:txBody>
          <a:bodyPr>
            <a:normAutofit/>
          </a:bodyPr>
          <a:lstStyle/>
          <a:p>
            <a:r>
              <a:rPr lang="en-US" sz="1600" dirty="0"/>
              <a:t>Suppose </a:t>
            </a:r>
            <a:r>
              <a:rPr lang="en-US" sz="1600" dirty="0">
                <a:solidFill>
                  <a:schemeClr val="accent3"/>
                </a:solidFill>
              </a:rPr>
              <a:t>suboptimal</a:t>
            </a:r>
            <a:r>
              <a:rPr lang="en-US" sz="1600" dirty="0"/>
              <a:t> goal </a:t>
            </a:r>
            <a:r>
              <a:rPr lang="en-US" sz="1600" i="1" dirty="0">
                <a:latin typeface="Bookman Old Style"/>
                <a:cs typeface="Bookman Old Style"/>
              </a:rPr>
              <a:t>G</a:t>
            </a:r>
            <a:r>
              <a:rPr lang="en-US" sz="1600" baseline="-25000" dirty="0">
                <a:latin typeface="Bookman Old Style"/>
                <a:cs typeface="Bookman Old Style"/>
              </a:rPr>
              <a:t>2</a:t>
            </a:r>
            <a:r>
              <a:rPr lang="en-US" sz="1600" i="1" dirty="0">
                <a:latin typeface="Bookman Old Style"/>
                <a:cs typeface="Bookman Old Style"/>
              </a:rPr>
              <a:t> </a:t>
            </a:r>
            <a:r>
              <a:rPr lang="en-US" sz="1600" dirty="0"/>
              <a:t>in frontier, and </a:t>
            </a:r>
            <a:r>
              <a:rPr lang="en-US" sz="1600" i="1" dirty="0">
                <a:latin typeface="Bookman Old Style"/>
                <a:cs typeface="Bookman Old Style"/>
              </a:rPr>
              <a:t>n</a:t>
            </a:r>
            <a:r>
              <a:rPr lang="en-US" sz="1600" dirty="0"/>
              <a:t> is a frontier node on path to </a:t>
            </a:r>
            <a:r>
              <a:rPr lang="en-US" sz="1600" dirty="0">
                <a:solidFill>
                  <a:schemeClr val="accent3"/>
                </a:solidFill>
              </a:rPr>
              <a:t>optimal</a:t>
            </a:r>
            <a:r>
              <a:rPr lang="en-US" sz="1600" dirty="0"/>
              <a:t> goal </a:t>
            </a:r>
            <a:r>
              <a:rPr lang="en-US" sz="1600" i="1" dirty="0">
                <a:latin typeface="Bookman Old Style"/>
                <a:cs typeface="Bookman Old Style"/>
              </a:rPr>
              <a:t>G</a:t>
            </a:r>
            <a:r>
              <a:rPr lang="en-US" sz="1600" baseline="-25000" dirty="0">
                <a:latin typeface="Bookman Old Style"/>
                <a:cs typeface="Bookman Old Style"/>
              </a:rPr>
              <a:t>1</a:t>
            </a:r>
            <a:r>
              <a:rPr lang="en-US" sz="1600" dirty="0"/>
              <a:t>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"/>
          </p:nvPr>
        </p:nvSpPr>
        <p:spPr>
          <a:xfrm>
            <a:off x="228600" y="5199888"/>
            <a:ext cx="8216646" cy="1048512"/>
          </a:xfrm>
        </p:spPr>
        <p:txBody>
          <a:bodyPr>
            <a:normAutofit/>
          </a:bodyPr>
          <a:lstStyle/>
          <a:p>
            <a:r>
              <a:rPr lang="en-US" sz="1600" dirty="0"/>
              <a:t>Since </a:t>
            </a:r>
            <a:r>
              <a:rPr lang="en-US" sz="1600" i="1" dirty="0" err="1">
                <a:latin typeface="Bookman Old Style"/>
                <a:cs typeface="Bookman Old Style"/>
              </a:rPr>
              <a:t>f</a:t>
            </a:r>
            <a:r>
              <a:rPr lang="en-US" sz="1600" i="1" baseline="30000" dirty="0">
                <a:latin typeface="Bookman Old Style"/>
                <a:cs typeface="Bookman Old Style"/>
              </a:rPr>
              <a:t> </a:t>
            </a:r>
            <a:r>
              <a:rPr lang="en-US" sz="1600" dirty="0">
                <a:latin typeface="Bookman Old Style"/>
                <a:cs typeface="Bookman Old Style"/>
              </a:rPr>
              <a:t>(</a:t>
            </a:r>
            <a:r>
              <a:rPr lang="en-US" sz="1600" i="1" dirty="0">
                <a:latin typeface="Bookman Old Style"/>
                <a:cs typeface="Bookman Old Style"/>
              </a:rPr>
              <a:t>G</a:t>
            </a:r>
            <a:r>
              <a:rPr lang="en-US" sz="1600" i="1" baseline="-25000" dirty="0">
                <a:latin typeface="Bookman Old Style"/>
                <a:cs typeface="Bookman Old Style"/>
              </a:rPr>
              <a:t>2</a:t>
            </a:r>
            <a:r>
              <a:rPr lang="en-US" sz="1600" dirty="0">
                <a:latin typeface="Bookman Old Style"/>
                <a:cs typeface="Bookman Old Style"/>
              </a:rPr>
              <a:t>) &gt; </a:t>
            </a:r>
            <a:r>
              <a:rPr lang="en-US" sz="1600" i="1" dirty="0" err="1">
                <a:latin typeface="Bookman Old Style"/>
                <a:cs typeface="Bookman Old Style"/>
              </a:rPr>
              <a:t>f</a:t>
            </a:r>
            <a:r>
              <a:rPr lang="en-US" sz="1600" i="1" baseline="30000" dirty="0">
                <a:latin typeface="Bookman Old Style"/>
                <a:cs typeface="Bookman Old Style"/>
              </a:rPr>
              <a:t> </a:t>
            </a:r>
            <a:r>
              <a:rPr lang="en-US" sz="1600" dirty="0">
                <a:latin typeface="Bookman Old Style"/>
                <a:cs typeface="Bookman Old Style"/>
              </a:rPr>
              <a:t>(</a:t>
            </a:r>
            <a:r>
              <a:rPr lang="en-US" sz="1600" i="1" dirty="0" err="1">
                <a:latin typeface="Bookman Old Style"/>
                <a:cs typeface="Bookman Old Style"/>
              </a:rPr>
              <a:t>n</a:t>
            </a:r>
            <a:r>
              <a:rPr lang="en-US" sz="1600" dirty="0">
                <a:latin typeface="Bookman Old Style"/>
                <a:cs typeface="Bookman Old Style"/>
              </a:rPr>
              <a:t>)</a:t>
            </a:r>
            <a:r>
              <a:rPr lang="en-US" sz="1600" dirty="0"/>
              <a:t>,  A* will never select </a:t>
            </a:r>
            <a:r>
              <a:rPr lang="en-US" sz="1600" i="1" dirty="0">
                <a:latin typeface="Bookman Old Style"/>
                <a:cs typeface="Bookman Old Style"/>
              </a:rPr>
              <a:t>G</a:t>
            </a:r>
            <a:r>
              <a:rPr lang="en-US" sz="1600" i="1" baseline="-25000" dirty="0">
                <a:latin typeface="Bookman Old Style"/>
                <a:cs typeface="Bookman Old Style"/>
              </a:rPr>
              <a:t>2 </a:t>
            </a:r>
            <a:r>
              <a:rPr lang="en-US" sz="1600" dirty="0"/>
              <a:t>before </a:t>
            </a:r>
            <a:r>
              <a:rPr lang="en-US" sz="1600" i="1" dirty="0" err="1">
                <a:latin typeface="Bookman Old Style"/>
                <a:cs typeface="Bookman Old Style"/>
              </a:rPr>
              <a:t>n</a:t>
            </a:r>
            <a:endParaRPr lang="en-US" sz="1600" dirty="0"/>
          </a:p>
          <a:p>
            <a:r>
              <a:rPr lang="en-US" sz="1600" dirty="0"/>
              <a:t>Since this is true for </a:t>
            </a:r>
            <a:r>
              <a:rPr lang="en-US" sz="1600" i="1" dirty="0"/>
              <a:t>all</a:t>
            </a:r>
            <a:r>
              <a:rPr lang="en-US" sz="1600" b="1" i="1" dirty="0"/>
              <a:t> </a:t>
            </a:r>
            <a:r>
              <a:rPr lang="en-US" sz="1600" dirty="0"/>
              <a:t>nodes </a:t>
            </a:r>
            <a:r>
              <a:rPr lang="en-US" sz="1600" i="1" dirty="0">
                <a:latin typeface="Bookman Old Style"/>
                <a:cs typeface="Bookman Old Style"/>
              </a:rPr>
              <a:t>n</a:t>
            </a:r>
            <a:r>
              <a:rPr lang="en-US" sz="1600" dirty="0"/>
              <a:t> on any path to the optimal goal, we will </a:t>
            </a:r>
            <a:r>
              <a:rPr lang="en-US" sz="1600" i="1" dirty="0"/>
              <a:t>always</a:t>
            </a:r>
            <a:r>
              <a:rPr lang="en-US" sz="1600" dirty="0"/>
              <a:t> reach </a:t>
            </a:r>
            <a:r>
              <a:rPr lang="en-US" sz="1600" i="1" dirty="0">
                <a:latin typeface="Bookman Old Style"/>
                <a:cs typeface="Bookman Old Style"/>
              </a:rPr>
              <a:t>G</a:t>
            </a:r>
            <a:r>
              <a:rPr lang="en-US" sz="1600" i="1" baseline="-25000" dirty="0">
                <a:latin typeface="Bookman Old Style"/>
                <a:cs typeface="Bookman Old Style"/>
              </a:rPr>
              <a:t>1</a:t>
            </a:r>
            <a:r>
              <a:rPr lang="en-US" sz="1600" dirty="0"/>
              <a:t> before expanding </a:t>
            </a:r>
            <a:r>
              <a:rPr lang="en-US" sz="1600" i="1" dirty="0">
                <a:latin typeface="Bookman Old Style"/>
                <a:cs typeface="Bookman Old Style"/>
              </a:rPr>
              <a:t>G</a:t>
            </a:r>
            <a:r>
              <a:rPr lang="en-US" sz="1600" i="1" baseline="-25000" dirty="0">
                <a:latin typeface="Bookman Old Style"/>
                <a:cs typeface="Bookman Old Style"/>
              </a:rPr>
              <a:t>2</a:t>
            </a:r>
            <a:endParaRPr lang="en-US" sz="1600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068A55-75E3-E248-9043-F4CC9A92180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19600" y="1371600"/>
            <a:ext cx="533400" cy="533400"/>
          </a:xfrm>
          <a:prstGeom prst="ellipse">
            <a:avLst/>
          </a:prstGeom>
          <a:solidFill>
            <a:schemeClr val="accent5">
              <a:lumMod val="20000"/>
              <a:lumOff val="80000"/>
              <a:alpha val="44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i="1" dirty="0" err="1">
                <a:solidFill>
                  <a:srgbClr val="000000"/>
                </a:solidFill>
                <a:latin typeface="Bookman Old Style"/>
                <a:cs typeface="Bookman Old Style"/>
              </a:rPr>
              <a:t>S</a:t>
            </a:r>
            <a:endParaRPr lang="en-US" i="1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743200" y="2743200"/>
            <a:ext cx="533400" cy="533400"/>
          </a:xfrm>
          <a:prstGeom prst="ellipse">
            <a:avLst/>
          </a:prstGeom>
          <a:solidFill>
            <a:schemeClr val="accent5">
              <a:lumMod val="20000"/>
              <a:lumOff val="80000"/>
              <a:alpha val="44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r>
              <a:rPr lang="en-US" i="1" dirty="0" err="1">
                <a:solidFill>
                  <a:srgbClr val="000000"/>
                </a:solidFill>
                <a:latin typeface="Bookman Old Style"/>
                <a:cs typeface="Bookman Old Style"/>
              </a:rPr>
              <a:t>n</a:t>
            </a:r>
            <a:endParaRPr lang="en-US" i="1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6781800" y="2743200"/>
            <a:ext cx="533400" cy="533400"/>
          </a:xfrm>
          <a:prstGeom prst="ellipse">
            <a:avLst/>
          </a:prstGeom>
          <a:solidFill>
            <a:schemeClr val="accent5">
              <a:lumMod val="20000"/>
              <a:lumOff val="80000"/>
              <a:alpha val="44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r>
              <a:rPr lang="en-US" i="1" dirty="0">
                <a:solidFill>
                  <a:srgbClr val="000000"/>
                </a:solidFill>
                <a:latin typeface="Bookman Old Style"/>
                <a:cs typeface="Bookman Old Style"/>
              </a:rPr>
              <a:t>G</a:t>
            </a:r>
            <a:r>
              <a:rPr lang="en-US" i="1" baseline="-25000" dirty="0">
                <a:solidFill>
                  <a:srgbClr val="000000"/>
                </a:solidFill>
                <a:latin typeface="Bookman Old Style"/>
                <a:cs typeface="Bookman Old Style"/>
              </a:rPr>
              <a:t>2</a:t>
            </a:r>
            <a:endParaRPr lang="en-US" i="1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cxnSp>
        <p:nvCxnSpPr>
          <p:cNvPr id="19" name="Straight Arrow Connector 18"/>
          <p:cNvCxnSpPr>
            <a:endCxn id="18" idx="1"/>
          </p:cNvCxnSpPr>
          <p:nvPr/>
        </p:nvCxnSpPr>
        <p:spPr>
          <a:xfrm>
            <a:off x="5791200" y="2133600"/>
            <a:ext cx="1068715" cy="687715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9" idx="3"/>
            <a:endCxn id="26" idx="2"/>
          </p:cNvCxnSpPr>
          <p:nvPr/>
        </p:nvCxnSpPr>
        <p:spPr>
          <a:xfrm>
            <a:off x="5257800" y="3009900"/>
            <a:ext cx="609600" cy="22860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7" idx="0"/>
          </p:cNvCxnSpPr>
          <p:nvPr/>
        </p:nvCxnSpPr>
        <p:spPr>
          <a:xfrm rot="5400000">
            <a:off x="2952750" y="2343150"/>
            <a:ext cx="457200" cy="34290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09600" y="1295400"/>
            <a:ext cx="8382000" cy="236220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867400" y="2971800"/>
            <a:ext cx="533400" cy="533400"/>
          </a:xfrm>
          <a:prstGeom prst="ellipse">
            <a:avLst/>
          </a:prstGeom>
          <a:solidFill>
            <a:schemeClr val="accent5">
              <a:lumMod val="20000"/>
              <a:lumOff val="80000"/>
              <a:alpha val="44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r>
              <a:rPr lang="en-US" i="1" dirty="0">
                <a:solidFill>
                  <a:srgbClr val="000000"/>
                </a:solidFill>
                <a:latin typeface="Bookman Old Style"/>
                <a:cs typeface="Bookman Old Style"/>
              </a:rPr>
              <a:t>G</a:t>
            </a:r>
            <a:r>
              <a:rPr lang="en-US" i="1" baseline="-25000" dirty="0">
                <a:solidFill>
                  <a:srgbClr val="000000"/>
                </a:solidFill>
                <a:latin typeface="Bookman Old Style"/>
                <a:cs typeface="Bookman Old Style"/>
              </a:rPr>
              <a:t>1</a:t>
            </a:r>
            <a:endParaRPr lang="en-US" i="1" dirty="0">
              <a:solidFill>
                <a:srgbClr val="000000"/>
              </a:solidFill>
              <a:latin typeface="Bookman Old Style"/>
              <a:cs typeface="Bookman Old Style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895600" y="2133600"/>
            <a:ext cx="3581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Bookman Old Style"/>
                <a:cs typeface="Bookman Old Style"/>
              </a:rPr>
              <a:t>Search space so far…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733800" y="2819400"/>
            <a:ext cx="1524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Bookman Old Style"/>
                <a:cs typeface="Bookman Old Style"/>
              </a:rPr>
              <a:t>Best path</a:t>
            </a:r>
          </a:p>
        </p:txBody>
      </p:sp>
      <p:cxnSp>
        <p:nvCxnSpPr>
          <p:cNvPr id="53" name="Straight Arrow Connector 52"/>
          <p:cNvCxnSpPr>
            <a:stCxn id="16" idx="4"/>
            <a:endCxn id="38" idx="0"/>
          </p:cNvCxnSpPr>
          <p:nvPr/>
        </p:nvCxnSpPr>
        <p:spPr>
          <a:xfrm rot="5400000">
            <a:off x="4572000" y="2019300"/>
            <a:ext cx="228600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7" idx="6"/>
            <a:endCxn id="39" idx="1"/>
          </p:cNvCxnSpPr>
          <p:nvPr/>
        </p:nvCxnSpPr>
        <p:spPr>
          <a:xfrm>
            <a:off x="3276600" y="3009900"/>
            <a:ext cx="457200" cy="158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is Maximally Efficient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For a given </a:t>
            </a:r>
            <a:r>
              <a:rPr lang="en-US" i="1" dirty="0"/>
              <a:t>consistent and admissible </a:t>
            </a:r>
            <a:r>
              <a:rPr lang="en-US" dirty="0"/>
              <a:t>heuristic function, no optimal algorithm is </a:t>
            </a:r>
            <a:r>
              <a:rPr lang="en-US" i="1" dirty="0"/>
              <a:t>guaranteed</a:t>
            </a:r>
            <a:r>
              <a:rPr lang="en-US" b="1" i="1" dirty="0"/>
              <a:t> </a:t>
            </a:r>
            <a:r>
              <a:rPr lang="en-US" dirty="0"/>
              <a:t>to do less work</a:t>
            </a:r>
          </a:p>
          <a:p>
            <a:pPr>
              <a:spcAft>
                <a:spcPts val="1200"/>
              </a:spcAft>
            </a:pPr>
            <a:r>
              <a:rPr lang="en-US" dirty="0"/>
              <a:t>A* expands </a:t>
            </a:r>
            <a:r>
              <a:rPr lang="en-US" i="1" dirty="0"/>
              <a:t>every node necessary </a:t>
            </a:r>
            <a:r>
              <a:rPr lang="en-US" dirty="0"/>
              <a:t>to find the shortest path, and </a:t>
            </a:r>
            <a:r>
              <a:rPr lang="en-US" i="1" dirty="0">
                <a:solidFill>
                  <a:srgbClr val="000000"/>
                </a:solidFill>
              </a:rPr>
              <a:t>no other </a:t>
            </a:r>
            <a:r>
              <a:rPr lang="en-US" dirty="0"/>
              <a:t>(aside from ties in </a:t>
            </a:r>
            <a:r>
              <a:rPr lang="en-US" i="1" dirty="0">
                <a:latin typeface="Bookman Old Style"/>
                <a:cs typeface="Bookman Old Style"/>
              </a:rPr>
              <a:t>f</a:t>
            </a:r>
            <a:r>
              <a:rPr lang="en-US" i="1" dirty="0"/>
              <a:t> </a:t>
            </a:r>
            <a:r>
              <a:rPr lang="en-US" dirty="0"/>
              <a:t>)</a:t>
            </a:r>
          </a:p>
          <a:p>
            <a:r>
              <a:rPr lang="en-US" dirty="0"/>
              <a:t>Since it is optimal for any heuristic, the only way to improve on it for basic graph search is to improve the heuristic measure that we are using</a:t>
            </a:r>
          </a:p>
          <a:p>
            <a:pPr lvl="1"/>
            <a:r>
              <a:rPr lang="en-US" dirty="0"/>
              <a:t>This can be quite complex in real life</a:t>
            </a:r>
          </a:p>
          <a:p>
            <a:pPr lvl="1"/>
            <a:r>
              <a:rPr lang="en-US" dirty="0"/>
              <a:t>Expert domain knowledge is useful when designing heuristic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775" cy="365125"/>
          </a:xfrm>
        </p:spPr>
        <p:txBody>
          <a:bodyPr/>
          <a:lstStyle/>
          <a:p>
            <a:fld id="{39A72744-6C16-2140-8A29-16CA27ED4FC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Efficiency of A*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Given a </a:t>
            </a:r>
            <a:r>
              <a:rPr lang="en-US" i="1" dirty="0"/>
              <a:t>consistent and admissible </a:t>
            </a:r>
            <a:r>
              <a:rPr lang="en-US" dirty="0"/>
              <a:t>heuristic,  A* is optimally efficient in that: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It never expands a node on the frontier if there is a shorter path to that node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That is, it is finding not only the most efficient path to the final goal, but also explores most efficient paths to each unique non-goal node along the way</a:t>
            </a:r>
          </a:p>
          <a:p>
            <a:r>
              <a:rPr lang="en-US" dirty="0"/>
              <a:t>If either</a:t>
            </a:r>
            <a:r>
              <a:rPr lang="en-US" b="1" i="1" dirty="0"/>
              <a:t> </a:t>
            </a:r>
            <a:r>
              <a:rPr lang="en-US" dirty="0"/>
              <a:t>of these properties are lacking, we have no such guarantees anymore!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A* is </a:t>
            </a:r>
            <a:r>
              <a:rPr lang="en-US" i="1" dirty="0"/>
              <a:t>Not </a:t>
            </a:r>
            <a:r>
              <a:rPr lang="en-US" dirty="0"/>
              <a:t>Optimal (if </a:t>
            </a:r>
            <a:r>
              <a:rPr lang="en-US" i="1" dirty="0"/>
              <a:t>h</a:t>
            </a:r>
            <a:r>
              <a:rPr lang="en-US" dirty="0"/>
              <a:t> is Inadmissible)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838200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It is easy to show that A* can fail to find an optimal solution if it given a </a:t>
            </a:r>
            <a:r>
              <a:rPr lang="en-US" dirty="0">
                <a:solidFill>
                  <a:schemeClr val="accent3"/>
                </a:solidFill>
              </a:rPr>
              <a:t>non-admissible</a:t>
            </a:r>
            <a:r>
              <a:rPr lang="en-US" b="1" i="1" dirty="0"/>
              <a:t> </a:t>
            </a:r>
            <a:r>
              <a:rPr lang="en-US" dirty="0"/>
              <a:t>heuristic, which </a:t>
            </a:r>
            <a:r>
              <a:rPr lang="en-US" i="1" dirty="0"/>
              <a:t>overestimates</a:t>
            </a:r>
            <a:r>
              <a:rPr lang="en-US" dirty="0"/>
              <a:t> at least some of the time: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1129849" y="3860800"/>
            <a:ext cx="434988" cy="39851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S</a:t>
            </a:r>
          </a:p>
        </p:txBody>
      </p:sp>
      <p:sp>
        <p:nvSpPr>
          <p:cNvPr id="48" name="Oval 47"/>
          <p:cNvSpPr/>
          <p:nvPr/>
        </p:nvSpPr>
        <p:spPr>
          <a:xfrm>
            <a:off x="2676634" y="3118061"/>
            <a:ext cx="434988" cy="39851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A</a:t>
            </a:r>
          </a:p>
        </p:txBody>
      </p:sp>
      <p:sp>
        <p:nvSpPr>
          <p:cNvPr id="49" name="Oval 48"/>
          <p:cNvSpPr/>
          <p:nvPr/>
        </p:nvSpPr>
        <p:spPr>
          <a:xfrm>
            <a:off x="2676634" y="4545734"/>
            <a:ext cx="434988" cy="39851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B</a:t>
            </a:r>
          </a:p>
        </p:txBody>
      </p:sp>
      <p:sp>
        <p:nvSpPr>
          <p:cNvPr id="50" name="Oval 49"/>
          <p:cNvSpPr/>
          <p:nvPr/>
        </p:nvSpPr>
        <p:spPr>
          <a:xfrm>
            <a:off x="4503683" y="3810000"/>
            <a:ext cx="434988" cy="39851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C</a:t>
            </a:r>
          </a:p>
        </p:txBody>
      </p:sp>
      <p:sp>
        <p:nvSpPr>
          <p:cNvPr id="51" name="Oval 50"/>
          <p:cNvSpPr/>
          <p:nvPr/>
        </p:nvSpPr>
        <p:spPr>
          <a:xfrm>
            <a:off x="6118212" y="3810000"/>
            <a:ext cx="434988" cy="39851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</a:t>
            </a:r>
          </a:p>
        </p:txBody>
      </p:sp>
      <p:cxnSp>
        <p:nvCxnSpPr>
          <p:cNvPr id="52" name="Straight Connector 51"/>
          <p:cNvCxnSpPr>
            <a:stCxn id="50" idx="6"/>
            <a:endCxn id="51" idx="2"/>
          </p:cNvCxnSpPr>
          <p:nvPr/>
        </p:nvCxnSpPr>
        <p:spPr>
          <a:xfrm>
            <a:off x="4938671" y="4009258"/>
            <a:ext cx="1179541" cy="1588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3" name="Straight Connector 52"/>
          <p:cNvCxnSpPr>
            <a:stCxn id="48" idx="6"/>
            <a:endCxn id="50" idx="1"/>
          </p:cNvCxnSpPr>
          <p:nvPr/>
        </p:nvCxnSpPr>
        <p:spPr>
          <a:xfrm>
            <a:off x="3111622" y="3317319"/>
            <a:ext cx="1455764" cy="551042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4" name="Straight Connector 53"/>
          <p:cNvCxnSpPr>
            <a:stCxn id="49" idx="6"/>
            <a:endCxn id="50" idx="3"/>
          </p:cNvCxnSpPr>
          <p:nvPr/>
        </p:nvCxnSpPr>
        <p:spPr>
          <a:xfrm flipV="1">
            <a:off x="3111622" y="4150155"/>
            <a:ext cx="1455764" cy="594837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5" name="Straight Connector 54"/>
          <p:cNvCxnSpPr>
            <a:stCxn id="47" idx="7"/>
            <a:endCxn id="48" idx="2"/>
          </p:cNvCxnSpPr>
          <p:nvPr/>
        </p:nvCxnSpPr>
        <p:spPr>
          <a:xfrm rot="5400000" flipH="1" flipV="1">
            <a:off x="1787963" y="3030490"/>
            <a:ext cx="601842" cy="117550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6" name="Straight Connector 55"/>
          <p:cNvCxnSpPr>
            <a:stCxn id="47" idx="5"/>
            <a:endCxn id="49" idx="2"/>
          </p:cNvCxnSpPr>
          <p:nvPr/>
        </p:nvCxnSpPr>
        <p:spPr>
          <a:xfrm rot="16200000" flipH="1">
            <a:off x="1816866" y="3885223"/>
            <a:ext cx="544037" cy="117550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57" name="Rectangle 56"/>
          <p:cNvSpPr/>
          <p:nvPr/>
        </p:nvSpPr>
        <p:spPr>
          <a:xfrm>
            <a:off x="2487448" y="1981199"/>
            <a:ext cx="777766" cy="1016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lIns="182880"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h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= 7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=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= 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84620" y="2641599"/>
            <a:ext cx="777766" cy="1016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lIns="182880"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h = </a:t>
            </a:r>
            <a:r>
              <a:rPr lang="en-US" sz="1600" kern="0" dirty="0">
                <a:solidFill>
                  <a:srgbClr val="000000"/>
                </a:solidFill>
                <a:latin typeface="Bookman Old Style"/>
                <a:cs typeface="Bookman Old Style"/>
              </a:rPr>
              <a:t>7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/>
              <a:ea typeface="+mn-ea"/>
              <a:cs typeface="Bookman Old Style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= 0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 = </a:t>
            </a:r>
            <a:r>
              <a:rPr lang="en-US" sz="1600" kern="0" dirty="0">
                <a:solidFill>
                  <a:srgbClr val="000000"/>
                </a:solidFill>
                <a:latin typeface="Bookman Old Style"/>
                <a:cs typeface="Bookman Old Style"/>
              </a:rPr>
              <a:t>7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/>
              <a:ea typeface="+mn-ea"/>
              <a:cs typeface="Bookman Old Style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487448" y="5105400"/>
            <a:ext cx="1017752" cy="1016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lIns="182880"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h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= 10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=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= 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300483" y="2641599"/>
            <a:ext cx="777766" cy="1016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lIns="182880"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h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= 5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=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=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927834" y="2641599"/>
            <a:ext cx="777766" cy="1016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lIns="182880"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h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= 0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g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=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f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ea typeface="+mn-ea"/>
                <a:cs typeface="Bookman Old Style"/>
              </a:rPr>
              <a:t> = 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351523" y="3980782"/>
            <a:ext cx="35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733800" y="4408508"/>
            <a:ext cx="35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774497" y="4419600"/>
            <a:ext cx="35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657600" y="3581400"/>
            <a:ext cx="35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003097" y="3581400"/>
            <a:ext cx="35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cs typeface="Bookman Old Style"/>
              </a:rPr>
              <a:t>2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810000" y="5029200"/>
            <a:ext cx="11430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Bookman Old Style"/>
                <a:cs typeface="Bookman Old Style"/>
              </a:rPr>
              <a:t>Frontier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810000" y="5486400"/>
            <a:ext cx="1143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Bookman Old Style"/>
                <a:cs typeface="Bookman Old Style"/>
              </a:rPr>
              <a:t>Reached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953000" y="5029200"/>
            <a:ext cx="38100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rtlCol="0" anchor="ctr">
            <a:normAutofit fontScale="92500" lnSpcReduction="1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Bookman Old Style"/>
                <a:cs typeface="Bookman Old Style"/>
              </a:rPr>
              <a:t>(S,7)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953000" y="5486400"/>
            <a:ext cx="3810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rtlCol="0" anchor="ctr">
            <a:normAutofit fontScale="92500" lnSpcReduction="10000"/>
          </a:bodyPr>
          <a:lstStyle/>
          <a:p>
            <a:pPr algn="l"/>
            <a:endParaRPr lang="en-US" dirty="0">
              <a:solidFill>
                <a:schemeClr val="tx1"/>
              </a:solidFill>
              <a:latin typeface="Bookman Old Style"/>
              <a:cs typeface="Bookman Old Style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791200" y="4419600"/>
            <a:ext cx="2362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Bookman Old Style"/>
                <a:cs typeface="Bookman Old Style"/>
              </a:rPr>
              <a:t>(Node, </a:t>
            </a:r>
            <a:r>
              <a:rPr lang="en-US" i="1" dirty="0" err="1">
                <a:solidFill>
                  <a:srgbClr val="000000"/>
                </a:solidFill>
                <a:latin typeface="Bookman Old Style"/>
                <a:cs typeface="Bookman Old Style"/>
              </a:rPr>
              <a:t>f</a:t>
            </a:r>
            <a:r>
              <a:rPr lang="en-US" dirty="0">
                <a:solidFill>
                  <a:srgbClr val="000000"/>
                </a:solidFill>
                <a:latin typeface="Bookman Old Style"/>
                <a:cs typeface="Bookman Old Style"/>
              </a:rPr>
              <a:t>-value)</a:t>
            </a:r>
          </a:p>
        </p:txBody>
      </p:sp>
      <p:cxnSp>
        <p:nvCxnSpPr>
          <p:cNvPr id="82" name="Straight Arrow Connector 81"/>
          <p:cNvCxnSpPr>
            <a:stCxn id="77" idx="1"/>
          </p:cNvCxnSpPr>
          <p:nvPr/>
        </p:nvCxnSpPr>
        <p:spPr>
          <a:xfrm rot="10800000" flipV="1">
            <a:off x="5334000" y="4648200"/>
            <a:ext cx="45720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Isosceles Triangle 82"/>
          <p:cNvSpPr/>
          <p:nvPr/>
        </p:nvSpPr>
        <p:spPr>
          <a:xfrm>
            <a:off x="838200" y="3962400"/>
            <a:ext cx="228600" cy="228600"/>
          </a:xfrm>
          <a:prstGeom prst="triangle">
            <a:avLst/>
          </a:prstGeom>
          <a:solidFill>
            <a:schemeClr val="accent4"/>
          </a:solidFill>
          <a:ln w="34925">
            <a:solidFill>
              <a:schemeClr val="accent4"/>
            </a:solidFill>
          </a:ln>
          <a:effectLst/>
          <a:scene3d>
            <a:camera prst="orthographicFront">
              <a:rot lat="0" lon="0" rev="1620000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accent1">
                <a:tint val="100000"/>
                <a:shade val="100000"/>
                <a:hueMod val="100000"/>
                <a:satMod val="10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2286000" y="4953000"/>
            <a:ext cx="1447800" cy="1295400"/>
          </a:xfrm>
          <a:prstGeom prst="roundRect">
            <a:avLst/>
          </a:prstGeom>
          <a:noFill/>
          <a:ln w="25400">
            <a:solidFill>
              <a:schemeClr val="accent3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52400" y="4876800"/>
            <a:ext cx="1752600" cy="1218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r>
              <a:rPr lang="en-US" dirty="0">
                <a:solidFill>
                  <a:schemeClr val="tx1"/>
                </a:solidFill>
                <a:cs typeface="Bookman Old Style"/>
              </a:rPr>
              <a:t>Heuristic</a:t>
            </a:r>
            <a:r>
              <a:rPr lang="en-US" dirty="0">
                <a:solidFill>
                  <a:schemeClr val="tx1"/>
                </a:solidFill>
                <a:latin typeface="Bookman Old Style"/>
                <a:cs typeface="Bookman Old Style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Bookman Old Style"/>
                <a:cs typeface="Bookman Old Style"/>
              </a:rPr>
              <a:t>h </a:t>
            </a:r>
            <a:r>
              <a:rPr lang="en-US" dirty="0">
                <a:solidFill>
                  <a:schemeClr val="tx1"/>
                </a:solidFill>
                <a:cs typeface="Bookman Old Style"/>
              </a:rPr>
              <a:t>is admissible </a:t>
            </a:r>
          </a:p>
          <a:p>
            <a:r>
              <a:rPr lang="en-US" dirty="0">
                <a:solidFill>
                  <a:schemeClr val="tx1"/>
                </a:solidFill>
                <a:cs typeface="Bookman Old Style"/>
              </a:rPr>
              <a:t>(and </a:t>
            </a:r>
            <a:r>
              <a:rPr lang="en-US" i="1" dirty="0">
                <a:solidFill>
                  <a:schemeClr val="tx1"/>
                </a:solidFill>
                <a:cs typeface="Bookman Old Style"/>
              </a:rPr>
              <a:t>perfect!</a:t>
            </a:r>
            <a:r>
              <a:rPr lang="en-US" dirty="0">
                <a:solidFill>
                  <a:schemeClr val="tx1"/>
                </a:solidFill>
                <a:cs typeface="Bookman Old Style"/>
              </a:rPr>
              <a:t>) everywhere except here.</a:t>
            </a:r>
          </a:p>
        </p:txBody>
      </p:sp>
      <p:cxnSp>
        <p:nvCxnSpPr>
          <p:cNvPr id="37" name="Straight Connector 36"/>
          <p:cNvCxnSpPr>
            <a:stCxn id="35" idx="3"/>
            <a:endCxn id="34" idx="1"/>
          </p:cNvCxnSpPr>
          <p:nvPr/>
        </p:nvCxnSpPr>
        <p:spPr>
          <a:xfrm>
            <a:off x="1905000" y="5486147"/>
            <a:ext cx="381000" cy="114553"/>
          </a:xfrm>
          <a:prstGeom prst="line">
            <a:avLst/>
          </a:prstGeom>
          <a:ln w="28575">
            <a:solidFill>
              <a:schemeClr val="accent3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_lecs">
  <a:themeElements>
    <a:clrScheme name="Custom 15">
      <a:dk1>
        <a:srgbClr val="512C1D"/>
      </a:dk1>
      <a:lt1>
        <a:srgbClr val="FFFFFF"/>
      </a:lt1>
      <a:dk2>
        <a:srgbClr val="646469"/>
      </a:dk2>
      <a:lt2>
        <a:srgbClr val="DDE9EC"/>
      </a:lt2>
      <a:accent1>
        <a:srgbClr val="3071AE"/>
      </a:accent1>
      <a:accent2>
        <a:srgbClr val="3E8EDE"/>
      </a:accent2>
      <a:accent3>
        <a:srgbClr val="CB333B"/>
      </a:accent3>
      <a:accent4>
        <a:srgbClr val="566C11"/>
      </a:accent4>
      <a:accent5>
        <a:srgbClr val="61A60A"/>
      </a:accent5>
      <a:accent6>
        <a:srgbClr val="D35D00"/>
      </a:accent6>
      <a:hlink>
        <a:srgbClr val="CB333B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noFill/>
        <a:ln w="19050">
          <a:solidFill>
            <a:schemeClr val="tx2">
              <a:lumMod val="75000"/>
            </a:schemeClr>
          </a:solidFill>
        </a:ln>
        <a:effectLst/>
      </a:spPr>
      <a:bodyPr rtlCol="0" anchor="ctr">
        <a:normAutofit fontScale="92500" lnSpcReduction="20000"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accent1"/>
          </a:solidFill>
          <a:tailEnd type="triangle" w="lg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new_lecs.thmx</Template>
  <TotalTime>89538</TotalTime>
  <Words>3742</Words>
  <Application>Microsoft Macintosh PowerPoint</Application>
  <PresentationFormat>On-screen Show (4:3)</PresentationFormat>
  <Paragraphs>857</Paragraphs>
  <Slides>32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Bookman Old Style</vt:lpstr>
      <vt:lpstr>Calibri</vt:lpstr>
      <vt:lpstr>Gill Sans MT</vt:lpstr>
      <vt:lpstr>Helvetica</vt:lpstr>
      <vt:lpstr>Times New Roman</vt:lpstr>
      <vt:lpstr>Wingdings</vt:lpstr>
      <vt:lpstr>Wingdings 3</vt:lpstr>
      <vt:lpstr>new_lecs</vt:lpstr>
      <vt:lpstr>Lecture 05:  Heuristic Search (A*), II</vt:lpstr>
      <vt:lpstr>Admissibility and Consistency</vt:lpstr>
      <vt:lpstr>Other Results about  Consistent and/or Admissible Heuristics </vt:lpstr>
      <vt:lpstr>If h is Consistent  f is Monotone  (Path-costs never decrease)</vt:lpstr>
      <vt:lpstr>Completeness of A* </vt:lpstr>
      <vt:lpstr>Optimality of A*</vt:lpstr>
      <vt:lpstr>A* is Maximally Efficient</vt:lpstr>
      <vt:lpstr>Optimal Efficiency of A*</vt:lpstr>
      <vt:lpstr>1. A* is Not Optimal (if h is Inadmissible)</vt:lpstr>
      <vt:lpstr>1. A* is Not Optimal (if h is Inadmissible)</vt:lpstr>
      <vt:lpstr>1. A* is Not Optimal (if h is Inadmissible)</vt:lpstr>
      <vt:lpstr>1. A* is Not Optimal (if h is Inadmissible)</vt:lpstr>
      <vt:lpstr>1. A* is Not Optimal (if h is Inadmissible)</vt:lpstr>
      <vt:lpstr>2. A* is Optimally Efficient  (if h is Admissible &amp; Consistent)</vt:lpstr>
      <vt:lpstr>2. A* is Optimally Efficient  (if h is Admissible &amp; Consistent)</vt:lpstr>
      <vt:lpstr>2. A* is Optimally Efficient  (if h is Admissible &amp; Consistent)</vt:lpstr>
      <vt:lpstr>2. A* is Optimally Efficient  (if h is Admissible &amp; Consistent)</vt:lpstr>
      <vt:lpstr>2. A* is Optimally Efficient  (if h is Admissible &amp; Consistent)</vt:lpstr>
      <vt:lpstr>2. A* is Optimally Efficient  (if h is Admissible &amp; Consistent)</vt:lpstr>
      <vt:lpstr>3. A* May Not be Optimally Efficient  (if h is Admissible, but not Consistent)</vt:lpstr>
      <vt:lpstr>3. A* May Not be Optimally Efficient  (if h is Admissible, but not Consistent)</vt:lpstr>
      <vt:lpstr>3. A* May Not be Optimally Efficient  (if h is Admissible, but not Consistent)</vt:lpstr>
      <vt:lpstr>3. A* May Not be Optimally Efficient  (if h is Admissible, but not Consistent)</vt:lpstr>
      <vt:lpstr>3. A* May Not be Optimally Efficient  (if h is Admissible, but not Consistent)</vt:lpstr>
      <vt:lpstr>3. A* May Not be Optimally Efficient  (if h is Admissible, but not Consistent)</vt:lpstr>
      <vt:lpstr>3. A* May Not be Optimally Efficient  (if h is Admissible, but not Consistent)</vt:lpstr>
      <vt:lpstr>Another Source of Inefficiency</vt:lpstr>
      <vt:lpstr>Another Source of Inefficiency</vt:lpstr>
      <vt:lpstr>Another Source of Inefficiency</vt:lpstr>
      <vt:lpstr>Another Source of Inefficiency</vt:lpstr>
      <vt:lpstr>Another Source of Inefficiency</vt:lpstr>
      <vt:lpstr>Another Source of Inefficiency</vt:lpstr>
    </vt:vector>
  </TitlesOfParts>
  <Company>University of Massachusetts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I: Introduction</dc:title>
  <dc:creator>Don Towsley</dc:creator>
  <cp:lastModifiedBy>Martin Allen</cp:lastModifiedBy>
  <cp:revision>2599</cp:revision>
  <cp:lastPrinted>2020-01-15T13:37:23Z</cp:lastPrinted>
  <dcterms:created xsi:type="dcterms:W3CDTF">2017-09-06T15:49:01Z</dcterms:created>
  <dcterms:modified xsi:type="dcterms:W3CDTF">2022-06-05T19:58:21Z</dcterms:modified>
</cp:coreProperties>
</file>