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1262" r:id="rId2"/>
    <p:sldId id="1419" r:id="rId3"/>
    <p:sldId id="1420" r:id="rId4"/>
    <p:sldId id="1421" r:id="rId5"/>
    <p:sldId id="1422" r:id="rId6"/>
    <p:sldId id="1444" r:id="rId7"/>
    <p:sldId id="1445" r:id="rId8"/>
    <p:sldId id="1446" r:id="rId9"/>
    <p:sldId id="1425" r:id="rId10"/>
    <p:sldId id="1426" r:id="rId11"/>
    <p:sldId id="1447" r:id="rId12"/>
    <p:sldId id="1428" r:id="rId13"/>
    <p:sldId id="1429" r:id="rId14"/>
    <p:sldId id="1430" r:id="rId15"/>
    <p:sldId id="1431" r:id="rId16"/>
    <p:sldId id="1432" r:id="rId17"/>
    <p:sldId id="1433" r:id="rId18"/>
    <p:sldId id="1434" r:id="rId19"/>
    <p:sldId id="1453" r:id="rId20"/>
    <p:sldId id="1435" r:id="rId21"/>
    <p:sldId id="1448" r:id="rId22"/>
    <p:sldId id="1449" r:id="rId23"/>
    <p:sldId id="1450" r:id="rId24"/>
    <p:sldId id="1451" r:id="rId25"/>
    <p:sldId id="1452" r:id="rId26"/>
    <p:sldId id="1441" r:id="rId27"/>
    <p:sldId id="1442" r:id="rId28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E5FFFF"/>
    <a:srgbClr val="FDD22B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0952"/>
  </p:normalViewPr>
  <p:slideViewPr>
    <p:cSldViewPr>
      <p:cViewPr varScale="1">
        <p:scale>
          <a:sx n="98" d="100"/>
          <a:sy n="98" d="100"/>
        </p:scale>
        <p:origin x="184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ima.cs.berkeley.ed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d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08: </a:t>
            </a:r>
            <a:br>
              <a:rPr lang="en-US" sz="2400" dirty="0"/>
            </a:br>
            <a:r>
              <a:rPr lang="en-US" sz="2400" dirty="0"/>
              <a:t>Propositional Logic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48200" cy="40513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formal semantics</a:t>
            </a:r>
            <a:r>
              <a:rPr lang="en-US" dirty="0"/>
              <a:t> defines truth and entailment in terms of a </a:t>
            </a:r>
            <a:r>
              <a:rPr lang="en-US" dirty="0">
                <a:solidFill>
                  <a:schemeClr val="accent3"/>
                </a:solidFill>
              </a:rPr>
              <a:t>logical model</a:t>
            </a:r>
          </a:p>
          <a:p>
            <a:pPr lvl="1"/>
            <a:r>
              <a:rPr lang="en-US" dirty="0"/>
              <a:t>Circumstances under which a sentence is true or false</a:t>
            </a:r>
          </a:p>
          <a:p>
            <a:pPr lvl="1"/>
            <a:r>
              <a:rPr lang="en-US" dirty="0"/>
              <a:t>Model </a:t>
            </a:r>
            <a:r>
              <a:rPr lang="en-US" i="1" dirty="0" err="1">
                <a:latin typeface="Bookman Old Style"/>
                <a:cs typeface="Bookman Old Style"/>
              </a:rPr>
              <a:t>m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/>
              <a:t>is a </a:t>
            </a:r>
            <a:r>
              <a:rPr lang="en-US" i="1" dirty="0"/>
              <a:t>model of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sentence </a:t>
            </a:r>
            <a:r>
              <a:rPr lang="en-US" dirty="0">
                <a:latin typeface="Symbol" charset="2"/>
                <a:cs typeface="Symbol" charset="2"/>
              </a:rPr>
              <a:t>a </a:t>
            </a:r>
            <a:r>
              <a:rPr lang="en-US" dirty="0"/>
              <a:t>if </a:t>
            </a:r>
            <a:r>
              <a:rPr lang="en-US" dirty="0">
                <a:latin typeface="Symbol" charset="2"/>
                <a:cs typeface="Symbol" charset="2"/>
              </a:rPr>
              <a:t>a </a:t>
            </a:r>
            <a:r>
              <a:rPr lang="en-US" dirty="0"/>
              <a:t>is true in </a:t>
            </a:r>
            <a:r>
              <a:rPr lang="en-US" i="1" dirty="0" err="1">
                <a:latin typeface="Bookman Old Style"/>
                <a:cs typeface="Bookman Old Style"/>
              </a:rPr>
              <a:t>m</a:t>
            </a:r>
            <a:endParaRPr lang="en-US" i="1" dirty="0">
              <a:latin typeface="Bookman Old Style"/>
              <a:cs typeface="Bookman Old Style"/>
            </a:endParaRPr>
          </a:p>
          <a:p>
            <a:pPr lvl="1">
              <a:spcAft>
                <a:spcPts val="1800"/>
              </a:spcAft>
            </a:pPr>
            <a:r>
              <a:rPr lang="en-US" i="1" spc="300" dirty="0">
                <a:latin typeface="Bookman Old Style"/>
                <a:cs typeface="Bookman Old Style"/>
              </a:rPr>
              <a:t>M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dirty="0">
                <a:latin typeface="Bookman Old Style"/>
                <a:cs typeface="Bookman Old Style"/>
              </a:rPr>
              <a:t>) </a:t>
            </a:r>
            <a:r>
              <a:rPr lang="en-US" dirty="0"/>
              <a:t>= </a:t>
            </a:r>
            <a:r>
              <a:rPr lang="en-US" i="1" dirty="0"/>
              <a:t>set of all </a:t>
            </a:r>
            <a:r>
              <a:rPr lang="en-US" dirty="0"/>
              <a:t>models of </a:t>
            </a:r>
            <a:r>
              <a:rPr lang="en-US" dirty="0">
                <a:latin typeface="Symbol" charset="2"/>
                <a:cs typeface="Symbol" charset="2"/>
              </a:rPr>
              <a:t>a</a:t>
            </a:r>
          </a:p>
          <a:p>
            <a:r>
              <a:rPr lang="en-US" i="1" dirty="0">
                <a:latin typeface="Bookman Old Style"/>
                <a:cs typeface="Bookman Old Style"/>
              </a:rPr>
              <a:t>KB</a:t>
            </a:r>
            <a:r>
              <a:rPr lang="en-US" i="1" dirty="0"/>
              <a:t> </a:t>
            </a:r>
            <a:r>
              <a:rPr lang="en-US" dirty="0"/>
              <a:t>entails </a:t>
            </a:r>
            <a:r>
              <a:rPr lang="en-US" dirty="0">
                <a:latin typeface="Symbol" charset="2"/>
                <a:cs typeface="Symbol" charset="2"/>
              </a:rPr>
              <a:t>a </a:t>
            </a:r>
            <a:r>
              <a:rPr lang="en-US" dirty="0"/>
              <a:t>whenever </a:t>
            </a:r>
            <a:r>
              <a:rPr lang="en-US" i="1" dirty="0"/>
              <a:t>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models of </a:t>
            </a:r>
            <a:r>
              <a:rPr lang="en-US" i="1" dirty="0">
                <a:latin typeface="Bookman Old Style"/>
                <a:cs typeface="Bookman Old Style"/>
              </a:rPr>
              <a:t>KB </a:t>
            </a:r>
            <a:r>
              <a:rPr lang="en-US" dirty="0"/>
              <a:t>are </a:t>
            </a:r>
            <a:r>
              <a:rPr lang="en-US" i="1" dirty="0"/>
              <a:t>also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models of </a:t>
            </a:r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6800" y="5410200"/>
            <a:ext cx="7239000" cy="762000"/>
            <a:chOff x="1066800" y="5410200"/>
            <a:chExt cx="7239000" cy="762000"/>
          </a:xfrm>
          <a:solidFill>
            <a:srgbClr val="FFFF00"/>
          </a:solidFill>
        </p:grpSpPr>
        <p:sp>
          <p:nvSpPr>
            <p:cNvPr id="8" name="Rectangle 7"/>
            <p:cNvSpPr/>
            <p:nvPr/>
          </p:nvSpPr>
          <p:spPr>
            <a:xfrm>
              <a:off x="1066800" y="5410200"/>
              <a:ext cx="72390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905000" y="5569467"/>
              <a:ext cx="5905500" cy="456165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5334000" y="1219200"/>
            <a:ext cx="3505200" cy="3810000"/>
            <a:chOff x="5486400" y="1447800"/>
            <a:chExt cx="3505200" cy="3810000"/>
          </a:xfrm>
        </p:grpSpPr>
        <p:sp>
          <p:nvSpPr>
            <p:cNvPr id="11" name="Oval 10"/>
            <p:cNvSpPr/>
            <p:nvPr/>
          </p:nvSpPr>
          <p:spPr>
            <a:xfrm>
              <a:off x="5486400" y="1447800"/>
              <a:ext cx="3505200" cy="381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i="1" spc="300" dirty="0" err="1">
                  <a:solidFill>
                    <a:schemeClr val="tx1"/>
                  </a:solidFill>
                  <a:latin typeface="Bookman Old Style"/>
                  <a:cs typeface="Bookman Old Style"/>
                </a:rPr>
                <a:t>M</a:t>
              </a:r>
              <a:r>
                <a:rPr lang="en-US" dirty="0" err="1">
                  <a:solidFill>
                    <a:schemeClr val="tx1"/>
                  </a:solidFill>
                  <a:latin typeface="Bookman Old Style"/>
                  <a:cs typeface="Bookman Old Style"/>
                </a:rPr>
                <a:t>(</a:t>
              </a:r>
              <a:r>
                <a:rPr lang="en-US" dirty="0" err="1">
                  <a:solidFill>
                    <a:schemeClr val="tx1"/>
                  </a:solidFill>
                  <a:latin typeface="Symbol" charset="2"/>
                  <a:cs typeface="Symbol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096000" y="2667000"/>
              <a:ext cx="2286000" cy="2286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i="1" spc="300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M</a:t>
              </a:r>
              <a:r>
                <a:rPr lang="en-US" dirty="0">
                  <a:solidFill>
                    <a:schemeClr val="tx1"/>
                  </a:solidFill>
                  <a:latin typeface="Bookman Old Style"/>
                  <a:cs typeface="Bookman Old Style"/>
                </a:rPr>
                <a:t>(KB)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D46DAD8-6555-6852-F798-848FA836AAB5}"/>
              </a:ext>
            </a:extLst>
          </p:cNvPr>
          <p:cNvSpPr txBox="1"/>
          <p:nvPr/>
        </p:nvSpPr>
        <p:spPr>
          <a:xfrm>
            <a:off x="1596184" y="353304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874" y="352649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1647C7-E835-B1CF-ADCB-010DF479FCB9}"/>
              </a:ext>
            </a:extLst>
          </p:cNvPr>
          <p:cNvSpPr/>
          <p:nvPr/>
        </p:nvSpPr>
        <p:spPr>
          <a:xfrm>
            <a:off x="8814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4A5CF8-D400-79E9-9721-457273925425}"/>
              </a:ext>
            </a:extLst>
          </p:cNvPr>
          <p:cNvSpPr/>
          <p:nvPr/>
        </p:nvSpPr>
        <p:spPr>
          <a:xfrm>
            <a:off x="1999406" y="4313406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C386-73AF-8080-8A97-451D7FFC13E3}"/>
              </a:ext>
            </a:extLst>
          </p:cNvPr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037C4D-6B23-80A7-6926-5BD653FB17A5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6E01-C080-42BE-B333-24BA6FB98EF2}"/>
              </a:ext>
            </a:extLst>
          </p:cNvPr>
          <p:cNvSpPr/>
          <p:nvPr/>
        </p:nvSpPr>
        <p:spPr>
          <a:xfrm>
            <a:off x="11430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Breeze</a:t>
            </a:r>
          </a:p>
        </p:txBody>
      </p:sp>
      <p:sp>
        <p:nvSpPr>
          <p:cNvPr id="29" name="Oval 28"/>
          <p:cNvSpPr/>
          <p:nvPr/>
        </p:nvSpPr>
        <p:spPr>
          <a:xfrm>
            <a:off x="1672384" y="4459449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468784-3B04-2B72-E4FC-F01DE9864F5B}"/>
              </a:ext>
            </a:extLst>
          </p:cNvPr>
          <p:cNvSpPr txBox="1"/>
          <p:nvPr/>
        </p:nvSpPr>
        <p:spPr>
          <a:xfrm>
            <a:off x="2575704" y="442424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Models for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14318" y="1358992"/>
            <a:ext cx="3872482" cy="499100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600"/>
              </a:spcAft>
            </a:pPr>
            <a:r>
              <a:rPr lang="en-US" dirty="0"/>
              <a:t>The agent starts at bottom left, sensing </a:t>
            </a:r>
            <a:r>
              <a:rPr lang="en-US" i="1" dirty="0"/>
              <a:t>nothing </a:t>
            </a:r>
            <a:r>
              <a:rPr lang="en-US" dirty="0"/>
              <a:t>adjacent to it:</a:t>
            </a:r>
          </a:p>
          <a:p>
            <a:pPr>
              <a:spcAft>
                <a:spcPts val="1200"/>
              </a:spcAft>
            </a:pPr>
            <a:r>
              <a:rPr lang="en-US" dirty="0"/>
              <a:t>On moving right, the agent senses a breeze:</a:t>
            </a:r>
          </a:p>
          <a:p>
            <a:endParaRPr lang="en-US" dirty="0"/>
          </a:p>
          <a:p>
            <a:r>
              <a:rPr lang="en-US" dirty="0"/>
              <a:t>Based on this sequence of percepts, there exist a total of 8 possible models representing the presence or absence of pits in each of the 3 adjacent squares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31828EC-C10A-F338-C0CC-ED98C3EA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14452" y="3671563"/>
            <a:ext cx="4276090" cy="2908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E6E5304-A6EA-46E0-283E-A275D5AB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52" y="2514600"/>
            <a:ext cx="4276090" cy="3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305800" cy="89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 8 basic models, our knowledge base will consist of all of those that are </a:t>
            </a:r>
            <a:r>
              <a:rPr lang="en-US" dirty="0">
                <a:solidFill>
                  <a:schemeClr val="accent3"/>
                </a:solidFill>
              </a:rPr>
              <a:t>consistent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our observation of the breeze, given the rules defining the Wumpus World environment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wumpuModels0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13000" y="1143000"/>
            <a:ext cx="4902200" cy="414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690C89-B76B-09FE-EF1F-DF0D9647486F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305800" cy="89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 8 basic models, our knowledge base will consist of all of those that are </a:t>
            </a:r>
            <a:r>
              <a:rPr lang="en-US" dirty="0">
                <a:solidFill>
                  <a:schemeClr val="accent3"/>
                </a:solidFill>
              </a:rPr>
              <a:t>consistent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our observation of the breeze, given the rules defining the Wumpus World environment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wumpusModels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55800" y="1143000"/>
            <a:ext cx="53594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78690" y="1318106"/>
            <a:ext cx="3384310" cy="4930294"/>
          </a:xfrm>
        </p:spPr>
        <p:txBody>
          <a:bodyPr>
            <a:norm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baseline="-25000" dirty="0">
                <a:latin typeface="Symbol" charset="2"/>
                <a:cs typeface="Symbol" charset="2"/>
              </a:rPr>
              <a:t>1</a:t>
            </a:r>
            <a:r>
              <a:rPr lang="en-US" dirty="0">
                <a:latin typeface="Symbol" charset="2"/>
                <a:cs typeface="Symbol" charset="2"/>
              </a:rPr>
              <a:t> </a:t>
            </a:r>
            <a:r>
              <a:rPr lang="en-US" dirty="0"/>
              <a:t>= “</a:t>
            </a:r>
            <a:r>
              <a:rPr lang="en-US" dirty="0">
                <a:latin typeface="+mj-lt"/>
              </a:rPr>
              <a:t>[1,2] is safe</a:t>
            </a:r>
            <a:r>
              <a:rPr lang="en-US" dirty="0"/>
              <a:t>” is </a:t>
            </a:r>
            <a:r>
              <a:rPr lang="en-US" dirty="0">
                <a:solidFill>
                  <a:schemeClr val="accent3"/>
                </a:solidFill>
              </a:rPr>
              <a:t>entailed </a:t>
            </a:r>
            <a:r>
              <a:rPr lang="en-US" dirty="0"/>
              <a:t>by our knowledge base, due to the </a:t>
            </a:r>
            <a:r>
              <a:rPr lang="en-US" dirty="0">
                <a:solidFill>
                  <a:schemeClr val="accent3"/>
                </a:solidFill>
              </a:rPr>
              <a:t>containment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relationship</a:t>
            </a:r>
            <a:r>
              <a:rPr lang="en-US" dirty="0"/>
              <a:t> between the models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wumpusModels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1000" y="1607974"/>
            <a:ext cx="4960620" cy="39319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0CC5558-E489-7AB7-DF36-9E933104A44E}"/>
              </a:ext>
            </a:extLst>
          </p:cNvPr>
          <p:cNvGrpSpPr/>
          <p:nvPr/>
        </p:nvGrpSpPr>
        <p:grpSpPr>
          <a:xfrm>
            <a:off x="5669692" y="3962400"/>
            <a:ext cx="3048000" cy="545465"/>
            <a:chOff x="5867400" y="4953000"/>
            <a:chExt cx="3048000" cy="5454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ED9122-828D-2D0A-B33F-F5FFBE75F592}"/>
                </a:ext>
              </a:extLst>
            </p:cNvPr>
            <p:cNvSpPr/>
            <p:nvPr/>
          </p:nvSpPr>
          <p:spPr>
            <a:xfrm>
              <a:off x="5867400" y="4953000"/>
              <a:ext cx="3048000" cy="5454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EEC2E3-633C-913D-DD56-9ABBA445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160" y="5036974"/>
              <a:ext cx="2824480" cy="375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7800" y="1238250"/>
            <a:ext cx="3505200" cy="4918710"/>
          </a:xfrm>
        </p:spPr>
        <p:txBody>
          <a:bodyPr>
            <a:norm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 = “</a:t>
            </a:r>
            <a:r>
              <a:rPr lang="en-US" dirty="0">
                <a:latin typeface="+mj-lt"/>
              </a:rPr>
              <a:t>[2,2] is safe</a:t>
            </a:r>
            <a:r>
              <a:rPr lang="en-US" dirty="0"/>
              <a:t>” is </a:t>
            </a:r>
            <a:r>
              <a:rPr lang="en-US" i="1" dirty="0"/>
              <a:t>not</a:t>
            </a:r>
            <a:r>
              <a:rPr lang="en-US" dirty="0"/>
              <a:t> entailed, however, since there are conditions in which </a:t>
            </a:r>
            <a:r>
              <a:rPr lang="en-US" i="1" dirty="0">
                <a:latin typeface="Bookman Old Style"/>
                <a:cs typeface="Bookman Old Style"/>
              </a:rPr>
              <a:t>KB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is true, but </a:t>
            </a:r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 is still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wumpusModels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1695450"/>
            <a:ext cx="5189220" cy="39433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242B8D-6038-EB3F-684F-41B799856949}"/>
              </a:ext>
            </a:extLst>
          </p:cNvPr>
          <p:cNvGrpSpPr/>
          <p:nvPr/>
        </p:nvGrpSpPr>
        <p:grpSpPr>
          <a:xfrm>
            <a:off x="5669692" y="3962400"/>
            <a:ext cx="3048000" cy="545465"/>
            <a:chOff x="5867400" y="4953000"/>
            <a:chExt cx="3048000" cy="5454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CC4240-F2AC-8E6A-8E7C-910C433D9F9E}"/>
                </a:ext>
              </a:extLst>
            </p:cNvPr>
            <p:cNvSpPr/>
            <p:nvPr/>
          </p:nvSpPr>
          <p:spPr>
            <a:xfrm>
              <a:off x="5867400" y="4953000"/>
              <a:ext cx="3048000" cy="5454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B1B327-8721-C5FC-FE3C-529EB12D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116940" y="5036974"/>
              <a:ext cx="2548920" cy="375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Propositional Logic (PL)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029200"/>
          </a:xfrm>
        </p:spPr>
        <p:txBody>
          <a:bodyPr>
            <a:normAutofit/>
          </a:bodyPr>
          <a:lstStyle/>
          <a:p>
            <a:r>
              <a:rPr lang="en-US" dirty="0"/>
              <a:t>A basic formal language for representing simple statements of fact (</a:t>
            </a:r>
            <a:r>
              <a:rPr lang="en-US" dirty="0">
                <a:solidFill>
                  <a:schemeClr val="accent3"/>
                </a:solidFill>
              </a:rPr>
              <a:t>propositions</a:t>
            </a:r>
            <a:r>
              <a:rPr lang="en-US" dirty="0"/>
              <a:t>)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A set of </a:t>
            </a:r>
            <a:r>
              <a:rPr lang="en-US" dirty="0">
                <a:solidFill>
                  <a:schemeClr val="accent3"/>
                </a:solidFill>
              </a:rPr>
              <a:t>logical connectives </a:t>
            </a:r>
            <a:r>
              <a:rPr lang="en-US" dirty="0"/>
              <a:t>and a simple </a:t>
            </a:r>
            <a:r>
              <a:rPr lang="en-US" dirty="0">
                <a:solidFill>
                  <a:schemeClr val="accent3"/>
                </a:solidFill>
              </a:rPr>
              <a:t>recursive syntax</a:t>
            </a:r>
            <a:r>
              <a:rPr lang="en-US" dirty="0"/>
              <a:t> (grammar) for their combination into sentences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Basic proposition symbols, </a:t>
            </a:r>
            <a:r>
              <a:rPr lang="en-US" sz="2200" i="1" dirty="0">
                <a:latin typeface="+mj-lt"/>
              </a:rPr>
              <a:t>P</a:t>
            </a:r>
            <a:r>
              <a:rPr lang="en-US" sz="2200" baseline="-25000" dirty="0">
                <a:latin typeface="+mj-lt"/>
              </a:rPr>
              <a:t>1</a:t>
            </a:r>
            <a:r>
              <a:rPr lang="en-US" sz="2200" dirty="0"/>
              <a:t>, </a:t>
            </a:r>
            <a:r>
              <a:rPr lang="en-US" sz="2200" i="1" dirty="0">
                <a:latin typeface="Bookman Old Style" panose="02050604050505020204" pitchFamily="18" charset="0"/>
              </a:rPr>
              <a:t>P</a:t>
            </a:r>
            <a:r>
              <a:rPr lang="en-US" sz="2200" baseline="-25000" dirty="0">
                <a:latin typeface="Bookman Old Style" panose="02050604050505020204" pitchFamily="18" charset="0"/>
              </a:rPr>
              <a:t>2</a:t>
            </a:r>
            <a:r>
              <a:rPr lang="en-US" sz="2200" dirty="0"/>
              <a:t>, …, are sentences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If </a:t>
            </a:r>
            <a:r>
              <a:rPr lang="en-US" sz="2200" i="1" dirty="0">
                <a:latin typeface="+mj-lt"/>
              </a:rPr>
              <a:t>S</a:t>
            </a:r>
            <a:r>
              <a:rPr lang="en-US" sz="2200" dirty="0"/>
              <a:t> is a sentence, </a:t>
            </a:r>
            <a:r>
              <a:rPr lang="en-US" sz="2200" dirty="0">
                <a:latin typeface="+mj-lt"/>
              </a:rPr>
              <a:t>¬</a:t>
            </a:r>
            <a:r>
              <a:rPr lang="en-US" sz="2200" i="1" dirty="0">
                <a:latin typeface="+mj-lt"/>
              </a:rPr>
              <a:t>S</a:t>
            </a:r>
            <a:r>
              <a:rPr lang="en-US" sz="2200" dirty="0"/>
              <a:t> is a sentence (</a:t>
            </a:r>
            <a:r>
              <a:rPr lang="en-US" sz="2200" dirty="0">
                <a:solidFill>
                  <a:schemeClr val="accent3"/>
                </a:solidFill>
              </a:rPr>
              <a:t>negation</a:t>
            </a:r>
            <a:r>
              <a:rPr lang="en-US" sz="2200" dirty="0"/>
              <a:t>)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12C1D"/>
                </a:solidFill>
              </a:rPr>
              <a:t>If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and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are sentences,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∧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a sentence (</a:t>
            </a:r>
            <a:r>
              <a:rPr lang="en-US" sz="2200" dirty="0">
                <a:solidFill>
                  <a:schemeClr val="accent3"/>
                </a:solidFill>
              </a:rPr>
              <a:t>conjunction</a:t>
            </a:r>
            <a:r>
              <a:rPr lang="en-US" sz="2200" dirty="0">
                <a:solidFill>
                  <a:srgbClr val="512C1D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12C1D"/>
                </a:solidFill>
              </a:rPr>
              <a:t>If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and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are sentences,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∨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a sentence (</a:t>
            </a:r>
            <a:r>
              <a:rPr lang="en-US" sz="2200" dirty="0">
                <a:solidFill>
                  <a:schemeClr val="accent3"/>
                </a:solidFill>
              </a:rPr>
              <a:t>disjunction</a:t>
            </a:r>
            <a:r>
              <a:rPr lang="en-US" sz="2200" dirty="0">
                <a:solidFill>
                  <a:srgbClr val="512C1D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12C1D"/>
                </a:solidFill>
              </a:rPr>
              <a:t>If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and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are sentences,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⇒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a sentence (</a:t>
            </a:r>
            <a:r>
              <a:rPr lang="en-US" sz="2200" dirty="0">
                <a:solidFill>
                  <a:schemeClr val="accent3"/>
                </a:solidFill>
              </a:rPr>
              <a:t>implication</a:t>
            </a:r>
            <a:r>
              <a:rPr lang="en-US" sz="2200" dirty="0">
                <a:solidFill>
                  <a:srgbClr val="512C1D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12C1D"/>
                </a:solidFill>
              </a:rPr>
              <a:t>If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and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are sentences,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⇔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a sentence (</a:t>
            </a:r>
            <a:r>
              <a:rPr lang="en-US" sz="2200" dirty="0">
                <a:solidFill>
                  <a:schemeClr val="accent3"/>
                </a:solidFill>
              </a:rPr>
              <a:t>biconditional</a:t>
            </a:r>
            <a:r>
              <a:rPr lang="en-US" sz="2200" dirty="0">
                <a:solidFill>
                  <a:srgbClr val="512C1D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Propositional Logic (PL)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0800"/>
          </a:xfrm>
        </p:spPr>
        <p:txBody>
          <a:bodyPr>
            <a:normAutofit/>
          </a:bodyPr>
          <a:lstStyle/>
          <a:p>
            <a:r>
              <a:rPr lang="en-US" dirty="0"/>
              <a:t>A PL</a:t>
            </a:r>
            <a:r>
              <a:rPr lang="en-US" i="1" dirty="0"/>
              <a:t> </a:t>
            </a:r>
            <a:r>
              <a:rPr lang="en-US" dirty="0"/>
              <a:t>model </a:t>
            </a:r>
            <a:r>
              <a:rPr lang="en-US" i="1" dirty="0">
                <a:latin typeface="Bookman Old Style"/>
                <a:cs typeface="Bookman Old Style"/>
              </a:rPr>
              <a:t>m</a:t>
            </a:r>
            <a:r>
              <a:rPr lang="en-US" i="1" dirty="0"/>
              <a:t> </a:t>
            </a:r>
            <a:r>
              <a:rPr lang="en-US" dirty="0"/>
              <a:t>is an assignment of true/false values to whatever basic propositional symbols exist</a:t>
            </a:r>
          </a:p>
          <a:p>
            <a:pPr lvl="1"/>
            <a:r>
              <a:rPr lang="en-US" i="1" dirty="0">
                <a:latin typeface="Bookman Old Style"/>
                <a:cs typeface="Bookman Old Style"/>
              </a:rPr>
              <a:t>P</a:t>
            </a:r>
            <a:r>
              <a:rPr lang="en-US" i="1" baseline="-25000" dirty="0">
                <a:latin typeface="Bookman Old Style"/>
                <a:cs typeface="Bookman Old Style"/>
              </a:rPr>
              <a:t>1</a:t>
            </a:r>
            <a:r>
              <a:rPr lang="en-US" i="1" dirty="0">
                <a:latin typeface="Bookman Old Style"/>
                <a:cs typeface="Bookman Old Style"/>
              </a:rPr>
              <a:t> = True, P</a:t>
            </a:r>
            <a:r>
              <a:rPr lang="en-US" i="1" baseline="-25000" dirty="0">
                <a:latin typeface="Bookman Old Style"/>
                <a:cs typeface="Bookman Old Style"/>
              </a:rPr>
              <a:t>2</a:t>
            </a:r>
            <a:r>
              <a:rPr lang="en-US" i="1" dirty="0">
                <a:latin typeface="Bookman Old Style"/>
                <a:cs typeface="Bookman Old Style"/>
              </a:rPr>
              <a:t> = False, P</a:t>
            </a:r>
            <a:r>
              <a:rPr lang="en-US" i="1" baseline="-25000" dirty="0">
                <a:latin typeface="Bookman Old Style"/>
                <a:cs typeface="Bookman Old Style"/>
              </a:rPr>
              <a:t>3</a:t>
            </a:r>
            <a:r>
              <a:rPr lang="en-US" i="1" dirty="0">
                <a:latin typeface="Bookman Old Style"/>
                <a:cs typeface="Bookman Old Style"/>
              </a:rPr>
              <a:t> = True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For </a:t>
            </a:r>
            <a:r>
              <a:rPr lang="en-US" i="1" dirty="0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propositional symbols, </a:t>
            </a:r>
            <a:r>
              <a:rPr lang="en-US" dirty="0">
                <a:latin typeface="Bookman Old Style"/>
                <a:cs typeface="Bookman Old Style"/>
              </a:rPr>
              <a:t>2</a:t>
            </a:r>
            <a:r>
              <a:rPr lang="en-US" i="1" baseline="30000" dirty="0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such models are possible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/>
              <a:t>Given an assignment to basic symbols, all more complex sentences are true/false according to </a:t>
            </a:r>
            <a:r>
              <a:rPr lang="en-US" dirty="0">
                <a:solidFill>
                  <a:schemeClr val="accent3"/>
                </a:solidFill>
              </a:rPr>
              <a:t>semantic rules</a:t>
            </a:r>
            <a:r>
              <a:rPr lang="en-US" dirty="0"/>
              <a:t>: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12C1D"/>
                </a:solidFill>
                <a:latin typeface="Bookman Old Style"/>
              </a:rPr>
              <a:t>¬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 err="1">
                <a:solidFill>
                  <a:srgbClr val="512C1D"/>
                </a:solidFill>
              </a:rPr>
              <a:t>iff</a:t>
            </a:r>
            <a:r>
              <a:rPr lang="en-US" sz="2200" dirty="0">
                <a:solidFill>
                  <a:srgbClr val="512C1D"/>
                </a:solidFill>
              </a:rPr>
              <a:t> (</a:t>
            </a:r>
            <a:r>
              <a:rPr lang="en-US" sz="2200" i="1" dirty="0">
                <a:solidFill>
                  <a:srgbClr val="512C1D"/>
                </a:solidFill>
              </a:rPr>
              <a:t>if and only i</a:t>
            </a:r>
            <a:r>
              <a:rPr lang="en-US" sz="2200" i="1" spc="600" dirty="0">
                <a:solidFill>
                  <a:srgbClr val="512C1D"/>
                </a:solidFill>
              </a:rPr>
              <a:t>f</a:t>
            </a:r>
            <a:r>
              <a:rPr lang="en-US" sz="2200" dirty="0">
                <a:solidFill>
                  <a:srgbClr val="512C1D"/>
                </a:solidFill>
              </a:rPr>
              <a:t>)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 </a:t>
            </a:r>
            <a:r>
              <a:rPr lang="en-US" sz="2200" dirty="0">
                <a:solidFill>
                  <a:srgbClr val="512C1D"/>
                </a:solidFill>
              </a:rPr>
              <a:t>is false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∧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 err="1">
                <a:solidFill>
                  <a:srgbClr val="512C1D"/>
                </a:solidFill>
              </a:rPr>
              <a:t>iff</a:t>
            </a:r>
            <a:r>
              <a:rPr lang="en-US" sz="2200" dirty="0">
                <a:solidFill>
                  <a:srgbClr val="512C1D"/>
                </a:solidFill>
              </a:rPr>
              <a:t>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>
                <a:solidFill>
                  <a:schemeClr val="accent3"/>
                </a:solidFill>
              </a:rPr>
              <a:t>and</a:t>
            </a:r>
            <a:r>
              <a:rPr lang="en-US" sz="2200" dirty="0">
                <a:solidFill>
                  <a:srgbClr val="512C1D"/>
                </a:solidFill>
              </a:rPr>
              <a:t>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∨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 err="1">
                <a:solidFill>
                  <a:srgbClr val="512C1D"/>
                </a:solidFill>
              </a:rPr>
              <a:t>iff</a:t>
            </a:r>
            <a:r>
              <a:rPr lang="en-US" sz="2200" dirty="0">
                <a:solidFill>
                  <a:srgbClr val="512C1D"/>
                </a:solidFill>
              </a:rPr>
              <a:t>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>
                <a:solidFill>
                  <a:schemeClr val="accent3"/>
                </a:solidFill>
              </a:rPr>
              <a:t>or</a:t>
            </a:r>
            <a:r>
              <a:rPr lang="en-US" sz="2200" dirty="0">
                <a:solidFill>
                  <a:srgbClr val="512C1D"/>
                </a:solidFill>
              </a:rPr>
              <a:t>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⇒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 err="1">
                <a:solidFill>
                  <a:srgbClr val="512C1D"/>
                </a:solidFill>
              </a:rPr>
              <a:t>iff</a:t>
            </a:r>
            <a:r>
              <a:rPr lang="en-US" sz="2200" dirty="0">
                <a:solidFill>
                  <a:srgbClr val="512C1D"/>
                </a:solidFill>
              </a:rPr>
              <a:t>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is false </a:t>
            </a:r>
            <a:r>
              <a:rPr lang="en-US" sz="2200" dirty="0">
                <a:solidFill>
                  <a:schemeClr val="accent3"/>
                </a:solidFill>
              </a:rPr>
              <a:t>or</a:t>
            </a:r>
            <a:r>
              <a:rPr lang="en-US" sz="2200" dirty="0">
                <a:solidFill>
                  <a:srgbClr val="512C1D"/>
                </a:solidFill>
              </a:rPr>
              <a:t>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⇔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 err="1">
                <a:solidFill>
                  <a:srgbClr val="512C1D"/>
                </a:solidFill>
              </a:rPr>
              <a:t>iff</a:t>
            </a:r>
            <a:r>
              <a:rPr lang="en-US" sz="2200" dirty="0">
                <a:solidFill>
                  <a:srgbClr val="512C1D"/>
                </a:solidFill>
              </a:rPr>
              <a:t>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⇒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</a:rPr>
              <a:t> is true </a:t>
            </a:r>
            <a:r>
              <a:rPr lang="en-US" sz="2200" dirty="0">
                <a:solidFill>
                  <a:schemeClr val="accent3"/>
                </a:solidFill>
              </a:rPr>
              <a:t>and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2</a:t>
            </a:r>
            <a:r>
              <a:rPr lang="en-US" sz="2200" dirty="0">
                <a:solidFill>
                  <a:srgbClr val="512C1D"/>
                </a:solidFill>
                <a:latin typeface="Bookman Old Style"/>
              </a:rPr>
              <a:t> ⇒ </a:t>
            </a:r>
            <a:r>
              <a:rPr lang="en-US" sz="2200" i="1" dirty="0">
                <a:solidFill>
                  <a:srgbClr val="512C1D"/>
                </a:solidFill>
                <a:latin typeface="Bookman Old Style"/>
              </a:rPr>
              <a:t>S</a:t>
            </a:r>
            <a:r>
              <a:rPr lang="en-US" sz="2200" baseline="-25000" dirty="0">
                <a:solidFill>
                  <a:srgbClr val="512C1D"/>
                </a:solidFill>
                <a:latin typeface="Bookman Old Style"/>
              </a:rPr>
              <a:t>1</a:t>
            </a:r>
            <a:r>
              <a:rPr lang="en-US" sz="2200" dirty="0">
                <a:solidFill>
                  <a:srgbClr val="512C1D"/>
                </a:solidFill>
              </a:rPr>
              <a:t> is true</a:t>
            </a:r>
          </a:p>
          <a:p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PL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8229600" cy="2238374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basic semantic rules of</a:t>
            </a:r>
            <a:r>
              <a:rPr lang="en-US" i="1" dirty="0"/>
              <a:t> PL</a:t>
            </a:r>
            <a:r>
              <a:rPr lang="en-US" dirty="0"/>
              <a:t> correspond to a simple set of </a:t>
            </a:r>
            <a:r>
              <a:rPr lang="en-US" dirty="0">
                <a:solidFill>
                  <a:schemeClr val="accent3"/>
                </a:solidFill>
              </a:rPr>
              <a:t>truth tables</a:t>
            </a:r>
            <a:r>
              <a:rPr lang="en-US" dirty="0"/>
              <a:t>, each of which gives the result of applying one </a:t>
            </a:r>
            <a:r>
              <a:rPr lang="en-US" dirty="0">
                <a:solidFill>
                  <a:schemeClr val="accent3"/>
                </a:solidFill>
              </a:rPr>
              <a:t>connective</a:t>
            </a:r>
            <a:r>
              <a:rPr lang="en-US" dirty="0"/>
              <a:t> to one or more propositional symbols</a:t>
            </a:r>
          </a:p>
          <a:p>
            <a:pPr>
              <a:spcAft>
                <a:spcPts val="1800"/>
              </a:spcAft>
            </a:pPr>
            <a:r>
              <a:rPr lang="en-US" dirty="0"/>
              <a:t>Each connective is defined by its </a:t>
            </a:r>
            <a:r>
              <a:rPr lang="en-US" dirty="0">
                <a:solidFill>
                  <a:schemeClr val="accent3"/>
                </a:solidFill>
              </a:rPr>
              <a:t>truth function</a:t>
            </a:r>
            <a:r>
              <a:rPr lang="en-US" dirty="0"/>
              <a:t>:  takes one or more truth values as input and outputs another truth value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999417-5352-A282-13D7-63748EC61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44953"/>
              </p:ext>
            </p:extLst>
          </p:nvPr>
        </p:nvGraphicFramePr>
        <p:xfrm>
          <a:off x="609600" y="1371600"/>
          <a:ext cx="8001000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105604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809537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45885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18635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273812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9159499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005850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+mj-lt"/>
                        </a:rPr>
                        <a:t>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+mj-lt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j-lt"/>
                        </a:rPr>
                        <a:t>¬</a:t>
                      </a:r>
                      <a:r>
                        <a:rPr lang="en-US" b="0" i="1" dirty="0">
                          <a:latin typeface="+mj-lt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+mj-lt"/>
                        </a:rPr>
                        <a:t>P </a:t>
                      </a:r>
                      <a:r>
                        <a:rPr lang="en-US" b="0" i="0" dirty="0">
                          <a:latin typeface="+mj-lt"/>
                        </a:rPr>
                        <a:t>∧</a:t>
                      </a:r>
                      <a:r>
                        <a:rPr lang="en-US" b="0" i="1" dirty="0">
                          <a:latin typeface="+mj-lt"/>
                        </a:rPr>
                        <a:t>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∨</a:t>
                      </a: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Q</a:t>
                      </a:r>
                      <a:endParaRPr lang="en-US" b="0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⇒</a:t>
                      </a: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Q</a:t>
                      </a:r>
                      <a:endParaRPr lang="en-US" b="0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⇔</a:t>
                      </a: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2C1D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Q</a:t>
                      </a:r>
                      <a:endParaRPr lang="en-US" b="0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42024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36615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087332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79861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2993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D46DAD8-6555-6852-F798-848FA836AAB5}"/>
              </a:ext>
            </a:extLst>
          </p:cNvPr>
          <p:cNvSpPr txBox="1"/>
          <p:nvPr/>
        </p:nvSpPr>
        <p:spPr>
          <a:xfrm>
            <a:off x="1596184" y="353304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874" y="352649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1647C7-E835-B1CF-ADCB-010DF479FCB9}"/>
              </a:ext>
            </a:extLst>
          </p:cNvPr>
          <p:cNvSpPr/>
          <p:nvPr/>
        </p:nvSpPr>
        <p:spPr>
          <a:xfrm>
            <a:off x="8814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4A5CF8-D400-79E9-9721-457273925425}"/>
              </a:ext>
            </a:extLst>
          </p:cNvPr>
          <p:cNvSpPr/>
          <p:nvPr/>
        </p:nvSpPr>
        <p:spPr>
          <a:xfrm>
            <a:off x="1999406" y="4313406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C386-73AF-8080-8A97-451D7FFC13E3}"/>
              </a:ext>
            </a:extLst>
          </p:cNvPr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037C4D-6B23-80A7-6926-5BD653FB17A5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6E01-C080-42BE-B333-24BA6FB98EF2}"/>
              </a:ext>
            </a:extLst>
          </p:cNvPr>
          <p:cNvSpPr/>
          <p:nvPr/>
        </p:nvSpPr>
        <p:spPr>
          <a:xfrm>
            <a:off x="11430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Breeze</a:t>
            </a:r>
          </a:p>
        </p:txBody>
      </p:sp>
      <p:sp>
        <p:nvSpPr>
          <p:cNvPr id="29" name="Oval 28"/>
          <p:cNvSpPr/>
          <p:nvPr/>
        </p:nvSpPr>
        <p:spPr>
          <a:xfrm>
            <a:off x="1672384" y="4459449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468784-3B04-2B72-E4FC-F01DE9864F5B}"/>
              </a:ext>
            </a:extLst>
          </p:cNvPr>
          <p:cNvSpPr txBox="1"/>
          <p:nvPr/>
        </p:nvSpPr>
        <p:spPr>
          <a:xfrm>
            <a:off x="2575704" y="442424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Logic in the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48200" y="1358993"/>
            <a:ext cx="4038600" cy="427980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We can use PL to express the situation of the agent: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Let </a:t>
            </a:r>
            <a:r>
              <a:rPr lang="en-US" sz="2000" i="1" dirty="0" err="1">
                <a:latin typeface="Bookman Old Style" panose="02050604050505020204" pitchFamily="18" charset="0"/>
              </a:rPr>
              <a:t>P</a:t>
            </a:r>
            <a:r>
              <a:rPr lang="en-US" sz="2000" i="1" baseline="-25000" dirty="0" err="1">
                <a:latin typeface="Bookman Old Style" panose="02050604050505020204" pitchFamily="18" charset="0"/>
              </a:rPr>
              <a:t>i,j</a:t>
            </a:r>
            <a:r>
              <a:rPr lang="en-US" sz="2000" dirty="0"/>
              <a:t> be true if there is a pit in location </a:t>
            </a:r>
            <a:r>
              <a:rPr lang="en-US" sz="2000" dirty="0">
                <a:latin typeface="+mj-lt"/>
              </a:rPr>
              <a:t>[</a:t>
            </a:r>
            <a:r>
              <a:rPr lang="en-US" sz="2000" i="1" spc="3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spc="300" dirty="0">
                <a:latin typeface="+mj-lt"/>
              </a:rPr>
              <a:t>j</a:t>
            </a:r>
            <a:r>
              <a:rPr lang="en-US" sz="2000" dirty="0">
                <a:latin typeface="+mj-lt"/>
              </a:rPr>
              <a:t>]</a:t>
            </a:r>
          </a:p>
          <a:p>
            <a:pPr lvl="0">
              <a:buClr>
                <a:srgbClr val="3071A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Let </a:t>
            </a:r>
            <a:r>
              <a:rPr lang="en-US" sz="2000" i="1" dirty="0" err="1">
                <a:latin typeface="Bookman Old Style" panose="02050604050505020204" pitchFamily="18" charset="0"/>
              </a:rPr>
              <a:t>B</a:t>
            </a:r>
            <a:r>
              <a:rPr lang="en-US" sz="2000" i="1" baseline="-25000" dirty="0" err="1">
                <a:latin typeface="Bookman Old Style" panose="02050604050505020204" pitchFamily="18" charset="0"/>
              </a:rPr>
              <a:t>i,j</a:t>
            </a:r>
            <a:r>
              <a:rPr lang="en-US" sz="2000" dirty="0"/>
              <a:t> be true if there is a breeze in location </a:t>
            </a:r>
            <a:r>
              <a:rPr lang="en-US" sz="2000" dirty="0">
                <a:solidFill>
                  <a:srgbClr val="512C1D"/>
                </a:solidFill>
                <a:latin typeface="Bookman Old Style"/>
              </a:rPr>
              <a:t>[</a:t>
            </a:r>
            <a:r>
              <a:rPr lang="en-US" sz="2000" i="1" spc="300" dirty="0" err="1">
                <a:solidFill>
                  <a:srgbClr val="512C1D"/>
                </a:solidFill>
                <a:latin typeface="Bookman Old Style"/>
              </a:rPr>
              <a:t>i</a:t>
            </a:r>
            <a:r>
              <a:rPr lang="en-US" sz="2000" dirty="0">
                <a:solidFill>
                  <a:srgbClr val="512C1D"/>
                </a:solidFill>
                <a:latin typeface="Bookman Old Style"/>
              </a:rPr>
              <a:t>, </a:t>
            </a:r>
            <a:r>
              <a:rPr lang="en-US" sz="2000" i="1" spc="300" dirty="0">
                <a:solidFill>
                  <a:srgbClr val="512C1D"/>
                </a:solidFill>
                <a:latin typeface="Bookman Old Style"/>
              </a:rPr>
              <a:t>j</a:t>
            </a:r>
            <a:r>
              <a:rPr lang="en-US" sz="2000" dirty="0">
                <a:solidFill>
                  <a:srgbClr val="512C1D"/>
                </a:solidFill>
                <a:latin typeface="Bookman Old Style"/>
              </a:rPr>
              <a:t>]</a:t>
            </a:r>
          </a:p>
          <a:p>
            <a:pPr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relevant KB is:</a:t>
            </a:r>
          </a:p>
          <a:p>
            <a:r>
              <a:rPr lang="en-US" sz="2000" dirty="0"/>
              <a:t>PL can also express Wumpus World rules like “Pits cause breezes in adjacent squares”: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B98B-C775-676E-DE2F-D493AD92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50341" y="3804794"/>
            <a:ext cx="3359785" cy="3136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E3583B-D7D8-BC77-829D-8184C479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41" y="5452019"/>
            <a:ext cx="3590925" cy="7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8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build AI agents that act in the world based upon incoming data, supplemented by their </a:t>
            </a:r>
            <a:r>
              <a:rPr lang="en-US" sz="2400" dirty="0">
                <a:solidFill>
                  <a:schemeClr val="accent3"/>
                </a:solidFill>
              </a:rPr>
              <a:t>knowledge </a:t>
            </a:r>
            <a:r>
              <a:rPr lang="en-US" sz="2400" dirty="0"/>
              <a:t>of the world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EAC76C-A0C5-82A2-4EF8-B2E47760DB78}"/>
              </a:ext>
            </a:extLst>
          </p:cNvPr>
          <p:cNvGrpSpPr>
            <a:grpSpLocks noChangeAspect="1"/>
          </p:cNvGrpSpPr>
          <p:nvPr/>
        </p:nvGrpSpPr>
        <p:grpSpPr>
          <a:xfrm>
            <a:off x="2171696" y="2213796"/>
            <a:ext cx="5442531" cy="2755392"/>
            <a:chOff x="1600200" y="2370199"/>
            <a:chExt cx="4800600" cy="24304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C0F66-C063-5936-19A4-F29E0F92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600" y="2543175"/>
              <a:ext cx="4495800" cy="21526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E79C6A-5521-E03B-C99C-F5C0BFAB3472}"/>
                </a:ext>
              </a:extLst>
            </p:cNvPr>
            <p:cNvSpPr/>
            <p:nvPr/>
          </p:nvSpPr>
          <p:spPr>
            <a:xfrm>
              <a:off x="1600200" y="2370199"/>
              <a:ext cx="4800600" cy="2430401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B6DDA7-C544-825D-73B6-6B70E9EAA68D}"/>
              </a:ext>
            </a:extLst>
          </p:cNvPr>
          <p:cNvCxnSpPr>
            <a:cxnSpLocks/>
          </p:cNvCxnSpPr>
          <p:nvPr/>
        </p:nvCxnSpPr>
        <p:spPr>
          <a:xfrm>
            <a:off x="1905000" y="3794760"/>
            <a:ext cx="609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0AE85-45F9-00EE-9753-1077398156CC}"/>
              </a:ext>
            </a:extLst>
          </p:cNvPr>
          <p:cNvSpPr/>
          <p:nvPr/>
        </p:nvSpPr>
        <p:spPr>
          <a:xfrm>
            <a:off x="152400" y="2362200"/>
            <a:ext cx="1866900" cy="1672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Actions  are chosen based upon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KB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>
                <a:solidFill>
                  <a:schemeClr val="accent3"/>
                </a:solidFill>
              </a:rPr>
              <a:t>knowledge-base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FB34AC-65A3-2CFB-D309-9161C17396B1}"/>
              </a:ext>
            </a:extLst>
          </p:cNvPr>
          <p:cNvCxnSpPr>
            <a:cxnSpLocks/>
          </p:cNvCxnSpPr>
          <p:nvPr/>
        </p:nvCxnSpPr>
        <p:spPr>
          <a:xfrm flipH="1" flipV="1">
            <a:off x="7429500" y="3702520"/>
            <a:ext cx="419100" cy="9565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30DD78-5B4B-553F-7DC0-6FBF598BC3C0}"/>
              </a:ext>
            </a:extLst>
          </p:cNvPr>
          <p:cNvCxnSpPr>
            <a:cxnSpLocks/>
          </p:cNvCxnSpPr>
          <p:nvPr/>
        </p:nvCxnSpPr>
        <p:spPr>
          <a:xfrm flipH="1" flipV="1">
            <a:off x="7239000" y="4125620"/>
            <a:ext cx="647700" cy="6532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4AC95C-D429-A623-ADE4-42BCF5653FB7}"/>
              </a:ext>
            </a:extLst>
          </p:cNvPr>
          <p:cNvSpPr/>
          <p:nvPr/>
        </p:nvSpPr>
        <p:spPr>
          <a:xfrm>
            <a:off x="6510466" y="4572000"/>
            <a:ext cx="2328734" cy="16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Incoming data (</a:t>
            </a:r>
            <a:r>
              <a:rPr lang="en-US" dirty="0">
                <a:solidFill>
                  <a:schemeClr val="accent3"/>
                </a:solidFill>
              </a:rPr>
              <a:t>percepts</a:t>
            </a:r>
            <a:r>
              <a:rPr lang="en-US" dirty="0">
                <a:solidFill>
                  <a:schemeClr val="tx1"/>
                </a:solidFill>
              </a:rPr>
              <a:t>) and chosen actions are also </a:t>
            </a:r>
            <a:r>
              <a:rPr lang="en-US" dirty="0">
                <a:solidFill>
                  <a:schemeClr val="accent3"/>
                </a:solidFill>
              </a:rPr>
              <a:t>recorded</a:t>
            </a:r>
            <a:r>
              <a:rPr lang="en-US" dirty="0">
                <a:solidFill>
                  <a:schemeClr val="tx1"/>
                </a:solidFill>
              </a:rPr>
              <a:t> to that knowledge-base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E3235-676D-F8CF-2ECB-54DBDAF9647D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Truth-Functional Analysis (01)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basic truth tables, we can assign a semantic value to any complex PL sentence, recursively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2850" y="2425700"/>
            <a:ext cx="6794500" cy="4699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62000" y="2208212"/>
            <a:ext cx="769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Truth-Functional Analysis (02)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basic truth tables, we can assign a semantic value to any complex PL sentence, recursively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" y="2208212"/>
            <a:ext cx="769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A4756C-F06D-427D-5361-FFDE80B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2423160"/>
            <a:ext cx="6807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6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Truth-Functional Analysis (03)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basic truth tables, we can assign a semantic value to any complex PL sentence, recursively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" y="2208212"/>
            <a:ext cx="769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A4756C-F06D-427D-5361-FFDE80B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152" y="2423160"/>
            <a:ext cx="6807200" cy="3086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5FCAA447-067A-3D85-2B4B-DFE498E2E183}"/>
              </a:ext>
            </a:extLst>
          </p:cNvPr>
          <p:cNvSpPr/>
          <p:nvPr/>
        </p:nvSpPr>
        <p:spPr>
          <a:xfrm>
            <a:off x="1295400" y="5631128"/>
            <a:ext cx="4876800" cy="312472"/>
          </a:xfrm>
          <a:custGeom>
            <a:avLst/>
            <a:gdLst>
              <a:gd name="connsiteX0" fmla="*/ 0 w 4696725"/>
              <a:gd name="connsiteY0" fmla="*/ 30239 h 312472"/>
              <a:gd name="connsiteX1" fmla="*/ 0 w 4696725"/>
              <a:gd name="connsiteY1" fmla="*/ 312472 h 312472"/>
              <a:gd name="connsiteX2" fmla="*/ 4696725 w 4696725"/>
              <a:gd name="connsiteY2" fmla="*/ 302392 h 312472"/>
              <a:gd name="connsiteX3" fmla="*/ 4696725 w 4696725"/>
              <a:gd name="connsiteY3" fmla="*/ 0 h 3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6725" h="312472">
                <a:moveTo>
                  <a:pt x="0" y="30239"/>
                </a:moveTo>
                <a:lnTo>
                  <a:pt x="0" y="312472"/>
                </a:lnTo>
                <a:lnTo>
                  <a:pt x="4696725" y="302392"/>
                </a:lnTo>
                <a:lnTo>
                  <a:pt x="4696725" y="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C0D60B9-EFB7-7739-8A80-D3E7BA284757}"/>
              </a:ext>
            </a:extLst>
          </p:cNvPr>
          <p:cNvSpPr/>
          <p:nvPr/>
        </p:nvSpPr>
        <p:spPr>
          <a:xfrm>
            <a:off x="2133600" y="5631128"/>
            <a:ext cx="5105400" cy="617272"/>
          </a:xfrm>
          <a:custGeom>
            <a:avLst/>
            <a:gdLst>
              <a:gd name="connsiteX0" fmla="*/ 0 w 5039405"/>
              <a:gd name="connsiteY0" fmla="*/ 0 h 715661"/>
              <a:gd name="connsiteX1" fmla="*/ 0 w 5039405"/>
              <a:gd name="connsiteY1" fmla="*/ 715661 h 715661"/>
              <a:gd name="connsiteX2" fmla="*/ 5039405 w 5039405"/>
              <a:gd name="connsiteY2" fmla="*/ 705581 h 715661"/>
              <a:gd name="connsiteX3" fmla="*/ 5029326 w 5039405"/>
              <a:gd name="connsiteY3" fmla="*/ 40319 h 7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9405" h="715661">
                <a:moveTo>
                  <a:pt x="0" y="0"/>
                </a:moveTo>
                <a:lnTo>
                  <a:pt x="0" y="715661"/>
                </a:lnTo>
                <a:lnTo>
                  <a:pt x="5039405" y="705581"/>
                </a:lnTo>
                <a:lnTo>
                  <a:pt x="5029326" y="40319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Truth-Functional Analysis (04)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basic truth tables, we can assign a semantic value to any complex PL sentence, recursively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" y="2208212"/>
            <a:ext cx="769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A4756C-F06D-427D-5361-FFDE80B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152" y="2423160"/>
            <a:ext cx="6807200" cy="3086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5FCAA447-067A-3D85-2B4B-DFE498E2E183}"/>
              </a:ext>
            </a:extLst>
          </p:cNvPr>
          <p:cNvSpPr/>
          <p:nvPr/>
        </p:nvSpPr>
        <p:spPr>
          <a:xfrm>
            <a:off x="1737360" y="5859728"/>
            <a:ext cx="2682240" cy="312472"/>
          </a:xfrm>
          <a:custGeom>
            <a:avLst/>
            <a:gdLst>
              <a:gd name="connsiteX0" fmla="*/ 0 w 4696725"/>
              <a:gd name="connsiteY0" fmla="*/ 30239 h 312472"/>
              <a:gd name="connsiteX1" fmla="*/ 0 w 4696725"/>
              <a:gd name="connsiteY1" fmla="*/ 312472 h 312472"/>
              <a:gd name="connsiteX2" fmla="*/ 4696725 w 4696725"/>
              <a:gd name="connsiteY2" fmla="*/ 302392 h 312472"/>
              <a:gd name="connsiteX3" fmla="*/ 4696725 w 4696725"/>
              <a:gd name="connsiteY3" fmla="*/ 0 h 3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6725" h="312472">
                <a:moveTo>
                  <a:pt x="0" y="30239"/>
                </a:moveTo>
                <a:lnTo>
                  <a:pt x="0" y="312472"/>
                </a:lnTo>
                <a:lnTo>
                  <a:pt x="4696725" y="302392"/>
                </a:lnTo>
                <a:lnTo>
                  <a:pt x="4696725" y="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C0D60B9-EFB7-7739-8A80-D3E7BA284757}"/>
              </a:ext>
            </a:extLst>
          </p:cNvPr>
          <p:cNvSpPr/>
          <p:nvPr/>
        </p:nvSpPr>
        <p:spPr>
          <a:xfrm>
            <a:off x="6324600" y="5631128"/>
            <a:ext cx="609600" cy="312472"/>
          </a:xfrm>
          <a:custGeom>
            <a:avLst/>
            <a:gdLst>
              <a:gd name="connsiteX0" fmla="*/ 0 w 5039405"/>
              <a:gd name="connsiteY0" fmla="*/ 0 h 715661"/>
              <a:gd name="connsiteX1" fmla="*/ 0 w 5039405"/>
              <a:gd name="connsiteY1" fmla="*/ 715661 h 715661"/>
              <a:gd name="connsiteX2" fmla="*/ 5039405 w 5039405"/>
              <a:gd name="connsiteY2" fmla="*/ 705581 h 715661"/>
              <a:gd name="connsiteX3" fmla="*/ 5029326 w 5039405"/>
              <a:gd name="connsiteY3" fmla="*/ 40319 h 7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9405" h="715661">
                <a:moveTo>
                  <a:pt x="0" y="0"/>
                </a:moveTo>
                <a:lnTo>
                  <a:pt x="0" y="715661"/>
                </a:lnTo>
                <a:lnTo>
                  <a:pt x="5039405" y="705581"/>
                </a:lnTo>
                <a:lnTo>
                  <a:pt x="5029326" y="40319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52F7625-D01B-A8D7-743D-9C37E89AE630}"/>
              </a:ext>
            </a:extLst>
          </p:cNvPr>
          <p:cNvSpPr/>
          <p:nvPr/>
        </p:nvSpPr>
        <p:spPr>
          <a:xfrm>
            <a:off x="7086600" y="5638800"/>
            <a:ext cx="457200" cy="312472"/>
          </a:xfrm>
          <a:custGeom>
            <a:avLst/>
            <a:gdLst>
              <a:gd name="connsiteX0" fmla="*/ 0 w 5039405"/>
              <a:gd name="connsiteY0" fmla="*/ 0 h 715661"/>
              <a:gd name="connsiteX1" fmla="*/ 0 w 5039405"/>
              <a:gd name="connsiteY1" fmla="*/ 715661 h 715661"/>
              <a:gd name="connsiteX2" fmla="*/ 5039405 w 5039405"/>
              <a:gd name="connsiteY2" fmla="*/ 705581 h 715661"/>
              <a:gd name="connsiteX3" fmla="*/ 5029326 w 5039405"/>
              <a:gd name="connsiteY3" fmla="*/ 40319 h 7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9405" h="715661">
                <a:moveTo>
                  <a:pt x="0" y="0"/>
                </a:moveTo>
                <a:lnTo>
                  <a:pt x="0" y="715661"/>
                </a:lnTo>
                <a:lnTo>
                  <a:pt x="5039405" y="705581"/>
                </a:lnTo>
                <a:lnTo>
                  <a:pt x="5029326" y="40319"/>
                </a:lnTo>
              </a:path>
            </a:pathLst>
          </a:custGeom>
          <a:ln w="38100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24D7B5D-8948-3E33-EBB1-674FB1751BB8}"/>
              </a:ext>
            </a:extLst>
          </p:cNvPr>
          <p:cNvSpPr/>
          <p:nvPr/>
        </p:nvSpPr>
        <p:spPr>
          <a:xfrm rot="16200000">
            <a:off x="1580756" y="5111496"/>
            <a:ext cx="307848" cy="1102640"/>
          </a:xfrm>
          <a:prstGeom prst="leftBrace">
            <a:avLst/>
          </a:prstGeom>
          <a:ln w="25400">
            <a:solidFill>
              <a:schemeClr val="accent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Truth-Functional Analysis (05)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basic truth tables, we can assign a semantic value to any complex PL sentence, recursively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" y="2208212"/>
            <a:ext cx="769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A4756C-F06D-427D-5361-FFDE80B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152" y="2423160"/>
            <a:ext cx="6807200" cy="30861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D52F7625-D01B-A8D7-743D-9C37E89AE630}"/>
              </a:ext>
            </a:extLst>
          </p:cNvPr>
          <p:cNvSpPr/>
          <p:nvPr/>
        </p:nvSpPr>
        <p:spPr>
          <a:xfrm>
            <a:off x="3429000" y="5638800"/>
            <a:ext cx="990600" cy="312472"/>
          </a:xfrm>
          <a:custGeom>
            <a:avLst/>
            <a:gdLst>
              <a:gd name="connsiteX0" fmla="*/ 0 w 5039405"/>
              <a:gd name="connsiteY0" fmla="*/ 0 h 715661"/>
              <a:gd name="connsiteX1" fmla="*/ 0 w 5039405"/>
              <a:gd name="connsiteY1" fmla="*/ 715661 h 715661"/>
              <a:gd name="connsiteX2" fmla="*/ 5039405 w 5039405"/>
              <a:gd name="connsiteY2" fmla="*/ 705581 h 715661"/>
              <a:gd name="connsiteX3" fmla="*/ 5029326 w 5039405"/>
              <a:gd name="connsiteY3" fmla="*/ 40319 h 7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9405" h="715661">
                <a:moveTo>
                  <a:pt x="0" y="0"/>
                </a:moveTo>
                <a:lnTo>
                  <a:pt x="0" y="715661"/>
                </a:lnTo>
                <a:lnTo>
                  <a:pt x="5039405" y="705581"/>
                </a:lnTo>
                <a:lnTo>
                  <a:pt x="5029326" y="40319"/>
                </a:lnTo>
              </a:path>
            </a:pathLst>
          </a:custGeom>
          <a:ln w="38100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Truth-Functional Analysis (06)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basic truth tables, we can assign a semantic value to any complex PL sentence, recursively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" y="2208212"/>
            <a:ext cx="769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A4756C-F06D-427D-5361-FFDE80B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6152" y="2423160"/>
            <a:ext cx="6807200" cy="30861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D52F7625-D01B-A8D7-743D-9C37E89AE630}"/>
              </a:ext>
            </a:extLst>
          </p:cNvPr>
          <p:cNvSpPr/>
          <p:nvPr/>
        </p:nvSpPr>
        <p:spPr>
          <a:xfrm>
            <a:off x="3429000" y="5638800"/>
            <a:ext cx="1905000" cy="312472"/>
          </a:xfrm>
          <a:custGeom>
            <a:avLst/>
            <a:gdLst>
              <a:gd name="connsiteX0" fmla="*/ 0 w 5039405"/>
              <a:gd name="connsiteY0" fmla="*/ 0 h 715661"/>
              <a:gd name="connsiteX1" fmla="*/ 0 w 5039405"/>
              <a:gd name="connsiteY1" fmla="*/ 715661 h 715661"/>
              <a:gd name="connsiteX2" fmla="*/ 5039405 w 5039405"/>
              <a:gd name="connsiteY2" fmla="*/ 705581 h 715661"/>
              <a:gd name="connsiteX3" fmla="*/ 5029326 w 5039405"/>
              <a:gd name="connsiteY3" fmla="*/ 40319 h 7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9405" h="715661">
                <a:moveTo>
                  <a:pt x="0" y="0"/>
                </a:moveTo>
                <a:lnTo>
                  <a:pt x="0" y="715661"/>
                </a:lnTo>
                <a:lnTo>
                  <a:pt x="5039405" y="705581"/>
                </a:lnTo>
                <a:lnTo>
                  <a:pt x="5029326" y="40319"/>
                </a:lnTo>
              </a:path>
            </a:pathLst>
          </a:custGeom>
          <a:ln w="38100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88513C3-1D96-37F8-38C9-8B68BB570D24}"/>
              </a:ext>
            </a:extLst>
          </p:cNvPr>
          <p:cNvSpPr/>
          <p:nvPr/>
        </p:nvSpPr>
        <p:spPr>
          <a:xfrm>
            <a:off x="5486400" y="5638800"/>
            <a:ext cx="1562100" cy="312472"/>
          </a:xfrm>
          <a:custGeom>
            <a:avLst/>
            <a:gdLst>
              <a:gd name="connsiteX0" fmla="*/ 0 w 5039405"/>
              <a:gd name="connsiteY0" fmla="*/ 0 h 715661"/>
              <a:gd name="connsiteX1" fmla="*/ 0 w 5039405"/>
              <a:gd name="connsiteY1" fmla="*/ 715661 h 715661"/>
              <a:gd name="connsiteX2" fmla="*/ 5039405 w 5039405"/>
              <a:gd name="connsiteY2" fmla="*/ 705581 h 715661"/>
              <a:gd name="connsiteX3" fmla="*/ 5029326 w 5039405"/>
              <a:gd name="connsiteY3" fmla="*/ 40319 h 7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9405" h="715661">
                <a:moveTo>
                  <a:pt x="0" y="0"/>
                </a:moveTo>
                <a:lnTo>
                  <a:pt x="0" y="715661"/>
                </a:lnTo>
                <a:lnTo>
                  <a:pt x="5039405" y="705581"/>
                </a:lnTo>
                <a:lnTo>
                  <a:pt x="5029326" y="40319"/>
                </a:lnTo>
              </a:path>
            </a:pathLst>
          </a:custGeom>
          <a:ln w="38100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93E08C-E5B7-485D-949D-43E96FC4C040}"/>
              </a:ext>
            </a:extLst>
          </p:cNvPr>
          <p:cNvSpPr/>
          <p:nvPr/>
        </p:nvSpPr>
        <p:spPr>
          <a:xfrm>
            <a:off x="5105400" y="2971800"/>
            <a:ext cx="609600" cy="266700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6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</a:t>
            </a:r>
            <a:r>
              <a:rPr lang="en-US" dirty="0" err="1"/>
              <a:t>Satisfiable</a:t>
            </a:r>
            <a:r>
              <a:rPr lang="en-US" dirty="0"/>
              <a:t>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2042160"/>
          </a:xfrm>
        </p:spPr>
        <p:txBody>
          <a:bodyPr/>
          <a:lstStyle/>
          <a:p>
            <a:r>
              <a:rPr lang="en-US" dirty="0"/>
              <a:t>An expression like this is </a:t>
            </a:r>
            <a:r>
              <a:rPr lang="en-US" dirty="0">
                <a:solidFill>
                  <a:schemeClr val="accent3"/>
                </a:solidFill>
              </a:rPr>
              <a:t>valid</a:t>
            </a:r>
            <a:r>
              <a:rPr lang="en-US" dirty="0"/>
              <a:t>:  true in </a:t>
            </a:r>
            <a:r>
              <a:rPr lang="en-US" i="1" dirty="0"/>
              <a:t>any possible model </a:t>
            </a:r>
            <a:r>
              <a:rPr lang="en-US" dirty="0"/>
              <a:t>that assigns truth values to propositional symbols</a:t>
            </a:r>
          </a:p>
          <a:p>
            <a:r>
              <a:rPr lang="en-US" dirty="0"/>
              <a:t>In addition, a sentence like this is </a:t>
            </a:r>
            <a:r>
              <a:rPr lang="en-US" dirty="0">
                <a:solidFill>
                  <a:schemeClr val="accent3"/>
                </a:solidFill>
              </a:rPr>
              <a:t>satisfiable</a:t>
            </a:r>
            <a:r>
              <a:rPr lang="en-US" dirty="0"/>
              <a:t>, i.e. there exists </a:t>
            </a:r>
            <a:r>
              <a:rPr lang="en-US" i="1" dirty="0"/>
              <a:t>some model </a:t>
            </a:r>
            <a:r>
              <a:rPr lang="en-US" dirty="0"/>
              <a:t>that makes it true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6DFC33-7766-333D-EB9A-C0399291E7F9}"/>
              </a:ext>
            </a:extLst>
          </p:cNvPr>
          <p:cNvGrpSpPr/>
          <p:nvPr/>
        </p:nvGrpSpPr>
        <p:grpSpPr>
          <a:xfrm>
            <a:off x="1295400" y="1250950"/>
            <a:ext cx="6477000" cy="3168650"/>
            <a:chOff x="1295400" y="1250950"/>
            <a:chExt cx="6477000" cy="31686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5A4944-493C-1717-5A8F-9812915A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551240" y="1385009"/>
              <a:ext cx="6041520" cy="2738973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D5E9103-8AA1-C023-BDFC-59CB1B6F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1568" y="1908507"/>
              <a:ext cx="541032" cy="2367013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0C05B4-DF1B-4366-789A-C9822EADE951}"/>
                </a:ext>
              </a:extLst>
            </p:cNvPr>
            <p:cNvSpPr/>
            <p:nvPr/>
          </p:nvSpPr>
          <p:spPr>
            <a:xfrm>
              <a:off x="1295400" y="1250950"/>
              <a:ext cx="6477000" cy="3168650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Valid and </a:t>
            </a:r>
            <a:r>
              <a:rPr lang="en-US" dirty="0" err="1"/>
              <a:t>Satisfiable</a:t>
            </a:r>
            <a:r>
              <a:rPr lang="en-US" dirty="0"/>
              <a:t>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  <a:effectLst/>
        </p:spPr>
        <p:txBody>
          <a:bodyPr/>
          <a:lstStyle/>
          <a:p>
            <a:r>
              <a:rPr lang="en-US" dirty="0"/>
              <a:t>Key relationships to remember: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CF871E9B-9377-9E47-A740-0327C5A5B6B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14400" y="2057400"/>
            <a:ext cx="7239000" cy="1066800"/>
            <a:chOff x="914400" y="2057400"/>
            <a:chExt cx="7239000" cy="1066800"/>
          </a:xfrm>
          <a:effectLst/>
        </p:grpSpPr>
        <p:sp>
          <p:nvSpPr>
            <p:cNvPr id="11" name="Rectangle 10"/>
            <p:cNvSpPr/>
            <p:nvPr/>
          </p:nvSpPr>
          <p:spPr>
            <a:xfrm>
              <a:off x="914400" y="2057400"/>
              <a:ext cx="2743200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ymbol" charset="2"/>
                  <a:cs typeface="Symbol" charset="2"/>
                </a:rPr>
                <a:t>a</a:t>
              </a:r>
              <a:r>
                <a:rPr lang="en-US" dirty="0"/>
                <a:t> is satisfiable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0200" y="2057400"/>
              <a:ext cx="2743200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MT"/>
                  <a:cs typeface="Gill Sans MT"/>
                </a:rPr>
                <a:t>¬</a:t>
              </a:r>
              <a:r>
                <a:rPr lang="en-US" sz="1200" dirty="0">
                  <a:latin typeface="Gill Sans MT"/>
                  <a:cs typeface="Gill Sans MT"/>
                </a:rPr>
                <a:t> </a:t>
              </a:r>
              <a:r>
                <a:rPr lang="en-US" dirty="0">
                  <a:latin typeface="Symbol" charset="2"/>
                  <a:cs typeface="Symbol" charset="2"/>
                </a:rPr>
                <a:t>a</a:t>
              </a:r>
              <a:r>
                <a:rPr lang="en-US" dirty="0"/>
                <a:t> is </a:t>
              </a:r>
              <a:r>
                <a:rPr lang="en-US" i="1" dirty="0"/>
                <a:t>not</a:t>
              </a:r>
              <a:r>
                <a:rPr lang="en-US" dirty="0"/>
                <a:t> valid</a:t>
              </a:r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3886200" y="2362200"/>
              <a:ext cx="1295400" cy="457200"/>
            </a:xfrm>
            <a:prstGeom prst="leftRightArrow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4400" y="3657600"/>
            <a:ext cx="7239000" cy="1066800"/>
            <a:chOff x="914400" y="3657600"/>
            <a:chExt cx="7239000" cy="1066800"/>
          </a:xfrm>
          <a:effectLst/>
        </p:grpSpPr>
        <p:sp>
          <p:nvSpPr>
            <p:cNvPr id="16" name="Rectangle 15"/>
            <p:cNvSpPr/>
            <p:nvPr/>
          </p:nvSpPr>
          <p:spPr>
            <a:xfrm>
              <a:off x="914400" y="3657600"/>
              <a:ext cx="2743200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ymbol" charset="2"/>
                  <a:cs typeface="Symbol" charset="2"/>
                </a:rPr>
                <a:t>a</a:t>
              </a:r>
              <a:r>
                <a:rPr lang="en-US" dirty="0"/>
                <a:t> is </a:t>
              </a:r>
              <a:r>
                <a:rPr lang="en-US" i="1" dirty="0"/>
                <a:t>not</a:t>
              </a:r>
              <a:r>
                <a:rPr lang="en-US" dirty="0"/>
                <a:t> satisfiable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657600"/>
              <a:ext cx="2743200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MT"/>
                  <a:cs typeface="Gill Sans MT"/>
                </a:rPr>
                <a:t>¬</a:t>
              </a:r>
              <a:r>
                <a:rPr lang="en-US" sz="1200" dirty="0">
                  <a:latin typeface="Gill Sans MT"/>
                  <a:cs typeface="Gill Sans MT"/>
                </a:rPr>
                <a:t> </a:t>
              </a:r>
              <a:r>
                <a:rPr lang="en-US" dirty="0">
                  <a:latin typeface="Symbol" charset="2"/>
                  <a:cs typeface="Symbol" charset="2"/>
                </a:rPr>
                <a:t>a</a:t>
              </a:r>
              <a:r>
                <a:rPr lang="en-US" dirty="0"/>
                <a:t> is valid</a:t>
              </a: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3886200" y="3962400"/>
              <a:ext cx="1295400" cy="457200"/>
            </a:xfrm>
            <a:prstGeom prst="leftRightArrow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Logic for Knowledge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logic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formal language: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Represents facts that we know about the world: each such fact is a </a:t>
            </a:r>
            <a:r>
              <a:rPr lang="en-US" dirty="0">
                <a:solidFill>
                  <a:schemeClr val="accent3"/>
                </a:solidFill>
              </a:rPr>
              <a:t>sentence </a:t>
            </a:r>
            <a:r>
              <a:rPr lang="en-US" dirty="0"/>
              <a:t>in our logical language</a:t>
            </a:r>
          </a:p>
          <a:p>
            <a:pPr lvl="1"/>
            <a:r>
              <a:rPr lang="en-US" dirty="0"/>
              <a:t>Allows us to generate </a:t>
            </a:r>
            <a:r>
              <a:rPr lang="en-US" i="1" dirty="0"/>
              <a:t>new</a:t>
            </a:r>
            <a:r>
              <a:rPr lang="en-US" dirty="0"/>
              <a:t> facts based on what we already know by performing </a:t>
            </a:r>
            <a:r>
              <a:rPr lang="en-US" dirty="0">
                <a:solidFill>
                  <a:schemeClr val="accent3"/>
                </a:solidFill>
              </a:rPr>
              <a:t>inference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logic has two basic components: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Syntax</a:t>
            </a:r>
            <a:r>
              <a:rPr lang="en-US" dirty="0"/>
              <a:t>:  defines what </a:t>
            </a:r>
            <a:r>
              <a:rPr lang="en-US" i="1" dirty="0"/>
              <a:t>counts</a:t>
            </a:r>
            <a:r>
              <a:rPr lang="en-US" dirty="0"/>
              <a:t> as a sentence of the language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Semantics</a:t>
            </a:r>
            <a:r>
              <a:rPr lang="en-US" dirty="0"/>
              <a:t>:  defines what makes a sentence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Wumpus</a:t>
            </a:r>
            <a:r>
              <a:rPr lang="en-US" dirty="0"/>
              <a:t> World (PEAS)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3340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Performance:  </a:t>
            </a:r>
          </a:p>
          <a:p>
            <a:pPr lvl="1"/>
            <a:r>
              <a:rPr lang="en-US" dirty="0">
                <a:latin typeface="+mj-lt"/>
              </a:rPr>
              <a:t>gold = +1000;  death = –1000</a:t>
            </a:r>
          </a:p>
          <a:p>
            <a:pPr lvl="1"/>
            <a:r>
              <a:rPr lang="en-US" dirty="0">
                <a:latin typeface="+mj-lt"/>
              </a:rPr>
              <a:t>step = –1;  use arrow = –10</a:t>
            </a:r>
          </a:p>
          <a:p>
            <a:r>
              <a:rPr lang="en-US" dirty="0"/>
              <a:t>Environment:</a:t>
            </a:r>
          </a:p>
          <a:p>
            <a:pPr lvl="1"/>
            <a:r>
              <a:rPr lang="en-US" dirty="0"/>
              <a:t>Square next to </a:t>
            </a:r>
            <a:r>
              <a:rPr lang="en-US" dirty="0" err="1"/>
              <a:t>Wumpus</a:t>
            </a:r>
            <a:r>
              <a:rPr lang="en-US" dirty="0"/>
              <a:t>:  </a:t>
            </a:r>
            <a:r>
              <a:rPr lang="en-US" i="1" dirty="0"/>
              <a:t>Smelly</a:t>
            </a:r>
          </a:p>
          <a:p>
            <a:pPr lvl="1"/>
            <a:r>
              <a:rPr lang="en-US" dirty="0"/>
              <a:t>Square next to Pit:  </a:t>
            </a:r>
            <a:r>
              <a:rPr lang="en-US" i="1" dirty="0"/>
              <a:t>Breezy</a:t>
            </a:r>
          </a:p>
          <a:p>
            <a:pPr lvl="1"/>
            <a:r>
              <a:rPr lang="en-US" dirty="0"/>
              <a:t>Gold squares:  </a:t>
            </a:r>
            <a:r>
              <a:rPr lang="en-US" i="1" dirty="0"/>
              <a:t>Glitter</a:t>
            </a:r>
          </a:p>
          <a:p>
            <a:pPr lvl="1"/>
            <a:r>
              <a:rPr lang="en-US" i="1" dirty="0"/>
              <a:t>Shooting</a:t>
            </a:r>
            <a:r>
              <a:rPr lang="en-US" dirty="0"/>
              <a:t> </a:t>
            </a:r>
            <a:r>
              <a:rPr lang="en-US" dirty="0" err="1"/>
              <a:t>Wumpus</a:t>
            </a:r>
            <a:r>
              <a:rPr lang="en-US" dirty="0"/>
              <a:t> kills it (if facing it)</a:t>
            </a:r>
          </a:p>
          <a:p>
            <a:pPr lvl="1"/>
            <a:r>
              <a:rPr lang="en-US" i="1" dirty="0"/>
              <a:t>Shooting</a:t>
            </a:r>
            <a:r>
              <a:rPr lang="en-US" dirty="0"/>
              <a:t> Wumpus uses up the only arrow</a:t>
            </a:r>
          </a:p>
          <a:p>
            <a:pPr lvl="1"/>
            <a:r>
              <a:rPr lang="en-US" dirty="0"/>
              <a:t>Agent can </a:t>
            </a:r>
            <a:r>
              <a:rPr lang="en-US" i="1" dirty="0"/>
              <a:t>grab </a:t>
            </a:r>
            <a:r>
              <a:rPr lang="en-US" dirty="0"/>
              <a:t>gold to pick it up</a:t>
            </a:r>
          </a:p>
          <a:p>
            <a:r>
              <a:rPr lang="en-US" dirty="0"/>
              <a:t>Actuators:  </a:t>
            </a:r>
          </a:p>
          <a:p>
            <a:pPr lvl="1"/>
            <a:r>
              <a:rPr lang="en-US" dirty="0">
                <a:latin typeface="Bookman Old Style"/>
              </a:rPr>
              <a:t>Forward, </a:t>
            </a:r>
            <a:r>
              <a:rPr lang="en-US" dirty="0" err="1">
                <a:latin typeface="+mj-lt"/>
              </a:rPr>
              <a:t>TurnLeft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TurnRight</a:t>
            </a:r>
            <a:r>
              <a:rPr lang="en-US" dirty="0">
                <a:latin typeface="+mj-lt"/>
              </a:rPr>
              <a:t>, Grab, Shoot, Climb</a:t>
            </a:r>
          </a:p>
          <a:p>
            <a:r>
              <a:rPr lang="en-US" dirty="0"/>
              <a:t>Sensors/Percepts:  </a:t>
            </a:r>
          </a:p>
          <a:p>
            <a:pPr lvl="1"/>
            <a:r>
              <a:rPr lang="en-US" dirty="0">
                <a:latin typeface="+mj-lt"/>
              </a:rPr>
              <a:t>[Stench, Breeze, Glitter, Bump, Scream]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42268-8C0B-6E14-7AB9-E5B1DB5E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54919" y="1371600"/>
            <a:ext cx="3560481" cy="35833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C0C228-A71B-C395-54AF-E91FE45A6DB1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Exploring the </a:t>
            </a:r>
            <a:r>
              <a:rPr lang="en-US" sz="2800" dirty="0" err="1"/>
              <a:t>Wumpus</a:t>
            </a:r>
            <a:r>
              <a:rPr lang="en-US" sz="2800" dirty="0"/>
              <a:t>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14318" y="3429000"/>
            <a:ext cx="3872482" cy="2921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Initial percepts:</a:t>
            </a:r>
          </a:p>
          <a:p>
            <a:endParaRPr lang="en-US" dirty="0"/>
          </a:p>
          <a:p>
            <a:r>
              <a:rPr lang="en-US" dirty="0"/>
              <a:t>Agent can infer that current and adjacent squares are all empty (and OK to enter)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29" name="Oval 28"/>
          <p:cNvSpPr/>
          <p:nvPr/>
        </p:nvSpPr>
        <p:spPr>
          <a:xfrm>
            <a:off x="733353" y="44196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7153" y="393546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2C0838-85B2-CBD2-C1D0-0893CAE5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75782" y="317718"/>
            <a:ext cx="3031236" cy="3050667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39C432E8-76B6-7B9B-0CDB-7E072F8D519C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B1E6C-30E0-17E5-270E-C6A8D0D60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52" y="4037965"/>
            <a:ext cx="4276090" cy="30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Exploring the </a:t>
            </a:r>
            <a:r>
              <a:rPr lang="en-US" sz="2800" dirty="0" err="1"/>
              <a:t>Wumpus</a:t>
            </a:r>
            <a:r>
              <a:rPr lang="en-US" sz="2800" dirty="0"/>
              <a:t>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14318" y="3429000"/>
            <a:ext cx="3872482" cy="2921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On moving right, the agent receives percepts:</a:t>
            </a:r>
          </a:p>
          <a:p>
            <a:endParaRPr lang="en-US" dirty="0"/>
          </a:p>
          <a:p>
            <a:r>
              <a:rPr lang="en-US" dirty="0"/>
              <a:t>Agent can now infer that a Pit is adjacent, although it does not know where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7153" y="393546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2C0838-85B2-CBD2-C1D0-0893CAE5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75782" y="317718"/>
            <a:ext cx="3031236" cy="3050667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1647C7-E835-B1CF-ADCB-010DF479FCB9}"/>
              </a:ext>
            </a:extLst>
          </p:cNvPr>
          <p:cNvSpPr/>
          <p:nvPr/>
        </p:nvSpPr>
        <p:spPr>
          <a:xfrm>
            <a:off x="8814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4A5CF8-D400-79E9-9721-457273925425}"/>
              </a:ext>
            </a:extLst>
          </p:cNvPr>
          <p:cNvSpPr/>
          <p:nvPr/>
        </p:nvSpPr>
        <p:spPr>
          <a:xfrm>
            <a:off x="1999406" y="4313406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C386-73AF-8080-8A97-451D7FFC13E3}"/>
              </a:ext>
            </a:extLst>
          </p:cNvPr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037C4D-6B23-80A7-6926-5BD653FB17A5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6E01-C080-42BE-B333-24BA6FB98EF2}"/>
              </a:ext>
            </a:extLst>
          </p:cNvPr>
          <p:cNvSpPr/>
          <p:nvPr/>
        </p:nvSpPr>
        <p:spPr>
          <a:xfrm>
            <a:off x="11430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Breeze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350118-C091-1354-E43D-E69583A38954}"/>
              </a:ext>
            </a:extLst>
          </p:cNvPr>
          <p:cNvSpPr txBox="1"/>
          <p:nvPr/>
        </p:nvSpPr>
        <p:spPr>
          <a:xfrm>
            <a:off x="1602016" y="394852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AFF846-F170-5380-40C1-783A33F4BD03}"/>
              </a:ext>
            </a:extLst>
          </p:cNvPr>
          <p:cNvSpPr txBox="1"/>
          <p:nvPr/>
        </p:nvSpPr>
        <p:spPr>
          <a:xfrm>
            <a:off x="2575268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Pit?</a:t>
            </a:r>
          </a:p>
        </p:txBody>
      </p:sp>
      <p:sp>
        <p:nvSpPr>
          <p:cNvPr id="29" name="Oval 28"/>
          <p:cNvSpPr/>
          <p:nvPr/>
        </p:nvSpPr>
        <p:spPr>
          <a:xfrm>
            <a:off x="733353" y="44196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31828EC-C10A-F338-C0CC-ED98C3EA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14452" y="4350064"/>
            <a:ext cx="4276090" cy="2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10347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40" grpId="0"/>
      <p:bldP spid="41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Exploring the </a:t>
            </a:r>
            <a:r>
              <a:rPr lang="en-US" sz="2800" dirty="0" err="1"/>
              <a:t>Wumpus</a:t>
            </a:r>
            <a:r>
              <a:rPr lang="en-US" sz="2800" dirty="0"/>
              <a:t>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14318" y="3429000"/>
            <a:ext cx="3872482" cy="2921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On moving up, the agent again receives percepts:</a:t>
            </a:r>
          </a:p>
          <a:p>
            <a:endParaRPr lang="en-US" dirty="0"/>
          </a:p>
          <a:p>
            <a:r>
              <a:rPr lang="en-US" dirty="0"/>
              <a:t>Agent can now infer that there must be a Pit at bottom right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7153" y="393546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2C0838-85B2-CBD2-C1D0-0893CAE5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75782" y="317718"/>
            <a:ext cx="3031236" cy="3050667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1647C7-E835-B1CF-ADCB-010DF479FCB9}"/>
              </a:ext>
            </a:extLst>
          </p:cNvPr>
          <p:cNvSpPr/>
          <p:nvPr/>
        </p:nvSpPr>
        <p:spPr>
          <a:xfrm>
            <a:off x="8814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4A5CF8-D400-79E9-9721-457273925425}"/>
              </a:ext>
            </a:extLst>
          </p:cNvPr>
          <p:cNvSpPr/>
          <p:nvPr/>
        </p:nvSpPr>
        <p:spPr>
          <a:xfrm>
            <a:off x="1999406" y="4313406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C386-73AF-8080-8A97-451D7FFC13E3}"/>
              </a:ext>
            </a:extLst>
          </p:cNvPr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037C4D-6B23-80A7-6926-5BD653FB17A5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6E01-C080-42BE-B333-24BA6FB98EF2}"/>
              </a:ext>
            </a:extLst>
          </p:cNvPr>
          <p:cNvSpPr/>
          <p:nvPr/>
        </p:nvSpPr>
        <p:spPr>
          <a:xfrm>
            <a:off x="11430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Breeze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350118-C091-1354-E43D-E69583A38954}"/>
              </a:ext>
            </a:extLst>
          </p:cNvPr>
          <p:cNvSpPr txBox="1"/>
          <p:nvPr/>
        </p:nvSpPr>
        <p:spPr>
          <a:xfrm>
            <a:off x="1602016" y="394852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AFF846-F170-5380-40C1-783A33F4BD03}"/>
              </a:ext>
            </a:extLst>
          </p:cNvPr>
          <p:cNvSpPr txBox="1"/>
          <p:nvPr/>
        </p:nvSpPr>
        <p:spPr>
          <a:xfrm>
            <a:off x="2575268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Pit?</a:t>
            </a:r>
          </a:p>
        </p:txBody>
      </p:sp>
      <p:sp>
        <p:nvSpPr>
          <p:cNvPr id="29" name="Oval 28"/>
          <p:cNvSpPr/>
          <p:nvPr/>
        </p:nvSpPr>
        <p:spPr>
          <a:xfrm>
            <a:off x="1676400" y="44196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5651E51-D153-778A-734C-DC6F2B4E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52" y="4342765"/>
            <a:ext cx="4276090" cy="30543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1FE9C32-D4D7-FAFC-2E33-89F717870982}"/>
              </a:ext>
            </a:extLst>
          </p:cNvPr>
          <p:cNvSpPr txBox="1"/>
          <p:nvPr/>
        </p:nvSpPr>
        <p:spPr>
          <a:xfrm>
            <a:off x="1600200" y="393823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2C7F80-7B7A-116F-B6F9-0D755706B80E}"/>
              </a:ext>
            </a:extLst>
          </p:cNvPr>
          <p:cNvSpPr txBox="1"/>
          <p:nvPr/>
        </p:nvSpPr>
        <p:spPr>
          <a:xfrm>
            <a:off x="253551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C0DA44-1E0B-C29A-80AF-4119AC51CF95}"/>
              </a:ext>
            </a:extLst>
          </p:cNvPr>
          <p:cNvSpPr/>
          <p:nvPr/>
        </p:nvSpPr>
        <p:spPr>
          <a:xfrm>
            <a:off x="2634040" y="4419600"/>
            <a:ext cx="511071" cy="49964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-0.14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1"/>
      <p:bldP spid="41" grpId="0"/>
      <p:bldP spid="29" grpId="0" animBg="1"/>
      <p:bldP spid="43" grpId="0"/>
      <p:bldP spid="44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Exploring the </a:t>
            </a:r>
            <a:r>
              <a:rPr lang="en-US" sz="2800" dirty="0" err="1"/>
              <a:t>Wumpus</a:t>
            </a:r>
            <a:r>
              <a:rPr lang="en-US" sz="2800" dirty="0"/>
              <a:t>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E08-3670-1CB2-BEE1-F4D3FA26FF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14318" y="3429000"/>
            <a:ext cx="3872482" cy="2921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Finally, moving left, the agent receives:</a:t>
            </a:r>
          </a:p>
          <a:p>
            <a:endParaRPr lang="en-US" dirty="0"/>
          </a:p>
          <a:p>
            <a:r>
              <a:rPr lang="en-US" dirty="0"/>
              <a:t>Agent can now infer that there must be a Wumpus above current location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57200" y="1358992"/>
            <a:ext cx="3872484" cy="3872484"/>
            <a:chOff x="1295400" y="1524000"/>
            <a:chExt cx="4572000" cy="4572000"/>
          </a:xfrm>
        </p:grpSpPr>
        <p:sp>
          <p:nvSpPr>
            <p:cNvPr id="8" name="Rectangle 7"/>
            <p:cNvSpPr/>
            <p:nvPr/>
          </p:nvSpPr>
          <p:spPr>
            <a:xfrm>
              <a:off x="1295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4953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953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810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3810000"/>
              <a:ext cx="1143000" cy="1143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3810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2667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1524000"/>
              <a:ext cx="11430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3984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1582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7153" y="393546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2C0838-85B2-CBD2-C1D0-0893CAE5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75782" y="317718"/>
            <a:ext cx="3031236" cy="3050667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1647C7-E835-B1CF-ADCB-010DF479FCB9}"/>
              </a:ext>
            </a:extLst>
          </p:cNvPr>
          <p:cNvSpPr/>
          <p:nvPr/>
        </p:nvSpPr>
        <p:spPr>
          <a:xfrm>
            <a:off x="8814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94A5CF8-D400-79E9-9721-457273925425}"/>
              </a:ext>
            </a:extLst>
          </p:cNvPr>
          <p:cNvSpPr/>
          <p:nvPr/>
        </p:nvSpPr>
        <p:spPr>
          <a:xfrm>
            <a:off x="1999406" y="4313406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C386-73AF-8080-8A97-451D7FFC13E3}"/>
              </a:ext>
            </a:extLst>
          </p:cNvPr>
          <p:cNvSpPr/>
          <p:nvPr/>
        </p:nvSpPr>
        <p:spPr>
          <a:xfrm>
            <a:off x="1072649" y="53340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Agent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037C4D-6B23-80A7-6926-5BD653FB17A5}"/>
              </a:ext>
            </a:extLst>
          </p:cNvPr>
          <p:cNvSpPr>
            <a:spLocks noChangeAspect="1"/>
          </p:cNvSpPr>
          <p:nvPr/>
        </p:nvSpPr>
        <p:spPr>
          <a:xfrm>
            <a:off x="882858" y="5410909"/>
            <a:ext cx="379582" cy="3795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C6E01-C080-42BE-B333-24BA6FB98EF2}"/>
              </a:ext>
            </a:extLst>
          </p:cNvPr>
          <p:cNvSpPr/>
          <p:nvPr/>
        </p:nvSpPr>
        <p:spPr>
          <a:xfrm>
            <a:off x="11430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Breeze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AFF846-F170-5380-40C1-783A33F4BD03}"/>
              </a:ext>
            </a:extLst>
          </p:cNvPr>
          <p:cNvSpPr txBox="1"/>
          <p:nvPr/>
        </p:nvSpPr>
        <p:spPr>
          <a:xfrm>
            <a:off x="2575268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Pit?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5651E51-D153-778A-734C-DC6F2B4E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14452" y="4349258"/>
            <a:ext cx="4276090" cy="2924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1FE9C32-D4D7-FAFC-2E33-89F717870982}"/>
              </a:ext>
            </a:extLst>
          </p:cNvPr>
          <p:cNvSpPr txBox="1"/>
          <p:nvPr/>
        </p:nvSpPr>
        <p:spPr>
          <a:xfrm>
            <a:off x="1600200" y="393634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2C7F80-7B7A-116F-B6F9-0D755706B80E}"/>
              </a:ext>
            </a:extLst>
          </p:cNvPr>
          <p:cNvSpPr txBox="1"/>
          <p:nvPr/>
        </p:nvSpPr>
        <p:spPr>
          <a:xfrm>
            <a:off x="2535511" y="4919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Pit!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C0DA44-1E0B-C29A-80AF-4119AC51CF95}"/>
              </a:ext>
            </a:extLst>
          </p:cNvPr>
          <p:cNvSpPr/>
          <p:nvPr/>
        </p:nvSpPr>
        <p:spPr>
          <a:xfrm>
            <a:off x="2634040" y="4419600"/>
            <a:ext cx="511071" cy="49964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DCCAD6-7A80-8E8F-274F-EB0AC912FFF8}"/>
              </a:ext>
            </a:extLst>
          </p:cNvPr>
          <p:cNvSpPr/>
          <p:nvPr/>
        </p:nvSpPr>
        <p:spPr>
          <a:xfrm>
            <a:off x="996696" y="33528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C553BE-35A7-FC8F-26EC-CA0ABC140BBF}"/>
              </a:ext>
            </a:extLst>
          </p:cNvPr>
          <p:cNvSpPr/>
          <p:nvPr/>
        </p:nvSpPr>
        <p:spPr>
          <a:xfrm>
            <a:off x="2557840" y="5943600"/>
            <a:ext cx="381000" cy="35360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A324A5-747B-67F7-CA53-D4D2333D85ED}"/>
              </a:ext>
            </a:extLst>
          </p:cNvPr>
          <p:cNvSpPr/>
          <p:nvPr/>
        </p:nvSpPr>
        <p:spPr>
          <a:xfrm>
            <a:off x="2819400" y="5791200"/>
            <a:ext cx="1371600" cy="533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:  Stench</a:t>
            </a:r>
          </a:p>
        </p:txBody>
      </p:sp>
      <p:sp>
        <p:nvSpPr>
          <p:cNvPr id="29" name="Oval 28"/>
          <p:cNvSpPr/>
          <p:nvPr/>
        </p:nvSpPr>
        <p:spPr>
          <a:xfrm>
            <a:off x="1600200" y="3429000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BE560F-3378-0B56-5855-AB9642E29963}"/>
              </a:ext>
            </a:extLst>
          </p:cNvPr>
          <p:cNvSpPr txBox="1"/>
          <p:nvPr/>
        </p:nvSpPr>
        <p:spPr>
          <a:xfrm>
            <a:off x="415106" y="2972348"/>
            <a:ext cx="109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Wumpus!</a:t>
            </a:r>
          </a:p>
        </p:txBody>
      </p:sp>
      <p:pic>
        <p:nvPicPr>
          <p:cNvPr id="25" name="Graphic 24" descr="Devil face with solid fill with solid fill">
            <a:extLst>
              <a:ext uri="{FF2B5EF4-FFF2-40B4-BE49-F238E27FC236}">
                <a16:creationId xmlns:a16="http://schemas.microsoft.com/office/drawing/2014/main" id="{DC0E561D-F720-97F8-5C4B-B5751107E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120" y="2425320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0365 0.0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29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&amp; Logical Entailment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3"/>
                </a:solidFill>
              </a:rPr>
              <a:t>inference rule </a:t>
            </a:r>
            <a:r>
              <a:rPr lang="en-US" dirty="0"/>
              <a:t>tells an agent how to draw conclusions based upon what they already know</a:t>
            </a:r>
          </a:p>
          <a:p>
            <a:pPr>
              <a:spcAft>
                <a:spcPts val="2400"/>
              </a:spcAft>
            </a:pPr>
            <a:r>
              <a:rPr lang="en-US" dirty="0">
                <a:solidFill>
                  <a:schemeClr val="accent3"/>
                </a:solidFill>
              </a:rPr>
              <a:t>Valid </a:t>
            </a:r>
            <a:r>
              <a:rPr lang="en-US" dirty="0"/>
              <a:t>rules encode a </a:t>
            </a:r>
            <a:r>
              <a:rPr lang="en-US" dirty="0">
                <a:solidFill>
                  <a:schemeClr val="accent3"/>
                </a:solidFill>
              </a:rPr>
              <a:t>semantic relationship </a:t>
            </a:r>
            <a:r>
              <a:rPr lang="en-US" dirty="0"/>
              <a:t>between what we infer and and what is already in our knowledge base</a:t>
            </a:r>
          </a:p>
          <a:p>
            <a:pPr>
              <a:spcAft>
                <a:spcPts val="6600"/>
              </a:spcAft>
            </a:pPr>
            <a:r>
              <a:rPr lang="en-US" dirty="0"/>
              <a:t> We say that a sentence </a:t>
            </a:r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follows from </a:t>
            </a:r>
            <a:r>
              <a:rPr lang="en-US" dirty="0"/>
              <a:t>our knowledge base, </a:t>
            </a:r>
            <a:r>
              <a:rPr lang="en-US" i="1" dirty="0"/>
              <a:t>KB</a:t>
            </a:r>
            <a:r>
              <a:rPr lang="en-US" dirty="0"/>
              <a:t>, or that </a:t>
            </a:r>
            <a:r>
              <a:rPr lang="en-US" i="1" dirty="0"/>
              <a:t>KB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entails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latin typeface="Symbol" charset="2"/>
                <a:cs typeface="Symbol" charset="2"/>
              </a:rPr>
              <a:t>a</a:t>
            </a:r>
            <a:r>
              <a:rPr lang="en-US" dirty="0"/>
              <a:t>: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9030" y="4267200"/>
            <a:ext cx="8686800" cy="685800"/>
            <a:chOff x="304800" y="2227268"/>
            <a:chExt cx="8686800" cy="685800"/>
          </a:xfrm>
        </p:grpSpPr>
        <p:sp>
          <p:nvSpPr>
            <p:cNvPr id="10" name="Rectangle 9"/>
            <p:cNvSpPr/>
            <p:nvPr/>
          </p:nvSpPr>
          <p:spPr>
            <a:xfrm>
              <a:off x="304800" y="2227268"/>
              <a:ext cx="8686800" cy="6858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78979" y="2439904"/>
              <a:ext cx="8138442" cy="303296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04730" y="5562600"/>
            <a:ext cx="8915400" cy="685800"/>
            <a:chOff x="152400" y="3581400"/>
            <a:chExt cx="8915400" cy="685800"/>
          </a:xfrm>
        </p:grpSpPr>
        <p:sp>
          <p:nvSpPr>
            <p:cNvPr id="12" name="Rectangle 11"/>
            <p:cNvSpPr/>
            <p:nvPr/>
          </p:nvSpPr>
          <p:spPr>
            <a:xfrm>
              <a:off x="152400" y="3581400"/>
              <a:ext cx="89154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7853" y="3728627"/>
              <a:ext cx="8464494" cy="3861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90318</TotalTime>
  <Words>1621</Words>
  <Application>Microsoft Macintosh PowerPoint</Application>
  <PresentationFormat>On-screen Show (4:3)</PresentationFormat>
  <Paragraphs>278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Bookman Old Style</vt:lpstr>
      <vt:lpstr>Gill Sans MT</vt:lpstr>
      <vt:lpstr>Helvetica</vt:lpstr>
      <vt:lpstr>Symbol</vt:lpstr>
      <vt:lpstr>Times New Roman</vt:lpstr>
      <vt:lpstr>Wingdings</vt:lpstr>
      <vt:lpstr>Wingdings 3</vt:lpstr>
      <vt:lpstr>new_lecs</vt:lpstr>
      <vt:lpstr>Lecture 08:  Propositional Logic</vt:lpstr>
      <vt:lpstr>Knowledge-Based Agents</vt:lpstr>
      <vt:lpstr>Using Logic for Knowledge Bases</vt:lpstr>
      <vt:lpstr>The Wumpus World (PEAS)</vt:lpstr>
      <vt:lpstr>Exploring the Wumpus World</vt:lpstr>
      <vt:lpstr>Exploring the Wumpus World</vt:lpstr>
      <vt:lpstr>Exploring the Wumpus World</vt:lpstr>
      <vt:lpstr>Exploring the Wumpus World</vt:lpstr>
      <vt:lpstr>Inference &amp; Logical Entailment</vt:lpstr>
      <vt:lpstr>Semantic Models</vt:lpstr>
      <vt:lpstr>Models for the Wumpus World</vt:lpstr>
      <vt:lpstr>Models for the Wumpus World</vt:lpstr>
      <vt:lpstr>Models for the Wumpus World</vt:lpstr>
      <vt:lpstr>Models for the Wumpus World</vt:lpstr>
      <vt:lpstr>Models for the Wumpus World</vt:lpstr>
      <vt:lpstr>Syntax of Propositional Logic (PL)</vt:lpstr>
      <vt:lpstr>Semantics of Propositional Logic (PL)</vt:lpstr>
      <vt:lpstr>Truth Tables for PL Semantics</vt:lpstr>
      <vt:lpstr>Logic in the Wumpus World</vt:lpstr>
      <vt:lpstr>Truth-Functional Analysis (01)</vt:lpstr>
      <vt:lpstr>Truth-Functional Analysis (02)</vt:lpstr>
      <vt:lpstr>Truth-Functional Analysis (03)</vt:lpstr>
      <vt:lpstr>Truth-Functional Analysis (04)</vt:lpstr>
      <vt:lpstr>Truth-Functional Analysis (05)</vt:lpstr>
      <vt:lpstr>Truth-Functional Analysis (06)</vt:lpstr>
      <vt:lpstr>Valid and Satisfiable Sentences</vt:lpstr>
      <vt:lpstr>Valid and Satisfiable Sentences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2965</cp:revision>
  <cp:lastPrinted>2022-06-08T14:17:20Z</cp:lastPrinted>
  <dcterms:created xsi:type="dcterms:W3CDTF">2017-09-06T15:49:01Z</dcterms:created>
  <dcterms:modified xsi:type="dcterms:W3CDTF">2022-07-07T17:02:20Z</dcterms:modified>
</cp:coreProperties>
</file>