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1262" r:id="rId2"/>
    <p:sldId id="1453" r:id="rId3"/>
    <p:sldId id="1471" r:id="rId4"/>
    <p:sldId id="1444" r:id="rId5"/>
    <p:sldId id="1445" r:id="rId6"/>
    <p:sldId id="1446" r:id="rId7"/>
    <p:sldId id="1447" r:id="rId8"/>
    <p:sldId id="1448" r:id="rId9"/>
    <p:sldId id="1449" r:id="rId10"/>
    <p:sldId id="1472" r:id="rId11"/>
    <p:sldId id="1450" r:id="rId12"/>
    <p:sldId id="1451" r:id="rId13"/>
    <p:sldId id="1452" r:id="rId14"/>
    <p:sldId id="1473" r:id="rId15"/>
    <p:sldId id="1463" r:id="rId16"/>
    <p:sldId id="1474" r:id="rId17"/>
    <p:sldId id="1475" r:id="rId18"/>
    <p:sldId id="1476" r:id="rId19"/>
    <p:sldId id="1477" r:id="rId20"/>
    <p:sldId id="1478" r:id="rId21"/>
    <p:sldId id="1479" r:id="rId22"/>
    <p:sldId id="1480" r:id="rId23"/>
    <p:sldId id="1481" r:id="rId24"/>
    <p:sldId id="1482" r:id="rId25"/>
    <p:sldId id="1483" r:id="rId26"/>
    <p:sldId id="1464" r:id="rId27"/>
    <p:sldId id="1465" r:id="rId28"/>
    <p:sldId id="1466" r:id="rId29"/>
    <p:sldId id="1467" r:id="rId30"/>
    <p:sldId id="1468" r:id="rId31"/>
    <p:sldId id="1484" r:id="rId32"/>
    <p:sldId id="1470" r:id="rId33"/>
  </p:sldIdLst>
  <p:sldSz cx="9144000" cy="6858000" type="screen4x3"/>
  <p:notesSz cx="9283700" cy="70358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000"/>
    <a:srgbClr val="E5FFFF"/>
    <a:srgbClr val="FDD22B"/>
    <a:srgbClr val="3251D1"/>
    <a:srgbClr val="4F6F92"/>
    <a:srgbClr val="57B0FF"/>
    <a:srgbClr val="FFFF00"/>
    <a:srgbClr val="339900"/>
    <a:srgbClr val="CCCCCC"/>
    <a:srgbClr val="099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8" autoAdjust="0"/>
    <p:restoredTop sz="90952"/>
  </p:normalViewPr>
  <p:slideViewPr>
    <p:cSldViewPr>
      <p:cViewPr varScale="1">
        <p:scale>
          <a:sx n="116" d="100"/>
          <a:sy n="116" d="100"/>
        </p:scale>
        <p:origin x="3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0"/>
    </p:cViewPr>
  </p:sorterViewPr>
  <p:notesViewPr>
    <p:cSldViewPr>
      <p:cViewPr varScale="1">
        <p:scale>
          <a:sx n="156" d="100"/>
          <a:sy n="156" d="100"/>
        </p:scale>
        <p:origin x="-1104" y="-104"/>
      </p:cViewPr>
      <p:guideLst>
        <p:guide orient="horz" pos="2216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5425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5425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fld id="{FED210AC-0B1E-A14F-AC42-C56FA48605A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43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9388" y="0"/>
            <a:ext cx="40243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2900" y="527050"/>
            <a:ext cx="3519488" cy="2640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41688"/>
            <a:ext cx="6810375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84963"/>
            <a:ext cx="40243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9388" y="6684963"/>
            <a:ext cx="40243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fld id="{E6B0C90F-4174-C14F-A195-774157CA172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813" y="41529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/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/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d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ima.cs.berkeley.edu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d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0.pd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1.pd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1.pd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10.pdf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df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d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df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df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0" Type="http://schemas.openxmlformats.org/officeDocument/2006/relationships/image" Target="../media/image37.pd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7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df"/><Relationship Id="rId9" Type="http://schemas.openxmlformats.org/officeDocument/2006/relationships/image" Target="../media/image2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43.emf"/><Relationship Id="rId7" Type="http://schemas.openxmlformats.org/officeDocument/2006/relationships/image" Target="../media/image39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44.emf"/><Relationship Id="rId9" Type="http://schemas.openxmlformats.org/officeDocument/2006/relationships/image" Target="../media/image4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d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d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d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d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d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8516" y="3733800"/>
            <a:ext cx="4921084" cy="1143000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en-US" sz="2400" dirty="0"/>
              <a:t>Lecture 09: </a:t>
            </a:r>
            <a:br>
              <a:rPr lang="en-US" sz="2400" dirty="0"/>
            </a:br>
            <a:r>
              <a:rPr lang="en-US" sz="2400" dirty="0"/>
              <a:t>Propositional Logic, II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Artificial Intelligence (CS 131)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7C96A-0ACF-AA40-8E5A-43146E63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57600"/>
            <a:ext cx="2165516" cy="12765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Special Case:  Definite/Horn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5105400"/>
          </a:xfrm>
        </p:spPr>
        <p:txBody>
          <a:bodyPr>
            <a:normAutofit/>
          </a:bodyPr>
          <a:lstStyle/>
          <a:p>
            <a:r>
              <a:rPr lang="en-US" sz="2000" dirty="0"/>
              <a:t>In some cases, we can represent </a:t>
            </a:r>
            <a:r>
              <a:rPr lang="en-US" sz="2000" i="1" dirty="0"/>
              <a:t>KB </a:t>
            </a:r>
            <a:r>
              <a:rPr lang="en-US" sz="2000" dirty="0"/>
              <a:t>in a special </a:t>
            </a:r>
            <a:r>
              <a:rPr lang="en-US" sz="2000" i="1" dirty="0"/>
              <a:t>restricted</a:t>
            </a:r>
            <a:r>
              <a:rPr lang="en-US" sz="2000" dirty="0"/>
              <a:t> PL syntax</a:t>
            </a:r>
          </a:p>
          <a:p>
            <a:pPr>
              <a:spcAft>
                <a:spcPts val="3600"/>
              </a:spcAft>
            </a:pPr>
            <a:r>
              <a:rPr lang="en-US" sz="2000" dirty="0"/>
              <a:t>A </a:t>
            </a:r>
            <a:r>
              <a:rPr lang="en-US" sz="2000" dirty="0">
                <a:solidFill>
                  <a:schemeClr val="accent3"/>
                </a:solidFill>
              </a:rPr>
              <a:t>definite clause </a:t>
            </a:r>
            <a:r>
              <a:rPr lang="en-US" sz="2000" dirty="0">
                <a:latin typeface="Symbol" charset="2"/>
                <a:cs typeface="Symbol" charset="2"/>
              </a:rPr>
              <a:t>a </a:t>
            </a:r>
            <a:r>
              <a:rPr lang="en-US" sz="2000" dirty="0"/>
              <a:t>is either (</a:t>
            </a:r>
            <a:r>
              <a:rPr lang="en-US" sz="2000" dirty="0">
                <a:latin typeface="Bookman Old Style"/>
                <a:cs typeface="Bookman Old Style"/>
              </a:rPr>
              <a:t>1</a:t>
            </a:r>
            <a:r>
              <a:rPr lang="en-US" sz="2000" dirty="0"/>
              <a:t>) a </a:t>
            </a:r>
            <a:r>
              <a:rPr lang="en-US" sz="2000" dirty="0">
                <a:solidFill>
                  <a:schemeClr val="accent3"/>
                </a:solidFill>
              </a:rPr>
              <a:t>literal</a:t>
            </a:r>
            <a:r>
              <a:rPr lang="en-US" sz="2000" dirty="0"/>
              <a:t>: either </a:t>
            </a:r>
            <a:r>
              <a:rPr lang="en-US" sz="2000" i="1" dirty="0">
                <a:latin typeface="Bookman Old Style"/>
                <a:cs typeface="Bookman Old Style"/>
              </a:rPr>
              <a:t>P</a:t>
            </a:r>
            <a:r>
              <a:rPr lang="en-US" sz="2000" i="1" baseline="-25000" dirty="0">
                <a:latin typeface="Bookman Old Style"/>
                <a:cs typeface="Bookman Old Style"/>
              </a:rPr>
              <a:t>i</a:t>
            </a:r>
            <a:r>
              <a:rPr lang="en-US" sz="2000" dirty="0"/>
              <a:t> or ¬</a:t>
            </a:r>
            <a:r>
              <a:rPr lang="en-US" sz="2000" i="1" dirty="0">
                <a:solidFill>
                  <a:srgbClr val="512C1D"/>
                </a:solidFill>
                <a:latin typeface="Bookman Old Style"/>
                <a:cs typeface="Bookman Old Style"/>
              </a:rPr>
              <a:t>P</a:t>
            </a:r>
            <a:r>
              <a:rPr lang="en-US" sz="2000" i="1" baseline="-25000" dirty="0">
                <a:solidFill>
                  <a:srgbClr val="512C1D"/>
                </a:solidFill>
                <a:latin typeface="Bookman Old Style"/>
                <a:cs typeface="Bookman Old Style"/>
              </a:rPr>
              <a:t>i</a:t>
            </a:r>
            <a:r>
              <a:rPr lang="en-US" sz="2000" dirty="0"/>
              <a:t> , for some propositional symbol </a:t>
            </a:r>
            <a:r>
              <a:rPr lang="en-US" sz="2000" i="1" dirty="0">
                <a:latin typeface="Bookman Old Style"/>
                <a:cs typeface="Bookman Old Style"/>
              </a:rPr>
              <a:t>P</a:t>
            </a:r>
            <a:r>
              <a:rPr lang="en-US" sz="2000" i="1" baseline="-25000" dirty="0">
                <a:latin typeface="Bookman Old Style"/>
                <a:cs typeface="Bookman Old Style"/>
              </a:rPr>
              <a:t>i</a:t>
            </a:r>
            <a:r>
              <a:rPr lang="en-US" sz="2000" dirty="0"/>
              <a:t> , or (</a:t>
            </a:r>
            <a:r>
              <a:rPr lang="en-US" sz="2000" dirty="0">
                <a:latin typeface="Bookman Old Style"/>
                <a:cs typeface="Bookman Old Style"/>
              </a:rPr>
              <a:t>2</a:t>
            </a:r>
            <a:r>
              <a:rPr lang="en-US" sz="2000" dirty="0"/>
              <a:t>) a sentence of the special form:</a:t>
            </a:r>
          </a:p>
          <a:p>
            <a:endParaRPr lang="en-US" sz="2000" dirty="0"/>
          </a:p>
          <a:p>
            <a:pPr>
              <a:spcAft>
                <a:spcPts val="7800"/>
              </a:spcAft>
            </a:pPr>
            <a:r>
              <a:rPr lang="en-US" sz="2000" dirty="0"/>
              <a:t>Definite clauses are equivalent to </a:t>
            </a:r>
            <a:r>
              <a:rPr lang="en-US" sz="2000" dirty="0">
                <a:solidFill>
                  <a:schemeClr val="accent3"/>
                </a:solidFill>
              </a:rPr>
              <a:t>disjunctions</a:t>
            </a:r>
            <a:r>
              <a:rPr lang="en-US" sz="2000" dirty="0"/>
              <a:t> with </a:t>
            </a:r>
            <a:r>
              <a:rPr lang="en-US" sz="2000" i="1" dirty="0"/>
              <a:t>exactly one </a:t>
            </a:r>
            <a:r>
              <a:rPr lang="en-US" sz="2000" dirty="0"/>
              <a:t>positive symbol</a:t>
            </a:r>
          </a:p>
          <a:p>
            <a:pPr>
              <a:spcAft>
                <a:spcPts val="4200"/>
              </a:spcAft>
            </a:pPr>
            <a:r>
              <a:rPr lang="en-US" sz="2000" dirty="0"/>
              <a:t>A slightly more relaxed definition: </a:t>
            </a:r>
            <a:r>
              <a:rPr lang="en-US" sz="2000" dirty="0">
                <a:solidFill>
                  <a:schemeClr val="accent3"/>
                </a:solidFill>
              </a:rPr>
              <a:t>Horn clause</a:t>
            </a:r>
            <a:r>
              <a:rPr lang="en-US" sz="2000" dirty="0"/>
              <a:t>, which has </a:t>
            </a:r>
            <a:r>
              <a:rPr lang="en-US" sz="2000" i="1" dirty="0"/>
              <a:t>at most one</a:t>
            </a:r>
            <a:r>
              <a:rPr lang="en-US" sz="2000" dirty="0"/>
              <a:t> positive symbol; both of the following are Horn clauses, but only the </a:t>
            </a:r>
            <a:r>
              <a:rPr lang="en-US" sz="2000" i="1" dirty="0"/>
              <a:t>first</a:t>
            </a:r>
            <a:r>
              <a:rPr lang="en-US" sz="2000" dirty="0"/>
              <a:t> is definite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452)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38124" y="2474335"/>
            <a:ext cx="2733675" cy="342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43000" y="2395728"/>
            <a:ext cx="838200" cy="455035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72200" y="2395728"/>
            <a:ext cx="1219200" cy="455035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90800" y="2395728"/>
            <a:ext cx="2057400" cy="455035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29200" y="2395728"/>
            <a:ext cx="589923" cy="455035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/>
            <a:stCxn id="9" idx="3"/>
            <a:endCxn id="11" idx="1"/>
          </p:cNvCxnSpPr>
          <p:nvPr/>
        </p:nvCxnSpPr>
        <p:spPr>
          <a:xfrm>
            <a:off x="1981200" y="2623246"/>
            <a:ext cx="609600" cy="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  <a:stCxn id="12" idx="3"/>
            <a:endCxn id="10" idx="1"/>
          </p:cNvCxnSpPr>
          <p:nvPr/>
        </p:nvCxnSpPr>
        <p:spPr>
          <a:xfrm>
            <a:off x="5619123" y="2623246"/>
            <a:ext cx="553077" cy="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A6801E4-6CE9-0CCA-161A-37ACFD6A61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88640" y="5448300"/>
            <a:ext cx="3271520" cy="755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60FB1E-35D6-CBC0-2D90-9717F17B4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60" y="3581400"/>
            <a:ext cx="7752080" cy="81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9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Special Case:  Definite/Horn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spcAft>
                <a:spcPts val="9600"/>
              </a:spcAft>
            </a:pPr>
            <a:r>
              <a:rPr lang="en-US" sz="2400" dirty="0"/>
              <a:t>If our knowledge base is made up only of definite clauses, then we can repeatedly apply the rule of </a:t>
            </a:r>
            <a:r>
              <a:rPr lang="en-US" sz="2400" dirty="0">
                <a:solidFill>
                  <a:schemeClr val="accent3"/>
                </a:solidFill>
              </a:rPr>
              <a:t>Modus Ponens </a:t>
            </a:r>
            <a:r>
              <a:rPr lang="en-US" sz="2400" dirty="0"/>
              <a:t>(</a:t>
            </a:r>
            <a:r>
              <a:rPr lang="en-US" sz="2400" i="1" dirty="0"/>
              <a:t>MP</a:t>
            </a:r>
            <a:r>
              <a:rPr lang="en-US" sz="2400" dirty="0"/>
              <a:t>):</a:t>
            </a:r>
          </a:p>
          <a:p>
            <a:pPr>
              <a:spcAft>
                <a:spcPts val="4200"/>
              </a:spcAft>
            </a:pPr>
            <a:r>
              <a:rPr lang="en-US" sz="2400" dirty="0"/>
              <a:t>This can be written in disjunctive form as well: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rule gives us a </a:t>
            </a:r>
            <a:r>
              <a:rPr lang="en-US" sz="2400" dirty="0">
                <a:solidFill>
                  <a:schemeClr val="accent3"/>
                </a:solidFill>
              </a:rPr>
              <a:t>sound and complete </a:t>
            </a:r>
            <a:r>
              <a:rPr lang="en-US" sz="2400" dirty="0"/>
              <a:t>inference procedure that can be employed in simple </a:t>
            </a:r>
            <a:r>
              <a:rPr lang="en-US" sz="2400" dirty="0">
                <a:solidFill>
                  <a:schemeClr val="accent3"/>
                </a:solidFill>
              </a:rPr>
              <a:t>linear-time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452)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BC3A560-1A9B-9669-B69B-575F5D80F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20" y="2194560"/>
            <a:ext cx="7122160" cy="8534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A6CD4A-5502-E627-303D-5EFE924BB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60" y="3928213"/>
            <a:ext cx="739648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Chaining with Definite KBs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09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When we have a set of definite clauses, we can represent the structure of our knowledge base graphically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452)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14400" y="1981200"/>
            <a:ext cx="2133600" cy="4267200"/>
            <a:chOff x="914400" y="2057400"/>
            <a:chExt cx="2133600" cy="4267200"/>
          </a:xfrm>
        </p:grpSpPr>
        <p:grpSp>
          <p:nvGrpSpPr>
            <p:cNvPr id="10" name="Group 9"/>
            <p:cNvGrpSpPr/>
            <p:nvPr/>
          </p:nvGrpSpPr>
          <p:grpSpPr>
            <a:xfrm>
              <a:off x="914400" y="2057400"/>
              <a:ext cx="2133600" cy="4267200"/>
              <a:chOff x="914400" y="2057400"/>
              <a:chExt cx="2133600" cy="426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14400" y="2438400"/>
                <a:ext cx="2133600" cy="38862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914400" y="2057400"/>
                <a:ext cx="2133600" cy="381000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KB</a:t>
                </a:r>
              </a:p>
            </p:txBody>
          </p:sp>
        </p:grpSp>
        <p:pic>
          <p:nvPicPr>
            <p:cNvPr id="7" name="Picture 6" descr="hornKB00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1224076" y="2619828"/>
              <a:ext cx="1595324" cy="2485572"/>
            </a:xfrm>
            <a:prstGeom prst="rect">
              <a:avLst/>
            </a:prstGeom>
          </p:spPr>
        </p:pic>
      </p:grpSp>
      <p:sp>
        <p:nvSpPr>
          <p:cNvPr id="12" name="Oval 11"/>
          <p:cNvSpPr/>
          <p:nvPr/>
        </p:nvSpPr>
        <p:spPr>
          <a:xfrm>
            <a:off x="4724400" y="5562600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3" name="Oval 12"/>
          <p:cNvSpPr/>
          <p:nvPr/>
        </p:nvSpPr>
        <p:spPr>
          <a:xfrm>
            <a:off x="7696200" y="5562600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6343113" y="4080797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15" name="Oval 14"/>
          <p:cNvSpPr/>
          <p:nvPr/>
        </p:nvSpPr>
        <p:spPr>
          <a:xfrm>
            <a:off x="7696200" y="262228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16" name="Oval 15"/>
          <p:cNvSpPr/>
          <p:nvPr/>
        </p:nvSpPr>
        <p:spPr>
          <a:xfrm>
            <a:off x="4724400" y="261809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17" name="Oval 16"/>
          <p:cNvSpPr/>
          <p:nvPr/>
        </p:nvSpPr>
        <p:spPr>
          <a:xfrm>
            <a:off x="6664791" y="177989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Q</a:t>
            </a:r>
          </a:p>
        </p:txBody>
      </p:sp>
      <p:cxnSp>
        <p:nvCxnSpPr>
          <p:cNvPr id="19" name="Straight Arrow Connector 18"/>
          <p:cNvCxnSpPr>
            <a:stCxn id="12" idx="7"/>
            <a:endCxn id="99" idx="3"/>
          </p:cNvCxnSpPr>
          <p:nvPr/>
        </p:nvCxnSpPr>
        <p:spPr>
          <a:xfrm flipV="1">
            <a:off x="5114645" y="5339198"/>
            <a:ext cx="1403186" cy="2903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3" idx="1"/>
            <a:endCxn id="99" idx="5"/>
          </p:cNvCxnSpPr>
          <p:nvPr/>
        </p:nvCxnSpPr>
        <p:spPr>
          <a:xfrm flipH="1" flipV="1">
            <a:off x="6625595" y="5339198"/>
            <a:ext cx="1137560" cy="2903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0"/>
            <a:endCxn id="105" idx="4"/>
          </p:cNvCxnSpPr>
          <p:nvPr/>
        </p:nvCxnSpPr>
        <p:spPr>
          <a:xfrm flipV="1">
            <a:off x="7924800" y="4400972"/>
            <a:ext cx="0" cy="11616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4" idx="6"/>
            <a:endCxn id="105" idx="2"/>
          </p:cNvCxnSpPr>
          <p:nvPr/>
        </p:nvCxnSpPr>
        <p:spPr>
          <a:xfrm>
            <a:off x="6800313" y="4309397"/>
            <a:ext cx="1048287" cy="15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78" idx="6"/>
          </p:cNvCxnSpPr>
          <p:nvPr/>
        </p:nvCxnSpPr>
        <p:spPr>
          <a:xfrm flipH="1" flipV="1">
            <a:off x="6647411" y="2848926"/>
            <a:ext cx="1048789" cy="19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4" idx="0"/>
            <a:endCxn id="78" idx="4"/>
          </p:cNvCxnSpPr>
          <p:nvPr/>
        </p:nvCxnSpPr>
        <p:spPr>
          <a:xfrm flipH="1" flipV="1">
            <a:off x="6571211" y="2925126"/>
            <a:ext cx="502" cy="115567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12" idx="0"/>
            <a:endCxn id="93" idx="4"/>
          </p:cNvCxnSpPr>
          <p:nvPr/>
        </p:nvCxnSpPr>
        <p:spPr>
          <a:xfrm flipV="1">
            <a:off x="4953000" y="4392305"/>
            <a:ext cx="0" cy="117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16" idx="4"/>
            <a:endCxn id="93" idx="0"/>
          </p:cNvCxnSpPr>
          <p:nvPr/>
        </p:nvCxnSpPr>
        <p:spPr>
          <a:xfrm>
            <a:off x="4953000" y="3075295"/>
            <a:ext cx="0" cy="1164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7"/>
            <a:endCxn id="118" idx="3"/>
          </p:cNvCxnSpPr>
          <p:nvPr/>
        </p:nvCxnSpPr>
        <p:spPr>
          <a:xfrm flipV="1">
            <a:off x="5114645" y="2080483"/>
            <a:ext cx="738159" cy="6045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495011" y="2772726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78" idx="2"/>
            <a:endCxn id="16" idx="6"/>
          </p:cNvCxnSpPr>
          <p:nvPr/>
        </p:nvCxnSpPr>
        <p:spPr>
          <a:xfrm flipH="1" flipV="1">
            <a:off x="5181600" y="2846695"/>
            <a:ext cx="1313411" cy="2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876800" y="4239905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93" idx="6"/>
            <a:endCxn id="14" idx="2"/>
          </p:cNvCxnSpPr>
          <p:nvPr/>
        </p:nvCxnSpPr>
        <p:spPr>
          <a:xfrm flipV="1">
            <a:off x="5029200" y="4309397"/>
            <a:ext cx="1313913" cy="67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6495513" y="5209116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cxnSpLocks/>
            <a:stCxn id="99" idx="0"/>
            <a:endCxn id="14" idx="4"/>
          </p:cNvCxnSpPr>
          <p:nvPr/>
        </p:nvCxnSpPr>
        <p:spPr>
          <a:xfrm flipV="1">
            <a:off x="6571713" y="4537997"/>
            <a:ext cx="0" cy="6711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7848600" y="4248572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>
            <a:cxnSpLocks/>
            <a:stCxn id="105" idx="0"/>
            <a:endCxn id="15" idx="4"/>
          </p:cNvCxnSpPr>
          <p:nvPr/>
        </p:nvCxnSpPr>
        <p:spPr>
          <a:xfrm flipV="1">
            <a:off x="7924800" y="3079485"/>
            <a:ext cx="0" cy="11690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830486" y="1950401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cxnSpLocks/>
            <a:stCxn id="118" idx="6"/>
            <a:endCxn id="17" idx="2"/>
          </p:cNvCxnSpPr>
          <p:nvPr/>
        </p:nvCxnSpPr>
        <p:spPr>
          <a:xfrm flipV="1">
            <a:off x="5982886" y="2008495"/>
            <a:ext cx="681905" cy="18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172200" cy="99060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Forward Chaining </a:t>
            </a:r>
            <a:br>
              <a:rPr lang="en-US" dirty="0"/>
            </a:br>
            <a:r>
              <a:rPr lang="en-US" dirty="0"/>
              <a:t>with Definite KBs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97E2858-2B59-1965-D68F-3060ABEAB3D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5105400"/>
            <a:ext cx="8229600" cy="1232154"/>
          </a:xfrm>
        </p:spPr>
        <p:txBody>
          <a:bodyPr/>
          <a:lstStyle/>
          <a:p>
            <a:r>
              <a:rPr lang="en-US" dirty="0"/>
              <a:t>For example, the following clause has </a:t>
            </a:r>
            <a:r>
              <a:rPr lang="en-US" i="1" dirty="0">
                <a:latin typeface="Bookman Old Style" panose="02050604050505020204" pitchFamily="18" charset="0"/>
              </a:rPr>
              <a:t>count</a:t>
            </a:r>
            <a:r>
              <a:rPr lang="en-US" dirty="0">
                <a:latin typeface="Bookman Old Style" panose="02050604050505020204" pitchFamily="18" charset="0"/>
              </a:rPr>
              <a:t> = 3</a:t>
            </a:r>
            <a:r>
              <a:rPr lang="en-US" dirty="0"/>
              <a:t>:</a:t>
            </a:r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Thursday, 06 Oct.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Artificial Intelligence (CS 452)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871E9B-9377-9E47-A740-0327C5A5B6B1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7BD8DA-DEBA-ED29-8FDD-9AA5020D2B5C}"/>
              </a:ext>
            </a:extLst>
          </p:cNvPr>
          <p:cNvGrpSpPr/>
          <p:nvPr/>
        </p:nvGrpSpPr>
        <p:grpSpPr>
          <a:xfrm>
            <a:off x="268119" y="1219200"/>
            <a:ext cx="7467600" cy="3746755"/>
            <a:chOff x="268119" y="1479422"/>
            <a:chExt cx="7467600" cy="374675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8665258-954D-5940-CD55-5BBE7F465271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010" y="1479423"/>
              <a:ext cx="7171817" cy="3746754"/>
            </a:xfrm>
            <a:prstGeom prst="rect">
              <a:avLst/>
            </a:prstGeom>
            <a:noFill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32934-50BD-8F67-40FF-1801ECACB88C}"/>
                </a:ext>
              </a:extLst>
            </p:cNvPr>
            <p:cNvSpPr/>
            <p:nvPr/>
          </p:nvSpPr>
          <p:spPr>
            <a:xfrm>
              <a:off x="268119" y="1479422"/>
              <a:ext cx="7467600" cy="3746755"/>
            </a:xfrm>
            <a:prstGeom prst="rect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9B5D30-6123-94F7-9B57-3A4B95D0AAEF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7010400" y="2285996"/>
            <a:ext cx="325395" cy="76200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A623BE2-8EBC-4F12-5E30-772BC94A0FF0}"/>
              </a:ext>
            </a:extLst>
          </p:cNvPr>
          <p:cNvSpPr/>
          <p:nvPr/>
        </p:nvSpPr>
        <p:spPr>
          <a:xfrm>
            <a:off x="6019800" y="3048000"/>
            <a:ext cx="2631989" cy="152396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For definite clauses that are equivalent to conditionals, count how many propositions make up its </a:t>
            </a:r>
            <a:r>
              <a:rPr lang="en-US" dirty="0">
                <a:solidFill>
                  <a:schemeClr val="accent3"/>
                </a:solidFill>
              </a:rPr>
              <a:t>tail</a:t>
            </a:r>
            <a:endParaRPr lang="en-US" i="1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F2B640B-B664-9377-1DA5-2C32C7CEB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0" y="5687722"/>
            <a:ext cx="7477760" cy="3759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D21E74-6F2D-331C-9D9F-011E8F767FF7}"/>
              </a:ext>
            </a:extLst>
          </p:cNvPr>
          <p:cNvSpPr/>
          <p:nvPr/>
        </p:nvSpPr>
        <p:spPr>
          <a:xfrm>
            <a:off x="6781800" y="342900"/>
            <a:ext cx="1981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Image source: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Russell &amp; Norvig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(2021)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Forward Chaining with Definite KBs</a:t>
            </a:r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Thursday, 06 Oct.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Artificial Intelligence (CS 452)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871E9B-9377-9E47-A740-0327C5A5B6B1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7BD8DA-DEBA-ED29-8FDD-9AA5020D2B5C}"/>
              </a:ext>
            </a:extLst>
          </p:cNvPr>
          <p:cNvGrpSpPr/>
          <p:nvPr/>
        </p:nvGrpSpPr>
        <p:grpSpPr>
          <a:xfrm>
            <a:off x="268119" y="1219200"/>
            <a:ext cx="7467600" cy="3746755"/>
            <a:chOff x="268119" y="1479422"/>
            <a:chExt cx="7467600" cy="374675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8665258-954D-5940-CD55-5BBE7F465271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010" y="1479423"/>
              <a:ext cx="7171817" cy="3746754"/>
            </a:xfrm>
            <a:prstGeom prst="rect">
              <a:avLst/>
            </a:prstGeom>
            <a:noFill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32934-50BD-8F67-40FF-1801ECACB88C}"/>
                </a:ext>
              </a:extLst>
            </p:cNvPr>
            <p:cNvSpPr/>
            <p:nvPr/>
          </p:nvSpPr>
          <p:spPr>
            <a:xfrm>
              <a:off x="268119" y="1479422"/>
              <a:ext cx="7467600" cy="3746755"/>
            </a:xfrm>
            <a:prstGeom prst="rect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9B5D30-6123-94F7-9B57-3A4B95D0AAEF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257800" y="3265431"/>
            <a:ext cx="1098276" cy="68758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A623BE2-8EBC-4F12-5E30-772BC94A0FF0}"/>
              </a:ext>
            </a:extLst>
          </p:cNvPr>
          <p:cNvSpPr/>
          <p:nvPr/>
        </p:nvSpPr>
        <p:spPr>
          <a:xfrm>
            <a:off x="6356076" y="2720862"/>
            <a:ext cx="2631989" cy="108913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Premise elimination</a:t>
            </a:r>
            <a:r>
              <a:rPr lang="en-US" sz="2000" dirty="0">
                <a:solidFill>
                  <a:schemeClr val="tx1"/>
                </a:solidFill>
              </a:rPr>
              <a:t>: if we see part of the </a:t>
            </a:r>
            <a:r>
              <a:rPr lang="en-US" sz="2000" dirty="0">
                <a:solidFill>
                  <a:schemeClr val="accent3"/>
                </a:solidFill>
              </a:rPr>
              <a:t>tail</a:t>
            </a:r>
            <a:r>
              <a:rPr lang="en-US" sz="2000" dirty="0">
                <a:solidFill>
                  <a:schemeClr val="tx1"/>
                </a:solidFill>
              </a:rPr>
              <a:t>, decrement </a:t>
            </a:r>
            <a:r>
              <a:rPr lang="en-US" sz="2000" i="1" dirty="0">
                <a:solidFill>
                  <a:schemeClr val="tx1"/>
                </a:solidFill>
                <a:latin typeface="+mj-lt"/>
              </a:rPr>
              <a:t>count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65BCE5-A594-CE1F-F67E-75361CEBF3CC}"/>
              </a:ext>
            </a:extLst>
          </p:cNvPr>
          <p:cNvSpPr/>
          <p:nvPr/>
        </p:nvSpPr>
        <p:spPr>
          <a:xfrm>
            <a:off x="6243892" y="4717881"/>
            <a:ext cx="2631989" cy="108913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Modus Ponens</a:t>
            </a:r>
            <a:r>
              <a:rPr lang="en-US" sz="2000" dirty="0">
                <a:solidFill>
                  <a:schemeClr val="tx1"/>
                </a:solidFill>
              </a:rPr>
              <a:t>: if we have seen </a:t>
            </a:r>
            <a:r>
              <a:rPr lang="en-US" sz="2000" i="1" dirty="0">
                <a:solidFill>
                  <a:schemeClr val="tx1"/>
                </a:solidFill>
              </a:rPr>
              <a:t>all</a:t>
            </a:r>
            <a:r>
              <a:rPr lang="en-US" sz="2000" dirty="0">
                <a:solidFill>
                  <a:schemeClr val="tx1"/>
                </a:solidFill>
              </a:rPr>
              <a:t> parts of </a:t>
            </a:r>
            <a:r>
              <a:rPr lang="en-US" sz="2000" dirty="0">
                <a:solidFill>
                  <a:schemeClr val="accent3"/>
                </a:solidFill>
              </a:rPr>
              <a:t>tail</a:t>
            </a:r>
            <a:r>
              <a:rPr lang="en-US" sz="2000" dirty="0">
                <a:solidFill>
                  <a:schemeClr val="tx1"/>
                </a:solidFill>
              </a:rPr>
              <a:t>, infer </a:t>
            </a:r>
            <a:r>
              <a:rPr lang="en-US" sz="2000" dirty="0">
                <a:solidFill>
                  <a:schemeClr val="accent3"/>
                </a:solidFill>
              </a:rPr>
              <a:t>head</a:t>
            </a:r>
            <a:endParaRPr lang="en-US" sz="2000" i="1" dirty="0">
              <a:solidFill>
                <a:schemeClr val="accent3"/>
              </a:solidFill>
              <a:latin typeface="+mj-lt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3D1D9D-4904-ABC9-06A6-2FA9F42A8826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5257800" y="4648200"/>
            <a:ext cx="986092" cy="6142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07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similar algorithm works </a:t>
            </a:r>
            <a:r>
              <a:rPr lang="en-US" i="1" dirty="0"/>
              <a:t>backward</a:t>
            </a:r>
            <a:r>
              <a:rPr lang="en-US" dirty="0"/>
              <a:t> from the thing we want to prove, </a:t>
            </a:r>
            <a:r>
              <a:rPr lang="en-US" i="1" dirty="0" err="1">
                <a:latin typeface="Bookman Old Style"/>
                <a:cs typeface="Bookman Old Style"/>
              </a:rPr>
              <a:t>q</a:t>
            </a:r>
            <a:r>
              <a:rPr lang="en-US" i="1" dirty="0"/>
              <a:t>, </a:t>
            </a:r>
            <a:r>
              <a:rPr lang="en-US" dirty="0"/>
              <a:t>checking if it is already in KB</a:t>
            </a:r>
          </a:p>
          <a:p>
            <a:pPr lvl="1"/>
            <a:r>
              <a:rPr lang="en-US" dirty="0"/>
              <a:t>If not, then we check for a Horn clause that has </a:t>
            </a:r>
            <a:r>
              <a:rPr lang="en-US" i="1" dirty="0" err="1">
                <a:latin typeface="Bookman Old Style"/>
                <a:cs typeface="Bookman Old Style"/>
              </a:rPr>
              <a:t>q</a:t>
            </a:r>
            <a:r>
              <a:rPr lang="en-US" i="1" dirty="0">
                <a:latin typeface="Bookman Old Style"/>
                <a:cs typeface="Bookman Old Style"/>
              </a:rPr>
              <a:t> </a:t>
            </a:r>
            <a:r>
              <a:rPr lang="en-US" dirty="0"/>
              <a:t>as its </a:t>
            </a:r>
            <a:r>
              <a:rPr lang="en-US" dirty="0">
                <a:solidFill>
                  <a:schemeClr val="accent3"/>
                </a:solidFill>
              </a:rPr>
              <a:t>head</a:t>
            </a:r>
          </a:p>
          <a:p>
            <a:pPr lvl="1"/>
            <a:r>
              <a:rPr lang="en-US" dirty="0"/>
              <a:t>If so, we repeat the process for all premises in the </a:t>
            </a:r>
            <a:r>
              <a:rPr lang="en-US" dirty="0">
                <a:solidFill>
                  <a:schemeClr val="accent3"/>
                </a:solidFill>
              </a:rPr>
              <a:t>tail</a:t>
            </a:r>
          </a:p>
          <a:p>
            <a:pPr lvl="1"/>
            <a:r>
              <a:rPr lang="en-US" dirty="0"/>
              <a:t>Terminate (and fail) if any premise can’t be proved, else succeed</a:t>
            </a:r>
          </a:p>
          <a:p>
            <a:pPr lvl="1"/>
            <a:endParaRPr lang="en-US" dirty="0"/>
          </a:p>
          <a:p>
            <a:r>
              <a:rPr lang="en-US" dirty="0"/>
              <a:t>Both FC and BC are linear-time algorithms:</a:t>
            </a:r>
          </a:p>
          <a:p>
            <a:pPr lvl="1"/>
            <a:r>
              <a:rPr lang="en-US" dirty="0"/>
              <a:t>By keeping track of whether we have used a premise before (either to “fire” a clause in FC or as an object of proof in BC), we visit each propositional symbol at most once</a:t>
            </a:r>
          </a:p>
          <a:p>
            <a:pPr lvl="1"/>
            <a:r>
              <a:rPr lang="en-US" dirty="0"/>
              <a:t>For </a:t>
            </a:r>
            <a:r>
              <a:rPr lang="en-US" i="1" dirty="0">
                <a:latin typeface="Bookman Old Style"/>
                <a:cs typeface="Bookman Old Style"/>
              </a:rPr>
              <a:t>n</a:t>
            </a:r>
            <a:r>
              <a:rPr lang="en-US" dirty="0">
                <a:latin typeface="Bookman Old Style"/>
                <a:cs typeface="Bookman Old Style"/>
              </a:rPr>
              <a:t> </a:t>
            </a:r>
            <a:r>
              <a:rPr lang="en-US" dirty="0"/>
              <a:t>sentences in our </a:t>
            </a:r>
            <a:r>
              <a:rPr lang="en-US" i="1" dirty="0"/>
              <a:t>KB</a:t>
            </a:r>
            <a:r>
              <a:rPr lang="en-US" dirty="0"/>
              <a:t>, the algorithms run in </a:t>
            </a:r>
            <a:r>
              <a:rPr lang="en-US" dirty="0">
                <a:latin typeface="Bookman Old Style"/>
                <a:cs typeface="Bookman Old Style"/>
              </a:rPr>
              <a:t>O(</a:t>
            </a:r>
            <a:r>
              <a:rPr lang="en-US" i="1" dirty="0">
                <a:latin typeface="Bookman Old Style"/>
                <a:cs typeface="Bookman Old Style"/>
              </a:rPr>
              <a:t>n</a:t>
            </a:r>
            <a:r>
              <a:rPr lang="en-US" dirty="0">
                <a:latin typeface="Bookman Old Style"/>
                <a:cs typeface="Bookman Old Style"/>
              </a:rPr>
              <a:t>)</a:t>
            </a:r>
          </a:p>
          <a:p>
            <a:pPr lvl="1"/>
            <a:r>
              <a:rPr lang="en-US" dirty="0"/>
              <a:t>BC can often do even better, avoiding unnecessary work</a:t>
            </a:r>
            <a:endParaRPr lang="en-US" i="1" dirty="0">
              <a:latin typeface="Bookman Old Style"/>
              <a:cs typeface="Bookman Old Style"/>
            </a:endParaRPr>
          </a:p>
          <a:p>
            <a:pPr lvl="1"/>
            <a:endParaRPr lang="en-US" dirty="0">
              <a:latin typeface="Bookman Old Style"/>
              <a:cs typeface="Bookman Old Styl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452)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Chaining with Definite KBs, 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254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 </a:t>
            </a:r>
            <a:r>
              <a:rPr lang="en-US" i="1" dirty="0">
                <a:latin typeface="+mj-lt"/>
              </a:rPr>
              <a:t>count </a:t>
            </a:r>
            <a:r>
              <a:rPr lang="en-US" dirty="0"/>
              <a:t>set to # premises in tail of conditionals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452)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14400" y="1981200"/>
            <a:ext cx="2133600" cy="4267200"/>
            <a:chOff x="914400" y="2057400"/>
            <a:chExt cx="2133600" cy="4267200"/>
          </a:xfrm>
        </p:grpSpPr>
        <p:grpSp>
          <p:nvGrpSpPr>
            <p:cNvPr id="10" name="Group 9"/>
            <p:cNvGrpSpPr/>
            <p:nvPr/>
          </p:nvGrpSpPr>
          <p:grpSpPr>
            <a:xfrm>
              <a:off x="914400" y="2057400"/>
              <a:ext cx="2133600" cy="4267200"/>
              <a:chOff x="914400" y="2057400"/>
              <a:chExt cx="2133600" cy="426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14400" y="2438400"/>
                <a:ext cx="2133600" cy="38862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914400" y="2057400"/>
                <a:ext cx="2133600" cy="381000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KB</a:t>
                </a:r>
              </a:p>
            </p:txBody>
          </p:sp>
        </p:grpSp>
        <p:pic>
          <p:nvPicPr>
            <p:cNvPr id="7" name="Picture 6" descr="hornKB00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1224076" y="2619828"/>
              <a:ext cx="1595324" cy="2485572"/>
            </a:xfrm>
            <a:prstGeom prst="rect">
              <a:avLst/>
            </a:prstGeom>
          </p:spPr>
        </p:pic>
      </p:grpSp>
      <p:sp>
        <p:nvSpPr>
          <p:cNvPr id="12" name="Oval 11"/>
          <p:cNvSpPr/>
          <p:nvPr/>
        </p:nvSpPr>
        <p:spPr>
          <a:xfrm>
            <a:off x="4724400" y="5562600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3" name="Oval 12"/>
          <p:cNvSpPr/>
          <p:nvPr/>
        </p:nvSpPr>
        <p:spPr>
          <a:xfrm>
            <a:off x="7696200" y="5562600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6343113" y="4080797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15" name="Oval 14"/>
          <p:cNvSpPr/>
          <p:nvPr/>
        </p:nvSpPr>
        <p:spPr>
          <a:xfrm>
            <a:off x="7696200" y="262228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16" name="Oval 15"/>
          <p:cNvSpPr/>
          <p:nvPr/>
        </p:nvSpPr>
        <p:spPr>
          <a:xfrm>
            <a:off x="4724400" y="261809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17" name="Oval 16"/>
          <p:cNvSpPr/>
          <p:nvPr/>
        </p:nvSpPr>
        <p:spPr>
          <a:xfrm>
            <a:off x="6664791" y="177989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Q</a:t>
            </a:r>
          </a:p>
        </p:txBody>
      </p:sp>
      <p:cxnSp>
        <p:nvCxnSpPr>
          <p:cNvPr id="19" name="Straight Arrow Connector 18"/>
          <p:cNvCxnSpPr>
            <a:stCxn id="12" idx="7"/>
            <a:endCxn id="99" idx="3"/>
          </p:cNvCxnSpPr>
          <p:nvPr/>
        </p:nvCxnSpPr>
        <p:spPr>
          <a:xfrm flipV="1">
            <a:off x="5114645" y="5339198"/>
            <a:ext cx="1403186" cy="2903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3" idx="1"/>
            <a:endCxn id="99" idx="5"/>
          </p:cNvCxnSpPr>
          <p:nvPr/>
        </p:nvCxnSpPr>
        <p:spPr>
          <a:xfrm flipH="1" flipV="1">
            <a:off x="6625595" y="5339198"/>
            <a:ext cx="1137560" cy="2903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0"/>
            <a:endCxn id="105" idx="4"/>
          </p:cNvCxnSpPr>
          <p:nvPr/>
        </p:nvCxnSpPr>
        <p:spPr>
          <a:xfrm flipV="1">
            <a:off x="7924800" y="4400972"/>
            <a:ext cx="0" cy="11616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4" idx="6"/>
            <a:endCxn id="105" idx="2"/>
          </p:cNvCxnSpPr>
          <p:nvPr/>
        </p:nvCxnSpPr>
        <p:spPr>
          <a:xfrm>
            <a:off x="6800313" y="4309397"/>
            <a:ext cx="1048287" cy="15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78" idx="6"/>
          </p:cNvCxnSpPr>
          <p:nvPr/>
        </p:nvCxnSpPr>
        <p:spPr>
          <a:xfrm flipH="1" flipV="1">
            <a:off x="6647411" y="2848926"/>
            <a:ext cx="1048789" cy="19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4" idx="0"/>
            <a:endCxn id="78" idx="4"/>
          </p:cNvCxnSpPr>
          <p:nvPr/>
        </p:nvCxnSpPr>
        <p:spPr>
          <a:xfrm flipH="1" flipV="1">
            <a:off x="6571211" y="2925126"/>
            <a:ext cx="502" cy="115567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12" idx="0"/>
            <a:endCxn id="93" idx="4"/>
          </p:cNvCxnSpPr>
          <p:nvPr/>
        </p:nvCxnSpPr>
        <p:spPr>
          <a:xfrm flipV="1">
            <a:off x="4953000" y="4392305"/>
            <a:ext cx="0" cy="117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16" idx="4"/>
            <a:endCxn id="93" idx="0"/>
          </p:cNvCxnSpPr>
          <p:nvPr/>
        </p:nvCxnSpPr>
        <p:spPr>
          <a:xfrm>
            <a:off x="4953000" y="3075295"/>
            <a:ext cx="0" cy="1164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7"/>
            <a:endCxn id="118" idx="3"/>
          </p:cNvCxnSpPr>
          <p:nvPr/>
        </p:nvCxnSpPr>
        <p:spPr>
          <a:xfrm flipV="1">
            <a:off x="5114645" y="2080483"/>
            <a:ext cx="738159" cy="6045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495011" y="2772726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78" idx="2"/>
            <a:endCxn id="16" idx="6"/>
          </p:cNvCxnSpPr>
          <p:nvPr/>
        </p:nvCxnSpPr>
        <p:spPr>
          <a:xfrm flipH="1" flipV="1">
            <a:off x="5181600" y="2846695"/>
            <a:ext cx="1313411" cy="2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876800" y="4239905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93" idx="6"/>
            <a:endCxn id="14" idx="2"/>
          </p:cNvCxnSpPr>
          <p:nvPr/>
        </p:nvCxnSpPr>
        <p:spPr>
          <a:xfrm flipV="1">
            <a:off x="5029200" y="4309397"/>
            <a:ext cx="1313913" cy="67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6495513" y="5209116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cxnSpLocks/>
            <a:stCxn id="99" idx="0"/>
            <a:endCxn id="14" idx="4"/>
          </p:cNvCxnSpPr>
          <p:nvPr/>
        </p:nvCxnSpPr>
        <p:spPr>
          <a:xfrm flipV="1">
            <a:off x="6571713" y="4537997"/>
            <a:ext cx="0" cy="6711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7848600" y="4248572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>
            <a:cxnSpLocks/>
            <a:stCxn id="105" idx="0"/>
            <a:endCxn id="15" idx="4"/>
          </p:cNvCxnSpPr>
          <p:nvPr/>
        </p:nvCxnSpPr>
        <p:spPr>
          <a:xfrm flipV="1">
            <a:off x="7924800" y="3079485"/>
            <a:ext cx="0" cy="11690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830486" y="1950401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cxnSpLocks/>
            <a:stCxn id="118" idx="6"/>
            <a:endCxn id="17" idx="2"/>
          </p:cNvCxnSpPr>
          <p:nvPr/>
        </p:nvCxnSpPr>
        <p:spPr>
          <a:xfrm flipV="1">
            <a:off x="5982886" y="2008495"/>
            <a:ext cx="681905" cy="18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4D92B2-1F39-7E21-5484-BC8B7C0B8E75}"/>
              </a:ext>
            </a:extLst>
          </p:cNvPr>
          <p:cNvSpPr txBox="1"/>
          <p:nvPr/>
        </p:nvSpPr>
        <p:spPr>
          <a:xfrm>
            <a:off x="4876800" y="177989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6391CE-B60D-C6DA-2A16-CEEC9E0A45C4}"/>
              </a:ext>
            </a:extLst>
          </p:cNvPr>
          <p:cNvSpPr/>
          <p:nvPr/>
        </p:nvSpPr>
        <p:spPr>
          <a:xfrm>
            <a:off x="5511212" y="167193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1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04F982-E3BB-C8A7-8BF7-CD00022CBCAB}"/>
              </a:ext>
            </a:extLst>
          </p:cNvPr>
          <p:cNvSpPr/>
          <p:nvPr/>
        </p:nvSpPr>
        <p:spPr>
          <a:xfrm>
            <a:off x="6400800" y="235773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2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81DF81-9213-7C34-8478-D1C3EC3C2F7B}"/>
              </a:ext>
            </a:extLst>
          </p:cNvPr>
          <p:cNvSpPr/>
          <p:nvPr/>
        </p:nvSpPr>
        <p:spPr>
          <a:xfrm>
            <a:off x="4482512" y="409095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2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F305CA-4735-16C3-1168-2D4F1CC92525}"/>
              </a:ext>
            </a:extLst>
          </p:cNvPr>
          <p:cNvSpPr/>
          <p:nvPr/>
        </p:nvSpPr>
        <p:spPr>
          <a:xfrm>
            <a:off x="8062837" y="4094061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2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348AFD-4251-774B-C491-43032D45ADB5}"/>
              </a:ext>
            </a:extLst>
          </p:cNvPr>
          <p:cNvSpPr/>
          <p:nvPr/>
        </p:nvSpPr>
        <p:spPr>
          <a:xfrm>
            <a:off x="6393117" y="539827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2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BEEE21-7180-21F3-DA5C-B012E2DDD182}"/>
              </a:ext>
            </a:extLst>
          </p:cNvPr>
          <p:cNvSpPr/>
          <p:nvPr/>
        </p:nvSpPr>
        <p:spPr>
          <a:xfrm>
            <a:off x="2600045" y="5101318"/>
            <a:ext cx="1828823" cy="108913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2000" i="1" dirty="0">
                <a:solidFill>
                  <a:schemeClr val="tx1"/>
                </a:solidFill>
                <a:latin typeface="+mj-lt"/>
              </a:rPr>
              <a:t>queue </a:t>
            </a:r>
            <a:r>
              <a:rPr lang="en-US" sz="2000" dirty="0">
                <a:solidFill>
                  <a:schemeClr val="tx1"/>
                </a:solidFill>
              </a:rPr>
              <a:t>: basic propositions </a:t>
            </a:r>
            <a:r>
              <a:rPr lang="en-US" sz="2000" i="1" dirty="0">
                <a:solidFill>
                  <a:schemeClr val="tx1"/>
                </a:solidFill>
              </a:rPr>
              <a:t>already</a:t>
            </a:r>
            <a:r>
              <a:rPr lang="en-US" sz="2000" dirty="0">
                <a:solidFill>
                  <a:schemeClr val="tx1"/>
                </a:solidFill>
              </a:rPr>
              <a:t> known</a:t>
            </a:r>
            <a:endParaRPr lang="en-US" sz="2000" i="1" dirty="0">
              <a:solidFill>
                <a:schemeClr val="accent3"/>
              </a:solidFill>
              <a:latin typeface="+mj-lt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F86F198-914B-D773-772D-C5B1C5413D69}"/>
              </a:ext>
            </a:extLst>
          </p:cNvPr>
          <p:cNvCxnSpPr>
            <a:cxnSpLocks/>
          </p:cNvCxnSpPr>
          <p:nvPr/>
        </p:nvCxnSpPr>
        <p:spPr>
          <a:xfrm flipH="1" flipV="1">
            <a:off x="2025000" y="5091151"/>
            <a:ext cx="559025" cy="6142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B6C6E88-B970-A300-D6DC-404A8F351D95}"/>
              </a:ext>
            </a:extLst>
          </p:cNvPr>
          <p:cNvSpPr/>
          <p:nvPr/>
        </p:nvSpPr>
        <p:spPr>
          <a:xfrm>
            <a:off x="1600200" y="4392305"/>
            <a:ext cx="381000" cy="816811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34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Chaining with Definite KBs,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25475"/>
          </a:xfrm>
        </p:spPr>
        <p:txBody>
          <a:bodyPr>
            <a:normAutofit fontScale="40000" lnSpcReduction="20000"/>
          </a:bodyPr>
          <a:lstStyle/>
          <a:p>
            <a:pPr lvl="0">
              <a:buClr>
                <a:srgbClr val="3071AE"/>
              </a:buClr>
            </a:pPr>
            <a:r>
              <a:rPr lang="en-US" sz="5100" dirty="0">
                <a:solidFill>
                  <a:srgbClr val="512C1D"/>
                </a:solidFill>
              </a:rPr>
              <a:t>Suppose we are trying to infer </a:t>
            </a:r>
            <a:r>
              <a:rPr lang="en-US" sz="5100" i="1" dirty="0">
                <a:solidFill>
                  <a:srgbClr val="512C1D"/>
                </a:solidFill>
                <a:latin typeface="Bookman Old Style"/>
              </a:rPr>
              <a:t>Q </a:t>
            </a:r>
            <a:r>
              <a:rPr lang="en-US" sz="5100" dirty="0">
                <a:solidFill>
                  <a:srgbClr val="512C1D"/>
                </a:solidFill>
              </a:rPr>
              <a:t>:  we begin to “fire” clauses using Modus Ponens rules, decrementing </a:t>
            </a:r>
            <a:r>
              <a:rPr lang="en-US" sz="5100" i="1" dirty="0">
                <a:solidFill>
                  <a:srgbClr val="512C1D"/>
                </a:solidFill>
                <a:latin typeface="Bookman Old Style"/>
              </a:rPr>
              <a:t>count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452)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14400" y="1981200"/>
            <a:ext cx="2133600" cy="4267200"/>
            <a:chOff x="914400" y="2057400"/>
            <a:chExt cx="2133600" cy="4267200"/>
          </a:xfrm>
        </p:grpSpPr>
        <p:grpSp>
          <p:nvGrpSpPr>
            <p:cNvPr id="10" name="Group 9"/>
            <p:cNvGrpSpPr/>
            <p:nvPr/>
          </p:nvGrpSpPr>
          <p:grpSpPr>
            <a:xfrm>
              <a:off x="914400" y="2057400"/>
              <a:ext cx="2133600" cy="4267200"/>
              <a:chOff x="914400" y="2057400"/>
              <a:chExt cx="2133600" cy="426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14400" y="2438400"/>
                <a:ext cx="2133600" cy="38862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914400" y="2057400"/>
                <a:ext cx="2133600" cy="381000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KB</a:t>
                </a:r>
              </a:p>
            </p:txBody>
          </p:sp>
        </p:grpSp>
        <p:pic>
          <p:nvPicPr>
            <p:cNvPr id="7" name="Picture 6" descr="hornKB00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1224076" y="2619828"/>
              <a:ext cx="1595324" cy="2485572"/>
            </a:xfrm>
            <a:prstGeom prst="rect">
              <a:avLst/>
            </a:prstGeom>
          </p:spPr>
        </p:pic>
      </p:grpSp>
      <p:sp>
        <p:nvSpPr>
          <p:cNvPr id="12" name="Oval 11"/>
          <p:cNvSpPr/>
          <p:nvPr/>
        </p:nvSpPr>
        <p:spPr>
          <a:xfrm>
            <a:off x="4724400" y="5562600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3" name="Oval 12"/>
          <p:cNvSpPr/>
          <p:nvPr/>
        </p:nvSpPr>
        <p:spPr>
          <a:xfrm>
            <a:off x="7696200" y="5562600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6343113" y="4080797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15" name="Oval 14"/>
          <p:cNvSpPr/>
          <p:nvPr/>
        </p:nvSpPr>
        <p:spPr>
          <a:xfrm>
            <a:off x="7696200" y="262228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16" name="Oval 15"/>
          <p:cNvSpPr/>
          <p:nvPr/>
        </p:nvSpPr>
        <p:spPr>
          <a:xfrm>
            <a:off x="4724400" y="261809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17" name="Oval 16"/>
          <p:cNvSpPr/>
          <p:nvPr/>
        </p:nvSpPr>
        <p:spPr>
          <a:xfrm>
            <a:off x="6664791" y="177989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Q</a:t>
            </a:r>
          </a:p>
        </p:txBody>
      </p:sp>
      <p:cxnSp>
        <p:nvCxnSpPr>
          <p:cNvPr id="19" name="Straight Arrow Connector 18"/>
          <p:cNvCxnSpPr>
            <a:stCxn id="12" idx="7"/>
            <a:endCxn id="99" idx="3"/>
          </p:cNvCxnSpPr>
          <p:nvPr/>
        </p:nvCxnSpPr>
        <p:spPr>
          <a:xfrm flipV="1">
            <a:off x="5114645" y="5339198"/>
            <a:ext cx="1403186" cy="2903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3" idx="1"/>
            <a:endCxn id="99" idx="5"/>
          </p:cNvCxnSpPr>
          <p:nvPr/>
        </p:nvCxnSpPr>
        <p:spPr>
          <a:xfrm flipH="1" flipV="1">
            <a:off x="6625595" y="5339198"/>
            <a:ext cx="1137560" cy="2903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0"/>
            <a:endCxn id="105" idx="4"/>
          </p:cNvCxnSpPr>
          <p:nvPr/>
        </p:nvCxnSpPr>
        <p:spPr>
          <a:xfrm flipV="1">
            <a:off x="7924800" y="4400972"/>
            <a:ext cx="0" cy="11616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4" idx="6"/>
            <a:endCxn id="105" idx="2"/>
          </p:cNvCxnSpPr>
          <p:nvPr/>
        </p:nvCxnSpPr>
        <p:spPr>
          <a:xfrm>
            <a:off x="6800313" y="4309397"/>
            <a:ext cx="1048287" cy="15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78" idx="6"/>
          </p:cNvCxnSpPr>
          <p:nvPr/>
        </p:nvCxnSpPr>
        <p:spPr>
          <a:xfrm flipH="1" flipV="1">
            <a:off x="6647411" y="2848926"/>
            <a:ext cx="1048789" cy="19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4" idx="0"/>
            <a:endCxn id="78" idx="4"/>
          </p:cNvCxnSpPr>
          <p:nvPr/>
        </p:nvCxnSpPr>
        <p:spPr>
          <a:xfrm flipH="1" flipV="1">
            <a:off x="6571211" y="2925126"/>
            <a:ext cx="502" cy="115567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12" idx="0"/>
            <a:endCxn id="93" idx="4"/>
          </p:cNvCxnSpPr>
          <p:nvPr/>
        </p:nvCxnSpPr>
        <p:spPr>
          <a:xfrm flipV="1">
            <a:off x="4953000" y="4392305"/>
            <a:ext cx="0" cy="117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16" idx="4"/>
            <a:endCxn id="93" idx="0"/>
          </p:cNvCxnSpPr>
          <p:nvPr/>
        </p:nvCxnSpPr>
        <p:spPr>
          <a:xfrm>
            <a:off x="4953000" y="3075295"/>
            <a:ext cx="0" cy="1164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7"/>
            <a:endCxn id="118" idx="3"/>
          </p:cNvCxnSpPr>
          <p:nvPr/>
        </p:nvCxnSpPr>
        <p:spPr>
          <a:xfrm flipV="1">
            <a:off x="5114645" y="2080483"/>
            <a:ext cx="738159" cy="6045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495011" y="2772726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78" idx="2"/>
            <a:endCxn id="16" idx="6"/>
          </p:cNvCxnSpPr>
          <p:nvPr/>
        </p:nvCxnSpPr>
        <p:spPr>
          <a:xfrm flipH="1" flipV="1">
            <a:off x="5181600" y="2846695"/>
            <a:ext cx="1313411" cy="2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876800" y="4239905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93" idx="6"/>
            <a:endCxn id="14" idx="2"/>
          </p:cNvCxnSpPr>
          <p:nvPr/>
        </p:nvCxnSpPr>
        <p:spPr>
          <a:xfrm flipV="1">
            <a:off x="5029200" y="4309397"/>
            <a:ext cx="1313913" cy="67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6495513" y="5209116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cxnSpLocks/>
            <a:stCxn id="99" idx="0"/>
            <a:endCxn id="14" idx="4"/>
          </p:cNvCxnSpPr>
          <p:nvPr/>
        </p:nvCxnSpPr>
        <p:spPr>
          <a:xfrm flipV="1">
            <a:off x="6571713" y="4537997"/>
            <a:ext cx="0" cy="6711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7848600" y="4248572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>
            <a:cxnSpLocks/>
            <a:stCxn id="105" idx="0"/>
            <a:endCxn id="15" idx="4"/>
          </p:cNvCxnSpPr>
          <p:nvPr/>
        </p:nvCxnSpPr>
        <p:spPr>
          <a:xfrm flipV="1">
            <a:off x="7924800" y="3079485"/>
            <a:ext cx="0" cy="11690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830486" y="1950401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cxnSpLocks/>
            <a:stCxn id="118" idx="6"/>
            <a:endCxn id="17" idx="2"/>
          </p:cNvCxnSpPr>
          <p:nvPr/>
        </p:nvCxnSpPr>
        <p:spPr>
          <a:xfrm flipV="1">
            <a:off x="5982886" y="2008495"/>
            <a:ext cx="681905" cy="18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4D92B2-1F39-7E21-5484-BC8B7C0B8E75}"/>
              </a:ext>
            </a:extLst>
          </p:cNvPr>
          <p:cNvSpPr txBox="1"/>
          <p:nvPr/>
        </p:nvSpPr>
        <p:spPr>
          <a:xfrm>
            <a:off x="4876800" y="177989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6391CE-B60D-C6DA-2A16-CEEC9E0A45C4}"/>
              </a:ext>
            </a:extLst>
          </p:cNvPr>
          <p:cNvSpPr/>
          <p:nvPr/>
        </p:nvSpPr>
        <p:spPr>
          <a:xfrm>
            <a:off x="5511212" y="167193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1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04F982-E3BB-C8A7-8BF7-CD00022CBCAB}"/>
              </a:ext>
            </a:extLst>
          </p:cNvPr>
          <p:cNvSpPr/>
          <p:nvPr/>
        </p:nvSpPr>
        <p:spPr>
          <a:xfrm>
            <a:off x="6400800" y="235773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2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81DF81-9213-7C34-8478-D1C3EC3C2F7B}"/>
              </a:ext>
            </a:extLst>
          </p:cNvPr>
          <p:cNvSpPr/>
          <p:nvPr/>
        </p:nvSpPr>
        <p:spPr>
          <a:xfrm>
            <a:off x="4482512" y="409095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2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F305CA-4735-16C3-1168-2D4F1CC92525}"/>
              </a:ext>
            </a:extLst>
          </p:cNvPr>
          <p:cNvSpPr/>
          <p:nvPr/>
        </p:nvSpPr>
        <p:spPr>
          <a:xfrm>
            <a:off x="8062837" y="4094061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2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348AFD-4251-774B-C491-43032D45ADB5}"/>
              </a:ext>
            </a:extLst>
          </p:cNvPr>
          <p:cNvSpPr/>
          <p:nvPr/>
        </p:nvSpPr>
        <p:spPr>
          <a:xfrm>
            <a:off x="6393117" y="539827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2</a:t>
            </a:r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8567AD9-94A0-B888-3C3E-A8A3164F3A32}"/>
              </a:ext>
            </a:extLst>
          </p:cNvPr>
          <p:cNvSpPr/>
          <p:nvPr/>
        </p:nvSpPr>
        <p:spPr>
          <a:xfrm>
            <a:off x="1600200" y="4392305"/>
            <a:ext cx="381000" cy="816811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6E5A07-F5AC-FC57-86FD-62960F9A109F}"/>
              </a:ext>
            </a:extLst>
          </p:cNvPr>
          <p:cNvSpPr/>
          <p:nvPr/>
        </p:nvSpPr>
        <p:spPr>
          <a:xfrm>
            <a:off x="3190137" y="1981200"/>
            <a:ext cx="1828823" cy="39426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2000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query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: </a:t>
            </a:r>
            <a:r>
              <a:rPr lang="en-US" sz="2000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Q</a:t>
            </a:r>
            <a:endParaRPr lang="en-US" sz="2000" i="1" dirty="0">
              <a:solidFill>
                <a:schemeClr val="accent3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121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Chaining with Definite KBs, 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25475"/>
          </a:xfrm>
        </p:spPr>
        <p:txBody>
          <a:bodyPr>
            <a:normAutofit fontScale="47500" lnSpcReduction="20000"/>
          </a:bodyPr>
          <a:lstStyle/>
          <a:p>
            <a:pPr lvl="0">
              <a:buClr>
                <a:srgbClr val="3071AE"/>
              </a:buClr>
            </a:pPr>
            <a:r>
              <a:rPr lang="en-US" sz="5100" dirty="0">
                <a:solidFill>
                  <a:srgbClr val="512C1D"/>
                </a:solidFill>
              </a:rPr>
              <a:t>Known facts in the queue lead to decremented </a:t>
            </a:r>
            <a:r>
              <a:rPr lang="en-US" sz="5100" i="1" dirty="0">
                <a:solidFill>
                  <a:srgbClr val="512C1D"/>
                </a:solidFill>
                <a:latin typeface="Bookman Old Style"/>
              </a:rPr>
              <a:t>count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452)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14400" y="1981200"/>
            <a:ext cx="2133600" cy="4267200"/>
            <a:chOff x="914400" y="2057400"/>
            <a:chExt cx="2133600" cy="4267200"/>
          </a:xfrm>
        </p:grpSpPr>
        <p:grpSp>
          <p:nvGrpSpPr>
            <p:cNvPr id="10" name="Group 9"/>
            <p:cNvGrpSpPr/>
            <p:nvPr/>
          </p:nvGrpSpPr>
          <p:grpSpPr>
            <a:xfrm>
              <a:off x="914400" y="2057400"/>
              <a:ext cx="2133600" cy="4267200"/>
              <a:chOff x="914400" y="2057400"/>
              <a:chExt cx="2133600" cy="426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14400" y="2438400"/>
                <a:ext cx="2133600" cy="38862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914400" y="2057400"/>
                <a:ext cx="2133600" cy="381000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KB</a:t>
                </a:r>
              </a:p>
            </p:txBody>
          </p:sp>
        </p:grpSp>
        <p:pic>
          <p:nvPicPr>
            <p:cNvPr id="7" name="Picture 6" descr="hornKB00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1224076" y="2619828"/>
              <a:ext cx="1595324" cy="2485572"/>
            </a:xfrm>
            <a:prstGeom prst="rect">
              <a:avLst/>
            </a:prstGeom>
          </p:spPr>
        </p:pic>
      </p:grpSp>
      <p:sp>
        <p:nvSpPr>
          <p:cNvPr id="12" name="Oval 11"/>
          <p:cNvSpPr/>
          <p:nvPr/>
        </p:nvSpPr>
        <p:spPr>
          <a:xfrm>
            <a:off x="4724400" y="5562600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3" name="Oval 12"/>
          <p:cNvSpPr/>
          <p:nvPr/>
        </p:nvSpPr>
        <p:spPr>
          <a:xfrm>
            <a:off x="7696200" y="5562600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6343113" y="4080797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15" name="Oval 14"/>
          <p:cNvSpPr/>
          <p:nvPr/>
        </p:nvSpPr>
        <p:spPr>
          <a:xfrm>
            <a:off x="7696200" y="262228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16" name="Oval 15"/>
          <p:cNvSpPr/>
          <p:nvPr/>
        </p:nvSpPr>
        <p:spPr>
          <a:xfrm>
            <a:off x="4724400" y="261809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17" name="Oval 16"/>
          <p:cNvSpPr/>
          <p:nvPr/>
        </p:nvSpPr>
        <p:spPr>
          <a:xfrm>
            <a:off x="6664791" y="177989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Q</a:t>
            </a:r>
          </a:p>
        </p:txBody>
      </p:sp>
      <p:cxnSp>
        <p:nvCxnSpPr>
          <p:cNvPr id="19" name="Straight Arrow Connector 18"/>
          <p:cNvCxnSpPr>
            <a:stCxn id="12" idx="7"/>
            <a:endCxn id="99" idx="3"/>
          </p:cNvCxnSpPr>
          <p:nvPr/>
        </p:nvCxnSpPr>
        <p:spPr>
          <a:xfrm flipV="1">
            <a:off x="5114645" y="5339198"/>
            <a:ext cx="1403186" cy="2903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3" idx="1"/>
            <a:endCxn id="99" idx="5"/>
          </p:cNvCxnSpPr>
          <p:nvPr/>
        </p:nvCxnSpPr>
        <p:spPr>
          <a:xfrm flipH="1" flipV="1">
            <a:off x="6625595" y="5339198"/>
            <a:ext cx="1137560" cy="2903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0"/>
            <a:endCxn id="105" idx="4"/>
          </p:cNvCxnSpPr>
          <p:nvPr/>
        </p:nvCxnSpPr>
        <p:spPr>
          <a:xfrm flipV="1">
            <a:off x="7924800" y="4400972"/>
            <a:ext cx="0" cy="11616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4" idx="6"/>
            <a:endCxn id="105" idx="2"/>
          </p:cNvCxnSpPr>
          <p:nvPr/>
        </p:nvCxnSpPr>
        <p:spPr>
          <a:xfrm>
            <a:off x="6800313" y="4309397"/>
            <a:ext cx="1048287" cy="15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78" idx="6"/>
          </p:cNvCxnSpPr>
          <p:nvPr/>
        </p:nvCxnSpPr>
        <p:spPr>
          <a:xfrm flipH="1" flipV="1">
            <a:off x="6647411" y="2848926"/>
            <a:ext cx="1048789" cy="19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4" idx="0"/>
            <a:endCxn id="78" idx="4"/>
          </p:cNvCxnSpPr>
          <p:nvPr/>
        </p:nvCxnSpPr>
        <p:spPr>
          <a:xfrm flipH="1" flipV="1">
            <a:off x="6571211" y="2925126"/>
            <a:ext cx="502" cy="115567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12" idx="0"/>
            <a:endCxn id="93" idx="4"/>
          </p:cNvCxnSpPr>
          <p:nvPr/>
        </p:nvCxnSpPr>
        <p:spPr>
          <a:xfrm flipV="1">
            <a:off x="4953000" y="4392305"/>
            <a:ext cx="0" cy="117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16" idx="4"/>
            <a:endCxn id="93" idx="0"/>
          </p:cNvCxnSpPr>
          <p:nvPr/>
        </p:nvCxnSpPr>
        <p:spPr>
          <a:xfrm>
            <a:off x="4953000" y="3075295"/>
            <a:ext cx="0" cy="1164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7"/>
            <a:endCxn id="118" idx="3"/>
          </p:cNvCxnSpPr>
          <p:nvPr/>
        </p:nvCxnSpPr>
        <p:spPr>
          <a:xfrm flipV="1">
            <a:off x="5114645" y="2080483"/>
            <a:ext cx="738159" cy="6045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495011" y="2772726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78" idx="2"/>
            <a:endCxn id="16" idx="6"/>
          </p:cNvCxnSpPr>
          <p:nvPr/>
        </p:nvCxnSpPr>
        <p:spPr>
          <a:xfrm flipH="1" flipV="1">
            <a:off x="5181600" y="2846695"/>
            <a:ext cx="1313411" cy="2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876800" y="4239905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93" idx="6"/>
            <a:endCxn id="14" idx="2"/>
          </p:cNvCxnSpPr>
          <p:nvPr/>
        </p:nvCxnSpPr>
        <p:spPr>
          <a:xfrm flipV="1">
            <a:off x="5029200" y="4309397"/>
            <a:ext cx="1313913" cy="67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6495513" y="5209116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cxnSpLocks/>
            <a:stCxn id="99" idx="0"/>
            <a:endCxn id="14" idx="4"/>
          </p:cNvCxnSpPr>
          <p:nvPr/>
        </p:nvCxnSpPr>
        <p:spPr>
          <a:xfrm flipV="1">
            <a:off x="6571713" y="4537997"/>
            <a:ext cx="0" cy="6711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7848600" y="4248572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>
            <a:cxnSpLocks/>
            <a:stCxn id="105" idx="0"/>
            <a:endCxn id="15" idx="4"/>
          </p:cNvCxnSpPr>
          <p:nvPr/>
        </p:nvCxnSpPr>
        <p:spPr>
          <a:xfrm flipV="1">
            <a:off x="7924800" y="3079485"/>
            <a:ext cx="0" cy="11690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830486" y="1950401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cxnSpLocks/>
            <a:stCxn id="118" idx="6"/>
            <a:endCxn id="17" idx="2"/>
          </p:cNvCxnSpPr>
          <p:nvPr/>
        </p:nvCxnSpPr>
        <p:spPr>
          <a:xfrm flipV="1">
            <a:off x="5982886" y="2008495"/>
            <a:ext cx="681905" cy="18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4D92B2-1F39-7E21-5484-BC8B7C0B8E75}"/>
              </a:ext>
            </a:extLst>
          </p:cNvPr>
          <p:cNvSpPr txBox="1"/>
          <p:nvPr/>
        </p:nvSpPr>
        <p:spPr>
          <a:xfrm>
            <a:off x="4876800" y="177989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6391CE-B60D-C6DA-2A16-CEEC9E0A45C4}"/>
              </a:ext>
            </a:extLst>
          </p:cNvPr>
          <p:cNvSpPr/>
          <p:nvPr/>
        </p:nvSpPr>
        <p:spPr>
          <a:xfrm>
            <a:off x="5511212" y="167193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1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04F982-E3BB-C8A7-8BF7-CD00022CBCAB}"/>
              </a:ext>
            </a:extLst>
          </p:cNvPr>
          <p:cNvSpPr/>
          <p:nvPr/>
        </p:nvSpPr>
        <p:spPr>
          <a:xfrm>
            <a:off x="6400800" y="235773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2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81DF81-9213-7C34-8478-D1C3EC3C2F7B}"/>
              </a:ext>
            </a:extLst>
          </p:cNvPr>
          <p:cNvSpPr/>
          <p:nvPr/>
        </p:nvSpPr>
        <p:spPr>
          <a:xfrm>
            <a:off x="4482512" y="409095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1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F305CA-4735-16C3-1168-2D4F1CC92525}"/>
              </a:ext>
            </a:extLst>
          </p:cNvPr>
          <p:cNvSpPr/>
          <p:nvPr/>
        </p:nvSpPr>
        <p:spPr>
          <a:xfrm>
            <a:off x="8062837" y="4094061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1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348AFD-4251-774B-C491-43032D45ADB5}"/>
              </a:ext>
            </a:extLst>
          </p:cNvPr>
          <p:cNvSpPr/>
          <p:nvPr/>
        </p:nvSpPr>
        <p:spPr>
          <a:xfrm>
            <a:off x="6393117" y="539827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</a:t>
            </a:r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8567AD9-94A0-B888-3C3E-A8A3164F3A32}"/>
              </a:ext>
            </a:extLst>
          </p:cNvPr>
          <p:cNvSpPr/>
          <p:nvPr/>
        </p:nvSpPr>
        <p:spPr>
          <a:xfrm>
            <a:off x="1600200" y="4392305"/>
            <a:ext cx="381000" cy="816811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6E5A07-F5AC-FC57-86FD-62960F9A109F}"/>
              </a:ext>
            </a:extLst>
          </p:cNvPr>
          <p:cNvSpPr/>
          <p:nvPr/>
        </p:nvSpPr>
        <p:spPr>
          <a:xfrm>
            <a:off x="3190137" y="1981200"/>
            <a:ext cx="1828823" cy="39426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2000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query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: </a:t>
            </a:r>
            <a:r>
              <a:rPr lang="en-US" sz="2000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Q</a:t>
            </a:r>
            <a:endParaRPr lang="en-US" sz="2000" i="1" dirty="0">
              <a:solidFill>
                <a:schemeClr val="accent3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7A38B76-2517-73E3-A1E8-194FFD37535A}"/>
              </a:ext>
            </a:extLst>
          </p:cNvPr>
          <p:cNvSpPr/>
          <p:nvPr/>
        </p:nvSpPr>
        <p:spPr>
          <a:xfrm>
            <a:off x="6343110" y="5001905"/>
            <a:ext cx="457201" cy="858036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9CB864A-CD29-5DAA-5368-85A2D3D5615B}"/>
              </a:ext>
            </a:extLst>
          </p:cNvPr>
          <p:cNvSpPr/>
          <p:nvPr/>
        </p:nvSpPr>
        <p:spPr>
          <a:xfrm>
            <a:off x="7696200" y="3886200"/>
            <a:ext cx="701252" cy="858036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5F654E4-53A1-6347-4073-C27654CD352B}"/>
              </a:ext>
            </a:extLst>
          </p:cNvPr>
          <p:cNvSpPr/>
          <p:nvPr/>
        </p:nvSpPr>
        <p:spPr>
          <a:xfrm>
            <a:off x="4480348" y="3886200"/>
            <a:ext cx="701252" cy="858036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06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Chaining with Definite KBs, 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25475"/>
          </a:xfrm>
        </p:spPr>
        <p:txBody>
          <a:bodyPr>
            <a:normAutofit fontScale="40000" lnSpcReduction="20000"/>
          </a:bodyPr>
          <a:lstStyle/>
          <a:p>
            <a:pPr lvl="0">
              <a:buClr>
                <a:srgbClr val="3071AE"/>
              </a:buClr>
            </a:pPr>
            <a:r>
              <a:rPr lang="en-US" sz="5100" dirty="0">
                <a:solidFill>
                  <a:srgbClr val="512C1D"/>
                </a:solidFill>
              </a:rPr>
              <a:t>Whenever </a:t>
            </a:r>
            <a:r>
              <a:rPr lang="en-US" sz="5100" i="1" dirty="0">
                <a:solidFill>
                  <a:srgbClr val="512C1D"/>
                </a:solidFill>
                <a:latin typeface="Bookman Old Style"/>
              </a:rPr>
              <a:t>count </a:t>
            </a:r>
            <a:r>
              <a:rPr lang="en-US" sz="5100" dirty="0">
                <a:solidFill>
                  <a:srgbClr val="512C1D"/>
                </a:solidFill>
              </a:rPr>
              <a:t>reaches 0, we add the associated </a:t>
            </a:r>
            <a:r>
              <a:rPr lang="en-US" sz="5100" dirty="0">
                <a:solidFill>
                  <a:schemeClr val="accent3"/>
                </a:solidFill>
              </a:rPr>
              <a:t>head</a:t>
            </a:r>
            <a:r>
              <a:rPr lang="en-US" sz="5100" dirty="0">
                <a:solidFill>
                  <a:srgbClr val="512C1D"/>
                </a:solidFill>
              </a:rPr>
              <a:t> of the conditional to the queue</a:t>
            </a:r>
            <a:endParaRPr lang="en-US" sz="5100" i="1" dirty="0">
              <a:solidFill>
                <a:srgbClr val="512C1D"/>
              </a:solidFill>
              <a:latin typeface="Bookman Old Style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14400" y="1981200"/>
            <a:ext cx="2133600" cy="4267200"/>
            <a:chOff x="914400" y="2057400"/>
            <a:chExt cx="2133600" cy="4267200"/>
          </a:xfrm>
        </p:grpSpPr>
        <p:sp>
          <p:nvSpPr>
            <p:cNvPr id="8" name="Rectangle 7"/>
            <p:cNvSpPr/>
            <p:nvPr/>
          </p:nvSpPr>
          <p:spPr>
            <a:xfrm>
              <a:off x="914400" y="2438400"/>
              <a:ext cx="2133600" cy="3886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2057400"/>
              <a:ext cx="2133600" cy="38100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KB</a:t>
              </a:r>
            </a:p>
          </p:txBody>
        </p:sp>
      </p:grpSp>
      <p:sp>
        <p:nvSpPr>
          <p:cNvPr id="12" name="Oval 11"/>
          <p:cNvSpPr/>
          <p:nvPr/>
        </p:nvSpPr>
        <p:spPr>
          <a:xfrm>
            <a:off x="4724400" y="5562600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3" name="Oval 12"/>
          <p:cNvSpPr/>
          <p:nvPr/>
        </p:nvSpPr>
        <p:spPr>
          <a:xfrm>
            <a:off x="7696200" y="5562600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6343113" y="4080797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15" name="Oval 14"/>
          <p:cNvSpPr/>
          <p:nvPr/>
        </p:nvSpPr>
        <p:spPr>
          <a:xfrm>
            <a:off x="7696200" y="262228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16" name="Oval 15"/>
          <p:cNvSpPr/>
          <p:nvPr/>
        </p:nvSpPr>
        <p:spPr>
          <a:xfrm>
            <a:off x="4724400" y="261809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17" name="Oval 16"/>
          <p:cNvSpPr/>
          <p:nvPr/>
        </p:nvSpPr>
        <p:spPr>
          <a:xfrm>
            <a:off x="6664791" y="177989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Q</a:t>
            </a:r>
          </a:p>
        </p:txBody>
      </p:sp>
      <p:cxnSp>
        <p:nvCxnSpPr>
          <p:cNvPr id="19" name="Straight Arrow Connector 18"/>
          <p:cNvCxnSpPr>
            <a:stCxn id="12" idx="7"/>
            <a:endCxn id="99" idx="3"/>
          </p:cNvCxnSpPr>
          <p:nvPr/>
        </p:nvCxnSpPr>
        <p:spPr>
          <a:xfrm flipV="1">
            <a:off x="5114645" y="5339198"/>
            <a:ext cx="1403186" cy="2903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3" idx="1"/>
            <a:endCxn id="99" idx="5"/>
          </p:cNvCxnSpPr>
          <p:nvPr/>
        </p:nvCxnSpPr>
        <p:spPr>
          <a:xfrm flipH="1" flipV="1">
            <a:off x="6625595" y="5339198"/>
            <a:ext cx="1137560" cy="2903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0"/>
            <a:endCxn id="105" idx="4"/>
          </p:cNvCxnSpPr>
          <p:nvPr/>
        </p:nvCxnSpPr>
        <p:spPr>
          <a:xfrm flipV="1">
            <a:off x="7924800" y="4400972"/>
            <a:ext cx="0" cy="11616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4" idx="6"/>
            <a:endCxn id="105" idx="2"/>
          </p:cNvCxnSpPr>
          <p:nvPr/>
        </p:nvCxnSpPr>
        <p:spPr>
          <a:xfrm>
            <a:off x="6800313" y="4309397"/>
            <a:ext cx="1048287" cy="15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78" idx="6"/>
          </p:cNvCxnSpPr>
          <p:nvPr/>
        </p:nvCxnSpPr>
        <p:spPr>
          <a:xfrm flipH="1" flipV="1">
            <a:off x="6647411" y="2848926"/>
            <a:ext cx="1048789" cy="19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4" idx="0"/>
            <a:endCxn id="78" idx="4"/>
          </p:cNvCxnSpPr>
          <p:nvPr/>
        </p:nvCxnSpPr>
        <p:spPr>
          <a:xfrm flipH="1" flipV="1">
            <a:off x="6571211" y="2925126"/>
            <a:ext cx="502" cy="115567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12" idx="0"/>
            <a:endCxn id="93" idx="4"/>
          </p:cNvCxnSpPr>
          <p:nvPr/>
        </p:nvCxnSpPr>
        <p:spPr>
          <a:xfrm flipV="1">
            <a:off x="4953000" y="4392305"/>
            <a:ext cx="0" cy="117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16" idx="4"/>
            <a:endCxn id="93" idx="0"/>
          </p:cNvCxnSpPr>
          <p:nvPr/>
        </p:nvCxnSpPr>
        <p:spPr>
          <a:xfrm>
            <a:off x="4953000" y="3075295"/>
            <a:ext cx="0" cy="1164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7"/>
            <a:endCxn id="118" idx="3"/>
          </p:cNvCxnSpPr>
          <p:nvPr/>
        </p:nvCxnSpPr>
        <p:spPr>
          <a:xfrm flipV="1">
            <a:off x="5114645" y="2080483"/>
            <a:ext cx="738159" cy="6045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495011" y="2772726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78" idx="2"/>
            <a:endCxn id="16" idx="6"/>
          </p:cNvCxnSpPr>
          <p:nvPr/>
        </p:nvCxnSpPr>
        <p:spPr>
          <a:xfrm flipH="1" flipV="1">
            <a:off x="5181600" y="2846695"/>
            <a:ext cx="1313411" cy="2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876800" y="4239905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93" idx="6"/>
            <a:endCxn id="14" idx="2"/>
          </p:cNvCxnSpPr>
          <p:nvPr/>
        </p:nvCxnSpPr>
        <p:spPr>
          <a:xfrm flipV="1">
            <a:off x="5029200" y="4309397"/>
            <a:ext cx="1313913" cy="67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6495513" y="5209116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cxnSpLocks/>
            <a:stCxn id="99" idx="0"/>
            <a:endCxn id="14" idx="4"/>
          </p:cNvCxnSpPr>
          <p:nvPr/>
        </p:nvCxnSpPr>
        <p:spPr>
          <a:xfrm flipV="1">
            <a:off x="6571713" y="4537997"/>
            <a:ext cx="0" cy="6711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7848600" y="4248572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>
            <a:cxnSpLocks/>
            <a:stCxn id="105" idx="0"/>
            <a:endCxn id="15" idx="4"/>
          </p:cNvCxnSpPr>
          <p:nvPr/>
        </p:nvCxnSpPr>
        <p:spPr>
          <a:xfrm flipV="1">
            <a:off x="7924800" y="3079485"/>
            <a:ext cx="0" cy="11690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830486" y="1950401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cxnSpLocks/>
            <a:stCxn id="118" idx="6"/>
            <a:endCxn id="17" idx="2"/>
          </p:cNvCxnSpPr>
          <p:nvPr/>
        </p:nvCxnSpPr>
        <p:spPr>
          <a:xfrm flipV="1">
            <a:off x="5982886" y="2008495"/>
            <a:ext cx="681905" cy="18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4D92B2-1F39-7E21-5484-BC8B7C0B8E75}"/>
              </a:ext>
            </a:extLst>
          </p:cNvPr>
          <p:cNvSpPr txBox="1"/>
          <p:nvPr/>
        </p:nvSpPr>
        <p:spPr>
          <a:xfrm>
            <a:off x="4876800" y="177989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6391CE-B60D-C6DA-2A16-CEEC9E0A45C4}"/>
              </a:ext>
            </a:extLst>
          </p:cNvPr>
          <p:cNvSpPr/>
          <p:nvPr/>
        </p:nvSpPr>
        <p:spPr>
          <a:xfrm>
            <a:off x="5511212" y="167193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1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04F982-E3BB-C8A7-8BF7-CD00022CBCAB}"/>
              </a:ext>
            </a:extLst>
          </p:cNvPr>
          <p:cNvSpPr/>
          <p:nvPr/>
        </p:nvSpPr>
        <p:spPr>
          <a:xfrm>
            <a:off x="6400800" y="235773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2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81DF81-9213-7C34-8478-D1C3EC3C2F7B}"/>
              </a:ext>
            </a:extLst>
          </p:cNvPr>
          <p:cNvSpPr/>
          <p:nvPr/>
        </p:nvSpPr>
        <p:spPr>
          <a:xfrm>
            <a:off x="4482512" y="409095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1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F305CA-4735-16C3-1168-2D4F1CC92525}"/>
              </a:ext>
            </a:extLst>
          </p:cNvPr>
          <p:cNvSpPr/>
          <p:nvPr/>
        </p:nvSpPr>
        <p:spPr>
          <a:xfrm>
            <a:off x="8062837" y="4094061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1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348AFD-4251-774B-C491-43032D45ADB5}"/>
              </a:ext>
            </a:extLst>
          </p:cNvPr>
          <p:cNvSpPr/>
          <p:nvPr/>
        </p:nvSpPr>
        <p:spPr>
          <a:xfrm>
            <a:off x="6393117" y="539827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</a:t>
            </a:r>
            <a:endParaRPr lang="en-US" dirty="0"/>
          </a:p>
        </p:txBody>
      </p:sp>
      <p:pic>
        <p:nvPicPr>
          <p:cNvPr id="51" name="Picture 50" descr="hornKB01.pdf">
            <a:extLst>
              <a:ext uri="{FF2B5EF4-FFF2-40B4-BE49-F238E27FC236}">
                <a16:creationId xmlns:a16="http://schemas.microsoft.com/office/drawing/2014/main" id="{53589A5C-97C7-FF0F-87D0-850F624979D3}"/>
              </a:ext>
            </a:extLst>
          </p:cNvPr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167581" y="2514600"/>
            <a:ext cx="1651819" cy="2971800"/>
          </a:xfrm>
          <a:prstGeom prst="rect">
            <a:avLst/>
          </a:prstGeom>
          <a:noFill/>
        </p:spPr>
      </p:pic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8567AD9-94A0-B888-3C3E-A8A3164F3A32}"/>
              </a:ext>
            </a:extLst>
          </p:cNvPr>
          <p:cNvSpPr/>
          <p:nvPr/>
        </p:nvSpPr>
        <p:spPr>
          <a:xfrm>
            <a:off x="1600200" y="5209116"/>
            <a:ext cx="365548" cy="385234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6E5A07-F5AC-FC57-86FD-62960F9A109F}"/>
              </a:ext>
            </a:extLst>
          </p:cNvPr>
          <p:cNvSpPr/>
          <p:nvPr/>
        </p:nvSpPr>
        <p:spPr>
          <a:xfrm>
            <a:off x="3190137" y="1981200"/>
            <a:ext cx="1828823" cy="39426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2000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query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: </a:t>
            </a:r>
            <a:r>
              <a:rPr lang="en-US" sz="2000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Q</a:t>
            </a:r>
            <a:endParaRPr lang="en-US" sz="2000" i="1" dirty="0">
              <a:solidFill>
                <a:schemeClr val="accent3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7A38B76-2517-73E3-A1E8-194FFD37535A}"/>
              </a:ext>
            </a:extLst>
          </p:cNvPr>
          <p:cNvSpPr/>
          <p:nvPr/>
        </p:nvSpPr>
        <p:spPr>
          <a:xfrm>
            <a:off x="6229888" y="3823651"/>
            <a:ext cx="701251" cy="2036290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452)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0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457200" y="1358992"/>
            <a:ext cx="3872484" cy="3872484"/>
            <a:chOff x="1295400" y="1524000"/>
            <a:chExt cx="4572000" cy="4572000"/>
          </a:xfrm>
        </p:grpSpPr>
        <p:sp>
          <p:nvSpPr>
            <p:cNvPr id="8" name="Rectangle 7"/>
            <p:cNvSpPr/>
            <p:nvPr/>
          </p:nvSpPr>
          <p:spPr>
            <a:xfrm>
              <a:off x="1295400" y="4953000"/>
              <a:ext cx="1143000" cy="1143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38400" y="4953000"/>
              <a:ext cx="1143000" cy="1143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400" y="4953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24400" y="4953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810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8400" y="3810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1400" y="3810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24400" y="3810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2667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38400" y="2667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81400" y="2667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24400" y="2667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95400" y="1524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38400" y="1524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81400" y="1524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24400" y="1524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D46DAD8-6555-6852-F798-848FA836AAB5}"/>
              </a:ext>
            </a:extLst>
          </p:cNvPr>
          <p:cNvSpPr txBox="1"/>
          <p:nvPr/>
        </p:nvSpPr>
        <p:spPr>
          <a:xfrm>
            <a:off x="1596184" y="353304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3984" y="49192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15821" y="49192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3874" y="3526495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?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01647C7-E835-B1CF-ADCB-010DF479FCB9}"/>
              </a:ext>
            </a:extLst>
          </p:cNvPr>
          <p:cNvSpPr/>
          <p:nvPr/>
        </p:nvSpPr>
        <p:spPr>
          <a:xfrm>
            <a:off x="881440" y="5943600"/>
            <a:ext cx="381000" cy="353603"/>
          </a:xfrm>
          <a:prstGeom prst="roundRect">
            <a:avLst/>
          </a:prstGeom>
          <a:noFill/>
          <a:ln w="19050">
            <a:solidFill>
              <a:schemeClr val="tx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94A5CF8-D400-79E9-9721-457273925425}"/>
              </a:ext>
            </a:extLst>
          </p:cNvPr>
          <p:cNvSpPr/>
          <p:nvPr/>
        </p:nvSpPr>
        <p:spPr>
          <a:xfrm>
            <a:off x="1999406" y="4313406"/>
            <a:ext cx="381000" cy="353603"/>
          </a:xfrm>
          <a:prstGeom prst="roundRect">
            <a:avLst/>
          </a:prstGeom>
          <a:noFill/>
          <a:ln w="19050">
            <a:solidFill>
              <a:schemeClr val="tx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3F8C386-73AF-8080-8A97-451D7FFC13E3}"/>
              </a:ext>
            </a:extLst>
          </p:cNvPr>
          <p:cNvSpPr/>
          <p:nvPr/>
        </p:nvSpPr>
        <p:spPr>
          <a:xfrm>
            <a:off x="1072649" y="5334000"/>
            <a:ext cx="1371600" cy="533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0"/>
              </a:spcAft>
            </a:pPr>
            <a:r>
              <a:rPr lang="en-US" sz="2000" dirty="0">
                <a:solidFill>
                  <a:schemeClr val="tx1"/>
                </a:solidFill>
              </a:rPr>
              <a:t>:  Agent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7037C4D-6B23-80A7-6926-5BD653FB17A5}"/>
              </a:ext>
            </a:extLst>
          </p:cNvPr>
          <p:cNvSpPr>
            <a:spLocks noChangeAspect="1"/>
          </p:cNvSpPr>
          <p:nvPr/>
        </p:nvSpPr>
        <p:spPr>
          <a:xfrm>
            <a:off x="882858" y="5410909"/>
            <a:ext cx="379582" cy="37958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/>
              <a:t>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9C6E01-C080-42BE-B333-24BA6FB98EF2}"/>
              </a:ext>
            </a:extLst>
          </p:cNvPr>
          <p:cNvSpPr/>
          <p:nvPr/>
        </p:nvSpPr>
        <p:spPr>
          <a:xfrm>
            <a:off x="1143000" y="5791200"/>
            <a:ext cx="1371600" cy="533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0"/>
              </a:spcAft>
            </a:pPr>
            <a:r>
              <a:rPr lang="en-US" sz="2000" dirty="0">
                <a:solidFill>
                  <a:schemeClr val="tx1"/>
                </a:solidFill>
              </a:rPr>
              <a:t>:  Breeze</a:t>
            </a:r>
          </a:p>
        </p:txBody>
      </p:sp>
      <p:sp>
        <p:nvSpPr>
          <p:cNvPr id="29" name="Oval 28"/>
          <p:cNvSpPr/>
          <p:nvPr/>
        </p:nvSpPr>
        <p:spPr>
          <a:xfrm>
            <a:off x="1672384" y="4459449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468784-3B04-2B72-E4FC-F01DE9864F5B}"/>
              </a:ext>
            </a:extLst>
          </p:cNvPr>
          <p:cNvSpPr txBox="1"/>
          <p:nvPr/>
        </p:nvSpPr>
        <p:spPr>
          <a:xfrm>
            <a:off x="2575704" y="4424249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Logic in the Wumpus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B6E08-3670-1CB2-BEE1-F4D3FA26FF2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48200" y="1358993"/>
            <a:ext cx="4038600" cy="4279808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z="2000" dirty="0"/>
              <a:t>We can use PL to express the situation of the agent: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Let </a:t>
            </a:r>
            <a:r>
              <a:rPr lang="en-US" sz="2000" i="1" dirty="0" err="1">
                <a:latin typeface="Bookman Old Style" panose="02050604050505020204" pitchFamily="18" charset="0"/>
              </a:rPr>
              <a:t>P</a:t>
            </a:r>
            <a:r>
              <a:rPr lang="en-US" sz="2000" i="1" baseline="-25000" dirty="0" err="1">
                <a:latin typeface="Bookman Old Style" panose="02050604050505020204" pitchFamily="18" charset="0"/>
              </a:rPr>
              <a:t>i,j</a:t>
            </a:r>
            <a:r>
              <a:rPr lang="en-US" sz="2000" dirty="0"/>
              <a:t> be true if there is a pit in location </a:t>
            </a:r>
            <a:r>
              <a:rPr lang="en-US" sz="2000" dirty="0">
                <a:latin typeface="+mj-lt"/>
              </a:rPr>
              <a:t>[</a:t>
            </a:r>
            <a:r>
              <a:rPr lang="en-US" sz="2000" i="1" spc="3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, </a:t>
            </a:r>
            <a:r>
              <a:rPr lang="en-US" sz="2000" i="1" spc="300" dirty="0">
                <a:latin typeface="+mj-lt"/>
              </a:rPr>
              <a:t>j</a:t>
            </a:r>
            <a:r>
              <a:rPr lang="en-US" sz="2000" dirty="0">
                <a:latin typeface="+mj-lt"/>
              </a:rPr>
              <a:t>]</a:t>
            </a:r>
          </a:p>
          <a:p>
            <a:pPr lvl="0">
              <a:buClr>
                <a:srgbClr val="3071AE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Let </a:t>
            </a:r>
            <a:r>
              <a:rPr lang="en-US" sz="2000" i="1" dirty="0" err="1">
                <a:latin typeface="Bookman Old Style" panose="02050604050505020204" pitchFamily="18" charset="0"/>
              </a:rPr>
              <a:t>B</a:t>
            </a:r>
            <a:r>
              <a:rPr lang="en-US" sz="2000" i="1" baseline="-25000" dirty="0" err="1">
                <a:latin typeface="Bookman Old Style" panose="02050604050505020204" pitchFamily="18" charset="0"/>
              </a:rPr>
              <a:t>i,j</a:t>
            </a:r>
            <a:r>
              <a:rPr lang="en-US" sz="2000" dirty="0"/>
              <a:t> be true if there is a breeze in location </a:t>
            </a:r>
            <a:r>
              <a:rPr lang="en-US" sz="2000" dirty="0">
                <a:solidFill>
                  <a:srgbClr val="512C1D"/>
                </a:solidFill>
                <a:latin typeface="Bookman Old Style"/>
              </a:rPr>
              <a:t>[</a:t>
            </a:r>
            <a:r>
              <a:rPr lang="en-US" sz="2000" i="1" spc="300" dirty="0" err="1">
                <a:solidFill>
                  <a:srgbClr val="512C1D"/>
                </a:solidFill>
                <a:latin typeface="Bookman Old Style"/>
              </a:rPr>
              <a:t>i</a:t>
            </a:r>
            <a:r>
              <a:rPr lang="en-US" sz="2000" dirty="0">
                <a:solidFill>
                  <a:srgbClr val="512C1D"/>
                </a:solidFill>
                <a:latin typeface="Bookman Old Style"/>
              </a:rPr>
              <a:t>, </a:t>
            </a:r>
            <a:r>
              <a:rPr lang="en-US" sz="2000" i="1" spc="300" dirty="0">
                <a:solidFill>
                  <a:srgbClr val="512C1D"/>
                </a:solidFill>
                <a:latin typeface="Bookman Old Style"/>
              </a:rPr>
              <a:t>j</a:t>
            </a:r>
            <a:r>
              <a:rPr lang="en-US" sz="2000" dirty="0">
                <a:solidFill>
                  <a:srgbClr val="512C1D"/>
                </a:solidFill>
                <a:latin typeface="Bookman Old Style"/>
              </a:rPr>
              <a:t>]</a:t>
            </a:r>
          </a:p>
          <a:p>
            <a:pPr>
              <a:spcAft>
                <a:spcPts val="54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relevant KB is:</a:t>
            </a:r>
          </a:p>
          <a:p>
            <a:r>
              <a:rPr lang="en-US" sz="2000" dirty="0"/>
              <a:t>PL can also express Wumpus World rules like “Pits cause breezes in adjacent squares”: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5B98B-C775-676E-DE2F-D493AD92D5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50341" y="3804794"/>
            <a:ext cx="3359785" cy="31369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7E3583B-D7D8-BC77-829D-8184C4795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341" y="5452019"/>
            <a:ext cx="3590925" cy="75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89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Chaining with Definite KBs, 05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25475"/>
          </a:xfrm>
        </p:spPr>
        <p:txBody>
          <a:bodyPr>
            <a:normAutofit fontScale="40000" lnSpcReduction="20000"/>
          </a:bodyPr>
          <a:lstStyle/>
          <a:p>
            <a:pPr lvl="0">
              <a:buClr>
                <a:srgbClr val="3071AE"/>
              </a:buClr>
            </a:pPr>
            <a:r>
              <a:rPr lang="en-US" sz="5100" dirty="0">
                <a:solidFill>
                  <a:srgbClr val="512C1D"/>
                </a:solidFill>
              </a:rPr>
              <a:t>We repeat the process so long as something is in the queue, and we have not yet arrived at our query</a:t>
            </a:r>
            <a:endParaRPr lang="en-US" sz="5100" i="1" dirty="0">
              <a:solidFill>
                <a:srgbClr val="512C1D"/>
              </a:solidFill>
              <a:latin typeface="Bookman Old Style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14400" y="1981200"/>
            <a:ext cx="2133600" cy="4267200"/>
            <a:chOff x="914400" y="2057400"/>
            <a:chExt cx="2133600" cy="4267200"/>
          </a:xfrm>
        </p:grpSpPr>
        <p:sp>
          <p:nvSpPr>
            <p:cNvPr id="8" name="Rectangle 7"/>
            <p:cNvSpPr/>
            <p:nvPr/>
          </p:nvSpPr>
          <p:spPr>
            <a:xfrm>
              <a:off x="914400" y="2438400"/>
              <a:ext cx="2133600" cy="3886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2057400"/>
              <a:ext cx="2133600" cy="38100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KB</a:t>
              </a:r>
            </a:p>
          </p:txBody>
        </p:sp>
      </p:grpSp>
      <p:sp>
        <p:nvSpPr>
          <p:cNvPr id="12" name="Oval 11"/>
          <p:cNvSpPr/>
          <p:nvPr/>
        </p:nvSpPr>
        <p:spPr>
          <a:xfrm>
            <a:off x="4724400" y="5562600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3" name="Oval 12"/>
          <p:cNvSpPr/>
          <p:nvPr/>
        </p:nvSpPr>
        <p:spPr>
          <a:xfrm>
            <a:off x="7696200" y="5562600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6343113" y="4080797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15" name="Oval 14"/>
          <p:cNvSpPr/>
          <p:nvPr/>
        </p:nvSpPr>
        <p:spPr>
          <a:xfrm>
            <a:off x="7696200" y="262228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16" name="Oval 15"/>
          <p:cNvSpPr/>
          <p:nvPr/>
        </p:nvSpPr>
        <p:spPr>
          <a:xfrm>
            <a:off x="4724400" y="261809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17" name="Oval 16"/>
          <p:cNvSpPr/>
          <p:nvPr/>
        </p:nvSpPr>
        <p:spPr>
          <a:xfrm>
            <a:off x="6664791" y="177989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Q</a:t>
            </a:r>
          </a:p>
        </p:txBody>
      </p:sp>
      <p:cxnSp>
        <p:nvCxnSpPr>
          <p:cNvPr id="19" name="Straight Arrow Connector 18"/>
          <p:cNvCxnSpPr>
            <a:stCxn id="12" idx="7"/>
            <a:endCxn id="99" idx="3"/>
          </p:cNvCxnSpPr>
          <p:nvPr/>
        </p:nvCxnSpPr>
        <p:spPr>
          <a:xfrm flipV="1">
            <a:off x="5114645" y="5339198"/>
            <a:ext cx="1403186" cy="2903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3" idx="1"/>
            <a:endCxn id="99" idx="5"/>
          </p:cNvCxnSpPr>
          <p:nvPr/>
        </p:nvCxnSpPr>
        <p:spPr>
          <a:xfrm flipH="1" flipV="1">
            <a:off x="6625595" y="5339198"/>
            <a:ext cx="1137560" cy="2903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0"/>
            <a:endCxn id="105" idx="4"/>
          </p:cNvCxnSpPr>
          <p:nvPr/>
        </p:nvCxnSpPr>
        <p:spPr>
          <a:xfrm flipV="1">
            <a:off x="7924800" y="4400972"/>
            <a:ext cx="0" cy="11616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4" idx="6"/>
            <a:endCxn id="105" idx="2"/>
          </p:cNvCxnSpPr>
          <p:nvPr/>
        </p:nvCxnSpPr>
        <p:spPr>
          <a:xfrm>
            <a:off x="6800313" y="4309397"/>
            <a:ext cx="1048287" cy="15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78" idx="6"/>
          </p:cNvCxnSpPr>
          <p:nvPr/>
        </p:nvCxnSpPr>
        <p:spPr>
          <a:xfrm flipH="1" flipV="1">
            <a:off x="6647411" y="2848926"/>
            <a:ext cx="1048789" cy="19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4" idx="0"/>
            <a:endCxn id="78" idx="4"/>
          </p:cNvCxnSpPr>
          <p:nvPr/>
        </p:nvCxnSpPr>
        <p:spPr>
          <a:xfrm flipH="1" flipV="1">
            <a:off x="6571211" y="2925126"/>
            <a:ext cx="502" cy="115567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12" idx="0"/>
            <a:endCxn id="93" idx="4"/>
          </p:cNvCxnSpPr>
          <p:nvPr/>
        </p:nvCxnSpPr>
        <p:spPr>
          <a:xfrm flipV="1">
            <a:off x="4953000" y="4392305"/>
            <a:ext cx="0" cy="117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16" idx="4"/>
            <a:endCxn id="93" idx="0"/>
          </p:cNvCxnSpPr>
          <p:nvPr/>
        </p:nvCxnSpPr>
        <p:spPr>
          <a:xfrm>
            <a:off x="4953000" y="3075295"/>
            <a:ext cx="0" cy="1164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7"/>
            <a:endCxn id="118" idx="3"/>
          </p:cNvCxnSpPr>
          <p:nvPr/>
        </p:nvCxnSpPr>
        <p:spPr>
          <a:xfrm flipV="1">
            <a:off x="5114645" y="2080483"/>
            <a:ext cx="738159" cy="6045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495011" y="2772726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78" idx="2"/>
            <a:endCxn id="16" idx="6"/>
          </p:cNvCxnSpPr>
          <p:nvPr/>
        </p:nvCxnSpPr>
        <p:spPr>
          <a:xfrm flipH="1" flipV="1">
            <a:off x="5181600" y="2846695"/>
            <a:ext cx="1313411" cy="2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876800" y="4239905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93" idx="6"/>
            <a:endCxn id="14" idx="2"/>
          </p:cNvCxnSpPr>
          <p:nvPr/>
        </p:nvCxnSpPr>
        <p:spPr>
          <a:xfrm flipV="1">
            <a:off x="5029200" y="4309397"/>
            <a:ext cx="1313913" cy="67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6495513" y="5209116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cxnSpLocks/>
            <a:stCxn id="99" idx="0"/>
            <a:endCxn id="14" idx="4"/>
          </p:cNvCxnSpPr>
          <p:nvPr/>
        </p:nvCxnSpPr>
        <p:spPr>
          <a:xfrm flipV="1">
            <a:off x="6571713" y="4537997"/>
            <a:ext cx="0" cy="6711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7848600" y="4248572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>
            <a:cxnSpLocks/>
            <a:stCxn id="105" idx="0"/>
            <a:endCxn id="15" idx="4"/>
          </p:cNvCxnSpPr>
          <p:nvPr/>
        </p:nvCxnSpPr>
        <p:spPr>
          <a:xfrm flipV="1">
            <a:off x="7924800" y="3079485"/>
            <a:ext cx="0" cy="11690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830486" y="1950401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cxnSpLocks/>
            <a:stCxn id="118" idx="6"/>
            <a:endCxn id="17" idx="2"/>
          </p:cNvCxnSpPr>
          <p:nvPr/>
        </p:nvCxnSpPr>
        <p:spPr>
          <a:xfrm flipV="1">
            <a:off x="5982886" y="2008495"/>
            <a:ext cx="681905" cy="18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4D92B2-1F39-7E21-5484-BC8B7C0B8E75}"/>
              </a:ext>
            </a:extLst>
          </p:cNvPr>
          <p:cNvSpPr txBox="1"/>
          <p:nvPr/>
        </p:nvSpPr>
        <p:spPr>
          <a:xfrm>
            <a:off x="4876800" y="177989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6391CE-B60D-C6DA-2A16-CEEC9E0A45C4}"/>
              </a:ext>
            </a:extLst>
          </p:cNvPr>
          <p:cNvSpPr/>
          <p:nvPr/>
        </p:nvSpPr>
        <p:spPr>
          <a:xfrm>
            <a:off x="5511212" y="167193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1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04F982-E3BB-C8A7-8BF7-CD00022CBCAB}"/>
              </a:ext>
            </a:extLst>
          </p:cNvPr>
          <p:cNvSpPr/>
          <p:nvPr/>
        </p:nvSpPr>
        <p:spPr>
          <a:xfrm>
            <a:off x="6400800" y="235773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1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81DF81-9213-7C34-8478-D1C3EC3C2F7B}"/>
              </a:ext>
            </a:extLst>
          </p:cNvPr>
          <p:cNvSpPr/>
          <p:nvPr/>
        </p:nvSpPr>
        <p:spPr>
          <a:xfrm>
            <a:off x="4482512" y="409095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1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F305CA-4735-16C3-1168-2D4F1CC92525}"/>
              </a:ext>
            </a:extLst>
          </p:cNvPr>
          <p:cNvSpPr/>
          <p:nvPr/>
        </p:nvSpPr>
        <p:spPr>
          <a:xfrm>
            <a:off x="8062837" y="4094061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348AFD-4251-774B-C491-43032D45ADB5}"/>
              </a:ext>
            </a:extLst>
          </p:cNvPr>
          <p:cNvSpPr/>
          <p:nvPr/>
        </p:nvSpPr>
        <p:spPr>
          <a:xfrm>
            <a:off x="6393117" y="539827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</a:t>
            </a:r>
            <a:endParaRPr lang="en-US" dirty="0"/>
          </a:p>
        </p:txBody>
      </p:sp>
      <p:pic>
        <p:nvPicPr>
          <p:cNvPr id="51" name="Picture 50" descr="hornKB01.pdf">
            <a:extLst>
              <a:ext uri="{FF2B5EF4-FFF2-40B4-BE49-F238E27FC236}">
                <a16:creationId xmlns:a16="http://schemas.microsoft.com/office/drawing/2014/main" id="{53589A5C-97C7-FF0F-87D0-850F624979D3}"/>
              </a:ext>
            </a:extLst>
          </p:cNvPr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167581" y="2514600"/>
            <a:ext cx="1651819" cy="2971800"/>
          </a:xfrm>
          <a:prstGeom prst="rect">
            <a:avLst/>
          </a:prstGeom>
          <a:noFill/>
        </p:spPr>
      </p:pic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8567AD9-94A0-B888-3C3E-A8A3164F3A32}"/>
              </a:ext>
            </a:extLst>
          </p:cNvPr>
          <p:cNvSpPr/>
          <p:nvPr/>
        </p:nvSpPr>
        <p:spPr>
          <a:xfrm>
            <a:off x="1600200" y="5209116"/>
            <a:ext cx="365548" cy="385234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6E5A07-F5AC-FC57-86FD-62960F9A109F}"/>
              </a:ext>
            </a:extLst>
          </p:cNvPr>
          <p:cNvSpPr/>
          <p:nvPr/>
        </p:nvSpPr>
        <p:spPr>
          <a:xfrm>
            <a:off x="3190137" y="1981200"/>
            <a:ext cx="1828823" cy="39426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2000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query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: </a:t>
            </a:r>
            <a:r>
              <a:rPr lang="en-US" sz="2000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Q</a:t>
            </a:r>
            <a:endParaRPr lang="en-US" sz="2000" i="1" dirty="0">
              <a:solidFill>
                <a:schemeClr val="accent3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452)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A208DD4-6203-6C09-BDBA-0EFD25EC4E13}"/>
              </a:ext>
            </a:extLst>
          </p:cNvPr>
          <p:cNvSpPr/>
          <p:nvPr/>
        </p:nvSpPr>
        <p:spPr>
          <a:xfrm>
            <a:off x="6357532" y="2295189"/>
            <a:ext cx="457201" cy="858036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9FD11CB-BCE8-0C24-7E97-A8AFC9ACCC93}"/>
              </a:ext>
            </a:extLst>
          </p:cNvPr>
          <p:cNvSpPr/>
          <p:nvPr/>
        </p:nvSpPr>
        <p:spPr>
          <a:xfrm>
            <a:off x="7696200" y="3886200"/>
            <a:ext cx="701252" cy="858036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40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14400" y="1981200"/>
            <a:ext cx="2133600" cy="4267200"/>
            <a:chOff x="914400" y="2057400"/>
            <a:chExt cx="2133600" cy="4267200"/>
          </a:xfrm>
        </p:grpSpPr>
        <p:sp>
          <p:nvSpPr>
            <p:cNvPr id="8" name="Rectangle 7"/>
            <p:cNvSpPr/>
            <p:nvPr/>
          </p:nvSpPr>
          <p:spPr>
            <a:xfrm>
              <a:off x="914400" y="2438400"/>
              <a:ext cx="2133600" cy="3886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2057400"/>
              <a:ext cx="2133600" cy="38100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KB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Chaining with Definite KBs, 06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25475"/>
          </a:xfrm>
        </p:spPr>
        <p:txBody>
          <a:bodyPr>
            <a:normAutofit fontScale="40000" lnSpcReduction="20000"/>
          </a:bodyPr>
          <a:lstStyle/>
          <a:p>
            <a:pPr lvl="0">
              <a:buClr>
                <a:srgbClr val="3071AE"/>
              </a:buClr>
            </a:pPr>
            <a:r>
              <a:rPr lang="en-US" sz="5100" dirty="0">
                <a:solidFill>
                  <a:srgbClr val="512C1D"/>
                </a:solidFill>
              </a:rPr>
              <a:t>We repeat the process so long as something is in the queue, and we have not yet arrived at our query</a:t>
            </a:r>
            <a:endParaRPr lang="en-US" sz="5100" i="1" dirty="0">
              <a:solidFill>
                <a:srgbClr val="512C1D"/>
              </a:solidFill>
              <a:latin typeface="Bookman Old Style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24400" y="5562600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3" name="Oval 12"/>
          <p:cNvSpPr/>
          <p:nvPr/>
        </p:nvSpPr>
        <p:spPr>
          <a:xfrm>
            <a:off x="7696200" y="5562600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6343113" y="4080797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15" name="Oval 14"/>
          <p:cNvSpPr/>
          <p:nvPr/>
        </p:nvSpPr>
        <p:spPr>
          <a:xfrm>
            <a:off x="7696200" y="262228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16" name="Oval 15"/>
          <p:cNvSpPr/>
          <p:nvPr/>
        </p:nvSpPr>
        <p:spPr>
          <a:xfrm>
            <a:off x="4724400" y="261809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17" name="Oval 16"/>
          <p:cNvSpPr/>
          <p:nvPr/>
        </p:nvSpPr>
        <p:spPr>
          <a:xfrm>
            <a:off x="6664791" y="177989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Q</a:t>
            </a:r>
          </a:p>
        </p:txBody>
      </p:sp>
      <p:cxnSp>
        <p:nvCxnSpPr>
          <p:cNvPr id="19" name="Straight Arrow Connector 18"/>
          <p:cNvCxnSpPr>
            <a:stCxn id="12" idx="7"/>
            <a:endCxn id="99" idx="3"/>
          </p:cNvCxnSpPr>
          <p:nvPr/>
        </p:nvCxnSpPr>
        <p:spPr>
          <a:xfrm flipV="1">
            <a:off x="5114645" y="5339198"/>
            <a:ext cx="1403186" cy="2903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3" idx="1"/>
            <a:endCxn id="99" idx="5"/>
          </p:cNvCxnSpPr>
          <p:nvPr/>
        </p:nvCxnSpPr>
        <p:spPr>
          <a:xfrm flipH="1" flipV="1">
            <a:off x="6625595" y="5339198"/>
            <a:ext cx="1137560" cy="2903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0"/>
            <a:endCxn id="105" idx="4"/>
          </p:cNvCxnSpPr>
          <p:nvPr/>
        </p:nvCxnSpPr>
        <p:spPr>
          <a:xfrm flipV="1">
            <a:off x="7924800" y="4400972"/>
            <a:ext cx="0" cy="11616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4" idx="6"/>
            <a:endCxn id="105" idx="2"/>
          </p:cNvCxnSpPr>
          <p:nvPr/>
        </p:nvCxnSpPr>
        <p:spPr>
          <a:xfrm>
            <a:off x="6800313" y="4309397"/>
            <a:ext cx="1048287" cy="15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78" idx="6"/>
          </p:cNvCxnSpPr>
          <p:nvPr/>
        </p:nvCxnSpPr>
        <p:spPr>
          <a:xfrm flipH="1" flipV="1">
            <a:off x="6647411" y="2848926"/>
            <a:ext cx="1048789" cy="19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4" idx="0"/>
            <a:endCxn id="78" idx="4"/>
          </p:cNvCxnSpPr>
          <p:nvPr/>
        </p:nvCxnSpPr>
        <p:spPr>
          <a:xfrm flipH="1" flipV="1">
            <a:off x="6571211" y="2925126"/>
            <a:ext cx="502" cy="115567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12" idx="0"/>
            <a:endCxn id="93" idx="4"/>
          </p:cNvCxnSpPr>
          <p:nvPr/>
        </p:nvCxnSpPr>
        <p:spPr>
          <a:xfrm flipV="1">
            <a:off x="4953000" y="4392305"/>
            <a:ext cx="0" cy="117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16" idx="4"/>
            <a:endCxn id="93" idx="0"/>
          </p:cNvCxnSpPr>
          <p:nvPr/>
        </p:nvCxnSpPr>
        <p:spPr>
          <a:xfrm>
            <a:off x="4953000" y="3075295"/>
            <a:ext cx="0" cy="1164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7"/>
            <a:endCxn id="118" idx="3"/>
          </p:cNvCxnSpPr>
          <p:nvPr/>
        </p:nvCxnSpPr>
        <p:spPr>
          <a:xfrm flipV="1">
            <a:off x="5114645" y="2080483"/>
            <a:ext cx="738159" cy="6045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495011" y="2772726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78" idx="2"/>
            <a:endCxn id="16" idx="6"/>
          </p:cNvCxnSpPr>
          <p:nvPr/>
        </p:nvCxnSpPr>
        <p:spPr>
          <a:xfrm flipH="1" flipV="1">
            <a:off x="5181600" y="2846695"/>
            <a:ext cx="1313411" cy="2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876800" y="4239905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93" idx="6"/>
            <a:endCxn id="14" idx="2"/>
          </p:cNvCxnSpPr>
          <p:nvPr/>
        </p:nvCxnSpPr>
        <p:spPr>
          <a:xfrm flipV="1">
            <a:off x="5029200" y="4309397"/>
            <a:ext cx="1313913" cy="67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6495513" y="5209116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cxnSpLocks/>
            <a:stCxn id="99" idx="0"/>
            <a:endCxn id="14" idx="4"/>
          </p:cNvCxnSpPr>
          <p:nvPr/>
        </p:nvCxnSpPr>
        <p:spPr>
          <a:xfrm flipV="1">
            <a:off x="6571713" y="4537997"/>
            <a:ext cx="0" cy="6711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7848600" y="4248572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>
            <a:cxnSpLocks/>
            <a:stCxn id="105" idx="0"/>
            <a:endCxn id="15" idx="4"/>
          </p:cNvCxnSpPr>
          <p:nvPr/>
        </p:nvCxnSpPr>
        <p:spPr>
          <a:xfrm flipV="1">
            <a:off x="7924800" y="3079485"/>
            <a:ext cx="0" cy="11690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830486" y="1950401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cxnSpLocks/>
            <a:stCxn id="118" idx="6"/>
            <a:endCxn id="17" idx="2"/>
          </p:cNvCxnSpPr>
          <p:nvPr/>
        </p:nvCxnSpPr>
        <p:spPr>
          <a:xfrm flipV="1">
            <a:off x="5982886" y="2008495"/>
            <a:ext cx="681905" cy="18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4D92B2-1F39-7E21-5484-BC8B7C0B8E75}"/>
              </a:ext>
            </a:extLst>
          </p:cNvPr>
          <p:cNvSpPr txBox="1"/>
          <p:nvPr/>
        </p:nvSpPr>
        <p:spPr>
          <a:xfrm>
            <a:off x="4876800" y="177989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6391CE-B60D-C6DA-2A16-CEEC9E0A45C4}"/>
              </a:ext>
            </a:extLst>
          </p:cNvPr>
          <p:cNvSpPr/>
          <p:nvPr/>
        </p:nvSpPr>
        <p:spPr>
          <a:xfrm>
            <a:off x="5511212" y="167193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1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6E5A07-F5AC-FC57-86FD-62960F9A109F}"/>
              </a:ext>
            </a:extLst>
          </p:cNvPr>
          <p:cNvSpPr/>
          <p:nvPr/>
        </p:nvSpPr>
        <p:spPr>
          <a:xfrm>
            <a:off x="3190137" y="1981200"/>
            <a:ext cx="1828823" cy="39426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2000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query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: </a:t>
            </a:r>
            <a:r>
              <a:rPr lang="en-US" sz="2000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Q</a:t>
            </a:r>
            <a:endParaRPr lang="en-US" sz="2000" i="1" dirty="0">
              <a:solidFill>
                <a:schemeClr val="accent3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3" name="Picture 52" descr="hornKB01.pdf">
            <a:extLst>
              <a:ext uri="{FF2B5EF4-FFF2-40B4-BE49-F238E27FC236}">
                <a16:creationId xmlns:a16="http://schemas.microsoft.com/office/drawing/2014/main" id="{20C09A50-011D-58FC-93FA-ED4D9599B1B0}"/>
              </a:ext>
            </a:extLst>
          </p:cNvPr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219200" y="2590800"/>
            <a:ext cx="1606035" cy="3276600"/>
          </a:xfrm>
          <a:prstGeom prst="rect">
            <a:avLst/>
          </a:prstGeom>
          <a:noFill/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0348AFD-4251-774B-C491-43032D45ADB5}"/>
              </a:ext>
            </a:extLst>
          </p:cNvPr>
          <p:cNvSpPr/>
          <p:nvPr/>
        </p:nvSpPr>
        <p:spPr>
          <a:xfrm>
            <a:off x="6393117" y="539827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F305CA-4735-16C3-1168-2D4F1CC92525}"/>
              </a:ext>
            </a:extLst>
          </p:cNvPr>
          <p:cNvSpPr/>
          <p:nvPr/>
        </p:nvSpPr>
        <p:spPr>
          <a:xfrm>
            <a:off x="8062837" y="4094061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81DF81-9213-7C34-8478-D1C3EC3C2F7B}"/>
              </a:ext>
            </a:extLst>
          </p:cNvPr>
          <p:cNvSpPr/>
          <p:nvPr/>
        </p:nvSpPr>
        <p:spPr>
          <a:xfrm>
            <a:off x="4482512" y="409095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1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04F982-E3BB-C8A7-8BF7-CD00022CBCAB}"/>
              </a:ext>
            </a:extLst>
          </p:cNvPr>
          <p:cNvSpPr/>
          <p:nvPr/>
        </p:nvSpPr>
        <p:spPr>
          <a:xfrm>
            <a:off x="6400800" y="235773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1</a:t>
            </a:r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8567AD9-94A0-B888-3C3E-A8A3164F3A32}"/>
              </a:ext>
            </a:extLst>
          </p:cNvPr>
          <p:cNvSpPr/>
          <p:nvPr/>
        </p:nvSpPr>
        <p:spPr>
          <a:xfrm>
            <a:off x="1615652" y="5562600"/>
            <a:ext cx="441748" cy="385234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452)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2203716-CB89-7252-CA08-175B336A812B}"/>
              </a:ext>
            </a:extLst>
          </p:cNvPr>
          <p:cNvSpPr/>
          <p:nvPr/>
        </p:nvSpPr>
        <p:spPr>
          <a:xfrm>
            <a:off x="7519045" y="2356459"/>
            <a:ext cx="878407" cy="2387777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90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14400" y="1981200"/>
            <a:ext cx="2133600" cy="4267200"/>
            <a:chOff x="914400" y="2057400"/>
            <a:chExt cx="2133600" cy="4267200"/>
          </a:xfrm>
        </p:grpSpPr>
        <p:sp>
          <p:nvSpPr>
            <p:cNvPr id="8" name="Rectangle 7"/>
            <p:cNvSpPr/>
            <p:nvPr/>
          </p:nvSpPr>
          <p:spPr>
            <a:xfrm>
              <a:off x="914400" y="2438400"/>
              <a:ext cx="2133600" cy="3886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2057400"/>
              <a:ext cx="2133600" cy="38100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KB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Chaining with Definite KBs, 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25475"/>
          </a:xfrm>
        </p:spPr>
        <p:txBody>
          <a:bodyPr>
            <a:normAutofit fontScale="40000" lnSpcReduction="20000"/>
          </a:bodyPr>
          <a:lstStyle/>
          <a:p>
            <a:pPr lvl="0">
              <a:buClr>
                <a:srgbClr val="3071AE"/>
              </a:buClr>
            </a:pPr>
            <a:r>
              <a:rPr lang="en-US" sz="5100" dirty="0">
                <a:solidFill>
                  <a:srgbClr val="512C1D"/>
                </a:solidFill>
              </a:rPr>
              <a:t>We repeat the process so long as something is in the queue, and we have not yet arrived at our query</a:t>
            </a:r>
            <a:endParaRPr lang="en-US" sz="5100" i="1" dirty="0">
              <a:solidFill>
                <a:srgbClr val="512C1D"/>
              </a:solidFill>
              <a:latin typeface="Bookman Old Style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24400" y="5562600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3" name="Oval 12"/>
          <p:cNvSpPr/>
          <p:nvPr/>
        </p:nvSpPr>
        <p:spPr>
          <a:xfrm>
            <a:off x="7696200" y="5562600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6343113" y="4080797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15" name="Oval 14"/>
          <p:cNvSpPr/>
          <p:nvPr/>
        </p:nvSpPr>
        <p:spPr>
          <a:xfrm>
            <a:off x="7696200" y="2622285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16" name="Oval 15"/>
          <p:cNvSpPr/>
          <p:nvPr/>
        </p:nvSpPr>
        <p:spPr>
          <a:xfrm>
            <a:off x="4724400" y="261809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17" name="Oval 16"/>
          <p:cNvSpPr/>
          <p:nvPr/>
        </p:nvSpPr>
        <p:spPr>
          <a:xfrm>
            <a:off x="6664791" y="177989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Q</a:t>
            </a:r>
          </a:p>
        </p:txBody>
      </p:sp>
      <p:cxnSp>
        <p:nvCxnSpPr>
          <p:cNvPr id="19" name="Straight Arrow Connector 18"/>
          <p:cNvCxnSpPr>
            <a:stCxn id="12" idx="7"/>
            <a:endCxn id="99" idx="3"/>
          </p:cNvCxnSpPr>
          <p:nvPr/>
        </p:nvCxnSpPr>
        <p:spPr>
          <a:xfrm flipV="1">
            <a:off x="5114645" y="5339198"/>
            <a:ext cx="1403186" cy="2903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3" idx="1"/>
            <a:endCxn id="99" idx="5"/>
          </p:cNvCxnSpPr>
          <p:nvPr/>
        </p:nvCxnSpPr>
        <p:spPr>
          <a:xfrm flipH="1" flipV="1">
            <a:off x="6625595" y="5339198"/>
            <a:ext cx="1137560" cy="2903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0"/>
            <a:endCxn id="105" idx="4"/>
          </p:cNvCxnSpPr>
          <p:nvPr/>
        </p:nvCxnSpPr>
        <p:spPr>
          <a:xfrm flipV="1">
            <a:off x="7924800" y="4400972"/>
            <a:ext cx="0" cy="11616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4" idx="6"/>
            <a:endCxn id="105" idx="2"/>
          </p:cNvCxnSpPr>
          <p:nvPr/>
        </p:nvCxnSpPr>
        <p:spPr>
          <a:xfrm>
            <a:off x="6800313" y="4309397"/>
            <a:ext cx="1048287" cy="15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78" idx="6"/>
          </p:cNvCxnSpPr>
          <p:nvPr/>
        </p:nvCxnSpPr>
        <p:spPr>
          <a:xfrm flipH="1" flipV="1">
            <a:off x="6647411" y="2848926"/>
            <a:ext cx="1048789" cy="19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4" idx="0"/>
            <a:endCxn id="78" idx="4"/>
          </p:cNvCxnSpPr>
          <p:nvPr/>
        </p:nvCxnSpPr>
        <p:spPr>
          <a:xfrm flipH="1" flipV="1">
            <a:off x="6571211" y="2925126"/>
            <a:ext cx="502" cy="115567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12" idx="0"/>
            <a:endCxn id="93" idx="4"/>
          </p:cNvCxnSpPr>
          <p:nvPr/>
        </p:nvCxnSpPr>
        <p:spPr>
          <a:xfrm flipV="1">
            <a:off x="4953000" y="4392305"/>
            <a:ext cx="0" cy="117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16" idx="4"/>
            <a:endCxn id="93" idx="0"/>
          </p:cNvCxnSpPr>
          <p:nvPr/>
        </p:nvCxnSpPr>
        <p:spPr>
          <a:xfrm>
            <a:off x="4953000" y="3075295"/>
            <a:ext cx="0" cy="1164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7"/>
            <a:endCxn id="118" idx="3"/>
          </p:cNvCxnSpPr>
          <p:nvPr/>
        </p:nvCxnSpPr>
        <p:spPr>
          <a:xfrm flipV="1">
            <a:off x="5114645" y="2080483"/>
            <a:ext cx="738159" cy="6045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495011" y="2772726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78" idx="2"/>
            <a:endCxn id="16" idx="6"/>
          </p:cNvCxnSpPr>
          <p:nvPr/>
        </p:nvCxnSpPr>
        <p:spPr>
          <a:xfrm flipH="1" flipV="1">
            <a:off x="5181600" y="2846695"/>
            <a:ext cx="1313411" cy="2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876800" y="4239905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93" idx="6"/>
            <a:endCxn id="14" idx="2"/>
          </p:cNvCxnSpPr>
          <p:nvPr/>
        </p:nvCxnSpPr>
        <p:spPr>
          <a:xfrm flipV="1">
            <a:off x="5029200" y="4309397"/>
            <a:ext cx="1313913" cy="67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6495513" y="5209116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cxnSpLocks/>
            <a:stCxn id="99" idx="0"/>
            <a:endCxn id="14" idx="4"/>
          </p:cNvCxnSpPr>
          <p:nvPr/>
        </p:nvCxnSpPr>
        <p:spPr>
          <a:xfrm flipV="1">
            <a:off x="6571713" y="4537997"/>
            <a:ext cx="0" cy="6711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7848600" y="4248572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>
            <a:cxnSpLocks/>
            <a:stCxn id="105" idx="0"/>
            <a:endCxn id="15" idx="4"/>
          </p:cNvCxnSpPr>
          <p:nvPr/>
        </p:nvCxnSpPr>
        <p:spPr>
          <a:xfrm flipV="1">
            <a:off x="7924800" y="3079485"/>
            <a:ext cx="0" cy="11690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830486" y="1950401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cxnSpLocks/>
            <a:stCxn id="118" idx="6"/>
            <a:endCxn id="17" idx="2"/>
          </p:cNvCxnSpPr>
          <p:nvPr/>
        </p:nvCxnSpPr>
        <p:spPr>
          <a:xfrm flipV="1">
            <a:off x="5982886" y="2008495"/>
            <a:ext cx="681905" cy="18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4D92B2-1F39-7E21-5484-BC8B7C0B8E75}"/>
              </a:ext>
            </a:extLst>
          </p:cNvPr>
          <p:cNvSpPr txBox="1"/>
          <p:nvPr/>
        </p:nvSpPr>
        <p:spPr>
          <a:xfrm>
            <a:off x="4876800" y="177989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6391CE-B60D-C6DA-2A16-CEEC9E0A45C4}"/>
              </a:ext>
            </a:extLst>
          </p:cNvPr>
          <p:cNvSpPr/>
          <p:nvPr/>
        </p:nvSpPr>
        <p:spPr>
          <a:xfrm>
            <a:off x="5511212" y="167193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1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6E5A07-F5AC-FC57-86FD-62960F9A109F}"/>
              </a:ext>
            </a:extLst>
          </p:cNvPr>
          <p:cNvSpPr/>
          <p:nvPr/>
        </p:nvSpPr>
        <p:spPr>
          <a:xfrm>
            <a:off x="3190137" y="1981200"/>
            <a:ext cx="1828823" cy="39426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2000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query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: </a:t>
            </a:r>
            <a:r>
              <a:rPr lang="en-US" sz="2000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Q</a:t>
            </a:r>
            <a:endParaRPr lang="en-US" sz="2000" i="1" dirty="0">
              <a:solidFill>
                <a:schemeClr val="accent3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3" name="Picture 52" descr="hornKB01.pdf">
            <a:extLst>
              <a:ext uri="{FF2B5EF4-FFF2-40B4-BE49-F238E27FC236}">
                <a16:creationId xmlns:a16="http://schemas.microsoft.com/office/drawing/2014/main" id="{20C09A50-011D-58FC-93FA-ED4D9599B1B0}"/>
              </a:ext>
            </a:extLst>
          </p:cNvPr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219200" y="2590800"/>
            <a:ext cx="1606035" cy="3276600"/>
          </a:xfrm>
          <a:prstGeom prst="rect">
            <a:avLst/>
          </a:prstGeom>
          <a:noFill/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0348AFD-4251-774B-C491-43032D45ADB5}"/>
              </a:ext>
            </a:extLst>
          </p:cNvPr>
          <p:cNvSpPr/>
          <p:nvPr/>
        </p:nvSpPr>
        <p:spPr>
          <a:xfrm>
            <a:off x="6393117" y="539827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F305CA-4735-16C3-1168-2D4F1CC92525}"/>
              </a:ext>
            </a:extLst>
          </p:cNvPr>
          <p:cNvSpPr/>
          <p:nvPr/>
        </p:nvSpPr>
        <p:spPr>
          <a:xfrm>
            <a:off x="8062837" y="4094061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81DF81-9213-7C34-8478-D1C3EC3C2F7B}"/>
              </a:ext>
            </a:extLst>
          </p:cNvPr>
          <p:cNvSpPr/>
          <p:nvPr/>
        </p:nvSpPr>
        <p:spPr>
          <a:xfrm>
            <a:off x="4482512" y="409095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1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04F982-E3BB-C8A7-8BF7-CD00022CBCAB}"/>
              </a:ext>
            </a:extLst>
          </p:cNvPr>
          <p:cNvSpPr/>
          <p:nvPr/>
        </p:nvSpPr>
        <p:spPr>
          <a:xfrm>
            <a:off x="6400800" y="235773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</a:t>
            </a:r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8567AD9-94A0-B888-3C3E-A8A3164F3A32}"/>
              </a:ext>
            </a:extLst>
          </p:cNvPr>
          <p:cNvSpPr/>
          <p:nvPr/>
        </p:nvSpPr>
        <p:spPr>
          <a:xfrm>
            <a:off x="1615652" y="5562600"/>
            <a:ext cx="441748" cy="385234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452)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2203716-CB89-7252-CA08-175B336A812B}"/>
              </a:ext>
            </a:extLst>
          </p:cNvPr>
          <p:cNvSpPr/>
          <p:nvPr/>
        </p:nvSpPr>
        <p:spPr>
          <a:xfrm>
            <a:off x="6160854" y="2309072"/>
            <a:ext cx="878407" cy="765515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6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14400" y="1981200"/>
            <a:ext cx="2133600" cy="4267200"/>
            <a:chOff x="914400" y="2057400"/>
            <a:chExt cx="2133600" cy="4267200"/>
          </a:xfrm>
        </p:grpSpPr>
        <p:sp>
          <p:nvSpPr>
            <p:cNvPr id="8" name="Rectangle 7"/>
            <p:cNvSpPr/>
            <p:nvPr/>
          </p:nvSpPr>
          <p:spPr>
            <a:xfrm>
              <a:off x="914400" y="2438400"/>
              <a:ext cx="2133600" cy="3886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2057400"/>
              <a:ext cx="2133600" cy="38100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KB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Chaining with Definite KBs, 08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25475"/>
          </a:xfrm>
        </p:spPr>
        <p:txBody>
          <a:bodyPr>
            <a:normAutofit fontScale="40000" lnSpcReduction="20000"/>
          </a:bodyPr>
          <a:lstStyle/>
          <a:p>
            <a:pPr lvl="0">
              <a:buClr>
                <a:srgbClr val="3071AE"/>
              </a:buClr>
            </a:pPr>
            <a:r>
              <a:rPr lang="en-US" sz="5100" dirty="0">
                <a:solidFill>
                  <a:srgbClr val="512C1D"/>
                </a:solidFill>
              </a:rPr>
              <a:t>We repeat the process so long as something is in the queue, and we have not yet arrived at our query</a:t>
            </a:r>
            <a:endParaRPr lang="en-US" sz="5100" i="1" dirty="0">
              <a:solidFill>
                <a:srgbClr val="512C1D"/>
              </a:solidFill>
              <a:latin typeface="Bookman Old Style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24400" y="5562600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3" name="Oval 12"/>
          <p:cNvSpPr/>
          <p:nvPr/>
        </p:nvSpPr>
        <p:spPr>
          <a:xfrm>
            <a:off x="7696200" y="5562600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6343113" y="4080797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15" name="Oval 14"/>
          <p:cNvSpPr/>
          <p:nvPr/>
        </p:nvSpPr>
        <p:spPr>
          <a:xfrm>
            <a:off x="7696200" y="2622285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16" name="Oval 15"/>
          <p:cNvSpPr/>
          <p:nvPr/>
        </p:nvSpPr>
        <p:spPr>
          <a:xfrm>
            <a:off x="4724400" y="261809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17" name="Oval 16"/>
          <p:cNvSpPr/>
          <p:nvPr/>
        </p:nvSpPr>
        <p:spPr>
          <a:xfrm>
            <a:off x="6664791" y="177989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Q</a:t>
            </a:r>
          </a:p>
        </p:txBody>
      </p:sp>
      <p:cxnSp>
        <p:nvCxnSpPr>
          <p:cNvPr id="19" name="Straight Arrow Connector 18"/>
          <p:cNvCxnSpPr>
            <a:stCxn id="12" idx="7"/>
            <a:endCxn id="99" idx="3"/>
          </p:cNvCxnSpPr>
          <p:nvPr/>
        </p:nvCxnSpPr>
        <p:spPr>
          <a:xfrm flipV="1">
            <a:off x="5114645" y="5339198"/>
            <a:ext cx="1403186" cy="2903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3" idx="1"/>
            <a:endCxn id="99" idx="5"/>
          </p:cNvCxnSpPr>
          <p:nvPr/>
        </p:nvCxnSpPr>
        <p:spPr>
          <a:xfrm flipH="1" flipV="1">
            <a:off x="6625595" y="5339198"/>
            <a:ext cx="1137560" cy="2903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0"/>
            <a:endCxn id="105" idx="4"/>
          </p:cNvCxnSpPr>
          <p:nvPr/>
        </p:nvCxnSpPr>
        <p:spPr>
          <a:xfrm flipV="1">
            <a:off x="7924800" y="4400972"/>
            <a:ext cx="0" cy="11616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4" idx="6"/>
            <a:endCxn id="105" idx="2"/>
          </p:cNvCxnSpPr>
          <p:nvPr/>
        </p:nvCxnSpPr>
        <p:spPr>
          <a:xfrm>
            <a:off x="6800313" y="4309397"/>
            <a:ext cx="1048287" cy="15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78" idx="6"/>
          </p:cNvCxnSpPr>
          <p:nvPr/>
        </p:nvCxnSpPr>
        <p:spPr>
          <a:xfrm flipH="1" flipV="1">
            <a:off x="6647411" y="2848926"/>
            <a:ext cx="1048789" cy="19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4" idx="0"/>
            <a:endCxn id="78" idx="4"/>
          </p:cNvCxnSpPr>
          <p:nvPr/>
        </p:nvCxnSpPr>
        <p:spPr>
          <a:xfrm flipH="1" flipV="1">
            <a:off x="6571211" y="2925126"/>
            <a:ext cx="502" cy="115567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12" idx="0"/>
            <a:endCxn id="93" idx="4"/>
          </p:cNvCxnSpPr>
          <p:nvPr/>
        </p:nvCxnSpPr>
        <p:spPr>
          <a:xfrm flipV="1">
            <a:off x="4953000" y="4392305"/>
            <a:ext cx="0" cy="117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16" idx="4"/>
            <a:endCxn id="93" idx="0"/>
          </p:cNvCxnSpPr>
          <p:nvPr/>
        </p:nvCxnSpPr>
        <p:spPr>
          <a:xfrm>
            <a:off x="4953000" y="3075295"/>
            <a:ext cx="0" cy="1164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7"/>
            <a:endCxn id="118" idx="3"/>
          </p:cNvCxnSpPr>
          <p:nvPr/>
        </p:nvCxnSpPr>
        <p:spPr>
          <a:xfrm flipV="1">
            <a:off x="5114645" y="2080483"/>
            <a:ext cx="738159" cy="6045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495011" y="2772726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78" idx="2"/>
            <a:endCxn id="16" idx="6"/>
          </p:cNvCxnSpPr>
          <p:nvPr/>
        </p:nvCxnSpPr>
        <p:spPr>
          <a:xfrm flipH="1" flipV="1">
            <a:off x="5181600" y="2846695"/>
            <a:ext cx="1313411" cy="2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876800" y="4239905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93" idx="6"/>
            <a:endCxn id="14" idx="2"/>
          </p:cNvCxnSpPr>
          <p:nvPr/>
        </p:nvCxnSpPr>
        <p:spPr>
          <a:xfrm flipV="1">
            <a:off x="5029200" y="4309397"/>
            <a:ext cx="1313913" cy="67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6495513" y="5209116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cxnSpLocks/>
            <a:stCxn id="99" idx="0"/>
            <a:endCxn id="14" idx="4"/>
          </p:cNvCxnSpPr>
          <p:nvPr/>
        </p:nvCxnSpPr>
        <p:spPr>
          <a:xfrm flipV="1">
            <a:off x="6571713" y="4537997"/>
            <a:ext cx="0" cy="6711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7848600" y="4248572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>
            <a:cxnSpLocks/>
            <a:stCxn id="105" idx="0"/>
            <a:endCxn id="15" idx="4"/>
          </p:cNvCxnSpPr>
          <p:nvPr/>
        </p:nvCxnSpPr>
        <p:spPr>
          <a:xfrm flipV="1">
            <a:off x="7924800" y="3079485"/>
            <a:ext cx="0" cy="11690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830486" y="1950401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cxnSpLocks/>
            <a:stCxn id="118" idx="6"/>
            <a:endCxn id="17" idx="2"/>
          </p:cNvCxnSpPr>
          <p:nvPr/>
        </p:nvCxnSpPr>
        <p:spPr>
          <a:xfrm flipV="1">
            <a:off x="5982886" y="2008495"/>
            <a:ext cx="681905" cy="18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4D92B2-1F39-7E21-5484-BC8B7C0B8E75}"/>
              </a:ext>
            </a:extLst>
          </p:cNvPr>
          <p:cNvSpPr txBox="1"/>
          <p:nvPr/>
        </p:nvSpPr>
        <p:spPr>
          <a:xfrm>
            <a:off x="4876800" y="177989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6391CE-B60D-C6DA-2A16-CEEC9E0A45C4}"/>
              </a:ext>
            </a:extLst>
          </p:cNvPr>
          <p:cNvSpPr/>
          <p:nvPr/>
        </p:nvSpPr>
        <p:spPr>
          <a:xfrm>
            <a:off x="5511212" y="167193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1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6E5A07-F5AC-FC57-86FD-62960F9A109F}"/>
              </a:ext>
            </a:extLst>
          </p:cNvPr>
          <p:cNvSpPr/>
          <p:nvPr/>
        </p:nvSpPr>
        <p:spPr>
          <a:xfrm>
            <a:off x="3190137" y="1981200"/>
            <a:ext cx="1828823" cy="39426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2000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query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: </a:t>
            </a:r>
            <a:r>
              <a:rPr lang="en-US" sz="2000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Q</a:t>
            </a:r>
            <a:endParaRPr lang="en-US" sz="2000" i="1" dirty="0">
              <a:solidFill>
                <a:schemeClr val="accent3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348AFD-4251-774B-C491-43032D45ADB5}"/>
              </a:ext>
            </a:extLst>
          </p:cNvPr>
          <p:cNvSpPr/>
          <p:nvPr/>
        </p:nvSpPr>
        <p:spPr>
          <a:xfrm>
            <a:off x="6393117" y="539827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F305CA-4735-16C3-1168-2D4F1CC92525}"/>
              </a:ext>
            </a:extLst>
          </p:cNvPr>
          <p:cNvSpPr/>
          <p:nvPr/>
        </p:nvSpPr>
        <p:spPr>
          <a:xfrm>
            <a:off x="8062837" y="4094061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81DF81-9213-7C34-8478-D1C3EC3C2F7B}"/>
              </a:ext>
            </a:extLst>
          </p:cNvPr>
          <p:cNvSpPr/>
          <p:nvPr/>
        </p:nvSpPr>
        <p:spPr>
          <a:xfrm>
            <a:off x="4482512" y="409095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1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04F982-E3BB-C8A7-8BF7-CD00022CBCAB}"/>
              </a:ext>
            </a:extLst>
          </p:cNvPr>
          <p:cNvSpPr/>
          <p:nvPr/>
        </p:nvSpPr>
        <p:spPr>
          <a:xfrm>
            <a:off x="6400800" y="235773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</a:t>
            </a:r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8567AD9-94A0-B888-3C3E-A8A3164F3A32}"/>
              </a:ext>
            </a:extLst>
          </p:cNvPr>
          <p:cNvSpPr/>
          <p:nvPr/>
        </p:nvSpPr>
        <p:spPr>
          <a:xfrm>
            <a:off x="1600200" y="5486400"/>
            <a:ext cx="441748" cy="385234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452)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2203716-CB89-7252-CA08-175B336A812B}"/>
              </a:ext>
            </a:extLst>
          </p:cNvPr>
          <p:cNvSpPr/>
          <p:nvPr/>
        </p:nvSpPr>
        <p:spPr>
          <a:xfrm>
            <a:off x="4572000" y="2373620"/>
            <a:ext cx="2467261" cy="750580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6" name="Picture 45" descr="hornKB01.pdf">
            <a:extLst>
              <a:ext uri="{FF2B5EF4-FFF2-40B4-BE49-F238E27FC236}">
                <a16:creationId xmlns:a16="http://schemas.microsoft.com/office/drawing/2014/main" id="{20387B28-47F2-094F-1FF6-8218EE2333B0}"/>
              </a:ext>
            </a:extLst>
          </p:cNvPr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285657" y="2514600"/>
            <a:ext cx="1439134" cy="3276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010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14400" y="1981200"/>
            <a:ext cx="2133600" cy="4267200"/>
            <a:chOff x="914400" y="2057400"/>
            <a:chExt cx="2133600" cy="4267200"/>
          </a:xfrm>
        </p:grpSpPr>
        <p:sp>
          <p:nvSpPr>
            <p:cNvPr id="8" name="Rectangle 7"/>
            <p:cNvSpPr/>
            <p:nvPr/>
          </p:nvSpPr>
          <p:spPr>
            <a:xfrm>
              <a:off x="914400" y="2438400"/>
              <a:ext cx="2133600" cy="3886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2057400"/>
              <a:ext cx="2133600" cy="38100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KB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Chaining with Definite KBs, 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25475"/>
          </a:xfrm>
        </p:spPr>
        <p:txBody>
          <a:bodyPr>
            <a:normAutofit fontScale="40000" lnSpcReduction="20000"/>
          </a:bodyPr>
          <a:lstStyle/>
          <a:p>
            <a:pPr lvl="0">
              <a:buClr>
                <a:srgbClr val="3071AE"/>
              </a:buClr>
            </a:pPr>
            <a:r>
              <a:rPr lang="en-US" sz="5100" dirty="0">
                <a:solidFill>
                  <a:srgbClr val="512C1D"/>
                </a:solidFill>
              </a:rPr>
              <a:t>We repeat the process so long as something is in the queue, and we have not yet arrived at our query</a:t>
            </a:r>
            <a:endParaRPr lang="en-US" sz="5100" i="1" dirty="0">
              <a:solidFill>
                <a:srgbClr val="512C1D"/>
              </a:solidFill>
              <a:latin typeface="Bookman Old Style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24400" y="5562600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3" name="Oval 12"/>
          <p:cNvSpPr/>
          <p:nvPr/>
        </p:nvSpPr>
        <p:spPr>
          <a:xfrm>
            <a:off x="7696200" y="5562600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6343113" y="4080797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15" name="Oval 14"/>
          <p:cNvSpPr/>
          <p:nvPr/>
        </p:nvSpPr>
        <p:spPr>
          <a:xfrm>
            <a:off x="7696200" y="2622285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16" name="Oval 15"/>
          <p:cNvSpPr/>
          <p:nvPr/>
        </p:nvSpPr>
        <p:spPr>
          <a:xfrm>
            <a:off x="4724400" y="2618095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17" name="Oval 16"/>
          <p:cNvSpPr/>
          <p:nvPr/>
        </p:nvSpPr>
        <p:spPr>
          <a:xfrm>
            <a:off x="6664791" y="177989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Q</a:t>
            </a:r>
          </a:p>
        </p:txBody>
      </p:sp>
      <p:cxnSp>
        <p:nvCxnSpPr>
          <p:cNvPr id="19" name="Straight Arrow Connector 18"/>
          <p:cNvCxnSpPr>
            <a:stCxn id="12" idx="7"/>
            <a:endCxn id="99" idx="3"/>
          </p:cNvCxnSpPr>
          <p:nvPr/>
        </p:nvCxnSpPr>
        <p:spPr>
          <a:xfrm flipV="1">
            <a:off x="5114645" y="5339198"/>
            <a:ext cx="1403186" cy="2903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3" idx="1"/>
            <a:endCxn id="99" idx="5"/>
          </p:cNvCxnSpPr>
          <p:nvPr/>
        </p:nvCxnSpPr>
        <p:spPr>
          <a:xfrm flipH="1" flipV="1">
            <a:off x="6625595" y="5339198"/>
            <a:ext cx="1137560" cy="2903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0"/>
            <a:endCxn id="105" idx="4"/>
          </p:cNvCxnSpPr>
          <p:nvPr/>
        </p:nvCxnSpPr>
        <p:spPr>
          <a:xfrm flipV="1">
            <a:off x="7924800" y="4400972"/>
            <a:ext cx="0" cy="11616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4" idx="6"/>
            <a:endCxn id="105" idx="2"/>
          </p:cNvCxnSpPr>
          <p:nvPr/>
        </p:nvCxnSpPr>
        <p:spPr>
          <a:xfrm>
            <a:off x="6800313" y="4309397"/>
            <a:ext cx="1048287" cy="15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78" idx="6"/>
          </p:cNvCxnSpPr>
          <p:nvPr/>
        </p:nvCxnSpPr>
        <p:spPr>
          <a:xfrm flipH="1" flipV="1">
            <a:off x="6647411" y="2848926"/>
            <a:ext cx="1048789" cy="19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4" idx="0"/>
            <a:endCxn id="78" idx="4"/>
          </p:cNvCxnSpPr>
          <p:nvPr/>
        </p:nvCxnSpPr>
        <p:spPr>
          <a:xfrm flipH="1" flipV="1">
            <a:off x="6571211" y="2925126"/>
            <a:ext cx="502" cy="115567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12" idx="0"/>
            <a:endCxn id="93" idx="4"/>
          </p:cNvCxnSpPr>
          <p:nvPr/>
        </p:nvCxnSpPr>
        <p:spPr>
          <a:xfrm flipV="1">
            <a:off x="4953000" y="4392305"/>
            <a:ext cx="0" cy="117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16" idx="4"/>
            <a:endCxn id="93" idx="0"/>
          </p:cNvCxnSpPr>
          <p:nvPr/>
        </p:nvCxnSpPr>
        <p:spPr>
          <a:xfrm>
            <a:off x="4953000" y="3075295"/>
            <a:ext cx="0" cy="1164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7"/>
            <a:endCxn id="118" idx="3"/>
          </p:cNvCxnSpPr>
          <p:nvPr/>
        </p:nvCxnSpPr>
        <p:spPr>
          <a:xfrm flipV="1">
            <a:off x="5114645" y="2080483"/>
            <a:ext cx="738159" cy="6045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495011" y="2772726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cxnSpLocks/>
            <a:stCxn id="78" idx="2"/>
            <a:endCxn id="16" idx="6"/>
          </p:cNvCxnSpPr>
          <p:nvPr/>
        </p:nvCxnSpPr>
        <p:spPr>
          <a:xfrm flipH="1" flipV="1">
            <a:off x="5181600" y="2846695"/>
            <a:ext cx="1313411" cy="2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876800" y="4239905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93" idx="6"/>
            <a:endCxn id="14" idx="2"/>
          </p:cNvCxnSpPr>
          <p:nvPr/>
        </p:nvCxnSpPr>
        <p:spPr>
          <a:xfrm flipV="1">
            <a:off x="5029200" y="4309397"/>
            <a:ext cx="1313913" cy="67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6495513" y="5209116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cxnSpLocks/>
            <a:stCxn id="99" idx="0"/>
            <a:endCxn id="14" idx="4"/>
          </p:cNvCxnSpPr>
          <p:nvPr/>
        </p:nvCxnSpPr>
        <p:spPr>
          <a:xfrm flipV="1">
            <a:off x="6571713" y="4537997"/>
            <a:ext cx="0" cy="6711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7848600" y="4248572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>
            <a:cxnSpLocks/>
            <a:stCxn id="105" idx="0"/>
            <a:endCxn id="15" idx="4"/>
          </p:cNvCxnSpPr>
          <p:nvPr/>
        </p:nvCxnSpPr>
        <p:spPr>
          <a:xfrm flipV="1">
            <a:off x="7924800" y="3079485"/>
            <a:ext cx="0" cy="11690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830486" y="1950401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cxnSpLocks/>
            <a:stCxn id="118" idx="6"/>
            <a:endCxn id="17" idx="2"/>
          </p:cNvCxnSpPr>
          <p:nvPr/>
        </p:nvCxnSpPr>
        <p:spPr>
          <a:xfrm flipV="1">
            <a:off x="5982886" y="2008495"/>
            <a:ext cx="681905" cy="18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4D92B2-1F39-7E21-5484-BC8B7C0B8E75}"/>
              </a:ext>
            </a:extLst>
          </p:cNvPr>
          <p:cNvSpPr txBox="1"/>
          <p:nvPr/>
        </p:nvSpPr>
        <p:spPr>
          <a:xfrm>
            <a:off x="4876800" y="177989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6391CE-B60D-C6DA-2A16-CEEC9E0A45C4}"/>
              </a:ext>
            </a:extLst>
          </p:cNvPr>
          <p:cNvSpPr/>
          <p:nvPr/>
        </p:nvSpPr>
        <p:spPr>
          <a:xfrm>
            <a:off x="5511212" y="167193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6E5A07-F5AC-FC57-86FD-62960F9A109F}"/>
              </a:ext>
            </a:extLst>
          </p:cNvPr>
          <p:cNvSpPr/>
          <p:nvPr/>
        </p:nvSpPr>
        <p:spPr>
          <a:xfrm>
            <a:off x="3190137" y="1981200"/>
            <a:ext cx="1828823" cy="39426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2000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query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: </a:t>
            </a:r>
            <a:r>
              <a:rPr lang="en-US" sz="2000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Q</a:t>
            </a:r>
            <a:endParaRPr lang="en-US" sz="2000" i="1" dirty="0">
              <a:solidFill>
                <a:schemeClr val="accent3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348AFD-4251-774B-C491-43032D45ADB5}"/>
              </a:ext>
            </a:extLst>
          </p:cNvPr>
          <p:cNvSpPr/>
          <p:nvPr/>
        </p:nvSpPr>
        <p:spPr>
          <a:xfrm>
            <a:off x="6393117" y="539827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F305CA-4735-16C3-1168-2D4F1CC92525}"/>
              </a:ext>
            </a:extLst>
          </p:cNvPr>
          <p:cNvSpPr/>
          <p:nvPr/>
        </p:nvSpPr>
        <p:spPr>
          <a:xfrm>
            <a:off x="8062837" y="4094061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81DF81-9213-7C34-8478-D1C3EC3C2F7B}"/>
              </a:ext>
            </a:extLst>
          </p:cNvPr>
          <p:cNvSpPr/>
          <p:nvPr/>
        </p:nvSpPr>
        <p:spPr>
          <a:xfrm>
            <a:off x="4482512" y="409095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04F982-E3BB-C8A7-8BF7-CD00022CBCAB}"/>
              </a:ext>
            </a:extLst>
          </p:cNvPr>
          <p:cNvSpPr/>
          <p:nvPr/>
        </p:nvSpPr>
        <p:spPr>
          <a:xfrm>
            <a:off x="6400800" y="235773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</a:t>
            </a:r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8567AD9-94A0-B888-3C3E-A8A3164F3A32}"/>
              </a:ext>
            </a:extLst>
          </p:cNvPr>
          <p:cNvSpPr/>
          <p:nvPr/>
        </p:nvSpPr>
        <p:spPr>
          <a:xfrm>
            <a:off x="1600200" y="5486400"/>
            <a:ext cx="441748" cy="385234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452)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2203716-CB89-7252-CA08-175B336A812B}"/>
              </a:ext>
            </a:extLst>
          </p:cNvPr>
          <p:cNvSpPr/>
          <p:nvPr/>
        </p:nvSpPr>
        <p:spPr>
          <a:xfrm>
            <a:off x="5391902" y="1543838"/>
            <a:ext cx="738159" cy="750580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6" name="Picture 45" descr="hornKB01.pdf">
            <a:extLst>
              <a:ext uri="{FF2B5EF4-FFF2-40B4-BE49-F238E27FC236}">
                <a16:creationId xmlns:a16="http://schemas.microsoft.com/office/drawing/2014/main" id="{20387B28-47F2-094F-1FF6-8218EE2333B0}"/>
              </a:ext>
            </a:extLst>
          </p:cNvPr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285657" y="2514600"/>
            <a:ext cx="1439134" cy="3276600"/>
          </a:xfrm>
          <a:prstGeom prst="rect">
            <a:avLst/>
          </a:prstGeom>
          <a:noFill/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FDA8045-0FEE-5ED3-97AE-4C24775CE4D7}"/>
              </a:ext>
            </a:extLst>
          </p:cNvPr>
          <p:cNvSpPr/>
          <p:nvPr/>
        </p:nvSpPr>
        <p:spPr>
          <a:xfrm>
            <a:off x="4443441" y="3886200"/>
            <a:ext cx="738159" cy="750580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83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14400" y="1981200"/>
            <a:ext cx="2133600" cy="4267200"/>
            <a:chOff x="914400" y="2057400"/>
            <a:chExt cx="2133600" cy="4267200"/>
          </a:xfrm>
        </p:grpSpPr>
        <p:sp>
          <p:nvSpPr>
            <p:cNvPr id="8" name="Rectangle 7"/>
            <p:cNvSpPr/>
            <p:nvPr/>
          </p:nvSpPr>
          <p:spPr>
            <a:xfrm>
              <a:off x="914400" y="2438400"/>
              <a:ext cx="2133600" cy="3886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2057400"/>
              <a:ext cx="2133600" cy="38100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KB</a:t>
              </a:r>
            </a:p>
          </p:txBody>
        </p:sp>
      </p:grpSp>
      <p:pic>
        <p:nvPicPr>
          <p:cNvPr id="49" name="Picture 48" descr="hornKB01.pdf">
            <a:extLst>
              <a:ext uri="{FF2B5EF4-FFF2-40B4-BE49-F238E27FC236}">
                <a16:creationId xmlns:a16="http://schemas.microsoft.com/office/drawing/2014/main" id="{4736E110-3789-E4DF-CD67-C5F04AA342CF}"/>
              </a:ext>
            </a:extLst>
          </p:cNvPr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295400" y="2514600"/>
            <a:ext cx="1375069" cy="3505200"/>
          </a:xfrm>
          <a:prstGeom prst="rect">
            <a:avLst/>
          </a:prstGeom>
          <a:noFill/>
        </p:spPr>
      </p:pic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8567AD9-94A0-B888-3C3E-A8A3164F3A32}"/>
              </a:ext>
            </a:extLst>
          </p:cNvPr>
          <p:cNvSpPr/>
          <p:nvPr/>
        </p:nvSpPr>
        <p:spPr>
          <a:xfrm>
            <a:off x="1600200" y="5724524"/>
            <a:ext cx="441748" cy="385234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Chaining with Definite KBs,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25475"/>
          </a:xfrm>
        </p:spPr>
        <p:txBody>
          <a:bodyPr>
            <a:normAutofit fontScale="40000" lnSpcReduction="20000"/>
          </a:bodyPr>
          <a:lstStyle/>
          <a:p>
            <a:pPr lvl="0">
              <a:buClr>
                <a:srgbClr val="3071AE"/>
              </a:buClr>
            </a:pPr>
            <a:r>
              <a:rPr lang="en-US" sz="5100" dirty="0">
                <a:solidFill>
                  <a:srgbClr val="512C1D"/>
                </a:solidFill>
              </a:rPr>
              <a:t>We conclude when either every count is 0, or query is in the queue</a:t>
            </a:r>
            <a:endParaRPr lang="en-US" sz="5100" i="1" dirty="0">
              <a:solidFill>
                <a:srgbClr val="512C1D"/>
              </a:solidFill>
              <a:latin typeface="Bookman Old Style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24400" y="5562600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3" name="Oval 12"/>
          <p:cNvSpPr/>
          <p:nvPr/>
        </p:nvSpPr>
        <p:spPr>
          <a:xfrm>
            <a:off x="7696200" y="5562600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6343113" y="4080797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15" name="Oval 14"/>
          <p:cNvSpPr/>
          <p:nvPr/>
        </p:nvSpPr>
        <p:spPr>
          <a:xfrm>
            <a:off x="7696200" y="2622285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16" name="Oval 15"/>
          <p:cNvSpPr/>
          <p:nvPr/>
        </p:nvSpPr>
        <p:spPr>
          <a:xfrm>
            <a:off x="4724400" y="2618095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17" name="Oval 16"/>
          <p:cNvSpPr/>
          <p:nvPr/>
        </p:nvSpPr>
        <p:spPr>
          <a:xfrm>
            <a:off x="6664791" y="177989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Q</a:t>
            </a:r>
          </a:p>
        </p:txBody>
      </p:sp>
      <p:cxnSp>
        <p:nvCxnSpPr>
          <p:cNvPr id="19" name="Straight Arrow Connector 18"/>
          <p:cNvCxnSpPr>
            <a:stCxn id="12" idx="7"/>
            <a:endCxn id="99" idx="3"/>
          </p:cNvCxnSpPr>
          <p:nvPr/>
        </p:nvCxnSpPr>
        <p:spPr>
          <a:xfrm flipV="1">
            <a:off x="5114645" y="5339198"/>
            <a:ext cx="1403186" cy="2903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3" idx="1"/>
            <a:endCxn id="99" idx="5"/>
          </p:cNvCxnSpPr>
          <p:nvPr/>
        </p:nvCxnSpPr>
        <p:spPr>
          <a:xfrm flipH="1" flipV="1">
            <a:off x="6625595" y="5339198"/>
            <a:ext cx="1137560" cy="2903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0"/>
            <a:endCxn id="105" idx="4"/>
          </p:cNvCxnSpPr>
          <p:nvPr/>
        </p:nvCxnSpPr>
        <p:spPr>
          <a:xfrm flipV="1">
            <a:off x="7924800" y="4400972"/>
            <a:ext cx="0" cy="11616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4" idx="6"/>
            <a:endCxn id="105" idx="2"/>
          </p:cNvCxnSpPr>
          <p:nvPr/>
        </p:nvCxnSpPr>
        <p:spPr>
          <a:xfrm>
            <a:off x="6800313" y="4309397"/>
            <a:ext cx="1048287" cy="15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78" idx="6"/>
          </p:cNvCxnSpPr>
          <p:nvPr/>
        </p:nvCxnSpPr>
        <p:spPr>
          <a:xfrm flipH="1" flipV="1">
            <a:off x="6647411" y="2848926"/>
            <a:ext cx="1048789" cy="19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4" idx="0"/>
            <a:endCxn id="78" idx="4"/>
          </p:cNvCxnSpPr>
          <p:nvPr/>
        </p:nvCxnSpPr>
        <p:spPr>
          <a:xfrm flipH="1" flipV="1">
            <a:off x="6571211" y="2925126"/>
            <a:ext cx="502" cy="115567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12" idx="0"/>
            <a:endCxn id="93" idx="4"/>
          </p:cNvCxnSpPr>
          <p:nvPr/>
        </p:nvCxnSpPr>
        <p:spPr>
          <a:xfrm flipV="1">
            <a:off x="4953000" y="4392305"/>
            <a:ext cx="0" cy="117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16" idx="4"/>
            <a:endCxn id="93" idx="0"/>
          </p:cNvCxnSpPr>
          <p:nvPr/>
        </p:nvCxnSpPr>
        <p:spPr>
          <a:xfrm>
            <a:off x="4953000" y="3075295"/>
            <a:ext cx="0" cy="1164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7"/>
            <a:endCxn id="118" idx="3"/>
          </p:cNvCxnSpPr>
          <p:nvPr/>
        </p:nvCxnSpPr>
        <p:spPr>
          <a:xfrm flipV="1">
            <a:off x="5114645" y="2080483"/>
            <a:ext cx="738159" cy="6045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495011" y="2772726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cxnSpLocks/>
            <a:stCxn id="78" idx="2"/>
            <a:endCxn id="16" idx="6"/>
          </p:cNvCxnSpPr>
          <p:nvPr/>
        </p:nvCxnSpPr>
        <p:spPr>
          <a:xfrm flipH="1" flipV="1">
            <a:off x="5181600" y="2846695"/>
            <a:ext cx="1313411" cy="2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876800" y="4239905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93" idx="6"/>
            <a:endCxn id="14" idx="2"/>
          </p:cNvCxnSpPr>
          <p:nvPr/>
        </p:nvCxnSpPr>
        <p:spPr>
          <a:xfrm flipV="1">
            <a:off x="5029200" y="4309397"/>
            <a:ext cx="1313913" cy="67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6495513" y="5209116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cxnSpLocks/>
            <a:stCxn id="99" idx="0"/>
            <a:endCxn id="14" idx="4"/>
          </p:cNvCxnSpPr>
          <p:nvPr/>
        </p:nvCxnSpPr>
        <p:spPr>
          <a:xfrm flipV="1">
            <a:off x="6571713" y="4537997"/>
            <a:ext cx="0" cy="6711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7848600" y="4248572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>
            <a:cxnSpLocks/>
            <a:stCxn id="105" idx="0"/>
            <a:endCxn id="15" idx="4"/>
          </p:cNvCxnSpPr>
          <p:nvPr/>
        </p:nvCxnSpPr>
        <p:spPr>
          <a:xfrm flipV="1">
            <a:off x="7924800" y="3079485"/>
            <a:ext cx="0" cy="11690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830486" y="1950401"/>
            <a:ext cx="152400" cy="152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cxnSpLocks/>
            <a:stCxn id="118" idx="6"/>
            <a:endCxn id="17" idx="2"/>
          </p:cNvCxnSpPr>
          <p:nvPr/>
        </p:nvCxnSpPr>
        <p:spPr>
          <a:xfrm flipV="1">
            <a:off x="5982886" y="2008495"/>
            <a:ext cx="681905" cy="18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4D92B2-1F39-7E21-5484-BC8B7C0B8E75}"/>
              </a:ext>
            </a:extLst>
          </p:cNvPr>
          <p:cNvSpPr txBox="1"/>
          <p:nvPr/>
        </p:nvSpPr>
        <p:spPr>
          <a:xfrm>
            <a:off x="4876800" y="177989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6391CE-B60D-C6DA-2A16-CEEC9E0A45C4}"/>
              </a:ext>
            </a:extLst>
          </p:cNvPr>
          <p:cNvSpPr/>
          <p:nvPr/>
        </p:nvSpPr>
        <p:spPr>
          <a:xfrm>
            <a:off x="5511212" y="167193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6E5A07-F5AC-FC57-86FD-62960F9A109F}"/>
              </a:ext>
            </a:extLst>
          </p:cNvPr>
          <p:cNvSpPr/>
          <p:nvPr/>
        </p:nvSpPr>
        <p:spPr>
          <a:xfrm>
            <a:off x="3190137" y="1981200"/>
            <a:ext cx="1828823" cy="39426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2000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query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: </a:t>
            </a:r>
            <a:r>
              <a:rPr lang="en-US" sz="2000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Q</a:t>
            </a:r>
            <a:endParaRPr lang="en-US" sz="2000" i="1" dirty="0">
              <a:solidFill>
                <a:schemeClr val="accent3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348AFD-4251-774B-C491-43032D45ADB5}"/>
              </a:ext>
            </a:extLst>
          </p:cNvPr>
          <p:cNvSpPr/>
          <p:nvPr/>
        </p:nvSpPr>
        <p:spPr>
          <a:xfrm>
            <a:off x="6393117" y="539827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F305CA-4735-16C3-1168-2D4F1CC92525}"/>
              </a:ext>
            </a:extLst>
          </p:cNvPr>
          <p:cNvSpPr/>
          <p:nvPr/>
        </p:nvSpPr>
        <p:spPr>
          <a:xfrm>
            <a:off x="8062837" y="4094061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81DF81-9213-7C34-8478-D1C3EC3C2F7B}"/>
              </a:ext>
            </a:extLst>
          </p:cNvPr>
          <p:cNvSpPr/>
          <p:nvPr/>
        </p:nvSpPr>
        <p:spPr>
          <a:xfrm>
            <a:off x="4482512" y="409095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04F982-E3BB-C8A7-8BF7-CD00022CBCAB}"/>
              </a:ext>
            </a:extLst>
          </p:cNvPr>
          <p:cNvSpPr/>
          <p:nvPr/>
        </p:nvSpPr>
        <p:spPr>
          <a:xfrm>
            <a:off x="6400800" y="235773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452)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2203716-CB89-7252-CA08-175B336A812B}"/>
              </a:ext>
            </a:extLst>
          </p:cNvPr>
          <p:cNvSpPr/>
          <p:nvPr/>
        </p:nvSpPr>
        <p:spPr>
          <a:xfrm>
            <a:off x="5391902" y="1543838"/>
            <a:ext cx="2075698" cy="750580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FDA8045-0FEE-5ED3-97AE-4C24775CE4D7}"/>
              </a:ext>
            </a:extLst>
          </p:cNvPr>
          <p:cNvSpPr/>
          <p:nvPr/>
        </p:nvSpPr>
        <p:spPr>
          <a:xfrm>
            <a:off x="4443441" y="3886200"/>
            <a:ext cx="738159" cy="750580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D761577-654E-5FB8-9DD7-9FE0AB87FBEA}"/>
              </a:ext>
            </a:extLst>
          </p:cNvPr>
          <p:cNvSpPr/>
          <p:nvPr/>
        </p:nvSpPr>
        <p:spPr>
          <a:xfrm>
            <a:off x="2209801" y="5777933"/>
            <a:ext cx="1672186" cy="394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2000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SUCCESS</a:t>
            </a:r>
            <a:endParaRPr lang="en-US" sz="2000" i="1" dirty="0">
              <a:solidFill>
                <a:schemeClr val="accent3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05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 Algorithm: 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000" dirty="0"/>
              <a:t>While definite/Horn clauses cannot express everything in PL, we can put </a:t>
            </a:r>
            <a:r>
              <a:rPr lang="en-US" sz="2000" i="1" dirty="0"/>
              <a:t>any</a:t>
            </a:r>
            <a:r>
              <a:rPr lang="en-US" sz="2000" dirty="0"/>
              <a:t> sentence into </a:t>
            </a:r>
            <a:r>
              <a:rPr lang="en-US" sz="2000" dirty="0">
                <a:solidFill>
                  <a:schemeClr val="accent3"/>
                </a:solidFill>
              </a:rPr>
              <a:t>Conjunctive Normal Form </a:t>
            </a:r>
            <a:r>
              <a:rPr lang="en-US" sz="2000" dirty="0"/>
              <a:t>(CNF):  a conjunction where each </a:t>
            </a:r>
            <a:r>
              <a:rPr lang="en-US" sz="2000" dirty="0">
                <a:solidFill>
                  <a:schemeClr val="accent3"/>
                </a:solidFill>
              </a:rPr>
              <a:t>clause</a:t>
            </a:r>
            <a:r>
              <a:rPr lang="en-US" sz="2000" dirty="0"/>
              <a:t> is a disjunction of positive/negative literals, e.g.:</a:t>
            </a:r>
          </a:p>
          <a:p>
            <a:endParaRPr lang="en-US" sz="2000" dirty="0"/>
          </a:p>
          <a:p>
            <a:pPr>
              <a:spcAft>
                <a:spcPts val="8400"/>
              </a:spcAft>
            </a:pPr>
            <a:r>
              <a:rPr lang="en-US" sz="2000" dirty="0"/>
              <a:t>For disjunctive clauses, </a:t>
            </a:r>
            <a:r>
              <a:rPr lang="en-US" sz="2000" dirty="0">
                <a:solidFill>
                  <a:schemeClr val="accent3"/>
                </a:solidFill>
              </a:rPr>
              <a:t>resolution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is a sound &amp; complete inference rule: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dirty="0"/>
              <a:t>   where </a:t>
            </a:r>
            <a:r>
              <a:rPr lang="en-US" sz="2000" i="1" dirty="0">
                <a:latin typeface="Bookman Old Style"/>
                <a:cs typeface="Bookman Old Style"/>
              </a:rPr>
              <a:t>l</a:t>
            </a:r>
            <a:r>
              <a:rPr lang="en-US" sz="2000" i="1" baseline="-25000" dirty="0">
                <a:latin typeface="Bookman Old Style"/>
                <a:cs typeface="Bookman Old Style"/>
              </a:rPr>
              <a:t>i</a:t>
            </a:r>
            <a:r>
              <a:rPr lang="en-US" sz="2000" dirty="0">
                <a:latin typeface="Bookman Old Style"/>
                <a:cs typeface="Bookman Old Style"/>
              </a:rPr>
              <a:t> </a:t>
            </a:r>
            <a:r>
              <a:rPr lang="en-US" sz="2000" dirty="0"/>
              <a:t>and </a:t>
            </a:r>
            <a:r>
              <a:rPr lang="en-US" sz="2000" i="1" dirty="0" err="1">
                <a:latin typeface="Bookman Old Style"/>
                <a:cs typeface="Bookman Old Style"/>
              </a:rPr>
              <a:t>m</a:t>
            </a:r>
            <a:r>
              <a:rPr lang="en-US" sz="2000" i="1" baseline="-25000" dirty="0" err="1">
                <a:latin typeface="Bookman Old Style"/>
                <a:cs typeface="Bookman Old Style"/>
              </a:rPr>
              <a:t>j</a:t>
            </a:r>
            <a:r>
              <a:rPr lang="en-US" sz="2000" i="1" dirty="0"/>
              <a:t> </a:t>
            </a:r>
            <a:r>
              <a:rPr lang="en-US" sz="2000" dirty="0"/>
              <a:t>are </a:t>
            </a:r>
            <a:r>
              <a:rPr lang="en-US" sz="2000" dirty="0">
                <a:solidFill>
                  <a:schemeClr val="accent3"/>
                </a:solidFill>
              </a:rPr>
              <a:t>complementary</a:t>
            </a:r>
            <a:r>
              <a:rPr lang="en-US" sz="2000" dirty="0"/>
              <a:t>—i.e., one is the negation of the other: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452)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03494" y="2284995"/>
            <a:ext cx="5405120" cy="37592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81000" y="3352800"/>
            <a:ext cx="8610600" cy="1066800"/>
            <a:chOff x="381000" y="3276600"/>
            <a:chExt cx="8610600" cy="1066800"/>
          </a:xfrm>
        </p:grpSpPr>
        <p:pic>
          <p:nvPicPr>
            <p:cNvPr id="8" name="Picture 7" descr="resolutionRule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533400" y="3429000"/>
              <a:ext cx="8305800" cy="75747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81000" y="3276600"/>
              <a:ext cx="8610600" cy="1066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1A3BDCA-8845-DA1A-7C8E-75C4925B08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840" y="5283200"/>
            <a:ext cx="2905760" cy="8737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54DB4C-BD15-2027-AC6B-D06700F944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5800" y="5278120"/>
            <a:ext cx="3952240" cy="873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2590800" cy="1524000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/>
              <a:t>Every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sentence of PL can be written in CNF by a simple set of conversions.  For example: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452)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1F0019-68CE-C0CC-36C5-5C950ECC3C2A}"/>
              </a:ext>
            </a:extLst>
          </p:cNvPr>
          <p:cNvGrpSpPr/>
          <p:nvPr/>
        </p:nvGrpSpPr>
        <p:grpSpPr>
          <a:xfrm>
            <a:off x="3048000" y="1219200"/>
            <a:ext cx="5867400" cy="5029200"/>
            <a:chOff x="3048000" y="1219200"/>
            <a:chExt cx="5867400" cy="5029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D9539DD-FE55-073D-8F55-2D915133F765}"/>
                </a:ext>
              </a:extLst>
            </p:cNvPr>
            <p:cNvSpPr/>
            <p:nvPr/>
          </p:nvSpPr>
          <p:spPr>
            <a:xfrm>
              <a:off x="3048000" y="1219200"/>
              <a:ext cx="5867400" cy="5029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CBDC0B3-4693-7D0A-783D-5EB001AE0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6681" y="1388681"/>
              <a:ext cx="5553837" cy="1185037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2D9699-C3B8-1AC6-397B-0ED94C26DFC5}"/>
              </a:ext>
            </a:extLst>
          </p:cNvPr>
          <p:cNvGrpSpPr/>
          <p:nvPr/>
        </p:nvGrpSpPr>
        <p:grpSpPr>
          <a:xfrm>
            <a:off x="3048000" y="1231900"/>
            <a:ext cx="5867400" cy="5029200"/>
            <a:chOff x="3048000" y="1219200"/>
            <a:chExt cx="5867400" cy="5029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5548314-811F-C8D9-4EBE-5B071C5827DD}"/>
                </a:ext>
              </a:extLst>
            </p:cNvPr>
            <p:cNvSpPr/>
            <p:nvPr/>
          </p:nvSpPr>
          <p:spPr>
            <a:xfrm>
              <a:off x="3048000" y="1219200"/>
              <a:ext cx="5867400" cy="5029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3C09214-8728-5262-9515-B421547AB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188398" y="1376924"/>
              <a:ext cx="5586603" cy="2168017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D0E892-AB1D-75DC-59E2-B856B2EFDA79}"/>
              </a:ext>
            </a:extLst>
          </p:cNvPr>
          <p:cNvGrpSpPr/>
          <p:nvPr/>
        </p:nvGrpSpPr>
        <p:grpSpPr>
          <a:xfrm>
            <a:off x="3048000" y="1224177"/>
            <a:ext cx="5867400" cy="5029200"/>
            <a:chOff x="3048000" y="1219200"/>
            <a:chExt cx="5867400" cy="50292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27F7E8E-9627-54B0-BCEA-B55848CB3A38}"/>
                </a:ext>
              </a:extLst>
            </p:cNvPr>
            <p:cNvSpPr/>
            <p:nvPr/>
          </p:nvSpPr>
          <p:spPr>
            <a:xfrm>
              <a:off x="3048000" y="1219200"/>
              <a:ext cx="5867400" cy="5029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BE465EE-55C7-2919-D694-3BF39208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3155631" y="1383704"/>
              <a:ext cx="5652135" cy="3145536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DD4DFCE-0E47-21FA-B567-70B66C6042E3}"/>
              </a:ext>
            </a:extLst>
          </p:cNvPr>
          <p:cNvGrpSpPr/>
          <p:nvPr/>
        </p:nvGrpSpPr>
        <p:grpSpPr>
          <a:xfrm>
            <a:off x="3048000" y="1219200"/>
            <a:ext cx="5867400" cy="5029200"/>
            <a:chOff x="3048000" y="1219200"/>
            <a:chExt cx="5867400" cy="50292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2F5BCD5-2DC3-19BC-F458-4C8A55EF9D3F}"/>
                </a:ext>
              </a:extLst>
            </p:cNvPr>
            <p:cNvSpPr/>
            <p:nvPr/>
          </p:nvSpPr>
          <p:spPr>
            <a:xfrm>
              <a:off x="3048000" y="1219200"/>
              <a:ext cx="5867400" cy="5029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B1CE0A0-DF26-A0D8-B117-9688E6A67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3112213" y="1345321"/>
              <a:ext cx="5652135" cy="412305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E188068-8B1F-A175-B006-C49632EBBF1A}"/>
              </a:ext>
            </a:extLst>
          </p:cNvPr>
          <p:cNvGrpSpPr/>
          <p:nvPr/>
        </p:nvGrpSpPr>
        <p:grpSpPr>
          <a:xfrm>
            <a:off x="3047998" y="1225765"/>
            <a:ext cx="5867400" cy="5029200"/>
            <a:chOff x="3048000" y="1219200"/>
            <a:chExt cx="5867400" cy="50292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FAA3495-CF31-5E0B-3F0E-2FD1FA1503F6}"/>
                </a:ext>
              </a:extLst>
            </p:cNvPr>
            <p:cNvSpPr/>
            <p:nvPr/>
          </p:nvSpPr>
          <p:spPr>
            <a:xfrm>
              <a:off x="3048000" y="1219200"/>
              <a:ext cx="5867400" cy="5029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66E6EAC-EC4C-7F69-DD98-CCF0BD26F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3291603" y="1316775"/>
              <a:ext cx="5380193" cy="484632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Resolution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4780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We can use repeated applications of resolution to show </a:t>
            </a:r>
            <a:r>
              <a:rPr lang="en-US">
                <a:latin typeface="+mj-lt"/>
              </a:rPr>
              <a:t>(</a:t>
            </a:r>
            <a:r>
              <a:rPr lang="en-US" i="1">
                <a:latin typeface="+mj-lt"/>
              </a:rPr>
              <a:t>KB</a:t>
            </a:r>
            <a:r>
              <a:rPr lang="en-US">
                <a:latin typeface="+mj-lt"/>
              </a:rPr>
              <a:t> </a:t>
            </a:r>
            <a:r>
              <a:rPr lang="en-US" sz="2000">
                <a:latin typeface="+mj-lt"/>
              </a:rPr>
              <a:t>∧</a:t>
            </a:r>
            <a:r>
              <a:rPr lang="en-US">
                <a:latin typeface="+mj-lt"/>
              </a:rPr>
              <a:t> ¬</a:t>
            </a:r>
            <a:r>
              <a:rPr lang="en-US">
                <a:latin typeface="+mj-lt"/>
                <a:cs typeface="Symbol" charset="2"/>
              </a:rPr>
              <a:t>𝛼</a:t>
            </a:r>
            <a:r>
              <a:rPr lang="en-US">
                <a:latin typeface="+mj-lt"/>
              </a:rPr>
              <a:t>)</a:t>
            </a:r>
            <a:r>
              <a:rPr lang="en-US"/>
              <a:t> is </a:t>
            </a:r>
            <a:r>
              <a:rPr lang="en-US">
                <a:solidFill>
                  <a:schemeClr val="accent3"/>
                </a:solidFill>
              </a:rPr>
              <a:t>unsatisfiable</a:t>
            </a:r>
            <a:r>
              <a:rPr lang="en-US"/>
              <a:t>, where 𝛼 is some query we are interested in (NB: </a:t>
            </a:r>
            <a:r>
              <a:rPr lang="en-US">
                <a:solidFill>
                  <a:schemeClr val="accent3"/>
                </a:solidFill>
              </a:rPr>
              <a:t>negated</a:t>
            </a:r>
            <a:r>
              <a:rPr lang="en-US"/>
              <a:t>)</a:t>
            </a:r>
          </a:p>
          <a:p>
            <a:pPr lvl="1"/>
            <a:r>
              <a:rPr lang="en-US"/>
              <a:t>If achieve </a:t>
            </a:r>
            <a:r>
              <a:rPr lang="en-US">
                <a:solidFill>
                  <a:schemeClr val="accent3"/>
                </a:solidFill>
              </a:rPr>
              <a:t>empty set </a:t>
            </a:r>
            <a:r>
              <a:rPr lang="en-US"/>
              <a:t>of clauses, this shows that the </a:t>
            </a:r>
            <a:r>
              <a:rPr lang="en-US" i="1"/>
              <a:t>KB</a:t>
            </a:r>
            <a:r>
              <a:rPr lang="en-US"/>
              <a:t> and the query ¬</a:t>
            </a:r>
            <a:r>
              <a:rPr lang="en-US">
                <a:latin typeface="Symbol" charset="2"/>
                <a:cs typeface="Symbol" charset="2"/>
              </a:rPr>
              <a:t>a</a:t>
            </a:r>
            <a:r>
              <a:rPr lang="en-US"/>
              <a:t> cannot </a:t>
            </a:r>
            <a:r>
              <a:rPr lang="en-US" i="1"/>
              <a:t>both </a:t>
            </a:r>
            <a:r>
              <a:rPr lang="en-US"/>
              <a:t>be true at the same time;  by  definition, this means that </a:t>
            </a:r>
            <a:r>
              <a:rPr lang="en-US" i="1"/>
              <a:t>KB </a:t>
            </a:r>
            <a:r>
              <a:rPr lang="en-US">
                <a:solidFill>
                  <a:schemeClr val="accent3"/>
                </a:solidFill>
              </a:rPr>
              <a:t>entails </a:t>
            </a:r>
            <a:r>
              <a:rPr lang="en-US">
                <a:latin typeface="Symbol" charset="2"/>
                <a:cs typeface="Symbol" charset="2"/>
              </a:rPr>
              <a:t>a</a:t>
            </a:r>
          </a:p>
          <a:p>
            <a:pPr lvl="1"/>
            <a:r>
              <a:rPr lang="en-US"/>
              <a:t>A form of </a:t>
            </a:r>
            <a:r>
              <a:rPr lang="en-US">
                <a:solidFill>
                  <a:schemeClr val="accent3"/>
                </a:solidFill>
              </a:rPr>
              <a:t>proof by contradiction</a:t>
            </a:r>
            <a:endParaRPr lang="en-US" dirty="0">
              <a:solidFill>
                <a:schemeClr val="accent3"/>
              </a:solidFill>
              <a:latin typeface="Symbol" charset="2"/>
              <a:cs typeface="Symbol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452)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6D0AA9-1DF6-4FCA-5064-B795B936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91773"/>
            <a:ext cx="6347460" cy="3475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430D088-2781-C879-B0F1-DED5ADAD5A77}"/>
              </a:ext>
            </a:extLst>
          </p:cNvPr>
          <p:cNvSpPr/>
          <p:nvPr/>
        </p:nvSpPr>
        <p:spPr>
          <a:xfrm>
            <a:off x="685801" y="2667000"/>
            <a:ext cx="6477000" cy="3500763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209C4D-5E5E-3E43-1E20-EB17AFDB86D7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953000" y="4539232"/>
            <a:ext cx="1371600" cy="36030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B8FD84F-BFDC-FD0F-CD52-253BB0FAD91E}"/>
              </a:ext>
            </a:extLst>
          </p:cNvPr>
          <p:cNvSpPr/>
          <p:nvPr/>
        </p:nvSpPr>
        <p:spPr>
          <a:xfrm>
            <a:off x="6324600" y="4082048"/>
            <a:ext cx="2631989" cy="91436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basic resolution rule, applied as many times as appropriate</a:t>
            </a:r>
            <a:endParaRPr lang="en-US" i="1" dirty="0">
              <a:solidFill>
                <a:schemeClr val="accent3"/>
              </a:solidFill>
              <a:latin typeface="+mj-l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B9A71E-3733-9471-343D-D969C909D4A6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572000" y="5715000"/>
            <a:ext cx="1752600" cy="14756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EA74AD-3562-B59F-31FE-CC87F145CB52}"/>
              </a:ext>
            </a:extLst>
          </p:cNvPr>
          <p:cNvSpPr/>
          <p:nvPr/>
        </p:nvSpPr>
        <p:spPr>
          <a:xfrm>
            <a:off x="6324600" y="5405384"/>
            <a:ext cx="2631989" cy="91436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No entailment </a:t>
            </a:r>
            <a:r>
              <a:rPr lang="en-US" dirty="0">
                <a:solidFill>
                  <a:schemeClr val="tx1"/>
                </a:solidFill>
              </a:rPr>
              <a:t>if we ever run out of new things to resolve</a:t>
            </a:r>
            <a:endParaRPr lang="en-US" i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C3A9BD-1C74-54FF-9A2F-74600FB3E8BD}"/>
              </a:ext>
            </a:extLst>
          </p:cNvPr>
          <p:cNvSpPr/>
          <p:nvPr/>
        </p:nvSpPr>
        <p:spPr>
          <a:xfrm>
            <a:off x="6781800" y="342900"/>
            <a:ext cx="1981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Image source: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Russell &amp; Norvig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(2021)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Resolution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452)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400" y="1548896"/>
            <a:ext cx="8866908" cy="1681538"/>
          </a:xfrm>
          <a:prstGeom prst="rect">
            <a:avLst/>
          </a:prstGeom>
        </p:spPr>
      </p:pic>
      <p:sp>
        <p:nvSpPr>
          <p:cNvPr id="27" name="Left Brace 26"/>
          <p:cNvSpPr/>
          <p:nvPr/>
        </p:nvSpPr>
        <p:spPr>
          <a:xfrm rot="16200000">
            <a:off x="3848100" y="571501"/>
            <a:ext cx="381000" cy="7772400"/>
          </a:xfrm>
          <a:prstGeom prst="leftBrace">
            <a:avLst/>
          </a:prstGeom>
          <a:ln w="317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743200" y="4724400"/>
            <a:ext cx="25146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Original </a:t>
            </a:r>
            <a:r>
              <a:rPr lang="en-US" i="1" dirty="0"/>
              <a:t>KB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400800" y="4876800"/>
            <a:ext cx="2514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Negation</a:t>
            </a:r>
            <a:r>
              <a:rPr lang="en-US" i="1" dirty="0"/>
              <a:t> </a:t>
            </a:r>
            <a:r>
              <a:rPr lang="en-US" dirty="0"/>
              <a:t>of what we want to prove</a:t>
            </a:r>
          </a:p>
        </p:txBody>
      </p:sp>
      <p:cxnSp>
        <p:nvCxnSpPr>
          <p:cNvPr id="31" name="Straight Connector 30"/>
          <p:cNvCxnSpPr>
            <a:stCxn id="29" idx="0"/>
            <a:endCxn id="25" idx="2"/>
          </p:cNvCxnSpPr>
          <p:nvPr/>
        </p:nvCxnSpPr>
        <p:spPr>
          <a:xfrm rot="5400000" flipH="1" flipV="1">
            <a:off x="7753350" y="4171950"/>
            <a:ext cx="609600" cy="800100"/>
          </a:xfrm>
          <a:prstGeom prst="line">
            <a:avLst/>
          </a:prstGeom>
          <a:ln w="317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20D79B5-00B9-A919-B31D-953BDA254591}"/>
              </a:ext>
            </a:extLst>
          </p:cNvPr>
          <p:cNvGrpSpPr/>
          <p:nvPr/>
        </p:nvGrpSpPr>
        <p:grpSpPr>
          <a:xfrm>
            <a:off x="228600" y="3733800"/>
            <a:ext cx="8686800" cy="533400"/>
            <a:chOff x="228600" y="3733800"/>
            <a:chExt cx="8686800" cy="533400"/>
          </a:xfrm>
        </p:grpSpPr>
        <p:sp>
          <p:nvSpPr>
            <p:cNvPr id="11" name="Rectangle 10"/>
            <p:cNvSpPr/>
            <p:nvPr/>
          </p:nvSpPr>
          <p:spPr>
            <a:xfrm>
              <a:off x="228600" y="3733800"/>
              <a:ext cx="2743200" cy="533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48000" y="3733800"/>
              <a:ext cx="1905000" cy="533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3733800"/>
              <a:ext cx="1905000" cy="533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10400" y="3733800"/>
              <a:ext cx="914400" cy="533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001000" y="3733800"/>
              <a:ext cx="914400" cy="533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3418EA-92BC-DC94-7F5D-AD67720AF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595" y="3850097"/>
              <a:ext cx="2569210" cy="3111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22F08E5-A275-AD05-B2FF-2AD067511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9285" y="3850097"/>
              <a:ext cx="1662430" cy="311150"/>
            </a:xfrm>
            <a:prstGeom prst="rect">
              <a:avLst/>
            </a:prstGeom>
            <a:effectLst/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1550CE9-B253-22EC-0BD7-DB7CB4ECE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53150" y="3851320"/>
              <a:ext cx="1662430" cy="31115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5AC96A8-48C3-A744-D560-F35B9B871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9775" y="3850097"/>
              <a:ext cx="755650" cy="31115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3FADDBF-5A4E-9027-DDB8-2E1569C73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00390" y="3855866"/>
              <a:ext cx="515620" cy="3111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457200" y="1358992"/>
            <a:ext cx="3872484" cy="3872484"/>
            <a:chOff x="1295400" y="1524000"/>
            <a:chExt cx="4572000" cy="4572000"/>
          </a:xfrm>
        </p:grpSpPr>
        <p:sp>
          <p:nvSpPr>
            <p:cNvPr id="8" name="Rectangle 7"/>
            <p:cNvSpPr/>
            <p:nvPr/>
          </p:nvSpPr>
          <p:spPr>
            <a:xfrm>
              <a:off x="1295400" y="4953000"/>
              <a:ext cx="1143000" cy="1143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38400" y="4953000"/>
              <a:ext cx="1143000" cy="1143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400" y="4953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24400" y="4953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810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8400" y="3810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1400" y="3810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24400" y="3810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2667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38400" y="2667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81400" y="2667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24400" y="2667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95400" y="1524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38400" y="1524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81400" y="1524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24400" y="1524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33984" y="49192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15821" y="49192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OK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01647C7-E835-B1CF-ADCB-010DF479FCB9}"/>
              </a:ext>
            </a:extLst>
          </p:cNvPr>
          <p:cNvSpPr/>
          <p:nvPr/>
        </p:nvSpPr>
        <p:spPr>
          <a:xfrm>
            <a:off x="881440" y="5943600"/>
            <a:ext cx="381000" cy="353603"/>
          </a:xfrm>
          <a:prstGeom prst="roundRect">
            <a:avLst/>
          </a:prstGeom>
          <a:noFill/>
          <a:ln w="19050">
            <a:solidFill>
              <a:schemeClr val="tx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94A5CF8-D400-79E9-9721-457273925425}"/>
              </a:ext>
            </a:extLst>
          </p:cNvPr>
          <p:cNvSpPr/>
          <p:nvPr/>
        </p:nvSpPr>
        <p:spPr>
          <a:xfrm>
            <a:off x="1999406" y="4313406"/>
            <a:ext cx="381000" cy="353603"/>
          </a:xfrm>
          <a:prstGeom prst="roundRect">
            <a:avLst/>
          </a:prstGeom>
          <a:noFill/>
          <a:ln w="19050">
            <a:solidFill>
              <a:schemeClr val="tx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3F8C386-73AF-8080-8A97-451D7FFC13E3}"/>
              </a:ext>
            </a:extLst>
          </p:cNvPr>
          <p:cNvSpPr/>
          <p:nvPr/>
        </p:nvSpPr>
        <p:spPr>
          <a:xfrm>
            <a:off x="1072649" y="5334000"/>
            <a:ext cx="1371600" cy="533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0"/>
              </a:spcAft>
            </a:pPr>
            <a:r>
              <a:rPr lang="en-US" sz="2000" dirty="0">
                <a:solidFill>
                  <a:schemeClr val="tx1"/>
                </a:solidFill>
              </a:rPr>
              <a:t>:  Agent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7037C4D-6B23-80A7-6926-5BD653FB17A5}"/>
              </a:ext>
            </a:extLst>
          </p:cNvPr>
          <p:cNvSpPr>
            <a:spLocks noChangeAspect="1"/>
          </p:cNvSpPr>
          <p:nvPr/>
        </p:nvSpPr>
        <p:spPr>
          <a:xfrm>
            <a:off x="882858" y="5410909"/>
            <a:ext cx="379582" cy="37958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/>
              <a:t>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9C6E01-C080-42BE-B333-24BA6FB98EF2}"/>
              </a:ext>
            </a:extLst>
          </p:cNvPr>
          <p:cNvSpPr/>
          <p:nvPr/>
        </p:nvSpPr>
        <p:spPr>
          <a:xfrm>
            <a:off x="1143000" y="5791200"/>
            <a:ext cx="1371600" cy="533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0"/>
              </a:spcAft>
            </a:pPr>
            <a:r>
              <a:rPr lang="en-US" sz="2000" dirty="0">
                <a:solidFill>
                  <a:schemeClr val="tx1"/>
                </a:solidFill>
              </a:rPr>
              <a:t>:  Breeze</a:t>
            </a:r>
          </a:p>
        </p:txBody>
      </p:sp>
      <p:sp>
        <p:nvSpPr>
          <p:cNvPr id="29" name="Oval 28"/>
          <p:cNvSpPr/>
          <p:nvPr/>
        </p:nvSpPr>
        <p:spPr>
          <a:xfrm>
            <a:off x="1672384" y="4459449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/>
              <a:t>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Inference in the Wumpus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B6E08-3670-1CB2-BEE1-F4D3FA26FF2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48200" y="3117849"/>
            <a:ext cx="4343400" cy="274955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Based upon the knowledge base of basic propositional facts, and logical rules about how the world functions, we want to infer </a:t>
            </a:r>
            <a:r>
              <a:rPr lang="en-US" sz="2400" i="1" dirty="0"/>
              <a:t>new knowledge </a:t>
            </a:r>
            <a:r>
              <a:rPr lang="en-US" sz="2400" dirty="0"/>
              <a:t>about that world: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5B98B-C775-676E-DE2F-D493AD92D5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53000" y="1371600"/>
            <a:ext cx="3618230" cy="3378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7E3583B-D7D8-BC77-829D-8184C4795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34" y="2001520"/>
            <a:ext cx="3867150" cy="8178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92262C-43CC-620B-0565-F5EFCB98B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5529580"/>
            <a:ext cx="2889250" cy="33782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C4B022F-BA45-13F0-817D-B8ACB9D5E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06" y="3646484"/>
            <a:ext cx="676910" cy="2889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1F6CBF1-65C5-7454-32EB-A1ED0A2616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1226" y="3429000"/>
            <a:ext cx="478790" cy="72644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E1B76E4-7B45-D2FA-AACD-B6927CFDE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7300" y="4384195"/>
            <a:ext cx="470535" cy="72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20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Resolution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066800"/>
          </a:xfrm>
        </p:spPr>
        <p:txBody>
          <a:bodyPr>
            <a:normAutofit fontScale="92500"/>
          </a:bodyPr>
          <a:lstStyle/>
          <a:p>
            <a:r>
              <a:rPr lang="en-US" dirty="0"/>
              <a:t>Resolution rule will not </a:t>
            </a:r>
            <a:r>
              <a:rPr lang="en-US" i="1" dirty="0"/>
              <a:t>always</a:t>
            </a:r>
            <a:r>
              <a:rPr lang="en-US" dirty="0"/>
              <a:t> be </a:t>
            </a:r>
            <a:r>
              <a:rPr lang="en-US" i="1" dirty="0"/>
              <a:t>productive</a:t>
            </a:r>
            <a:r>
              <a:rPr lang="en-US" dirty="0"/>
              <a:t>: it can sometimes generate consequences that are not really helpful to our proof: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452)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1447800" y="4038601"/>
            <a:ext cx="2743200" cy="533400"/>
            <a:chOff x="1828800" y="3429000"/>
            <a:chExt cx="2743200" cy="533400"/>
          </a:xfrm>
        </p:grpSpPr>
        <p:sp>
          <p:nvSpPr>
            <p:cNvPr id="37" name="Rectangle 36"/>
            <p:cNvSpPr/>
            <p:nvPr/>
          </p:nvSpPr>
          <p:spPr>
            <a:xfrm>
              <a:off x="1828800" y="3429000"/>
              <a:ext cx="2743200" cy="533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905004" y="3583742"/>
              <a:ext cx="2514592" cy="300378"/>
            </a:xfrm>
            <a:prstGeom prst="rect">
              <a:avLst/>
            </a:prstGeom>
          </p:spPr>
        </p:pic>
      </p:grpSp>
      <p:cxnSp>
        <p:nvCxnSpPr>
          <p:cNvPr id="41" name="Straight Arrow Connector 40"/>
          <p:cNvCxnSpPr>
            <a:cxnSpLocks/>
            <a:stCxn id="34" idx="0"/>
            <a:endCxn id="37" idx="0"/>
          </p:cNvCxnSpPr>
          <p:nvPr/>
        </p:nvCxnSpPr>
        <p:spPr>
          <a:xfrm>
            <a:off x="1600200" y="2330194"/>
            <a:ext cx="1219200" cy="1708407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40" idx="0"/>
            <a:endCxn id="37" idx="0"/>
          </p:cNvCxnSpPr>
          <p:nvPr/>
        </p:nvCxnSpPr>
        <p:spPr>
          <a:xfrm flipH="1">
            <a:off x="2819400" y="2330194"/>
            <a:ext cx="1181100" cy="1708407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F77947-4F70-9FDC-96D8-0071D7F12082}"/>
              </a:ext>
            </a:extLst>
          </p:cNvPr>
          <p:cNvGrpSpPr/>
          <p:nvPr/>
        </p:nvGrpSpPr>
        <p:grpSpPr>
          <a:xfrm>
            <a:off x="228600" y="2213897"/>
            <a:ext cx="8686800" cy="533400"/>
            <a:chOff x="228600" y="3733800"/>
            <a:chExt cx="8686800" cy="5334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F23A453-8841-2890-7F79-DABB1027FA3D}"/>
                </a:ext>
              </a:extLst>
            </p:cNvPr>
            <p:cNvSpPr/>
            <p:nvPr/>
          </p:nvSpPr>
          <p:spPr>
            <a:xfrm>
              <a:off x="228600" y="3733800"/>
              <a:ext cx="2743200" cy="533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352858-2151-A8E7-0CE3-5FED4A3C0BEB}"/>
                </a:ext>
              </a:extLst>
            </p:cNvPr>
            <p:cNvSpPr/>
            <p:nvPr/>
          </p:nvSpPr>
          <p:spPr>
            <a:xfrm>
              <a:off x="3048000" y="3733800"/>
              <a:ext cx="1905000" cy="533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E95E6AA-7243-4013-9980-8A16555E277B}"/>
                </a:ext>
              </a:extLst>
            </p:cNvPr>
            <p:cNvSpPr/>
            <p:nvPr/>
          </p:nvSpPr>
          <p:spPr>
            <a:xfrm>
              <a:off x="5029200" y="3733800"/>
              <a:ext cx="1905000" cy="533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55ED5C5-B8FB-E4DF-FF77-1BC5E53EEB41}"/>
                </a:ext>
              </a:extLst>
            </p:cNvPr>
            <p:cNvSpPr/>
            <p:nvPr/>
          </p:nvSpPr>
          <p:spPr>
            <a:xfrm>
              <a:off x="7010400" y="3733800"/>
              <a:ext cx="914400" cy="533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8C2A66-7D9B-9BEB-4387-9B70CEBBE6A1}"/>
                </a:ext>
              </a:extLst>
            </p:cNvPr>
            <p:cNvSpPr/>
            <p:nvPr/>
          </p:nvSpPr>
          <p:spPr>
            <a:xfrm>
              <a:off x="8001000" y="3733800"/>
              <a:ext cx="914400" cy="533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258B402-96EB-F83E-2CFC-810E8FA42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595" y="3850097"/>
              <a:ext cx="2569210" cy="31115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6F7F83D-3E83-6774-454C-6C3A10388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9285" y="3850097"/>
              <a:ext cx="1662430" cy="311150"/>
            </a:xfrm>
            <a:prstGeom prst="rect">
              <a:avLst/>
            </a:prstGeom>
            <a:effectLst/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F97F855-6AC1-59FE-6F8C-6DD84946A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53150" y="3851320"/>
              <a:ext cx="1662430" cy="31115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C170036-BCD0-39C9-61E1-1B6695C40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9775" y="3850097"/>
              <a:ext cx="755650" cy="31115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0D129EC-460C-4CAA-5C6F-6FF0B8CCA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00390" y="3855866"/>
              <a:ext cx="515620" cy="3111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Resolution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 However, it will also eventually generate </a:t>
            </a:r>
            <a:r>
              <a:rPr lang="en-US" i="1" dirty="0"/>
              <a:t>everything</a:t>
            </a:r>
            <a:r>
              <a:rPr lang="en-US" dirty="0"/>
              <a:t> that is entailed by </a:t>
            </a:r>
            <a:r>
              <a:rPr lang="en-US" i="1" dirty="0"/>
              <a:t>KB </a:t>
            </a:r>
            <a:r>
              <a:rPr lang="en-US" dirty="0"/>
              <a:t>(a </a:t>
            </a:r>
            <a:r>
              <a:rPr lang="en-US" dirty="0">
                <a:solidFill>
                  <a:schemeClr val="accent3"/>
                </a:solidFill>
              </a:rPr>
              <a:t>complete </a:t>
            </a:r>
            <a:r>
              <a:rPr lang="en-US" dirty="0"/>
              <a:t>procedure):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452)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28600" y="3084944"/>
            <a:ext cx="2743200" cy="533400"/>
            <a:chOff x="1828800" y="3429000"/>
            <a:chExt cx="2743200" cy="533400"/>
          </a:xfrm>
        </p:grpSpPr>
        <p:sp>
          <p:nvSpPr>
            <p:cNvPr id="37" name="Rectangle 36"/>
            <p:cNvSpPr/>
            <p:nvPr/>
          </p:nvSpPr>
          <p:spPr>
            <a:xfrm>
              <a:off x="1828800" y="3429000"/>
              <a:ext cx="2743200" cy="533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905004" y="3583742"/>
              <a:ext cx="2514592" cy="300378"/>
            </a:xfrm>
            <a:prstGeom prst="rect">
              <a:avLst/>
            </a:prstGeom>
          </p:spPr>
        </p:pic>
      </p:grpSp>
      <p:cxnSp>
        <p:nvCxnSpPr>
          <p:cNvPr id="41" name="Straight Arrow Connector 40"/>
          <p:cNvCxnSpPr>
            <a:cxnSpLocks/>
            <a:stCxn id="43" idx="0"/>
            <a:endCxn id="23" idx="0"/>
          </p:cNvCxnSpPr>
          <p:nvPr/>
        </p:nvCxnSpPr>
        <p:spPr>
          <a:xfrm>
            <a:off x="5984365" y="2331417"/>
            <a:ext cx="831215" cy="1277632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44" idx="0"/>
            <a:endCxn id="23" idx="0"/>
          </p:cNvCxnSpPr>
          <p:nvPr/>
        </p:nvCxnSpPr>
        <p:spPr>
          <a:xfrm flipH="1">
            <a:off x="6815580" y="2330194"/>
            <a:ext cx="652020" cy="1278855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02632AC-4B2E-CE8C-4794-F83653EAADE7}"/>
              </a:ext>
            </a:extLst>
          </p:cNvPr>
          <p:cNvGrpSpPr/>
          <p:nvPr/>
        </p:nvGrpSpPr>
        <p:grpSpPr>
          <a:xfrm>
            <a:off x="7285990" y="4800600"/>
            <a:ext cx="914400" cy="533400"/>
            <a:chOff x="5791200" y="4876800"/>
            <a:chExt cx="914400" cy="5334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AB51F6-7304-ABAE-3980-E9B9CDE8295B}"/>
                </a:ext>
              </a:extLst>
            </p:cNvPr>
            <p:cNvSpPr/>
            <p:nvPr/>
          </p:nvSpPr>
          <p:spPr>
            <a:xfrm>
              <a:off x="5791200" y="4876800"/>
              <a:ext cx="914400" cy="533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790E7FF-F8EF-5EA1-2804-6D2C4F852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6170612" y="4993097"/>
              <a:ext cx="155575" cy="311150"/>
            </a:xfrm>
            <a:prstGeom prst="rect">
              <a:avLst/>
            </a:prstGeom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206E5BC-D692-CD0D-3E2C-650A006E8BEF}"/>
              </a:ext>
            </a:extLst>
          </p:cNvPr>
          <p:cNvSpPr/>
          <p:nvPr/>
        </p:nvSpPr>
        <p:spPr>
          <a:xfrm>
            <a:off x="1450085" y="4200888"/>
            <a:ext cx="38862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Empty Clause:  implies a </a:t>
            </a:r>
            <a:r>
              <a:rPr lang="en-US" dirty="0">
                <a:solidFill>
                  <a:schemeClr val="accent3"/>
                </a:solidFill>
              </a:rPr>
              <a:t>contradiction</a:t>
            </a:r>
            <a:r>
              <a:rPr lang="en-US" dirty="0"/>
              <a:t> (something </a:t>
            </a:r>
            <a:r>
              <a:rPr lang="en-US" i="1" dirty="0"/>
              <a:t>cannot</a:t>
            </a:r>
            <a:r>
              <a:rPr lang="en-US" dirty="0"/>
              <a:t> be satisfied), and so </a:t>
            </a:r>
            <a:r>
              <a:rPr lang="en-US" dirty="0">
                <a:latin typeface="Bookman Old Style"/>
                <a:cs typeface="Bookman Old Style"/>
              </a:rPr>
              <a:t>¬</a:t>
            </a:r>
            <a:r>
              <a:rPr lang="en-US" i="1" dirty="0">
                <a:latin typeface="Bookman Old Style"/>
                <a:cs typeface="Bookman Old Style"/>
              </a:rPr>
              <a:t>P</a:t>
            </a:r>
            <a:r>
              <a:rPr lang="en-US" baseline="-25000" dirty="0">
                <a:latin typeface="Bookman Old Style"/>
                <a:cs typeface="Bookman Old Style"/>
              </a:rPr>
              <a:t>1,2</a:t>
            </a:r>
            <a:r>
              <a:rPr lang="en-US" i="1" baseline="-25000" dirty="0">
                <a:latin typeface="Bookman Old Style"/>
                <a:cs typeface="Bookman Old Style"/>
              </a:rPr>
              <a:t> </a:t>
            </a:r>
            <a:r>
              <a:rPr lang="en-US" dirty="0"/>
              <a:t> is </a:t>
            </a:r>
            <a:r>
              <a:rPr lang="en-US" dirty="0">
                <a:solidFill>
                  <a:schemeClr val="accent3"/>
                </a:solidFill>
              </a:rPr>
              <a:t>entailed</a:t>
            </a:r>
            <a:r>
              <a:rPr lang="en-US" dirty="0"/>
              <a:t> by </a:t>
            </a:r>
            <a:r>
              <a:rPr lang="en-US" i="1" dirty="0"/>
              <a:t>KB</a:t>
            </a:r>
            <a:endParaRPr lang="en-US" dirty="0">
              <a:latin typeface="Bookman Old Style"/>
              <a:cs typeface="Bookman Old Style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67D92BA-DCD8-3DA7-0290-DB94F914F6E5}"/>
              </a:ext>
            </a:extLst>
          </p:cNvPr>
          <p:cNvCxnSpPr>
            <a:cxnSpLocks/>
            <a:stCxn id="24" idx="0"/>
            <a:endCxn id="25" idx="0"/>
          </p:cNvCxnSpPr>
          <p:nvPr/>
        </p:nvCxnSpPr>
        <p:spPr>
          <a:xfrm>
            <a:off x="6815580" y="3725346"/>
            <a:ext cx="927610" cy="107525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D04583E-214F-29DF-4450-E8BB5F4493F3}"/>
              </a:ext>
            </a:extLst>
          </p:cNvPr>
          <p:cNvCxnSpPr>
            <a:cxnSpLocks/>
            <a:stCxn id="45" idx="0"/>
            <a:endCxn id="25" idx="0"/>
          </p:cNvCxnSpPr>
          <p:nvPr/>
        </p:nvCxnSpPr>
        <p:spPr>
          <a:xfrm flipH="1">
            <a:off x="7743190" y="2335963"/>
            <a:ext cx="715010" cy="2464637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8EFDFC8-B491-C66F-DB2A-5CA2F00915FD}"/>
              </a:ext>
            </a:extLst>
          </p:cNvPr>
          <p:cNvGrpSpPr/>
          <p:nvPr/>
        </p:nvGrpSpPr>
        <p:grpSpPr>
          <a:xfrm>
            <a:off x="6358380" y="3609049"/>
            <a:ext cx="914400" cy="533400"/>
            <a:chOff x="5638800" y="2971800"/>
            <a:chExt cx="914400" cy="533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8656289-5878-B7DC-0FFF-903510F82B4F}"/>
                </a:ext>
              </a:extLst>
            </p:cNvPr>
            <p:cNvSpPr/>
            <p:nvPr/>
          </p:nvSpPr>
          <p:spPr>
            <a:xfrm>
              <a:off x="5638800" y="2971800"/>
              <a:ext cx="914400" cy="533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B3C7E39-DD4E-1EDE-2ACE-029CEEB78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5731510" y="3088097"/>
              <a:ext cx="728980" cy="31115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F77947-4F70-9FDC-96D8-0071D7F12082}"/>
              </a:ext>
            </a:extLst>
          </p:cNvPr>
          <p:cNvGrpSpPr/>
          <p:nvPr/>
        </p:nvGrpSpPr>
        <p:grpSpPr>
          <a:xfrm>
            <a:off x="228600" y="2213897"/>
            <a:ext cx="8686800" cy="533400"/>
            <a:chOff x="228600" y="3733800"/>
            <a:chExt cx="8686800" cy="5334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F23A453-8841-2890-7F79-DABB1027FA3D}"/>
                </a:ext>
              </a:extLst>
            </p:cNvPr>
            <p:cNvSpPr/>
            <p:nvPr/>
          </p:nvSpPr>
          <p:spPr>
            <a:xfrm>
              <a:off x="228600" y="3733800"/>
              <a:ext cx="2743200" cy="533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352858-2151-A8E7-0CE3-5FED4A3C0BEB}"/>
                </a:ext>
              </a:extLst>
            </p:cNvPr>
            <p:cNvSpPr/>
            <p:nvPr/>
          </p:nvSpPr>
          <p:spPr>
            <a:xfrm>
              <a:off x="3048000" y="3733800"/>
              <a:ext cx="1905000" cy="533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E95E6AA-7243-4013-9980-8A16555E277B}"/>
                </a:ext>
              </a:extLst>
            </p:cNvPr>
            <p:cNvSpPr/>
            <p:nvPr/>
          </p:nvSpPr>
          <p:spPr>
            <a:xfrm>
              <a:off x="5029200" y="3733800"/>
              <a:ext cx="1905000" cy="533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55ED5C5-B8FB-E4DF-FF77-1BC5E53EEB41}"/>
                </a:ext>
              </a:extLst>
            </p:cNvPr>
            <p:cNvSpPr/>
            <p:nvPr/>
          </p:nvSpPr>
          <p:spPr>
            <a:xfrm>
              <a:off x="7010400" y="3733800"/>
              <a:ext cx="914400" cy="533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8C2A66-7D9B-9BEB-4387-9B70CEBBE6A1}"/>
                </a:ext>
              </a:extLst>
            </p:cNvPr>
            <p:cNvSpPr/>
            <p:nvPr/>
          </p:nvSpPr>
          <p:spPr>
            <a:xfrm>
              <a:off x="8001000" y="3733800"/>
              <a:ext cx="914400" cy="533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258B402-96EB-F83E-2CFC-810E8FA42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5595" y="3850097"/>
              <a:ext cx="2569210" cy="31115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6F7F83D-3E83-6774-454C-6C3A10388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69285" y="3850097"/>
              <a:ext cx="1662430" cy="311150"/>
            </a:xfrm>
            <a:prstGeom prst="rect">
              <a:avLst/>
            </a:prstGeom>
            <a:effectLst/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F97F855-6AC1-59FE-6F8C-6DD84946A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53150" y="3851320"/>
              <a:ext cx="1662430" cy="31115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C170036-BCD0-39C9-61E1-1B6695C40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89775" y="3850097"/>
              <a:ext cx="755650" cy="31115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0D129EC-460C-4CAA-5C6F-6FF0B8CCA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00390" y="3855866"/>
              <a:ext cx="515620" cy="311150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492DD3-48AE-E278-C270-0703934B2838}"/>
              </a:ext>
            </a:extLst>
          </p:cNvPr>
          <p:cNvCxnSpPr>
            <a:stCxn id="27" idx="3"/>
            <a:endCxn id="25" idx="1"/>
          </p:cNvCxnSpPr>
          <p:nvPr/>
        </p:nvCxnSpPr>
        <p:spPr>
          <a:xfrm flipV="1">
            <a:off x="5336285" y="5067300"/>
            <a:ext cx="1949705" cy="9888"/>
          </a:xfrm>
          <a:prstGeom prst="straightConnector1">
            <a:avLst/>
          </a:prstGeom>
          <a:ln w="25400">
            <a:solidFill>
              <a:schemeClr val="accent3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as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Resolution is a </a:t>
            </a:r>
            <a:r>
              <a:rPr lang="en-US" dirty="0">
                <a:solidFill>
                  <a:schemeClr val="accent3"/>
                </a:solidFill>
              </a:rPr>
              <a:t>sound </a:t>
            </a:r>
            <a:r>
              <a:rPr lang="en-US" dirty="0"/>
              <a:t>and</a:t>
            </a:r>
            <a:r>
              <a:rPr lang="en-US" dirty="0">
                <a:solidFill>
                  <a:schemeClr val="accent3"/>
                </a:solidFill>
              </a:rPr>
              <a:t> complete </a:t>
            </a:r>
            <a:r>
              <a:rPr lang="en-US" dirty="0"/>
              <a:t>inference method </a:t>
            </a:r>
          </a:p>
          <a:p>
            <a:r>
              <a:rPr lang="en-US" dirty="0"/>
              <a:t>However, while </a:t>
            </a:r>
            <a:r>
              <a:rPr lang="en-US" i="1" dirty="0"/>
              <a:t>often </a:t>
            </a:r>
            <a:r>
              <a:rPr lang="en-US" dirty="0"/>
              <a:t>effective, we must live with the fact that in the worst case it can run in </a:t>
            </a:r>
            <a:r>
              <a:rPr lang="en-US" dirty="0">
                <a:solidFill>
                  <a:schemeClr val="accent3"/>
                </a:solidFill>
              </a:rPr>
              <a:t>exponential time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Given </a:t>
            </a:r>
            <a:r>
              <a:rPr lang="en-US" i="1" dirty="0">
                <a:latin typeface="+mj-lt"/>
              </a:rPr>
              <a:t>n</a:t>
            </a:r>
            <a:r>
              <a:rPr lang="en-US" dirty="0"/>
              <a:t> propositional symbols, we may need </a:t>
            </a:r>
            <a:r>
              <a:rPr lang="en-US" dirty="0">
                <a:latin typeface="Bookman Old Style" panose="02050604050505020204" pitchFamily="18" charset="0"/>
              </a:rPr>
              <a:t>2</a:t>
            </a:r>
            <a:r>
              <a:rPr lang="en-US" i="1" baseline="30000" dirty="0">
                <a:latin typeface="Bookman Old Style" panose="02050604050505020204" pitchFamily="18" charset="0"/>
              </a:rPr>
              <a:t>n</a:t>
            </a:r>
            <a:r>
              <a:rPr lang="en-US" i="1" dirty="0"/>
              <a:t> </a:t>
            </a:r>
            <a:r>
              <a:rPr lang="en-US" dirty="0"/>
              <a:t>applications of basic resolution rule to reach a stopping condition</a:t>
            </a:r>
          </a:p>
          <a:p>
            <a:r>
              <a:rPr lang="en-US" dirty="0"/>
              <a:t>This </a:t>
            </a:r>
            <a:r>
              <a:rPr lang="en-US" i="1" dirty="0"/>
              <a:t>seems to be </a:t>
            </a:r>
            <a:r>
              <a:rPr lang="en-US" dirty="0"/>
              <a:t>a necessary fact for any general-purpose PL inference procedure:  it is well-known that the PL entailment/provability question is </a:t>
            </a:r>
            <a:r>
              <a:rPr lang="en-US" dirty="0">
                <a:solidFill>
                  <a:schemeClr val="accent3"/>
                </a:solidFill>
              </a:rPr>
              <a:t>NP-complete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452)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Using Truth-Tables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5334000"/>
            <a:ext cx="8229600" cy="822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use the full set of possible truth-values to check whether a sentence </a:t>
            </a:r>
            <a:r>
              <a:rPr lang="en-US" dirty="0">
                <a:latin typeface="Symbol" charset="2"/>
                <a:cs typeface="Symbol" charset="2"/>
              </a:rPr>
              <a:t>a </a:t>
            </a:r>
            <a:r>
              <a:rPr lang="en-US" dirty="0"/>
              <a:t>is entailed by our knowledge base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452)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04800" y="1219200"/>
            <a:ext cx="8534400" cy="3886994"/>
            <a:chOff x="304800" y="1219200"/>
            <a:chExt cx="8534400" cy="3886994"/>
          </a:xfrm>
        </p:grpSpPr>
        <p:pic>
          <p:nvPicPr>
            <p:cNvPr id="19" name="Picture 18" descr="ttable_mass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457200" y="1676400"/>
              <a:ext cx="8229599" cy="328404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304800" y="1600200"/>
              <a:ext cx="8534400" cy="3505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4800" y="1219200"/>
              <a:ext cx="2667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Proposition Symbols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971800" y="1219200"/>
              <a:ext cx="58674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Sentences in the Knowledge Base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5400000">
              <a:off x="1028700" y="3162300"/>
              <a:ext cx="38862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Using Truth-Tables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5334000"/>
            <a:ext cx="8229600" cy="8229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Given the full set of truth values, we consider models/assignments for which </a:t>
            </a:r>
            <a:r>
              <a:rPr lang="en-US" i="1" dirty="0"/>
              <a:t>everything we know already </a:t>
            </a:r>
            <a:r>
              <a:rPr lang="en-US" dirty="0"/>
              <a:t>is true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452)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04800" y="1219200"/>
            <a:ext cx="8534400" cy="3886994"/>
            <a:chOff x="304800" y="1219200"/>
            <a:chExt cx="8534400" cy="3886994"/>
          </a:xfrm>
        </p:grpSpPr>
        <p:pic>
          <p:nvPicPr>
            <p:cNvPr id="11" name="Picture 10" descr="ttable_mass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457200" y="1676400"/>
              <a:ext cx="8229599" cy="328404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04800" y="1600200"/>
              <a:ext cx="8534400" cy="3505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800" y="1219200"/>
              <a:ext cx="2667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Proposition Symbols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71800" y="1219200"/>
              <a:ext cx="58674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Sentences in the Knowledge Base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5400000">
              <a:off x="1028700" y="3162300"/>
              <a:ext cx="38862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le 16"/>
          <p:cNvSpPr/>
          <p:nvPr/>
        </p:nvSpPr>
        <p:spPr>
          <a:xfrm>
            <a:off x="3048000" y="3352800"/>
            <a:ext cx="4191000" cy="762000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Using Truth-Tables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5334000"/>
            <a:ext cx="8229600" cy="8229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Now, we can see that there </a:t>
            </a:r>
            <a:r>
              <a:rPr lang="en-US" i="1" dirty="0"/>
              <a:t>cannot</a:t>
            </a:r>
            <a:r>
              <a:rPr lang="en-US" dirty="0"/>
              <a:t> be a Pit at location (</a:t>
            </a:r>
            <a:r>
              <a:rPr lang="en-US" dirty="0">
                <a:latin typeface="+mj-lt"/>
              </a:rPr>
              <a:t>1,2</a:t>
            </a:r>
            <a:r>
              <a:rPr lang="en-US" dirty="0"/>
              <a:t>), since that sentence is false in every model consistent with what we already know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452)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" name="Group 14"/>
          <p:cNvGrpSpPr/>
          <p:nvPr/>
        </p:nvGrpSpPr>
        <p:grpSpPr>
          <a:xfrm>
            <a:off x="304800" y="1219200"/>
            <a:ext cx="8534400" cy="3886994"/>
            <a:chOff x="304800" y="1219200"/>
            <a:chExt cx="8534400" cy="3886994"/>
          </a:xfrm>
        </p:grpSpPr>
        <p:pic>
          <p:nvPicPr>
            <p:cNvPr id="11" name="Picture 10" descr="ttable_mass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457200" y="1676400"/>
              <a:ext cx="8229599" cy="328404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04800" y="1600200"/>
              <a:ext cx="8534400" cy="3505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800" y="1219200"/>
              <a:ext cx="2667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Proposition Symbols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71800" y="1219200"/>
              <a:ext cx="58674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Sentences in the Knowledge Base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5400000">
              <a:off x="1028700" y="3162300"/>
              <a:ext cx="38862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le 16"/>
          <p:cNvSpPr/>
          <p:nvPr/>
        </p:nvSpPr>
        <p:spPr>
          <a:xfrm>
            <a:off x="3048000" y="3352800"/>
            <a:ext cx="4191000" cy="762000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447800" y="3352800"/>
            <a:ext cx="381000" cy="762000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9E9EAE5-01F9-7466-89C7-AF106BED6640}"/>
              </a:ext>
            </a:extLst>
          </p:cNvPr>
          <p:cNvSpPr/>
          <p:nvPr/>
        </p:nvSpPr>
        <p:spPr>
          <a:xfrm>
            <a:off x="1527048" y="1599406"/>
            <a:ext cx="365760" cy="301752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Using Truth-Tables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5334000"/>
            <a:ext cx="8229600" cy="8229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Similarly, we can see that there is a Pit </a:t>
            </a:r>
            <a:r>
              <a:rPr lang="en-US" dirty="0">
                <a:solidFill>
                  <a:schemeClr val="accent3"/>
                </a:solidFill>
              </a:rPr>
              <a:t>either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at (</a:t>
            </a:r>
            <a:r>
              <a:rPr lang="en-US" dirty="0">
                <a:latin typeface="+mj-lt"/>
              </a:rPr>
              <a:t>2,2</a:t>
            </a:r>
            <a:r>
              <a:rPr lang="en-US" dirty="0"/>
              <a:t>) </a:t>
            </a:r>
            <a:r>
              <a:rPr lang="en-US" dirty="0">
                <a:solidFill>
                  <a:schemeClr val="accent3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latin typeface="+mj-lt"/>
              </a:rPr>
              <a:t>3,1</a:t>
            </a:r>
            <a:r>
              <a:rPr lang="en-US" dirty="0"/>
              <a:t>), but we don’t know which, since either one could be false (although </a:t>
            </a:r>
            <a:r>
              <a:rPr lang="en-US" i="1" dirty="0"/>
              <a:t>not both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452)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" name="Group 14"/>
          <p:cNvGrpSpPr/>
          <p:nvPr/>
        </p:nvGrpSpPr>
        <p:grpSpPr>
          <a:xfrm>
            <a:off x="304800" y="1219200"/>
            <a:ext cx="8534400" cy="3886994"/>
            <a:chOff x="304800" y="1219200"/>
            <a:chExt cx="8534400" cy="3886994"/>
          </a:xfrm>
        </p:grpSpPr>
        <p:pic>
          <p:nvPicPr>
            <p:cNvPr id="11" name="Picture 10" descr="ttable_mass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457200" y="1676400"/>
              <a:ext cx="8229599" cy="328404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04800" y="1600200"/>
              <a:ext cx="8534400" cy="3505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800" y="1219200"/>
              <a:ext cx="2667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Proposition Symbols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71800" y="1219200"/>
              <a:ext cx="58674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Sentences in the Knowledge Base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5400000">
              <a:off x="1028700" y="3162300"/>
              <a:ext cx="38862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le 16"/>
          <p:cNvSpPr/>
          <p:nvPr/>
        </p:nvSpPr>
        <p:spPr>
          <a:xfrm>
            <a:off x="3048000" y="3352800"/>
            <a:ext cx="4191000" cy="762000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8841D55-2192-0637-2D71-BDD015086B39}"/>
              </a:ext>
            </a:extLst>
          </p:cNvPr>
          <p:cNvSpPr/>
          <p:nvPr/>
        </p:nvSpPr>
        <p:spPr>
          <a:xfrm>
            <a:off x="2214567" y="3352800"/>
            <a:ext cx="679441" cy="762000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622B1D8-7DE5-D8B8-7E7F-075C25E04A3E}"/>
              </a:ext>
            </a:extLst>
          </p:cNvPr>
          <p:cNvSpPr/>
          <p:nvPr/>
        </p:nvSpPr>
        <p:spPr>
          <a:xfrm>
            <a:off x="2267712" y="1599406"/>
            <a:ext cx="685800" cy="301752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Inference is the procedure of </a:t>
            </a:r>
            <a:r>
              <a:rPr lang="en-US" dirty="0">
                <a:solidFill>
                  <a:schemeClr val="accent3"/>
                </a:solidFill>
              </a:rPr>
              <a:t>deriving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(i.e., generating) new sentences based on our existing knowledge base</a:t>
            </a:r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r>
              <a:rPr lang="en-US" dirty="0"/>
              <a:t>Procedure </a:t>
            </a:r>
            <a:r>
              <a:rPr lang="en-US" i="1" dirty="0">
                <a:latin typeface="Bookman Old Style"/>
                <a:cs typeface="Bookman Old Style"/>
              </a:rPr>
              <a:t>P </a:t>
            </a:r>
            <a:r>
              <a:rPr lang="en-US" dirty="0"/>
              <a:t>is </a:t>
            </a:r>
            <a:r>
              <a:rPr lang="en-US" dirty="0">
                <a:solidFill>
                  <a:schemeClr val="accent3"/>
                </a:solidFill>
              </a:rPr>
              <a:t>sound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if it only ever leads to sentences that are </a:t>
            </a:r>
            <a:r>
              <a:rPr lang="en-US" dirty="0">
                <a:solidFill>
                  <a:srgbClr val="000000"/>
                </a:solidFill>
              </a:rPr>
              <a:t>entailed b</a:t>
            </a:r>
            <a:r>
              <a:rPr lang="en-US" dirty="0"/>
              <a:t>y the knowledge base: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Procedure </a:t>
            </a:r>
            <a:r>
              <a:rPr lang="en-US" i="1" dirty="0">
                <a:latin typeface="Bookman Old Style"/>
                <a:cs typeface="Bookman Old Style"/>
              </a:rPr>
              <a:t>P </a:t>
            </a:r>
            <a:r>
              <a:rPr lang="en-US" dirty="0"/>
              <a:t>is </a:t>
            </a:r>
            <a:r>
              <a:rPr lang="en-US" dirty="0">
                <a:solidFill>
                  <a:schemeClr val="accent3"/>
                </a:solidFill>
              </a:rPr>
              <a:t>complete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if it can generate </a:t>
            </a:r>
            <a:r>
              <a:rPr lang="en-US" i="1" dirty="0"/>
              <a:t>all </a:t>
            </a:r>
            <a:r>
              <a:rPr lang="en-US" dirty="0"/>
              <a:t>sentences that are entailed by the knowledge base: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452)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52400" y="2209800"/>
            <a:ext cx="8610600" cy="609600"/>
            <a:chOff x="152400" y="2057400"/>
            <a:chExt cx="8610600" cy="609600"/>
          </a:xfrm>
        </p:grpSpPr>
        <p:sp>
          <p:nvSpPr>
            <p:cNvPr id="8" name="Rectangle 7"/>
            <p:cNvSpPr/>
            <p:nvPr/>
          </p:nvSpPr>
          <p:spPr>
            <a:xfrm>
              <a:off x="152400" y="2057400"/>
              <a:ext cx="86106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22669" y="2209800"/>
              <a:ext cx="8070061" cy="29065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981200" y="3962400"/>
            <a:ext cx="5181600" cy="609600"/>
            <a:chOff x="1981200" y="3962400"/>
            <a:chExt cx="5181600" cy="609600"/>
          </a:xfrm>
        </p:grpSpPr>
        <p:sp>
          <p:nvSpPr>
            <p:cNvPr id="11" name="Rectangle 10"/>
            <p:cNvSpPr/>
            <p:nvPr/>
          </p:nvSpPr>
          <p:spPr>
            <a:xfrm>
              <a:off x="1981200" y="3962400"/>
              <a:ext cx="51816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2561968" y="4089400"/>
              <a:ext cx="4020064" cy="40640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1981200" y="5638800"/>
            <a:ext cx="5181600" cy="609600"/>
            <a:chOff x="1981200" y="5638800"/>
            <a:chExt cx="5181600" cy="609600"/>
          </a:xfrm>
        </p:grpSpPr>
        <p:sp>
          <p:nvSpPr>
            <p:cNvPr id="14" name="Rectangle 13"/>
            <p:cNvSpPr/>
            <p:nvPr/>
          </p:nvSpPr>
          <p:spPr>
            <a:xfrm>
              <a:off x="1981200" y="5638800"/>
              <a:ext cx="51816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2561968" y="5765800"/>
              <a:ext cx="4020064" cy="406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Inference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0800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Enumerating all truth tables to derive new sentences can be automated (algorithm: Figure 7.10, page 221 of R&amp;N text)</a:t>
            </a:r>
          </a:p>
          <a:p>
            <a:r>
              <a:rPr lang="en-US" dirty="0"/>
              <a:t>This procedure </a:t>
            </a:r>
            <a:r>
              <a:rPr lang="en-US" i="1" dirty="0"/>
              <a:t>is </a:t>
            </a:r>
            <a:r>
              <a:rPr lang="en-US" dirty="0"/>
              <a:t>sound and complete; however, it is ineffective due to complexity:</a:t>
            </a:r>
          </a:p>
          <a:p>
            <a:pPr lvl="1"/>
            <a:r>
              <a:rPr lang="en-US" dirty="0"/>
              <a:t>For </a:t>
            </a:r>
            <a:r>
              <a:rPr lang="en-US" i="1" dirty="0" err="1">
                <a:latin typeface="Bookman Old Style" panose="02050604050505020204" pitchFamily="18" charset="0"/>
              </a:rPr>
              <a:t>n</a:t>
            </a:r>
            <a:r>
              <a:rPr lang="en-US" dirty="0"/>
              <a:t> propositional symbols, the full truth-table has </a:t>
            </a:r>
            <a:r>
              <a:rPr lang="en-US" dirty="0">
                <a:latin typeface="Bookman Old Style" panose="02050604050505020204" pitchFamily="18" charset="0"/>
              </a:rPr>
              <a:t>2</a:t>
            </a:r>
            <a:r>
              <a:rPr lang="en-US" i="1" baseline="30000" dirty="0">
                <a:latin typeface="Bookman Old Style" panose="02050604050505020204" pitchFamily="18" charset="0"/>
              </a:rPr>
              <a:t>n</a:t>
            </a:r>
            <a:r>
              <a:rPr lang="en-US" dirty="0"/>
              <a:t> rows</a:t>
            </a:r>
          </a:p>
          <a:p>
            <a:pPr lvl="1">
              <a:spcAft>
                <a:spcPts val="21000"/>
              </a:spcAft>
            </a:pPr>
            <a:r>
              <a:rPr lang="en-US" dirty="0"/>
              <a:t>If it took only a nanosecond to check each row, then checking:</a:t>
            </a:r>
          </a:p>
          <a:p>
            <a:pPr lvl="1"/>
            <a:endParaRPr lang="en-US" dirty="0"/>
          </a:p>
          <a:p>
            <a:r>
              <a:rPr lang="en-US" dirty="0"/>
              <a:t>For Breeze and Pit only, (4 × 4) </a:t>
            </a:r>
            <a:r>
              <a:rPr lang="en-US" dirty="0" err="1"/>
              <a:t>Wumpus</a:t>
            </a:r>
            <a:r>
              <a:rPr lang="en-US" dirty="0"/>
              <a:t> World has 32 symbols</a:t>
            </a:r>
          </a:p>
          <a:p>
            <a:r>
              <a:rPr lang="en-US" dirty="0"/>
              <a:t>For Breeze, Stench, Glitter, Pit, Gold, Wumpus, we already get 96!</a:t>
            </a:r>
          </a:p>
          <a:p>
            <a:pPr lvl="1" algn="ctr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Thursday, 06 Oct.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452)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676400" y="2743200"/>
            <a:ext cx="4724400" cy="2667000"/>
            <a:chOff x="1676400" y="2743200"/>
            <a:chExt cx="4724400" cy="2667000"/>
          </a:xfrm>
        </p:grpSpPr>
        <p:pic>
          <p:nvPicPr>
            <p:cNvPr id="7" name="Picture 6" descr="exponentialExplode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1905001" y="2848723"/>
              <a:ext cx="4267199" cy="240907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676400" y="2743200"/>
              <a:ext cx="4724400" cy="2667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_lecs">
  <a:themeElements>
    <a:clrScheme name="Custom 15">
      <a:dk1>
        <a:srgbClr val="512C1D"/>
      </a:dk1>
      <a:lt1>
        <a:srgbClr val="FFFFFF"/>
      </a:lt1>
      <a:dk2>
        <a:srgbClr val="646469"/>
      </a:dk2>
      <a:lt2>
        <a:srgbClr val="DDE9EC"/>
      </a:lt2>
      <a:accent1>
        <a:srgbClr val="3071AE"/>
      </a:accent1>
      <a:accent2>
        <a:srgbClr val="3E8EDE"/>
      </a:accent2>
      <a:accent3>
        <a:srgbClr val="CB333B"/>
      </a:accent3>
      <a:accent4>
        <a:srgbClr val="566C11"/>
      </a:accent4>
      <a:accent5>
        <a:srgbClr val="61A60A"/>
      </a:accent5>
      <a:accent6>
        <a:srgbClr val="D35D00"/>
      </a:accent6>
      <a:hlink>
        <a:srgbClr val="CB333B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 w="19050">
          <a:solidFill>
            <a:schemeClr val="tx2">
              <a:lumMod val="75000"/>
            </a:schemeClr>
          </a:solidFill>
        </a:ln>
        <a:effectLst/>
      </a:spPr>
      <a:bodyPr rtlCol="0" anchor="ctr">
        <a:normAutofit fontScale="92500" lnSpcReduction="20000"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  <a:tailEnd type="triangle" w="lg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new_lecs.thmx</Template>
  <TotalTime>91814</TotalTime>
  <Words>2024</Words>
  <Application>Microsoft Macintosh PowerPoint</Application>
  <PresentationFormat>On-screen Show (4:3)</PresentationFormat>
  <Paragraphs>370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Bookman Old Style</vt:lpstr>
      <vt:lpstr>Gill Sans MT</vt:lpstr>
      <vt:lpstr>Helvetica</vt:lpstr>
      <vt:lpstr>Symbol</vt:lpstr>
      <vt:lpstr>Times New Roman</vt:lpstr>
      <vt:lpstr>Wingdings</vt:lpstr>
      <vt:lpstr>Wingdings 3</vt:lpstr>
      <vt:lpstr>new_lecs</vt:lpstr>
      <vt:lpstr>Lecture 09:  Propositional Logic, II</vt:lpstr>
      <vt:lpstr>Logic in the Wumpus World</vt:lpstr>
      <vt:lpstr>Inference in the Wumpus World</vt:lpstr>
      <vt:lpstr>Inference Using Truth-Tables</vt:lpstr>
      <vt:lpstr>Inference Using Truth-Tables</vt:lpstr>
      <vt:lpstr>Inference Using Truth-Tables</vt:lpstr>
      <vt:lpstr>Inference Using Truth-Tables</vt:lpstr>
      <vt:lpstr>Inference Techniques</vt:lpstr>
      <vt:lpstr>Effective Inference Procedures</vt:lpstr>
      <vt:lpstr>A Special Case:  Definite/Horn Form</vt:lpstr>
      <vt:lpstr>A Special Case:  Definite/Horn Form</vt:lpstr>
      <vt:lpstr>Forward Chaining with Definite KBs</vt:lpstr>
      <vt:lpstr>Forward Chaining  with Definite KBs</vt:lpstr>
      <vt:lpstr>Forward Chaining with Definite KBs</vt:lpstr>
      <vt:lpstr>Backwards Chaining</vt:lpstr>
      <vt:lpstr>Forward Chaining with Definite KBs, 01</vt:lpstr>
      <vt:lpstr>Forward Chaining with Definite KBs, 02</vt:lpstr>
      <vt:lpstr>Forward Chaining with Definite KBs, 03</vt:lpstr>
      <vt:lpstr>Forward Chaining with Definite KBs, 04</vt:lpstr>
      <vt:lpstr>Forward Chaining with Definite KBs, 05</vt:lpstr>
      <vt:lpstr>Forward Chaining with Definite KBs, 06</vt:lpstr>
      <vt:lpstr>Forward Chaining with Definite KBs, 07</vt:lpstr>
      <vt:lpstr>Forward Chaining with Definite KBs, 08</vt:lpstr>
      <vt:lpstr>Forward Chaining with Definite KBs, 09</vt:lpstr>
      <vt:lpstr>Forward Chaining with Definite KBs, 10</vt:lpstr>
      <vt:lpstr>A General Algorithm:  Resolution</vt:lpstr>
      <vt:lpstr>Converting to CNF</vt:lpstr>
      <vt:lpstr>The Resolution Algorithm</vt:lpstr>
      <vt:lpstr>Using Resolution</vt:lpstr>
      <vt:lpstr>Using Resolution</vt:lpstr>
      <vt:lpstr>Using Resolution</vt:lpstr>
      <vt:lpstr>Resolution as an Algorithm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creator>Don Towsley</dc:creator>
  <cp:lastModifiedBy>Martin Allen</cp:lastModifiedBy>
  <cp:revision>3212</cp:revision>
  <cp:lastPrinted>2022-07-07T17:01:58Z</cp:lastPrinted>
  <dcterms:created xsi:type="dcterms:W3CDTF">2017-09-06T15:49:01Z</dcterms:created>
  <dcterms:modified xsi:type="dcterms:W3CDTF">2022-07-07T20:54:44Z</dcterms:modified>
</cp:coreProperties>
</file>