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1262" r:id="rId2"/>
    <p:sldId id="1320" r:id="rId3"/>
    <p:sldId id="1322" r:id="rId4"/>
    <p:sldId id="1370" r:id="rId5"/>
    <p:sldId id="1324" r:id="rId6"/>
    <p:sldId id="1377" r:id="rId7"/>
    <p:sldId id="1378" r:id="rId8"/>
    <p:sldId id="1379" r:id="rId9"/>
    <p:sldId id="1326" r:id="rId10"/>
    <p:sldId id="1327" r:id="rId11"/>
    <p:sldId id="1328" r:id="rId12"/>
    <p:sldId id="1375" r:id="rId13"/>
    <p:sldId id="1330" r:id="rId14"/>
    <p:sldId id="1371" r:id="rId15"/>
    <p:sldId id="1380" r:id="rId16"/>
    <p:sldId id="1382" r:id="rId17"/>
    <p:sldId id="1383" r:id="rId18"/>
    <p:sldId id="1390" r:id="rId19"/>
    <p:sldId id="1392" r:id="rId20"/>
    <p:sldId id="1385" r:id="rId21"/>
    <p:sldId id="1388" r:id="rId22"/>
    <p:sldId id="1387" r:id="rId23"/>
    <p:sldId id="1391" r:id="rId24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FFF"/>
    <a:srgbClr val="FDD22B"/>
    <a:srgbClr val="020000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453" autoAdjust="0"/>
    <p:restoredTop sz="90952"/>
  </p:normalViewPr>
  <p:slideViewPr>
    <p:cSldViewPr>
      <p:cViewPr varScale="1">
        <p:scale>
          <a:sx n="55" d="100"/>
          <a:sy n="55" d="100"/>
        </p:scale>
        <p:origin x="184" y="1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305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8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305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4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307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305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305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9250" y="531813"/>
            <a:ext cx="3505200" cy="2628900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Wednesday, 15 Jan.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ima.cs.berkeley.edu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ima.cs.berkeley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7" Type="http://schemas.openxmlformats.org/officeDocument/2006/relationships/hyperlink" Target="http://aima.cs.berkeley.edu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ima.cs.berkeley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ima.cs.berkeley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sz="2400" dirty="0"/>
              <a:t>Lecture 06: </a:t>
            </a:r>
            <a:br>
              <a:rPr lang="en-US" sz="2400" dirty="0"/>
            </a:br>
            <a:r>
              <a:rPr lang="en-US" sz="2400" dirty="0"/>
              <a:t>Constraint Satisfaction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Artificial Intelligence (CS 131)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8-Queens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953000" cy="486156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 8 variables, one per Queen,     </a:t>
            </a:r>
            <a:r>
              <a:rPr lang="en-US" i="1" dirty="0" err="1">
                <a:latin typeface="Bookman Old Style"/>
                <a:cs typeface="Bookman Old Style"/>
              </a:rPr>
              <a:t>Q</a:t>
            </a:r>
            <a:r>
              <a:rPr lang="en-US" i="1" baseline="-25000" dirty="0" err="1">
                <a:latin typeface="Bookman Old Style"/>
                <a:cs typeface="Bookman Old Style"/>
              </a:rPr>
              <a:t>i</a:t>
            </a:r>
            <a:r>
              <a:rPr lang="en-US" dirty="0">
                <a:latin typeface="Bookman Old Style"/>
                <a:cs typeface="Bookman Old Style"/>
              </a:rPr>
              <a:t> ( </a:t>
            </a:r>
            <a:r>
              <a:rPr lang="en-US" i="1" dirty="0" err="1">
                <a:latin typeface="Bookman Old Style"/>
                <a:cs typeface="Bookman Old Style"/>
              </a:rPr>
              <a:t>i</a:t>
            </a:r>
            <a:r>
              <a:rPr lang="en-US" dirty="0">
                <a:latin typeface="Bookman Old Style"/>
                <a:cs typeface="Bookman Old Style"/>
              </a:rPr>
              <a:t> = 1,…,8 ) </a:t>
            </a:r>
          </a:p>
          <a:p>
            <a:pPr>
              <a:spcAft>
                <a:spcPts val="1200"/>
              </a:spcAft>
            </a:pPr>
            <a:r>
              <a:rPr lang="en-US" dirty="0"/>
              <a:t> Domain for each is a possible position:  </a:t>
            </a:r>
            <a:r>
              <a:rPr lang="en-US" dirty="0">
                <a:latin typeface="Bookman Old Style"/>
                <a:cs typeface="Bookman Old Style"/>
              </a:rPr>
              <a:t>{1,2,…,8}</a:t>
            </a:r>
          </a:p>
          <a:p>
            <a:r>
              <a:rPr lang="en-US" dirty="0"/>
              <a:t> Constraints are as follows for all pairs </a:t>
            </a:r>
            <a:r>
              <a:rPr lang="en-US" dirty="0">
                <a:latin typeface="Bookman Old Style"/>
                <a:cs typeface="Bookman Old Style"/>
              </a:rPr>
              <a:t>( </a:t>
            </a:r>
            <a:r>
              <a:rPr lang="en-US" i="1" dirty="0" err="1">
                <a:latin typeface="Bookman Old Style"/>
                <a:cs typeface="Bookman Old Style"/>
              </a:rPr>
              <a:t>i</a:t>
            </a:r>
            <a:r>
              <a:rPr lang="en-US" i="1" dirty="0">
                <a:latin typeface="Bookman Old Style"/>
                <a:cs typeface="Bookman Old Style"/>
              </a:rPr>
              <a:t>, </a:t>
            </a:r>
            <a:r>
              <a:rPr lang="en-US" i="1" dirty="0" err="1">
                <a:latin typeface="Bookman Old Style"/>
                <a:cs typeface="Bookman Old Style"/>
              </a:rPr>
              <a:t>j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dirty="0">
                <a:latin typeface="Bookman Old Style"/>
                <a:cs typeface="Bookman Old Style"/>
              </a:rPr>
              <a:t>)</a:t>
            </a:r>
            <a:r>
              <a:rPr lang="en-US" dirty="0"/>
              <a:t> such that </a:t>
            </a:r>
            <a:r>
              <a:rPr lang="en-US" i="1" dirty="0" err="1">
                <a:latin typeface="Bookman Old Style"/>
                <a:cs typeface="Bookman Old Style"/>
              </a:rPr>
              <a:t>i</a:t>
            </a:r>
            <a:r>
              <a:rPr lang="en-US" dirty="0">
                <a:latin typeface="Bookman Old Style"/>
                <a:cs typeface="Bookman Old Style"/>
              </a:rPr>
              <a:t> ≠ </a:t>
            </a:r>
            <a:r>
              <a:rPr lang="en-US" i="1" dirty="0" err="1">
                <a:latin typeface="Bookman Old Style"/>
                <a:cs typeface="Bookman Old Style"/>
              </a:rPr>
              <a:t>j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dirty="0"/>
              <a:t>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i="1" dirty="0" err="1">
                <a:latin typeface="Bookman Old Style"/>
                <a:cs typeface="Bookman Old Style"/>
              </a:rPr>
              <a:t>Q</a:t>
            </a:r>
            <a:r>
              <a:rPr lang="en-US" i="1" baseline="-25000" dirty="0" err="1">
                <a:latin typeface="Bookman Old Style"/>
                <a:cs typeface="Bookman Old Style"/>
              </a:rPr>
              <a:t>i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dirty="0" err="1">
                <a:latin typeface="Bookman Old Style"/>
                <a:cs typeface="Bookman Old Style"/>
                <a:sym typeface="Symbol" charset="2"/>
              </a:rPr>
              <a:t>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i="1" dirty="0" err="1">
                <a:latin typeface="Bookman Old Style"/>
                <a:cs typeface="Bookman Old Style"/>
                <a:sym typeface="Wingdings" charset="2"/>
              </a:rPr>
              <a:t>Q</a:t>
            </a:r>
            <a:r>
              <a:rPr lang="en-US" i="1" baseline="-25000" dirty="0" err="1">
                <a:latin typeface="Bookman Old Style"/>
                <a:cs typeface="Bookman Old Style"/>
                <a:sym typeface="Wingdings" charset="2"/>
              </a:rPr>
              <a:t>j</a:t>
            </a:r>
            <a:r>
              <a:rPr lang="en-US" i="1" dirty="0">
                <a:latin typeface="Bookman Old Style"/>
                <a:cs typeface="Bookman Old Style"/>
                <a:sym typeface="Wingdings" charset="2"/>
              </a:rPr>
              <a:t> 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i="1" dirty="0">
                <a:latin typeface="Bookman Old Style"/>
                <a:cs typeface="Bookman Old Style"/>
              </a:rPr>
              <a:t>|X</a:t>
            </a:r>
            <a:r>
              <a:rPr lang="en-US" i="1" baseline="30000" dirty="0">
                <a:latin typeface="Bookman Old Style"/>
                <a:cs typeface="Bookman Old Style"/>
              </a:rPr>
              <a:t>i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i="1" dirty="0">
                <a:latin typeface="Bookman Old Style"/>
                <a:cs typeface="Bookman Old Style"/>
                <a:sym typeface="Wingdings" charset="2"/>
              </a:rPr>
              <a:t>– </a:t>
            </a:r>
            <a:r>
              <a:rPr lang="en-US" i="1" dirty="0" err="1">
                <a:latin typeface="Bookman Old Style"/>
                <a:cs typeface="Bookman Old Style"/>
                <a:sym typeface="Wingdings" charset="2"/>
              </a:rPr>
              <a:t>X</a:t>
            </a:r>
            <a:r>
              <a:rPr lang="en-US" i="1" baseline="30000" dirty="0" err="1">
                <a:latin typeface="Bookman Old Style"/>
                <a:cs typeface="Bookman Old Style"/>
                <a:sym typeface="Wingdings" charset="2"/>
              </a:rPr>
              <a:t>j</a:t>
            </a:r>
            <a:r>
              <a:rPr lang="en-US" i="1" dirty="0">
                <a:latin typeface="Bookman Old Style"/>
                <a:cs typeface="Bookman Old Style"/>
                <a:sym typeface="Wingdings" charset="2"/>
              </a:rPr>
              <a:t>|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i="1" dirty="0" err="1">
                <a:latin typeface="Bookman Old Style"/>
                <a:cs typeface="Bookman Old Style"/>
                <a:sym typeface="Symbol" charset="2"/>
              </a:rPr>
              <a:t>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i="1" dirty="0">
                <a:latin typeface="Bookman Old Style"/>
                <a:cs typeface="Bookman Old Style"/>
                <a:sym typeface="Wingdings" charset="2"/>
              </a:rPr>
              <a:t>|</a:t>
            </a:r>
            <a:r>
              <a:rPr lang="en-US" i="1" dirty="0" err="1">
                <a:latin typeface="Bookman Old Style"/>
                <a:cs typeface="Bookman Old Style"/>
                <a:sym typeface="Wingdings" charset="2"/>
              </a:rPr>
              <a:t>i</a:t>
            </a:r>
            <a:r>
              <a:rPr lang="en-US" i="1" dirty="0">
                <a:latin typeface="Bookman Old Style"/>
                <a:cs typeface="Bookman Old Style"/>
                <a:sym typeface="Wingdings" charset="2"/>
              </a:rPr>
              <a:t> – </a:t>
            </a:r>
            <a:r>
              <a:rPr lang="en-US" i="1" dirty="0" err="1">
                <a:latin typeface="Bookman Old Style"/>
                <a:cs typeface="Bookman Old Style"/>
                <a:sym typeface="Wingdings" charset="2"/>
              </a:rPr>
              <a:t>j</a:t>
            </a:r>
            <a:r>
              <a:rPr lang="en-US" i="1" dirty="0">
                <a:latin typeface="Bookman Old Style"/>
                <a:cs typeface="Bookman Old Style"/>
                <a:sym typeface="Wingdings" charset="2"/>
              </a:rPr>
              <a:t>|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B2F8647A-97D6-DB45-A968-4DEA4D55F48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371600"/>
            <a:ext cx="3317875" cy="3330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Task Scheduling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AFC924F6-71DD-6C41-B943-AADBDC5E5F67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457200" y="1676400"/>
            <a:ext cx="8153400" cy="2209800"/>
            <a:chOff x="457200" y="1371600"/>
            <a:chExt cx="8153400" cy="2209800"/>
          </a:xfrm>
        </p:grpSpPr>
        <p:grpSp>
          <p:nvGrpSpPr>
            <p:cNvPr id="20" name="Group 19"/>
            <p:cNvGrpSpPr/>
            <p:nvPr/>
          </p:nvGrpSpPr>
          <p:grpSpPr>
            <a:xfrm>
              <a:off x="457200" y="1371600"/>
              <a:ext cx="3886200" cy="2209800"/>
              <a:chOff x="685800" y="1371600"/>
              <a:chExt cx="3886200" cy="22098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940513" y="1600200"/>
                <a:ext cx="3372012" cy="1757065"/>
                <a:chOff x="940513" y="1600200"/>
                <a:chExt cx="3372012" cy="1757065"/>
              </a:xfrm>
            </p:grpSpPr>
            <p:sp>
              <p:nvSpPr>
                <p:cNvPr id="15667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235913" y="1600200"/>
                  <a:ext cx="476412" cy="46166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dirty="0">
                      <a:latin typeface="Tahoma" charset="0"/>
                    </a:rPr>
                    <a:t>T</a:t>
                  </a:r>
                  <a:r>
                    <a:rPr lang="en-US" baseline="-25000" dirty="0">
                      <a:latin typeface="Tahoma" charset="0"/>
                    </a:rPr>
                    <a:t>1</a:t>
                  </a:r>
                </a:p>
              </p:txBody>
            </p:sp>
            <p:sp>
              <p:nvSpPr>
                <p:cNvPr id="15667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940513" y="2209800"/>
                  <a:ext cx="476412" cy="46166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dirty="0">
                      <a:latin typeface="Tahoma" charset="0"/>
                    </a:rPr>
                    <a:t>T</a:t>
                  </a:r>
                  <a:r>
                    <a:rPr lang="en-US" baseline="-25000" dirty="0">
                      <a:latin typeface="Tahoma" charset="0"/>
                    </a:rPr>
                    <a:t>2</a:t>
                  </a:r>
                </a:p>
              </p:txBody>
            </p:sp>
            <p:sp>
              <p:nvSpPr>
                <p:cNvPr id="15667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616913" y="2895600"/>
                  <a:ext cx="476412" cy="46166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dirty="0">
                      <a:latin typeface="Tahoma" charset="0"/>
                    </a:rPr>
                    <a:t>T</a:t>
                  </a:r>
                  <a:r>
                    <a:rPr lang="en-US" baseline="-25000" dirty="0">
                      <a:latin typeface="Tahoma" charset="0"/>
                    </a:rPr>
                    <a:t>3</a:t>
                  </a:r>
                </a:p>
              </p:txBody>
            </p:sp>
            <p:sp>
              <p:nvSpPr>
                <p:cNvPr id="15668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36113" y="2209800"/>
                  <a:ext cx="476412" cy="46166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lang="en-US" dirty="0">
                      <a:latin typeface="Tahoma" charset="0"/>
                    </a:rPr>
                    <a:t>T</a:t>
                  </a:r>
                  <a:r>
                    <a:rPr lang="en-US" baseline="-25000" dirty="0">
                      <a:latin typeface="Tahoma" charset="0"/>
                    </a:rPr>
                    <a:t>4</a:t>
                  </a:r>
                </a:p>
              </p:txBody>
            </p:sp>
            <p:sp>
              <p:nvSpPr>
                <p:cNvPr id="156681" name="Line 9"/>
                <p:cNvSpPr>
                  <a:spLocks noChangeShapeType="1"/>
                </p:cNvSpPr>
                <p:nvPr/>
              </p:nvSpPr>
              <p:spPr bwMode="auto">
                <a:xfrm>
                  <a:off x="2433221" y="2057400"/>
                  <a:ext cx="426325" cy="83373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68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456654" y="1828800"/>
                  <a:ext cx="752169" cy="53786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683" name="Line 11"/>
                <p:cNvSpPr>
                  <a:spLocks noChangeShapeType="1"/>
                </p:cNvSpPr>
                <p:nvPr/>
              </p:nvSpPr>
              <p:spPr bwMode="auto">
                <a:xfrm>
                  <a:off x="1456654" y="2519064"/>
                  <a:ext cx="1134146" cy="60513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6684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2716110" y="1828800"/>
                  <a:ext cx="1092913" cy="5334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685800" y="1371600"/>
                <a:ext cx="3886200" cy="22098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24400" y="1371600"/>
              <a:ext cx="3886200" cy="2209800"/>
              <a:chOff x="4724400" y="1371600"/>
              <a:chExt cx="3886200" cy="2209800"/>
            </a:xfrm>
          </p:grpSpPr>
          <p:sp>
            <p:nvSpPr>
              <p:cNvPr id="156675" name="Text Box 3"/>
              <p:cNvSpPr txBox="1">
                <a:spLocks noChangeArrowheads="1"/>
              </p:cNvSpPr>
              <p:nvPr/>
            </p:nvSpPr>
            <p:spPr bwMode="auto">
              <a:xfrm>
                <a:off x="4871621" y="1524000"/>
                <a:ext cx="3662779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normAutofit fontScale="85000" lnSpcReduction="10000"/>
              </a:bodyPr>
              <a:lstStyle/>
              <a:p>
                <a:pPr marL="457200" indent="-457200" algn="l" eaLnBrk="1" hangingPunct="1">
                  <a:buFont typeface="+mj-lt"/>
                  <a:buAutoNum type="arabicPeriod"/>
                </a:pPr>
                <a:r>
                  <a:rPr lang="en-US" dirty="0">
                    <a:latin typeface="Tahoma"/>
                    <a:cs typeface="Tahoma"/>
                  </a:rPr>
                  <a:t>T</a:t>
                </a:r>
                <a:r>
                  <a:rPr lang="en-US" baseline="-25000" dirty="0">
                    <a:latin typeface="Tahoma"/>
                    <a:cs typeface="Tahoma"/>
                  </a:rPr>
                  <a:t>1</a:t>
                </a:r>
                <a:r>
                  <a:rPr lang="en-US" dirty="0">
                    <a:latin typeface="Tahoma"/>
                    <a:cs typeface="Tahoma"/>
                  </a:rPr>
                  <a:t> must be done </a:t>
                </a:r>
                <a:r>
                  <a:rPr lang="en-US" dirty="0">
                    <a:solidFill>
                      <a:schemeClr val="accent3"/>
                    </a:solidFill>
                    <a:latin typeface="Tahoma"/>
                    <a:cs typeface="Tahoma"/>
                  </a:rPr>
                  <a:t>during</a:t>
                </a:r>
                <a:r>
                  <a:rPr lang="en-US" dirty="0">
                    <a:solidFill>
                      <a:srgbClr val="FF0000"/>
                    </a:solidFill>
                    <a:latin typeface="Tahoma"/>
                    <a:cs typeface="Tahoma"/>
                  </a:rPr>
                  <a:t> </a:t>
                </a:r>
                <a:r>
                  <a:rPr lang="en-US" dirty="0">
                    <a:latin typeface="Tahoma"/>
                    <a:cs typeface="Tahoma"/>
                  </a:rPr>
                  <a:t>T</a:t>
                </a:r>
                <a:r>
                  <a:rPr lang="en-US" baseline="-25000" dirty="0">
                    <a:latin typeface="Tahoma"/>
                    <a:cs typeface="Tahoma"/>
                  </a:rPr>
                  <a:t>3</a:t>
                </a:r>
              </a:p>
              <a:p>
                <a:pPr marL="457200" indent="-457200" algn="l" eaLnBrk="1" hangingPunct="1">
                  <a:buFont typeface="+mj-lt"/>
                  <a:buAutoNum type="arabicPeriod"/>
                </a:pPr>
                <a:r>
                  <a:rPr lang="en-US" dirty="0">
                    <a:latin typeface="Tahoma"/>
                    <a:cs typeface="Tahoma"/>
                  </a:rPr>
                  <a:t>T</a:t>
                </a:r>
                <a:r>
                  <a:rPr lang="en-US" baseline="-25000" dirty="0">
                    <a:latin typeface="Tahoma"/>
                    <a:cs typeface="Tahoma"/>
                  </a:rPr>
                  <a:t>2</a:t>
                </a:r>
                <a:r>
                  <a:rPr lang="en-US" dirty="0">
                    <a:latin typeface="Tahoma"/>
                    <a:cs typeface="Tahoma"/>
                  </a:rPr>
                  <a:t> must be </a:t>
                </a:r>
                <a:r>
                  <a:rPr lang="en-US" dirty="0">
                    <a:solidFill>
                      <a:schemeClr val="accent3"/>
                    </a:solidFill>
                    <a:latin typeface="Tahoma"/>
                    <a:cs typeface="Tahoma"/>
                  </a:rPr>
                  <a:t>achieved before</a:t>
                </a:r>
                <a:r>
                  <a:rPr lang="en-US" dirty="0">
                    <a:latin typeface="Tahoma"/>
                    <a:cs typeface="Tahoma"/>
                  </a:rPr>
                  <a:t> T</a:t>
                </a:r>
                <a:r>
                  <a:rPr lang="en-US" baseline="-25000" dirty="0">
                    <a:latin typeface="Tahoma"/>
                    <a:cs typeface="Tahoma"/>
                  </a:rPr>
                  <a:t>1</a:t>
                </a:r>
                <a:r>
                  <a:rPr lang="en-US" dirty="0">
                    <a:latin typeface="Tahoma"/>
                    <a:cs typeface="Tahoma"/>
                  </a:rPr>
                  <a:t> starts</a:t>
                </a:r>
              </a:p>
              <a:p>
                <a:pPr marL="457200" indent="-457200" algn="l" eaLnBrk="1" hangingPunct="1">
                  <a:buFont typeface="+mj-lt"/>
                  <a:buAutoNum type="arabicPeriod"/>
                </a:pPr>
                <a:r>
                  <a:rPr lang="en-US" dirty="0">
                    <a:latin typeface="Tahoma"/>
                    <a:cs typeface="Tahoma"/>
                  </a:rPr>
                  <a:t>T</a:t>
                </a:r>
                <a:r>
                  <a:rPr lang="en-US" baseline="-25000" dirty="0">
                    <a:latin typeface="Tahoma"/>
                    <a:cs typeface="Tahoma"/>
                  </a:rPr>
                  <a:t>2</a:t>
                </a:r>
                <a:r>
                  <a:rPr lang="en-US" dirty="0">
                    <a:latin typeface="Tahoma"/>
                    <a:cs typeface="Tahoma"/>
                  </a:rPr>
                  <a:t> must </a:t>
                </a:r>
                <a:r>
                  <a:rPr lang="en-US" dirty="0">
                    <a:solidFill>
                      <a:schemeClr val="accent3"/>
                    </a:solidFill>
                    <a:latin typeface="Tahoma"/>
                    <a:cs typeface="Tahoma"/>
                  </a:rPr>
                  <a:t>overlap</a:t>
                </a:r>
                <a:r>
                  <a:rPr lang="en-US" dirty="0">
                    <a:solidFill>
                      <a:srgbClr val="FF0000"/>
                    </a:solidFill>
                    <a:latin typeface="Tahoma"/>
                    <a:cs typeface="Tahoma"/>
                  </a:rPr>
                  <a:t> </a:t>
                </a:r>
                <a:r>
                  <a:rPr lang="en-US" dirty="0">
                    <a:latin typeface="Tahoma"/>
                    <a:cs typeface="Tahoma"/>
                  </a:rPr>
                  <a:t>with T</a:t>
                </a:r>
                <a:r>
                  <a:rPr lang="en-US" baseline="-25000" dirty="0">
                    <a:latin typeface="Tahoma"/>
                    <a:cs typeface="Tahoma"/>
                  </a:rPr>
                  <a:t>3</a:t>
                </a:r>
              </a:p>
              <a:p>
                <a:pPr marL="457200" indent="-457200" algn="l" eaLnBrk="1" hangingPunct="1">
                  <a:buFont typeface="+mj-lt"/>
                  <a:buAutoNum type="arabicPeriod"/>
                </a:pPr>
                <a:r>
                  <a:rPr lang="en-US" dirty="0">
                    <a:latin typeface="Tahoma"/>
                    <a:cs typeface="Tahoma"/>
                  </a:rPr>
                  <a:t>T</a:t>
                </a:r>
                <a:r>
                  <a:rPr lang="en-US" baseline="-25000" dirty="0">
                    <a:latin typeface="Tahoma"/>
                    <a:cs typeface="Tahoma"/>
                  </a:rPr>
                  <a:t>4</a:t>
                </a:r>
                <a:r>
                  <a:rPr lang="en-US" dirty="0">
                    <a:latin typeface="Tahoma"/>
                    <a:cs typeface="Tahoma"/>
                  </a:rPr>
                  <a:t> must </a:t>
                </a:r>
                <a:r>
                  <a:rPr lang="en-US" dirty="0">
                    <a:solidFill>
                      <a:schemeClr val="accent3"/>
                    </a:solidFill>
                    <a:latin typeface="Tahoma"/>
                    <a:cs typeface="Tahoma"/>
                  </a:rPr>
                  <a:t>start after </a:t>
                </a:r>
                <a:r>
                  <a:rPr lang="en-US" dirty="0">
                    <a:latin typeface="Tahoma"/>
                    <a:cs typeface="Tahoma"/>
                  </a:rPr>
                  <a:t>T</a:t>
                </a:r>
                <a:r>
                  <a:rPr lang="en-US" baseline="-25000" dirty="0">
                    <a:latin typeface="Tahoma"/>
                    <a:cs typeface="Tahoma"/>
                  </a:rPr>
                  <a:t>1</a:t>
                </a:r>
                <a:r>
                  <a:rPr lang="en-US" dirty="0">
                    <a:latin typeface="Tahoma"/>
                    <a:cs typeface="Tahoma"/>
                  </a:rPr>
                  <a:t> is complete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24400" y="1371600"/>
                <a:ext cx="3886200" cy="22098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Content Placeholder 10"/>
          <p:cNvSpPr txBox="1">
            <a:spLocks/>
          </p:cNvSpPr>
          <p:nvPr/>
        </p:nvSpPr>
        <p:spPr>
          <a:xfrm>
            <a:off x="457200" y="4191000"/>
            <a:ext cx="8229600" cy="2209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l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variables here </a:t>
            </a:r>
            <a:r>
              <a:rPr lang="en-US" sz="2600" dirty="0">
                <a:latin typeface="+mn-lt"/>
              </a:rPr>
              <a:t>are task start/end times</a:t>
            </a:r>
          </a:p>
          <a:p>
            <a:pPr marL="274320" lvl="0" indent="-274320" algn="l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600" dirty="0">
                <a:latin typeface="+mn-lt"/>
              </a:rPr>
              <a:t>What about the domains and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constraints?  How can we </a:t>
            </a:r>
            <a:r>
              <a:rPr lang="en-US" sz="2600" dirty="0">
                <a:latin typeface="+mn-lt"/>
              </a:rPr>
              <a:t>express something like constraint #4, above, in terms of pairs of values for the end of </a:t>
            </a:r>
            <a:r>
              <a:rPr lang="en-US" sz="2600" dirty="0">
                <a:latin typeface="Bookman Old Style"/>
                <a:cs typeface="Bookman Old Style"/>
              </a:rPr>
              <a:t>T</a:t>
            </a:r>
            <a:r>
              <a:rPr lang="en-US" sz="2600" baseline="-25000" dirty="0">
                <a:latin typeface="Bookman Old Style"/>
                <a:cs typeface="Bookman Old Style"/>
              </a:rPr>
              <a:t>1</a:t>
            </a:r>
            <a:r>
              <a:rPr lang="en-US" sz="2600" dirty="0">
                <a:latin typeface="+mn-lt"/>
              </a:rPr>
              <a:t> and the start of </a:t>
            </a:r>
            <a:r>
              <a:rPr lang="en-US" sz="2600" dirty="0">
                <a:latin typeface="Bookman Old Style"/>
                <a:cs typeface="Bookman Old Style"/>
              </a:rPr>
              <a:t>T</a:t>
            </a:r>
            <a:r>
              <a:rPr lang="en-US" sz="2600" baseline="-25000" dirty="0">
                <a:latin typeface="Bookman Old Style"/>
                <a:cs typeface="Bookman Old Style"/>
              </a:rPr>
              <a:t>4</a:t>
            </a:r>
            <a:r>
              <a:rPr lang="en-US" sz="2600" dirty="0">
                <a:latin typeface="+mn-lt"/>
              </a:rPr>
              <a:t>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vs. Infinite Domains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Finite</a:t>
            </a:r>
            <a:r>
              <a:rPr lang="en-US" dirty="0"/>
              <a:t>: </a:t>
            </a:r>
            <a:r>
              <a:rPr lang="en-US" i="1" dirty="0"/>
              <a:t>n</a:t>
            </a:r>
            <a:r>
              <a:rPr lang="en-US" dirty="0"/>
              <a:t>-Queens, matching mates, job assignment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Constraints can, if we wish, be </a:t>
            </a:r>
            <a:r>
              <a:rPr lang="en-US" b="1" i="1" dirty="0">
                <a:solidFill>
                  <a:schemeClr val="tx1"/>
                </a:solidFill>
              </a:rPr>
              <a:t>listed explicitly</a:t>
            </a:r>
            <a:r>
              <a:rPr lang="en-US" dirty="0"/>
              <a:t>, in terms of all the possible pairs of values between constrained variables</a:t>
            </a:r>
          </a:p>
          <a:p>
            <a:r>
              <a:rPr lang="en-US" dirty="0">
                <a:solidFill>
                  <a:schemeClr val="accent3"/>
                </a:solidFill>
              </a:rPr>
              <a:t>Infinite</a:t>
            </a:r>
            <a:r>
              <a:rPr lang="en-US" dirty="0"/>
              <a:t>:  job scheduling</a:t>
            </a:r>
          </a:p>
          <a:p>
            <a:pPr lvl="1"/>
            <a:r>
              <a:rPr lang="en-US" dirty="0"/>
              <a:t>Cannot usually just enumerate all the possibilities</a:t>
            </a:r>
          </a:p>
          <a:p>
            <a:pPr lvl="1"/>
            <a:r>
              <a:rPr lang="en-US" dirty="0"/>
              <a:t>We need a </a:t>
            </a:r>
            <a:r>
              <a:rPr lang="en-US" dirty="0">
                <a:solidFill>
                  <a:schemeClr val="accent3"/>
                </a:solidFill>
              </a:rPr>
              <a:t>constraint language </a:t>
            </a:r>
            <a:r>
              <a:rPr lang="en-US" dirty="0"/>
              <a:t>to express things concisely:</a:t>
            </a:r>
          </a:p>
          <a:p>
            <a:pPr lvl="1" algn="ctr">
              <a:buNone/>
            </a:pPr>
            <a:r>
              <a:rPr lang="en-US" dirty="0">
                <a:latin typeface="Bookman Old Style"/>
                <a:cs typeface="Bookman Old Style"/>
              </a:rPr>
              <a:t>Start-Job</a:t>
            </a:r>
            <a:r>
              <a:rPr lang="en-US" baseline="-25000" dirty="0">
                <a:latin typeface="Bookman Old Style"/>
                <a:cs typeface="Bookman Old Style"/>
              </a:rPr>
              <a:t>1</a:t>
            </a:r>
            <a:r>
              <a:rPr lang="en-US" dirty="0">
                <a:latin typeface="Bookman Old Style"/>
                <a:cs typeface="Bookman Old Style"/>
              </a:rPr>
              <a:t> + 5 ≤ Start-Job</a:t>
            </a:r>
            <a:r>
              <a:rPr lang="en-US" baseline="-25000" dirty="0">
                <a:latin typeface="Bookman Old Style"/>
                <a:cs typeface="Bookman Old Style"/>
              </a:rPr>
              <a:t>2</a:t>
            </a:r>
          </a:p>
          <a:p>
            <a:pPr lvl="1"/>
            <a:r>
              <a:rPr lang="en-US" dirty="0"/>
              <a:t>The choice of this language affects the complexity of checking constraint satisfaction</a:t>
            </a:r>
          </a:p>
          <a:p>
            <a:pPr lvl="1"/>
            <a:r>
              <a:rPr lang="en-US" dirty="0"/>
              <a:t>Programs may need significant computation to </a:t>
            </a:r>
            <a:r>
              <a:rPr lang="en-US" i="1" dirty="0">
                <a:solidFill>
                  <a:schemeClr val="tx1"/>
                </a:solidFill>
              </a:rPr>
              <a:t>check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whether or not some assignment satisfies all constraints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5C7E97C6-9F05-3D42-9B7A-BCCAD592CE1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</a:t>
            </a:r>
            <a:r>
              <a:rPr lang="en-US" dirty="0" err="1"/>
              <a:t>CSPs</a:t>
            </a:r>
            <a:endParaRPr lang="en-US" dirty="0"/>
          </a:p>
        </p:txBody>
      </p:sp>
      <p:sp>
        <p:nvSpPr>
          <p:cNvPr id="301059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problems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e.g., who teaches what class</a:t>
            </a:r>
          </a:p>
          <a:p>
            <a:r>
              <a:rPr lang="en-US" dirty="0"/>
              <a:t>Timetabling problems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e.g., which class is offered when and where?</a:t>
            </a:r>
          </a:p>
          <a:p>
            <a:pPr>
              <a:spcAft>
                <a:spcPts val="600"/>
              </a:spcAft>
            </a:pPr>
            <a:r>
              <a:rPr lang="en-US" dirty="0"/>
              <a:t>Transportation scheduling</a:t>
            </a:r>
          </a:p>
          <a:p>
            <a:r>
              <a:rPr lang="en-US" dirty="0"/>
              <a:t>Factory scheduling</a:t>
            </a:r>
          </a:p>
        </p:txBody>
      </p:sp>
      <p:pic>
        <p:nvPicPr>
          <p:cNvPr id="13" name="Content Placeholder 12" descr="CSPgraph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rcRect t="-20014" b="-20014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6F6C1A9-0B6D-C748-8A7C-907EFB80723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Solution 1:  Generate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971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naïve algorithm: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Generate </a:t>
            </a:r>
            <a:r>
              <a:rPr lang="en-US" i="1" dirty="0">
                <a:solidFill>
                  <a:schemeClr val="tx1"/>
                </a:solidFill>
              </a:rPr>
              <a:t>all possible combinations </a:t>
            </a:r>
            <a:r>
              <a:rPr lang="en-US" dirty="0"/>
              <a:t>of values (nested loops)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Test each one to see if it </a:t>
            </a:r>
            <a:r>
              <a:rPr lang="en-US" dirty="0">
                <a:solidFill>
                  <a:schemeClr val="accent3"/>
                </a:solidFill>
              </a:rPr>
              <a:t>satisfies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constraints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Terminate on first </a:t>
            </a:r>
            <a:r>
              <a:rPr lang="en-US" dirty="0">
                <a:solidFill>
                  <a:schemeClr val="accent3"/>
                </a:solidFill>
              </a:rPr>
              <a:t>satisfying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assignment or </a:t>
            </a:r>
            <a:r>
              <a:rPr lang="en-US" i="1" dirty="0">
                <a:solidFill>
                  <a:schemeClr val="tx1"/>
                </a:solidFill>
              </a:rPr>
              <a:t>fail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when all checked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>
          <a:xfrm>
            <a:off x="457200" y="3276600"/>
            <a:ext cx="8216646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complexity of this is far too high;  if we have: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A set of </a:t>
            </a:r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dirty="0"/>
              <a:t> variables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A range of </a:t>
            </a:r>
            <a:r>
              <a:rPr lang="en-US" i="1" dirty="0" err="1">
                <a:latin typeface="Bookman Old Style"/>
                <a:cs typeface="Bookman Old Style"/>
              </a:rPr>
              <a:t>d</a:t>
            </a:r>
            <a:r>
              <a:rPr lang="en-US" i="1" dirty="0"/>
              <a:t> </a:t>
            </a:r>
            <a:r>
              <a:rPr lang="en-US" dirty="0"/>
              <a:t>possible domain values (e.g. values </a:t>
            </a:r>
            <a:r>
              <a:rPr lang="en-US" dirty="0">
                <a:latin typeface="Bookman Old Style"/>
                <a:cs typeface="Bookman Old Style"/>
              </a:rPr>
              <a:t>1, 2, 3,…,</a:t>
            </a:r>
            <a:r>
              <a:rPr lang="en-US" i="1" dirty="0" err="1">
                <a:latin typeface="Bookman Old Style"/>
                <a:cs typeface="Bookman Old Style"/>
              </a:rPr>
              <a:t>d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4773169"/>
            <a:ext cx="2514600" cy="1142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Bookman Old Style"/>
                <a:cs typeface="Bookman Old Style"/>
              </a:rPr>
              <a:t>n</a:t>
            </a:r>
            <a:r>
              <a:rPr lang="en-US" i="1" baseline="30000" dirty="0">
                <a:solidFill>
                  <a:schemeClr val="tx1"/>
                </a:solidFill>
                <a:latin typeface="Bookman Old Style"/>
                <a:cs typeface="Bookman Old Style"/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possible binary constraints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5547" y="4773169"/>
            <a:ext cx="2624422" cy="1142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  <a:latin typeface="Bookman Old Style"/>
                <a:cs typeface="Bookman Old Style"/>
              </a:rPr>
              <a:t>d</a:t>
            </a:r>
            <a:r>
              <a:rPr lang="en-US" i="1" baseline="30000" dirty="0" err="1">
                <a:solidFill>
                  <a:schemeClr val="tx1"/>
                </a:solidFill>
                <a:latin typeface="Bookman Old Style"/>
                <a:cs typeface="Bookman Old Style"/>
              </a:rPr>
              <a:t>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possible value combinations</a:t>
            </a:r>
          </a:p>
        </p:txBody>
      </p:sp>
      <p:sp>
        <p:nvSpPr>
          <p:cNvPr id="9" name="Multiply 8"/>
          <p:cNvSpPr/>
          <p:nvPr/>
        </p:nvSpPr>
        <p:spPr>
          <a:xfrm>
            <a:off x="3220711" y="4980673"/>
            <a:ext cx="606924" cy="630695"/>
          </a:xfrm>
          <a:prstGeom prst="mathMultiply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6497311" y="4981417"/>
            <a:ext cx="424846" cy="401351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sad-f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86" y="4541334"/>
            <a:ext cx="1491124" cy="1478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Solution 2:  Naïve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971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Simple search in a tree of (partial/complete) solutions: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Initial </a:t>
            </a:r>
            <a:r>
              <a:rPr lang="en-US" dirty="0">
                <a:solidFill>
                  <a:schemeClr val="accent3"/>
                </a:solidFill>
              </a:rPr>
              <a:t>start state </a:t>
            </a:r>
            <a:r>
              <a:rPr lang="en-US" dirty="0"/>
              <a:t>is set of unassigned variables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Each branch chooses one unassigned variable and some value for it that does not cause a constraint failure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Depth-First search, where each leaf is a </a:t>
            </a:r>
            <a:r>
              <a:rPr lang="en-US" i="1" dirty="0"/>
              <a:t>complete or failed </a:t>
            </a:r>
            <a:r>
              <a:rPr lang="en-US" dirty="0"/>
              <a:t>assignment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>
          <a:xfrm>
            <a:off x="457200" y="3276600"/>
            <a:ext cx="8216646" cy="1219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Again, complexity of this is far too high, since we have: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dirty="0">
                <a:latin typeface="Bookman Old Style"/>
                <a:cs typeface="Bookman Old Style"/>
              </a:rPr>
              <a:t> × </a:t>
            </a:r>
            <a:r>
              <a:rPr lang="en-US" i="1" dirty="0" err="1">
                <a:latin typeface="Bookman Old Style"/>
                <a:cs typeface="Bookman Old Style"/>
              </a:rPr>
              <a:t>d</a:t>
            </a:r>
            <a:r>
              <a:rPr lang="en-US" dirty="0">
                <a:latin typeface="Bookman Old Style"/>
                <a:cs typeface="Bookman Old Style"/>
              </a:rPr>
              <a:t>)</a:t>
            </a:r>
            <a:r>
              <a:rPr lang="en-US" dirty="0"/>
              <a:t> choices for (variable, value) choices at first level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latin typeface="Bookman Old Style"/>
                <a:cs typeface="Bookman Old Style"/>
              </a:rPr>
              <a:t>((</a:t>
            </a:r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dirty="0">
                <a:latin typeface="Bookman Old Style"/>
                <a:cs typeface="Bookman Old Style"/>
              </a:rPr>
              <a:t>– 1) × </a:t>
            </a:r>
            <a:r>
              <a:rPr lang="en-US" i="1" dirty="0" err="1">
                <a:latin typeface="Bookman Old Style"/>
                <a:cs typeface="Bookman Old Style"/>
              </a:rPr>
              <a:t>d</a:t>
            </a:r>
            <a:r>
              <a:rPr lang="en-US" dirty="0">
                <a:latin typeface="Bookman Old Style"/>
                <a:cs typeface="Bookman Old Style"/>
              </a:rPr>
              <a:t>)</a:t>
            </a:r>
            <a:r>
              <a:rPr lang="en-US" dirty="0"/>
              <a:t> choices at level 2, </a:t>
            </a:r>
            <a:r>
              <a:rPr lang="en-US" dirty="0">
                <a:latin typeface="Bookman Old Style"/>
                <a:cs typeface="Bookman Old Style"/>
              </a:rPr>
              <a:t>((</a:t>
            </a:r>
            <a:r>
              <a:rPr lang="en-US" i="1" dirty="0" err="1">
                <a:latin typeface="Bookman Old Style"/>
                <a:cs typeface="Bookman Old Style"/>
              </a:rPr>
              <a:t>n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dirty="0">
                <a:latin typeface="Bookman Old Style"/>
                <a:cs typeface="Bookman Old Style"/>
              </a:rPr>
              <a:t>– 2) × </a:t>
            </a:r>
            <a:r>
              <a:rPr lang="en-US" i="1" dirty="0" err="1">
                <a:latin typeface="Bookman Old Style"/>
                <a:cs typeface="Bookman Old Style"/>
              </a:rPr>
              <a:t>d</a:t>
            </a:r>
            <a:r>
              <a:rPr lang="en-US" dirty="0">
                <a:latin typeface="Bookman Old Style"/>
                <a:cs typeface="Bookman Old Style"/>
              </a:rPr>
              <a:t>)</a:t>
            </a:r>
            <a:r>
              <a:rPr lang="en-US" dirty="0"/>
              <a:t> choices at level 3, etc. </a:t>
            </a:r>
            <a:endParaRPr lang="en-US" i="1" dirty="0"/>
          </a:p>
          <a:p>
            <a:pPr marL="788670" lvl="1" indent="-514350">
              <a:buFont typeface="+mj-lt"/>
              <a:buAutoNum type="arabicPeriod"/>
            </a:pP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62000" y="4541334"/>
            <a:ext cx="7848600" cy="1478466"/>
            <a:chOff x="1066800" y="4541334"/>
            <a:chExt cx="7848600" cy="1478466"/>
          </a:xfrm>
        </p:grpSpPr>
        <p:sp>
          <p:nvSpPr>
            <p:cNvPr id="7" name="Rectangle 6"/>
            <p:cNvSpPr/>
            <p:nvPr/>
          </p:nvSpPr>
          <p:spPr>
            <a:xfrm>
              <a:off x="1066800" y="4773169"/>
              <a:ext cx="4114800" cy="1142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  <a:latin typeface="Bookman Old Style"/>
                  <a:cs typeface="Bookman Old Style"/>
                </a:rPr>
                <a:t>n!d</a:t>
              </a:r>
              <a:r>
                <a:rPr lang="en-US" i="1" baseline="30000" dirty="0" err="1">
                  <a:solidFill>
                    <a:schemeClr val="tx1"/>
                  </a:solidFill>
                  <a:latin typeface="Bookman Old Style"/>
                  <a:cs typeface="Bookman Old Style"/>
                </a:rPr>
                <a:t>n</a:t>
              </a:r>
              <a:r>
                <a:rPr lang="en-US" i="1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possible paths down to leaves that must be explored</a:t>
              </a:r>
            </a:p>
          </p:txBody>
        </p:sp>
        <p:sp>
          <p:nvSpPr>
            <p:cNvPr id="10" name="Equal 9"/>
            <p:cNvSpPr/>
            <p:nvPr/>
          </p:nvSpPr>
          <p:spPr>
            <a:xfrm>
              <a:off x="5278111" y="4981417"/>
              <a:ext cx="424846" cy="401351"/>
            </a:xfrm>
            <a:prstGeom prst="mathEqual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44386" y="4541334"/>
              <a:ext cx="3071014" cy="1478466"/>
              <a:chOff x="5844386" y="4541334"/>
              <a:chExt cx="3071014" cy="1478466"/>
            </a:xfrm>
          </p:grpSpPr>
          <p:pic>
            <p:nvPicPr>
              <p:cNvPr id="11" name="Picture 10" descr="sad-fac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44386" y="4541334"/>
                <a:ext cx="1491124" cy="1478466"/>
              </a:xfrm>
              <a:prstGeom prst="rect">
                <a:avLst/>
              </a:prstGeom>
            </p:spPr>
          </p:pic>
          <p:pic>
            <p:nvPicPr>
              <p:cNvPr id="13" name="Picture 12" descr="sad-fac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24276" y="4541334"/>
                <a:ext cx="1491124" cy="147846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CSPgraph.jpg"/>
          <p:cNvPicPr>
            <a:picLocks noGrp="1" noChangeAspect="1"/>
          </p:cNvPicPr>
          <p:nvPr>
            <p:ph sz="quarter" idx="2"/>
          </p:nvPr>
        </p:nvPicPr>
        <p:blipFill>
          <a:blip r:embed="rId3"/>
          <a:srcRect t="-20014" b="-20014"/>
          <a:stretch>
            <a:fillRect/>
          </a:stretch>
        </p:blipFill>
        <p:spPr>
          <a:xfrm>
            <a:off x="5178552" y="1216152"/>
            <a:ext cx="4041648" cy="4937760"/>
          </a:xfrm>
        </p:spPr>
      </p:pic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</a:t>
            </a:r>
            <a:r>
              <a:rPr lang="en-US" dirty="0" err="1"/>
              <a:t>CSPs</a:t>
            </a:r>
            <a:r>
              <a:rPr lang="en-US" dirty="0"/>
              <a:t>:  What else is needed?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4953000" cy="4937760"/>
          </a:xfrm>
        </p:spPr>
        <p:txBody>
          <a:bodyPr>
            <a:normAutofit fontScale="92500"/>
          </a:bodyPr>
          <a:lstStyle/>
          <a:p>
            <a:r>
              <a:rPr lang="en-US" dirty="0"/>
              <a:t>We need more than a successor function and a goal test: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Way to </a:t>
            </a:r>
            <a:r>
              <a:rPr lang="en-US" dirty="0">
                <a:solidFill>
                  <a:schemeClr val="accent3"/>
                </a:solidFill>
              </a:rPr>
              <a:t>propagate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constraints:  checking how changes to values of one variable affect those that can be placed on all the others</a:t>
            </a:r>
          </a:p>
          <a:p>
            <a:pPr marL="78867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Early failure </a:t>
            </a:r>
            <a:r>
              <a:rPr lang="en-US" dirty="0"/>
              <a:t>test, so we don’t explore dead ends in our search</a:t>
            </a:r>
          </a:p>
          <a:p>
            <a:r>
              <a:rPr lang="en-US" dirty="0">
                <a:sym typeface="Wingdings" charset="2"/>
              </a:rPr>
              <a:t>Thus, we need: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ym typeface="Wingdings" charset="2"/>
              </a:rPr>
              <a:t>Precise way to </a:t>
            </a:r>
            <a:r>
              <a:rPr lang="en-US" i="1" dirty="0">
                <a:solidFill>
                  <a:schemeClr val="tx1"/>
                </a:solidFill>
                <a:sym typeface="Wingdings" charset="2"/>
              </a:rPr>
              <a:t>represent</a:t>
            </a:r>
            <a:r>
              <a:rPr lang="en-US" dirty="0">
                <a:solidFill>
                  <a:schemeClr val="tx1"/>
                </a:solidFill>
                <a:sym typeface="Wingdings" charset="2"/>
              </a:rPr>
              <a:t> </a:t>
            </a:r>
            <a:r>
              <a:rPr lang="en-US" dirty="0">
                <a:sym typeface="Wingdings" charset="2"/>
              </a:rPr>
              <a:t>constraints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>
                <a:solidFill>
                  <a:schemeClr val="tx1"/>
                </a:solidFill>
                <a:sym typeface="Wingdings" charset="2"/>
              </a:rPr>
              <a:t>Algorithms</a:t>
            </a:r>
            <a:r>
              <a:rPr lang="en-US" dirty="0">
                <a:solidFill>
                  <a:srgbClr val="FF0000"/>
                </a:solidFill>
                <a:sym typeface="Wingdings" charset="2"/>
              </a:rPr>
              <a:t> </a:t>
            </a:r>
            <a:r>
              <a:rPr lang="en-US" dirty="0">
                <a:sym typeface="Wingdings" charset="2"/>
              </a:rPr>
              <a:t>to check constraint conflict, agreement, and satisfaction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C20BEA-592A-2D4A-8599-ED249165F3D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Improvement:  Using </a:t>
            </a:r>
            <a:r>
              <a:rPr lang="en-US" dirty="0" err="1"/>
              <a:t>Commutativity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/>
              <a:t>Naïve search ignores </a:t>
            </a:r>
            <a:r>
              <a:rPr lang="en-US" dirty="0" err="1">
                <a:solidFill>
                  <a:schemeClr val="accent3"/>
                </a:solidFill>
              </a:rPr>
              <a:t>commutativity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dirty="0" err="1"/>
              <a:t>CSPs</a:t>
            </a:r>
            <a:endParaRPr lang="en-US" dirty="0"/>
          </a:p>
          <a:p>
            <a:pPr marL="731520" lvl="1"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</a:pPr>
            <a:r>
              <a:rPr lang="en-US" sz="2270" dirty="0"/>
              <a:t>Whether a solution exists </a:t>
            </a:r>
            <a:r>
              <a:rPr lang="en-US" sz="2270" i="1" dirty="0">
                <a:solidFill>
                  <a:schemeClr val="tx1"/>
                </a:solidFill>
              </a:rPr>
              <a:t>does not depend upon the order </a:t>
            </a:r>
            <a:r>
              <a:rPr lang="en-US" sz="2270" dirty="0"/>
              <a:t>in which we assign variables, since all we care about is a final solution that is consistent</a:t>
            </a:r>
            <a:endParaRPr lang="en-US" sz="2600" dirty="0"/>
          </a:p>
          <a:p>
            <a:r>
              <a:rPr lang="en-US" dirty="0">
                <a:solidFill>
                  <a:schemeClr val="accent3"/>
                </a:solidFill>
              </a:rPr>
              <a:t>Backtracking Search</a:t>
            </a:r>
            <a:r>
              <a:rPr lang="en-US" dirty="0"/>
              <a:t>:  a basic CSP solution algorithm</a:t>
            </a:r>
          </a:p>
          <a:p>
            <a:pPr lvl="1"/>
            <a:r>
              <a:rPr lang="en-US" dirty="0"/>
              <a:t>Exploit commutative structure by only changing single variable at each level (</a:t>
            </a:r>
            <a:r>
              <a:rPr lang="en-US" i="1" dirty="0">
                <a:latin typeface="Bookman Old Style"/>
                <a:cs typeface="Bookman Old Style"/>
              </a:rPr>
              <a:t>X</a:t>
            </a:r>
            <a:r>
              <a:rPr lang="en-US" i="1" baseline="-25000" dirty="0">
                <a:latin typeface="Bookman Old Style"/>
                <a:cs typeface="Bookman Old Style"/>
              </a:rPr>
              <a:t>1</a:t>
            </a:r>
            <a:r>
              <a:rPr lang="en-US" dirty="0"/>
              <a:t> at first search level, </a:t>
            </a:r>
            <a:r>
              <a:rPr lang="en-US" i="1" dirty="0">
                <a:latin typeface="Bookman Old Style"/>
                <a:cs typeface="Bookman Old Style"/>
              </a:rPr>
              <a:t>X</a:t>
            </a:r>
            <a:r>
              <a:rPr lang="en-US" i="1" baseline="-25000" dirty="0">
                <a:latin typeface="Bookman Old Style"/>
                <a:cs typeface="Bookman Old Style"/>
              </a:rPr>
              <a:t>2</a:t>
            </a:r>
            <a:r>
              <a:rPr lang="en-US" dirty="0"/>
              <a:t> at second, etc.)</a:t>
            </a:r>
          </a:p>
          <a:p>
            <a:pPr lvl="1"/>
            <a:r>
              <a:rPr lang="en-US" dirty="0"/>
              <a:t>This reduces total number of search paths:  </a:t>
            </a:r>
            <a:r>
              <a:rPr lang="en-US" i="1" dirty="0" err="1">
                <a:solidFill>
                  <a:schemeClr val="tx1"/>
                </a:solidFill>
                <a:latin typeface="Bookman Old Style"/>
                <a:cs typeface="Bookman Old Style"/>
              </a:rPr>
              <a:t>n!d</a:t>
            </a:r>
            <a:r>
              <a:rPr lang="en-US" i="1" baseline="30000" dirty="0" err="1">
                <a:solidFill>
                  <a:schemeClr val="tx1"/>
                </a:solidFill>
                <a:latin typeface="Bookman Old Style"/>
                <a:cs typeface="Bookman Old Style"/>
              </a:rPr>
              <a:t>n</a:t>
            </a:r>
            <a:r>
              <a:rPr lang="en-US" i="1" dirty="0">
                <a:solidFill>
                  <a:schemeClr val="tx1"/>
                </a:solidFill>
                <a:latin typeface="Bookman Old Style"/>
                <a:cs typeface="Bookman Old Style"/>
              </a:rPr>
              <a:t> </a:t>
            </a:r>
            <a:r>
              <a:rPr lang="en-US" dirty="0">
                <a:solidFill>
                  <a:schemeClr val="tx1"/>
                </a:solidFill>
                <a:latin typeface="Bookman Old Style"/>
                <a:cs typeface="Bookman Old Style"/>
              </a:rPr>
              <a:t> ⇒  </a:t>
            </a:r>
            <a:r>
              <a:rPr lang="en-US" i="1" dirty="0" err="1">
                <a:solidFill>
                  <a:schemeClr val="tx1"/>
                </a:solidFill>
                <a:latin typeface="Bookman Old Style"/>
                <a:cs typeface="Bookman Old Style"/>
              </a:rPr>
              <a:t>d</a:t>
            </a:r>
            <a:r>
              <a:rPr lang="en-US" i="1" baseline="30000" dirty="0" err="1">
                <a:solidFill>
                  <a:schemeClr val="tx1"/>
                </a:solidFill>
                <a:latin typeface="Bookman Old Style"/>
                <a:cs typeface="Bookman Old Style"/>
              </a:rPr>
              <a:t>n</a:t>
            </a:r>
            <a:endParaRPr lang="en-US" i="1" baseline="30000" dirty="0">
              <a:solidFill>
                <a:schemeClr val="tx1"/>
              </a:solidFill>
              <a:latin typeface="Bookman Old Style"/>
              <a:cs typeface="Bookman Old Style"/>
            </a:endParaRPr>
          </a:p>
          <a:p>
            <a:pPr lvl="1"/>
            <a:r>
              <a:rPr lang="en-US" dirty="0"/>
              <a:t>Allow search to </a:t>
            </a:r>
            <a:r>
              <a:rPr lang="en-US" i="1" dirty="0">
                <a:solidFill>
                  <a:schemeClr val="tx1"/>
                </a:solidFill>
              </a:rPr>
              <a:t>back up </a:t>
            </a:r>
            <a:r>
              <a:rPr lang="en-US" dirty="0"/>
              <a:t>by </a:t>
            </a:r>
            <a:r>
              <a:rPr lang="en-US" dirty="0">
                <a:solidFill>
                  <a:schemeClr val="accent3"/>
                </a:solidFill>
              </a:rPr>
              <a:t>removing</a:t>
            </a:r>
            <a:r>
              <a:rPr lang="en-US" dirty="0"/>
              <a:t> a variable assignment when failure occurs, rather than starting all over again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6A010C-7E96-794A-8A7C-F97CB431F0C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BB1550-8A49-03FB-B647-1307375E1F63}"/>
              </a:ext>
            </a:extLst>
          </p:cNvPr>
          <p:cNvGrpSpPr/>
          <p:nvPr/>
        </p:nvGrpSpPr>
        <p:grpSpPr>
          <a:xfrm>
            <a:off x="304800" y="1336992"/>
            <a:ext cx="6248400" cy="4184015"/>
            <a:chOff x="304800" y="1149985"/>
            <a:chExt cx="6248400" cy="41840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0D0229-C179-41B7-EDDB-9E8D4259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556" y="1295400"/>
              <a:ext cx="6044163" cy="395863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8FB8BB-A0EE-4812-0D96-E633E22CA0AD}"/>
                </a:ext>
              </a:extLst>
            </p:cNvPr>
            <p:cNvSpPr/>
            <p:nvPr/>
          </p:nvSpPr>
          <p:spPr>
            <a:xfrm>
              <a:off x="304800" y="1149985"/>
              <a:ext cx="6248400" cy="4184015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2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Backtracking Search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9FFE1B09-F82F-1444-9E54-CCBEB112911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78766" y="5638800"/>
            <a:ext cx="8229600" cy="614293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simple recursive version of back-tracking</a:t>
            </a:r>
          </a:p>
          <a:p>
            <a:pPr marL="731520" lvl="1" indent="-274320" algn="l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270" dirty="0">
                <a:solidFill>
                  <a:schemeClr val="tx2"/>
                </a:solidFill>
                <a:latin typeface="+mn-lt"/>
              </a:rPr>
              <a:t>Even in this limited version, can solve </a:t>
            </a:r>
            <a:r>
              <a:rPr lang="en-US" sz="2270" i="1" dirty="0" err="1">
                <a:solidFill>
                  <a:schemeClr val="tx2"/>
                </a:solidFill>
                <a:latin typeface="Bookman Old Style"/>
                <a:cs typeface="Bookman Old Style"/>
              </a:rPr>
              <a:t>n</a:t>
            </a:r>
            <a:r>
              <a:rPr lang="en-US" sz="2270" dirty="0">
                <a:solidFill>
                  <a:schemeClr val="tx2"/>
                </a:solidFill>
                <a:latin typeface="+mn-lt"/>
              </a:rPr>
              <a:t>-Queens for </a:t>
            </a:r>
            <a:r>
              <a:rPr lang="en-US" sz="2270" i="1" dirty="0" err="1">
                <a:solidFill>
                  <a:schemeClr val="tx2"/>
                </a:solidFill>
                <a:latin typeface="Bookman Old Style"/>
                <a:cs typeface="Bookman Old Style"/>
              </a:rPr>
              <a:t>n</a:t>
            </a:r>
            <a:r>
              <a:rPr lang="en-US" sz="2270" dirty="0">
                <a:solidFill>
                  <a:schemeClr val="tx2"/>
                </a:solidFill>
                <a:latin typeface="Bookman Old Style"/>
                <a:cs typeface="Bookman Old Style"/>
              </a:rPr>
              <a:t> ≤ 25</a:t>
            </a:r>
            <a:endParaRPr kumimoji="0" lang="en-US" sz="227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ookman Old Style"/>
              <a:ea typeface="+mn-ea"/>
              <a:cs typeface="Bookman Old Style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19200" y="4191001"/>
            <a:ext cx="3886200" cy="533400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3600" y="3800723"/>
            <a:ext cx="3031102" cy="1380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sz="1800" dirty="0"/>
              <a:t>For any value chosen, we </a:t>
            </a:r>
            <a:r>
              <a:rPr lang="en-US" sz="1800" i="1" dirty="0"/>
              <a:t>recurse</a:t>
            </a:r>
            <a:r>
              <a:rPr lang="en-US" sz="1800" dirty="0"/>
              <a:t>, moving onto next variable in our ordering.</a:t>
            </a:r>
          </a:p>
          <a:p>
            <a:pPr>
              <a:spcAft>
                <a:spcPts val="1200"/>
              </a:spcAft>
            </a:pPr>
            <a:r>
              <a:rPr lang="en-US" sz="1800" i="1" dirty="0"/>
              <a:t>Failure test</a:t>
            </a:r>
            <a:r>
              <a:rPr lang="en-US" sz="1800" b="1" i="1" dirty="0"/>
              <a:t> </a:t>
            </a:r>
            <a:r>
              <a:rPr lang="en-US" sz="1800" dirty="0"/>
              <a:t>checks any result returned from lower levels.</a:t>
            </a:r>
          </a:p>
        </p:txBody>
      </p:sp>
      <p:cxnSp>
        <p:nvCxnSpPr>
          <p:cNvPr id="19" name="Straight Arrow Connector 18"/>
          <p:cNvCxnSpPr>
            <a:cxnSpLocks/>
            <a:stCxn id="18" idx="1"/>
          </p:cNvCxnSpPr>
          <p:nvPr/>
        </p:nvCxnSpPr>
        <p:spPr>
          <a:xfrm flipH="1">
            <a:off x="5105400" y="4491162"/>
            <a:ext cx="838200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AE6B3-E357-FC1D-4C5D-1EB246DF71EE}"/>
              </a:ext>
            </a:extLst>
          </p:cNvPr>
          <p:cNvSpPr/>
          <p:nvPr/>
        </p:nvSpPr>
        <p:spPr>
          <a:xfrm>
            <a:off x="6781800" y="3429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Russell &amp; Norvig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(2021)</a:t>
            </a:r>
          </a:p>
        </p:txBody>
      </p:sp>
    </p:spTree>
    <p:extLst>
      <p:ext uri="{BB962C8B-B14F-4D97-AF65-F5344CB8AC3E}">
        <p14:creationId xmlns:p14="http://schemas.microsoft.com/office/powerpoint/2010/main" val="13982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E4E748C-231F-0A31-84A6-18B53401B6F2}"/>
              </a:ext>
            </a:extLst>
          </p:cNvPr>
          <p:cNvGrpSpPr/>
          <p:nvPr/>
        </p:nvGrpSpPr>
        <p:grpSpPr>
          <a:xfrm>
            <a:off x="304800" y="1336992"/>
            <a:ext cx="6248400" cy="4184015"/>
            <a:chOff x="304800" y="1149985"/>
            <a:chExt cx="6248400" cy="41840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7F8DE76-5042-BF58-1015-568C6D586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556" y="1295400"/>
              <a:ext cx="6044163" cy="395863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447904-BDDA-3B1C-DB39-E7EA4E3BB10E}"/>
                </a:ext>
              </a:extLst>
            </p:cNvPr>
            <p:cNvSpPr/>
            <p:nvPr/>
          </p:nvSpPr>
          <p:spPr>
            <a:xfrm>
              <a:off x="304800" y="1149985"/>
              <a:ext cx="6248400" cy="4184015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2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Backtracking Search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9FFE1B09-F82F-1444-9E54-CCBEB112911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1556" y="4724400"/>
            <a:ext cx="5187244" cy="716644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91200" y="3299143"/>
            <a:ext cx="3200400" cy="1533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sz="1800" dirty="0"/>
              <a:t>If a solution is not consistent, then the latest assignment is </a:t>
            </a:r>
            <a:r>
              <a:rPr lang="en-US" sz="1800" i="1" dirty="0"/>
              <a:t>removed</a:t>
            </a:r>
            <a:r>
              <a:rPr lang="en-US" sz="1800" dirty="0"/>
              <a:t> from the current set.</a:t>
            </a:r>
          </a:p>
          <a:p>
            <a:r>
              <a:rPr lang="en-US" sz="1800" dirty="0"/>
              <a:t>The algorithm repeats until either we succeed, or all values are used up and we </a:t>
            </a:r>
            <a:r>
              <a:rPr lang="en-US" sz="1800" i="1" dirty="0"/>
              <a:t>fail</a:t>
            </a:r>
            <a:r>
              <a:rPr lang="en-US" sz="1800" dirty="0"/>
              <a:t>.</a:t>
            </a:r>
          </a:p>
        </p:txBody>
      </p:sp>
      <p:cxnSp>
        <p:nvCxnSpPr>
          <p:cNvPr id="19" name="Straight Arrow Connector 18"/>
          <p:cNvCxnSpPr>
            <a:cxnSpLocks/>
            <a:stCxn id="18" idx="1"/>
          </p:cNvCxnSpPr>
          <p:nvPr/>
        </p:nvCxnSpPr>
        <p:spPr>
          <a:xfrm flipH="1">
            <a:off x="5334000" y="4065782"/>
            <a:ext cx="457200" cy="651633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6B8BFC-0387-0B07-021E-96235216D62B}"/>
              </a:ext>
            </a:extLst>
          </p:cNvPr>
          <p:cNvSpPr/>
          <p:nvPr/>
        </p:nvSpPr>
        <p:spPr>
          <a:xfrm>
            <a:off x="6781800" y="3429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Russell &amp; Norvig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(2021)</a:t>
            </a:r>
          </a:p>
        </p:txBody>
      </p:sp>
    </p:spTree>
    <p:extLst>
      <p:ext uri="{BB962C8B-B14F-4D97-AF65-F5344CB8AC3E}">
        <p14:creationId xmlns:p14="http://schemas.microsoft.com/office/powerpoint/2010/main" val="69203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Satisfaction Problems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search problem, a state is often a “black box”</a:t>
            </a:r>
          </a:p>
          <a:p>
            <a:pPr lvl="1"/>
            <a:r>
              <a:rPr lang="en-US" dirty="0"/>
              <a:t>Any data structure can be used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Even heuristic search does not pay generally pay attention to the relationships between different states and their structures beyond the basic heuristic values</a:t>
            </a:r>
          </a:p>
          <a:p>
            <a:r>
              <a:rPr lang="en-US" dirty="0"/>
              <a:t>Constraint satisfaction problem (CSP):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set of </a:t>
            </a:r>
            <a:r>
              <a:rPr lang="en-US" dirty="0">
                <a:solidFill>
                  <a:schemeClr val="accent3"/>
                </a:solidFill>
              </a:rPr>
              <a:t>variables</a:t>
            </a:r>
            <a:r>
              <a:rPr lang="en-US" dirty="0"/>
              <a:t> </a:t>
            </a:r>
            <a:r>
              <a:rPr lang="en-US" i="1" dirty="0">
                <a:latin typeface="Bookman Old Style"/>
                <a:cs typeface="Bookman Old Style"/>
              </a:rPr>
              <a:t>X</a:t>
            </a:r>
            <a:r>
              <a:rPr lang="en-US" i="1" baseline="-25000" dirty="0">
                <a:latin typeface="Bookman Old Style"/>
                <a:cs typeface="Bookman Old Style"/>
              </a:rPr>
              <a:t>1</a:t>
            </a:r>
            <a:r>
              <a:rPr lang="en-US" i="1" dirty="0">
                <a:latin typeface="Bookman Old Style"/>
                <a:cs typeface="Bookman Old Style"/>
              </a:rPr>
              <a:t>,…,</a:t>
            </a:r>
            <a:r>
              <a:rPr lang="en-US" i="1" dirty="0" err="1">
                <a:latin typeface="Bookman Old Style"/>
                <a:cs typeface="Bookman Old Style"/>
              </a:rPr>
              <a:t>X</a:t>
            </a:r>
            <a:r>
              <a:rPr lang="en-US" i="1" baseline="-25000" dirty="0" err="1">
                <a:latin typeface="Bookman Old Style"/>
                <a:cs typeface="Bookman Old Style"/>
              </a:rPr>
              <a:t>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variable </a:t>
            </a:r>
            <a:r>
              <a:rPr lang="en-US" i="1" dirty="0">
                <a:latin typeface="Bookman Old Style"/>
                <a:cs typeface="Bookman Old Style"/>
              </a:rPr>
              <a:t>X</a:t>
            </a:r>
            <a:r>
              <a:rPr lang="en-US" i="1" baseline="-25000" dirty="0">
                <a:latin typeface="Bookman Old Style"/>
                <a:cs typeface="Bookman Old Style"/>
              </a:rPr>
              <a:t>i</a:t>
            </a:r>
            <a:r>
              <a:rPr lang="en-US" dirty="0">
                <a:latin typeface="Bookman Old Style"/>
                <a:cs typeface="Bookman Old Style"/>
              </a:rPr>
              <a:t> </a:t>
            </a:r>
            <a:r>
              <a:rPr lang="en-US" dirty="0"/>
              <a:t>has a </a:t>
            </a:r>
            <a:r>
              <a:rPr lang="en-US" dirty="0">
                <a:solidFill>
                  <a:schemeClr val="accent3"/>
                </a:solidFill>
              </a:rPr>
              <a:t>domain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latin typeface="Bookman Old Style"/>
                <a:cs typeface="Bookman Old Style"/>
              </a:rPr>
              <a:t>D</a:t>
            </a:r>
            <a:r>
              <a:rPr lang="en-US" i="1" baseline="-25000" dirty="0">
                <a:latin typeface="Bookman Old Style"/>
                <a:cs typeface="Bookman Old Style"/>
              </a:rPr>
              <a:t>i</a:t>
            </a:r>
            <a:r>
              <a:rPr lang="en-US" dirty="0"/>
              <a:t> of possible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Goal test</a:t>
            </a:r>
            <a:r>
              <a:rPr lang="en-US" dirty="0"/>
              <a:t>:  a set of </a:t>
            </a:r>
            <a:r>
              <a:rPr lang="en-US" dirty="0">
                <a:solidFill>
                  <a:schemeClr val="accent3"/>
                </a:solidFill>
              </a:rPr>
              <a:t>constraints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latin typeface="Bookman Old Style"/>
                <a:cs typeface="Bookman Old Style"/>
              </a:rPr>
              <a:t>C</a:t>
            </a:r>
            <a:r>
              <a:rPr lang="en-US" i="1" baseline="-25000" dirty="0">
                <a:latin typeface="Bookman Old Style"/>
                <a:cs typeface="Bookman Old Style"/>
              </a:rPr>
              <a:t>1</a:t>
            </a:r>
            <a:r>
              <a:rPr lang="en-US" i="1" dirty="0">
                <a:latin typeface="Bookman Old Style"/>
                <a:cs typeface="Bookman Old Style"/>
              </a:rPr>
              <a:t>,…,C</a:t>
            </a:r>
            <a:r>
              <a:rPr lang="en-US" i="1" baseline="-25000" dirty="0">
                <a:latin typeface="Bookman Old Style"/>
                <a:cs typeface="Bookman Old Style"/>
              </a:rPr>
              <a:t>m</a:t>
            </a:r>
            <a:r>
              <a:rPr lang="en-US" i="1" dirty="0">
                <a:latin typeface="Bookman Old Style"/>
                <a:cs typeface="Bookman Old Style"/>
              </a:rPr>
              <a:t>     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>
                <a:latin typeface="Bookman Old Style"/>
              </a:rPr>
              <a:t>     </a:t>
            </a:r>
            <a:r>
              <a:rPr lang="en-US" dirty="0"/>
              <a:t>(</a:t>
            </a:r>
            <a:r>
              <a:rPr lang="en-US" i="1" dirty="0"/>
              <a:t>restrictions</a:t>
            </a:r>
            <a:r>
              <a:rPr lang="en-US" dirty="0"/>
              <a:t> on possible values of the variables) </a:t>
            </a:r>
          </a:p>
          <a:p>
            <a:r>
              <a:rPr lang="en-US" i="1" dirty="0"/>
              <a:t>Solution</a:t>
            </a:r>
            <a:r>
              <a:rPr lang="en-US" dirty="0"/>
              <a:t>: a </a:t>
            </a:r>
            <a:r>
              <a:rPr lang="en-US" dirty="0">
                <a:solidFill>
                  <a:schemeClr val="accent3"/>
                </a:solidFill>
              </a:rPr>
              <a:t>complete</a:t>
            </a:r>
            <a:r>
              <a:rPr lang="en-US" dirty="0"/>
              <a:t> assignment—each variable is assigned a possible value, without violating any constraint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D24324C3-85A9-7F4A-B14B-162E6B36391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example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47F3BC-8ECA-9247-9E3A-ED1875F43BD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0857A-69B6-3609-965F-9CB57055C73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399"/>
            <a:ext cx="7406640" cy="4727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CB2664-3E15-2286-D94C-B016B8E7258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95399"/>
            <a:ext cx="7406640" cy="472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99C706-66B7-1521-F4C8-42D0B3C7566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295399"/>
            <a:ext cx="7406640" cy="47276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94BC69-FFEA-5EB4-FA21-5105BD6446F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295399"/>
            <a:ext cx="7406640" cy="4727643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  <a:stCxn id="14" idx="1"/>
          </p:cNvCxnSpPr>
          <p:nvPr/>
        </p:nvCxnSpPr>
        <p:spPr>
          <a:xfrm flipH="1">
            <a:off x="4210531" y="5410200"/>
            <a:ext cx="434621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438400" y="4800600"/>
            <a:ext cx="1752600" cy="1219200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5152" y="5029200"/>
            <a:ext cx="3660648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800" dirty="0"/>
              <a:t>Any search from this point on will fail, so this branch will back up to the parent node above it as necessary.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53B84F-C6C6-1467-6F7D-5E72E88BD9EB}"/>
              </a:ext>
            </a:extLst>
          </p:cNvPr>
          <p:cNvSpPr/>
          <p:nvPr/>
        </p:nvSpPr>
        <p:spPr>
          <a:xfrm>
            <a:off x="6781800" y="3429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7"/>
              </a:rPr>
              <a:t>Russell &amp; Norvig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(2021)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Backtracking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5943600" cy="4937760"/>
          </a:xfrm>
        </p:spPr>
        <p:txBody>
          <a:bodyPr/>
          <a:lstStyle/>
          <a:p>
            <a:r>
              <a:rPr lang="en-US" dirty="0"/>
              <a:t>Depending upon how we answer the following questions, our search can go in a number of different ways: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Which variable </a:t>
            </a:r>
            <a:r>
              <a:rPr lang="en-US" dirty="0"/>
              <a:t>should be assigned next and in </a:t>
            </a:r>
            <a:r>
              <a:rPr lang="en-US" i="1" dirty="0">
                <a:solidFill>
                  <a:schemeClr val="tx1"/>
                </a:solidFill>
              </a:rPr>
              <a:t>what order </a:t>
            </a:r>
            <a:r>
              <a:rPr lang="en-US" dirty="0"/>
              <a:t>should the values be tried?</a:t>
            </a:r>
          </a:p>
          <a:p>
            <a:pPr lvl="1"/>
            <a:r>
              <a:rPr lang="en-US" dirty="0"/>
              <a:t>What results does the current variable assignments have on </a:t>
            </a:r>
            <a:r>
              <a:rPr lang="en-US" i="1" dirty="0">
                <a:solidFill>
                  <a:schemeClr val="tx1"/>
                </a:solidFill>
              </a:rPr>
              <a:t>other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/>
              <a:t>variables?</a:t>
            </a:r>
          </a:p>
          <a:p>
            <a:pPr lvl="1"/>
            <a:r>
              <a:rPr lang="en-US" dirty="0"/>
              <a:t>How to detect </a:t>
            </a:r>
            <a:r>
              <a:rPr lang="en-US" i="1" dirty="0">
                <a:solidFill>
                  <a:schemeClr val="tx1"/>
                </a:solidFill>
              </a:rPr>
              <a:t>dead-ends</a:t>
            </a:r>
            <a:r>
              <a:rPr lang="en-US" b="1" i="1" dirty="0">
                <a:solidFill>
                  <a:sysClr val="windowText" lastClr="000000"/>
                </a:solidFill>
              </a:rPr>
              <a:t> </a:t>
            </a:r>
            <a:r>
              <a:rPr lang="en-US" dirty="0"/>
              <a:t>early?</a:t>
            </a:r>
          </a:p>
          <a:p>
            <a:pPr lvl="1"/>
            <a:r>
              <a:rPr lang="en-US" dirty="0"/>
              <a:t>When a path fails, can we </a:t>
            </a:r>
            <a:r>
              <a:rPr lang="en-US" i="1" dirty="0">
                <a:solidFill>
                  <a:schemeClr val="tx1"/>
                </a:solidFill>
              </a:rPr>
              <a:t>avoid repeating </a:t>
            </a:r>
            <a:r>
              <a:rPr lang="en-US" dirty="0"/>
              <a:t>this failure in later search paths?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EDD989-4508-2A40-9175-2B2D5E6DD6D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3B2173-5F08-4562-42AA-F9F38FFC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21426"/>
            <a:ext cx="2582164" cy="17759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98625-D31E-04CA-C18F-E07E7AE1B2DD}"/>
              </a:ext>
            </a:extLst>
          </p:cNvPr>
          <p:cNvGrpSpPr/>
          <p:nvPr/>
        </p:nvGrpSpPr>
        <p:grpSpPr>
          <a:xfrm>
            <a:off x="304800" y="1336992"/>
            <a:ext cx="6248400" cy="4184015"/>
            <a:chOff x="304800" y="1149985"/>
            <a:chExt cx="6248400" cy="41840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86A582-1F5C-3354-C257-D157203ED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556" y="1295400"/>
              <a:ext cx="6044163" cy="395863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3E3CD0-90E7-84AB-2995-E6AC76D9076D}"/>
                </a:ext>
              </a:extLst>
            </p:cNvPr>
            <p:cNvSpPr/>
            <p:nvPr/>
          </p:nvSpPr>
          <p:spPr>
            <a:xfrm>
              <a:off x="304800" y="1149985"/>
              <a:ext cx="6248400" cy="4184015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2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Performance of Backtracking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9FFE1B09-F82F-1444-9E54-CCBEB112911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8392" y="2556118"/>
            <a:ext cx="5782408" cy="537504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20219" y="3433029"/>
            <a:ext cx="3429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/>
              <a:t>By varying the order in which we select </a:t>
            </a:r>
            <a:r>
              <a:rPr lang="en-US" sz="2000" dirty="0">
                <a:solidFill>
                  <a:schemeClr val="tx1"/>
                </a:solidFill>
              </a:rPr>
              <a:t>variables and values</a:t>
            </a:r>
            <a:r>
              <a:rPr lang="en-US" sz="2000" dirty="0"/>
              <a:t>, we may improve algorithm efficiency dramatically</a:t>
            </a:r>
          </a:p>
        </p:txBody>
      </p:sp>
      <p:cxnSp>
        <p:nvCxnSpPr>
          <p:cNvPr id="16" name="Straight Arrow Connector 15"/>
          <p:cNvCxnSpPr>
            <a:cxnSpLocks/>
            <a:stCxn id="14" idx="0"/>
            <a:endCxn id="13" idx="3"/>
          </p:cNvCxnSpPr>
          <p:nvPr/>
        </p:nvCxnSpPr>
        <p:spPr>
          <a:xfrm flipH="1" flipV="1">
            <a:off x="6400800" y="2824870"/>
            <a:ext cx="933919" cy="6081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94453BB-F1A5-7B46-693E-C6B612FC5DAA}"/>
              </a:ext>
            </a:extLst>
          </p:cNvPr>
          <p:cNvGrpSpPr/>
          <p:nvPr/>
        </p:nvGrpSpPr>
        <p:grpSpPr>
          <a:xfrm>
            <a:off x="304800" y="1336992"/>
            <a:ext cx="6248400" cy="4184015"/>
            <a:chOff x="304800" y="1149985"/>
            <a:chExt cx="6248400" cy="41840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55931AD-B2DB-CFBF-B712-681473473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556" y="1295400"/>
              <a:ext cx="6044163" cy="395863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EF0B49-F479-8850-4460-1D7E5491F5F1}"/>
                </a:ext>
              </a:extLst>
            </p:cNvPr>
            <p:cNvSpPr/>
            <p:nvPr/>
          </p:nvSpPr>
          <p:spPr>
            <a:xfrm>
              <a:off x="304800" y="1149985"/>
              <a:ext cx="6248400" cy="4184015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2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Backtracking Search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9FFE1B09-F82F-1444-9E54-CCBEB112911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143000" y="3505200"/>
            <a:ext cx="4069080" cy="731520"/>
          </a:xfrm>
          <a:prstGeom prst="roundRect">
            <a:avLst/>
          </a:prstGeom>
          <a:noFill/>
          <a:ln w="19050">
            <a:solidFill>
              <a:schemeClr val="accent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62600" y="3200400"/>
            <a:ext cx="34290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sz="1800" dirty="0"/>
              <a:t>In simplest possible version, this step </a:t>
            </a:r>
            <a:r>
              <a:rPr lang="en-US" sz="1800" i="1" dirty="0"/>
              <a:t>does nothing </a:t>
            </a:r>
            <a:r>
              <a:rPr lang="en-US" sz="1800" dirty="0"/>
              <a:t>(and can be deleted).</a:t>
            </a:r>
          </a:p>
          <a:p>
            <a:r>
              <a:rPr lang="en-US" sz="1800" dirty="0"/>
              <a:t>More complex versions will do some computation to enforce certain other properties on an assignment (to be covered next lecture).</a:t>
            </a:r>
          </a:p>
        </p:txBody>
      </p:sp>
      <p:cxnSp>
        <p:nvCxnSpPr>
          <p:cNvPr id="16" name="Straight Arrow Connector 15"/>
          <p:cNvCxnSpPr>
            <a:cxnSpLocks/>
            <a:stCxn id="14" idx="1"/>
          </p:cNvCxnSpPr>
          <p:nvPr/>
        </p:nvCxnSpPr>
        <p:spPr>
          <a:xfrm flipH="1" flipV="1">
            <a:off x="5181600" y="3810000"/>
            <a:ext cx="381000" cy="15240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4389BB-1BBE-8A5E-C028-BD5749397044}"/>
              </a:ext>
            </a:extLst>
          </p:cNvPr>
          <p:cNvSpPr/>
          <p:nvPr/>
        </p:nvSpPr>
        <p:spPr>
          <a:xfrm>
            <a:off x="6781800" y="3429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Russell &amp; Norvig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(2021)</a:t>
            </a:r>
          </a:p>
        </p:txBody>
      </p:sp>
    </p:spTree>
    <p:extLst>
      <p:ext uri="{BB962C8B-B14F-4D97-AF65-F5344CB8AC3E}">
        <p14:creationId xmlns:p14="http://schemas.microsoft.com/office/powerpoint/2010/main" val="406628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Map Coloring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457200" y="4267200"/>
            <a:ext cx="8458200" cy="188976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60000"/>
              <a:buFont typeface="+mj-lt"/>
              <a:buAutoNum type="arabicPeriod"/>
            </a:pPr>
            <a:r>
              <a:rPr lang="en-US" sz="2800" i="1" dirty="0">
                <a:latin typeface="Gill Sans MT"/>
                <a:cs typeface="Gill Sans MT"/>
              </a:rPr>
              <a:t>Variables</a:t>
            </a:r>
            <a:r>
              <a:rPr lang="en-US" sz="2800" dirty="0">
                <a:latin typeface="Gill Sans MT"/>
                <a:cs typeface="Gill Sans MT"/>
              </a:rPr>
              <a:t>: </a:t>
            </a:r>
            <a:r>
              <a:rPr lang="en-US" sz="2800" dirty="0">
                <a:solidFill>
                  <a:srgbClr val="FF0000"/>
                </a:solidFill>
                <a:latin typeface="Gill Sans MT"/>
                <a:cs typeface="Gill Sans MT"/>
              </a:rPr>
              <a:t>  </a:t>
            </a:r>
            <a:r>
              <a:rPr lang="en-US" sz="2800" dirty="0">
                <a:latin typeface="Bookman Old Style"/>
                <a:cs typeface="Bookman Old Style"/>
              </a:rPr>
              <a:t>WA, NT, Q, NSW,  V, SA, T </a:t>
            </a:r>
          </a:p>
          <a:p>
            <a:pPr marL="514350" indent="-51435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60000"/>
              <a:buFont typeface="+mj-lt"/>
              <a:buAutoNum type="arabicPeriod"/>
            </a:pPr>
            <a:r>
              <a:rPr lang="en-US" sz="2800" i="1" dirty="0">
                <a:latin typeface="Gill Sans MT"/>
                <a:cs typeface="Gill Sans MT"/>
              </a:rPr>
              <a:t>Domains</a:t>
            </a:r>
            <a:r>
              <a:rPr lang="en-US" sz="2800" dirty="0">
                <a:latin typeface="Gill Sans MT"/>
                <a:cs typeface="Gill Sans MT"/>
              </a:rPr>
              <a:t>:   </a:t>
            </a:r>
            <a:r>
              <a:rPr lang="en-US" sz="2800" i="1" dirty="0">
                <a:latin typeface="Bookman Old Style"/>
                <a:cs typeface="Bookman Old Style"/>
              </a:rPr>
              <a:t>D</a:t>
            </a:r>
            <a:r>
              <a:rPr lang="en-US" sz="2800" i="1" baseline="-25000" dirty="0">
                <a:latin typeface="Bookman Old Style"/>
                <a:cs typeface="Bookman Old Style"/>
              </a:rPr>
              <a:t>i</a:t>
            </a:r>
            <a:r>
              <a:rPr lang="en-US" sz="2800" dirty="0">
                <a:latin typeface="Bookman Old Style"/>
                <a:cs typeface="Bookman Old Style"/>
              </a:rPr>
              <a:t> = </a:t>
            </a:r>
            <a:r>
              <a:rPr lang="en-US" sz="2800" spc="300" dirty="0">
                <a:latin typeface="Bookman Old Style"/>
                <a:cs typeface="Bookman Old Style"/>
              </a:rPr>
              <a:t>{R</a:t>
            </a:r>
            <a:r>
              <a:rPr lang="en-US" sz="2800" dirty="0">
                <a:latin typeface="Bookman Old Style"/>
                <a:cs typeface="Bookman Old Style"/>
              </a:rPr>
              <a:t>, G, </a:t>
            </a:r>
            <a:r>
              <a:rPr lang="en-US" sz="2800" spc="300" dirty="0">
                <a:latin typeface="Bookman Old Style"/>
                <a:cs typeface="Bookman Old Style"/>
              </a:rPr>
              <a:t>B}</a:t>
            </a:r>
          </a:p>
          <a:p>
            <a:pPr marL="514350" indent="-51435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60000"/>
              <a:buFont typeface="+mj-lt"/>
              <a:buAutoNum type="arabicPeriod"/>
            </a:pPr>
            <a:r>
              <a:rPr lang="en-US" sz="2800" i="1" dirty="0">
                <a:latin typeface="Gill Sans MT"/>
                <a:cs typeface="Gill Sans MT"/>
              </a:rPr>
              <a:t>Constraints</a:t>
            </a:r>
            <a:r>
              <a:rPr lang="en-US" sz="2800" dirty="0">
                <a:latin typeface="Gill Sans MT"/>
                <a:cs typeface="Gill Sans MT"/>
              </a:rPr>
              <a:t>:</a:t>
            </a:r>
            <a:r>
              <a:rPr lang="en-US" sz="2800" dirty="0">
                <a:solidFill>
                  <a:srgbClr val="FF0000"/>
                </a:solidFill>
                <a:latin typeface="Gill Sans MT"/>
                <a:cs typeface="Gill Sans MT"/>
              </a:rPr>
              <a:t>  </a:t>
            </a:r>
            <a:r>
              <a:rPr lang="en-US" sz="2800" dirty="0">
                <a:latin typeface="Gill Sans MT"/>
                <a:cs typeface="Gill Sans MT"/>
              </a:rPr>
              <a:t>adjacent areas must have different colors</a:t>
            </a:r>
            <a:r>
              <a:rPr lang="en-US" sz="2800" dirty="0">
                <a:cs typeface="Gill Sans MT"/>
              </a:rPr>
              <a:t>, e.g.:</a:t>
            </a:r>
          </a:p>
          <a:p>
            <a:pPr marL="788670" lvl="1" indent="-514350">
              <a:lnSpc>
                <a:spcPct val="80000"/>
              </a:lnSpc>
              <a:spcBef>
                <a:spcPct val="20000"/>
              </a:spcBef>
              <a:spcAft>
                <a:spcPts val="1200"/>
              </a:spcAft>
              <a:buClr>
                <a:schemeClr val="folHlink"/>
              </a:buClr>
              <a:buSzPct val="60000"/>
            </a:pPr>
            <a:r>
              <a:rPr lang="en-US" sz="2500" dirty="0">
                <a:latin typeface="Bookman Old Style"/>
                <a:cs typeface="Bookman Old Style"/>
              </a:rPr>
              <a:t>(WA,NT) ∈ { (R,G), (R,B), (G,R), (G,B), (B,R), (B,G) }</a:t>
            </a:r>
          </a:p>
          <a:p>
            <a:pPr marL="788670" lvl="1" indent="-51435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500" dirty="0">
                <a:latin typeface="Bookman Old Style"/>
                <a:cs typeface="Bookman Old Style"/>
              </a:rPr>
              <a:t>WA </a:t>
            </a:r>
            <a:r>
              <a:rPr lang="en-US" sz="2500" dirty="0">
                <a:latin typeface="Bookman Old Style"/>
                <a:ea typeface="Arial" charset="0"/>
                <a:cs typeface="Bookman Old Style"/>
              </a:rPr>
              <a:t>≠</a:t>
            </a:r>
            <a:r>
              <a:rPr lang="en-US" sz="2500" dirty="0">
                <a:latin typeface="Bookman Old Style"/>
                <a:cs typeface="Bookman Old Style"/>
              </a:rPr>
              <a:t> 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3A7D5234-7FBD-6E46-91F0-7E35B776C554}" type="slidenum">
              <a:rPr lang="en-US" smtClean="0"/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293892" name="Picture 1028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981608" y="1218816"/>
            <a:ext cx="3485584" cy="2895983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38061C-5F08-9B70-D314-278FECA597D2}"/>
              </a:ext>
            </a:extLst>
          </p:cNvPr>
          <p:cNvSpPr/>
          <p:nvPr/>
        </p:nvSpPr>
        <p:spPr>
          <a:xfrm>
            <a:off x="6781800" y="3429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Russell &amp; Norvig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(2021)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Map Coloring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8458200" cy="1813560"/>
          </a:xfrm>
        </p:spPr>
        <p:txBody>
          <a:bodyPr>
            <a:normAutofit/>
          </a:bodyPr>
          <a:lstStyle/>
          <a:p>
            <a:r>
              <a:rPr lang="en-US" sz="2800" i="1" dirty="0"/>
              <a:t>Solution: </a:t>
            </a:r>
            <a:r>
              <a:rPr lang="en-US" sz="2800" dirty="0"/>
              <a:t>a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>
                <a:solidFill>
                  <a:schemeClr val="accent3"/>
                </a:solidFill>
              </a:rPr>
              <a:t>complete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3"/>
                </a:solidFill>
              </a:rPr>
              <a:t>consistent</a:t>
            </a:r>
            <a:r>
              <a:rPr lang="en-US" sz="2800" dirty="0"/>
              <a:t> assignment</a:t>
            </a:r>
          </a:p>
          <a:p>
            <a:pPr lvl="1"/>
            <a:r>
              <a:rPr lang="en-US" sz="2500" dirty="0"/>
              <a:t>e.g., </a:t>
            </a:r>
            <a:r>
              <a:rPr lang="en-US" sz="2500" i="1" dirty="0"/>
              <a:t>WA = R, NT = G, Q = R, NSW = G,  V = R, SA = B, T = 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3A7D5234-7FBD-6E46-91F0-7E35B776C554}" type="slidenum">
              <a:rPr lang="en-US" smtClean="0"/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1028">
            <a:extLst>
              <a:ext uri="{FF2B5EF4-FFF2-40B4-BE49-F238E27FC236}">
                <a16:creationId xmlns:a16="http://schemas.microsoft.com/office/drawing/2014/main" id="{19299222-AA3B-E460-30C9-474DE7960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3000"/>
          </a:blip>
          <a:srcRect/>
          <a:stretch/>
        </p:blipFill>
        <p:spPr bwMode="auto">
          <a:xfrm>
            <a:off x="2981608" y="1218816"/>
            <a:ext cx="3485584" cy="2895982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DCE257-D12E-1435-3F65-FB245A568E09}"/>
              </a:ext>
            </a:extLst>
          </p:cNvPr>
          <p:cNvSpPr txBox="1"/>
          <p:nvPr/>
        </p:nvSpPr>
        <p:spPr>
          <a:xfrm>
            <a:off x="3352800" y="2362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64546-1486-56DB-E39F-CB61948F43AA}"/>
              </a:ext>
            </a:extLst>
          </p:cNvPr>
          <p:cNvSpPr txBox="1"/>
          <p:nvPr/>
        </p:nvSpPr>
        <p:spPr>
          <a:xfrm>
            <a:off x="4343400" y="19620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984E7-025A-222C-B743-755B60B8879E}"/>
              </a:ext>
            </a:extLst>
          </p:cNvPr>
          <p:cNvSpPr txBox="1"/>
          <p:nvPr/>
        </p:nvSpPr>
        <p:spPr>
          <a:xfrm>
            <a:off x="5334000" y="21336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B3743-2AE3-6DD7-E7B5-E87FB2025334}"/>
              </a:ext>
            </a:extLst>
          </p:cNvPr>
          <p:cNvSpPr txBox="1"/>
          <p:nvPr/>
        </p:nvSpPr>
        <p:spPr>
          <a:xfrm>
            <a:off x="5334000" y="331904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5EF18-9A4C-525B-E2DE-FF0636BA6D6C}"/>
              </a:ext>
            </a:extLst>
          </p:cNvPr>
          <p:cNvSpPr txBox="1"/>
          <p:nvPr/>
        </p:nvSpPr>
        <p:spPr>
          <a:xfrm>
            <a:off x="5604933" y="37551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8BA559-8F5D-D993-4ACF-1B805CE808FD}"/>
              </a:ext>
            </a:extLst>
          </p:cNvPr>
          <p:cNvSpPr txBox="1"/>
          <p:nvPr/>
        </p:nvSpPr>
        <p:spPr>
          <a:xfrm>
            <a:off x="4343400" y="2571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F2767A-87B8-8E39-8826-7BA9C662998F}"/>
              </a:ext>
            </a:extLst>
          </p:cNvPr>
          <p:cNvSpPr txBox="1"/>
          <p:nvPr/>
        </p:nvSpPr>
        <p:spPr>
          <a:xfrm>
            <a:off x="5420008" y="2876490"/>
            <a:ext cx="904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NSW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Graphs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"/>
          </p:nvPr>
        </p:nvSpPr>
        <p:spPr>
          <a:xfrm>
            <a:off x="457200" y="3672840"/>
            <a:ext cx="8229600" cy="249936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Binary CSP</a:t>
            </a:r>
            <a:r>
              <a:rPr lang="en-US" dirty="0"/>
              <a:t>:  each constraint involves </a:t>
            </a:r>
            <a:r>
              <a:rPr lang="en-US" i="1" dirty="0" err="1"/>
              <a:t>n</a:t>
            </a:r>
            <a:r>
              <a:rPr lang="en-US" i="1" dirty="0"/>
              <a:t> ≤ 2 </a:t>
            </a:r>
            <a:r>
              <a:rPr lang="en-US" dirty="0"/>
              <a:t>variables</a:t>
            </a:r>
          </a:p>
          <a:p>
            <a:r>
              <a:rPr lang="en-US" dirty="0">
                <a:solidFill>
                  <a:schemeClr val="accent3"/>
                </a:solidFill>
              </a:rPr>
              <a:t>Constraint graph </a:t>
            </a:r>
            <a:r>
              <a:rPr lang="en-US" dirty="0"/>
              <a:t>represents the problem:</a:t>
            </a:r>
          </a:p>
          <a:p>
            <a:pPr lvl="1"/>
            <a:r>
              <a:rPr lang="en-US" dirty="0"/>
              <a:t>Nodes are variables</a:t>
            </a:r>
          </a:p>
          <a:p>
            <a:pPr lvl="1"/>
            <a:r>
              <a:rPr lang="en-US" dirty="0"/>
              <a:t>Edges connect variables that occur together in any constraint; each such edge stores the necessary constraint information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775" cy="365125"/>
          </a:xfrm>
        </p:spPr>
        <p:txBody>
          <a:bodyPr/>
          <a:lstStyle/>
          <a:p>
            <a:fld id="{D6CC2DF2-14DF-C54B-818B-694EB08D18A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00038" name="Oval 6"/>
          <p:cNvSpPr>
            <a:spLocks noChangeArrowheads="1"/>
          </p:cNvSpPr>
          <p:nvPr/>
        </p:nvSpPr>
        <p:spPr bwMode="auto">
          <a:xfrm>
            <a:off x="2209800" y="1828800"/>
            <a:ext cx="457200" cy="457200"/>
          </a:xfrm>
          <a:prstGeom prst="ellipse">
            <a:avLst/>
          </a:prstGeom>
          <a:solidFill>
            <a:srgbClr val="E5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latin typeface="Helvetica" charset="0"/>
              </a:rPr>
              <a:t>WA</a:t>
            </a:r>
          </a:p>
        </p:txBody>
      </p:sp>
      <p:sp>
        <p:nvSpPr>
          <p:cNvPr id="300039" name="Oval 7"/>
          <p:cNvSpPr>
            <a:spLocks noChangeArrowheads="1"/>
          </p:cNvSpPr>
          <p:nvPr/>
        </p:nvSpPr>
        <p:spPr bwMode="auto">
          <a:xfrm>
            <a:off x="3429000" y="2286000"/>
            <a:ext cx="457200" cy="457200"/>
          </a:xfrm>
          <a:prstGeom prst="ellipse">
            <a:avLst/>
          </a:prstGeom>
          <a:solidFill>
            <a:srgbClr val="E5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latin typeface="Helvetica" charset="0"/>
              </a:rPr>
              <a:t>SA</a:t>
            </a:r>
          </a:p>
        </p:txBody>
      </p:sp>
      <p:sp>
        <p:nvSpPr>
          <p:cNvPr id="300040" name="Oval 8"/>
          <p:cNvSpPr>
            <a:spLocks noChangeArrowheads="1"/>
          </p:cNvSpPr>
          <p:nvPr/>
        </p:nvSpPr>
        <p:spPr bwMode="auto">
          <a:xfrm>
            <a:off x="3429000" y="1219200"/>
            <a:ext cx="457200" cy="457200"/>
          </a:xfrm>
          <a:prstGeom prst="ellipse">
            <a:avLst/>
          </a:prstGeom>
          <a:solidFill>
            <a:srgbClr val="E5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Helvetica" charset="0"/>
              </a:rPr>
              <a:t>NT</a:t>
            </a:r>
          </a:p>
        </p:txBody>
      </p:sp>
      <p:sp>
        <p:nvSpPr>
          <p:cNvPr id="300041" name="Oval 9"/>
          <p:cNvSpPr>
            <a:spLocks noChangeArrowheads="1"/>
          </p:cNvSpPr>
          <p:nvPr/>
        </p:nvSpPr>
        <p:spPr bwMode="auto">
          <a:xfrm>
            <a:off x="5257800" y="2286000"/>
            <a:ext cx="457200" cy="457200"/>
          </a:xfrm>
          <a:prstGeom prst="ellipse">
            <a:avLst/>
          </a:prstGeom>
          <a:solidFill>
            <a:srgbClr val="E5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 b="1" dirty="0">
                <a:latin typeface="Helvetica" charset="0"/>
              </a:rPr>
              <a:t>NSW</a:t>
            </a:r>
            <a:endParaRPr lang="en-US" sz="1800" dirty="0">
              <a:latin typeface="Helvetica" charset="0"/>
            </a:endParaRPr>
          </a:p>
        </p:txBody>
      </p:sp>
      <p:sp>
        <p:nvSpPr>
          <p:cNvPr id="300042" name="Oval 10"/>
          <p:cNvSpPr>
            <a:spLocks noChangeArrowheads="1"/>
          </p:cNvSpPr>
          <p:nvPr/>
        </p:nvSpPr>
        <p:spPr bwMode="auto">
          <a:xfrm>
            <a:off x="4572000" y="2971800"/>
            <a:ext cx="457200" cy="457200"/>
          </a:xfrm>
          <a:prstGeom prst="ellipse">
            <a:avLst/>
          </a:prstGeom>
          <a:solidFill>
            <a:srgbClr val="E5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latin typeface="Helvetica" charset="0"/>
              </a:rPr>
              <a:t>V</a:t>
            </a:r>
          </a:p>
        </p:txBody>
      </p:sp>
      <p:sp>
        <p:nvSpPr>
          <p:cNvPr id="300043" name="Oval 11"/>
          <p:cNvSpPr>
            <a:spLocks noChangeArrowheads="1"/>
          </p:cNvSpPr>
          <p:nvPr/>
        </p:nvSpPr>
        <p:spPr bwMode="auto">
          <a:xfrm>
            <a:off x="4800600" y="1447800"/>
            <a:ext cx="457200" cy="457200"/>
          </a:xfrm>
          <a:prstGeom prst="ellipse">
            <a:avLst/>
          </a:prstGeom>
          <a:solidFill>
            <a:srgbClr val="E5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latin typeface="Helvetica" charset="0"/>
              </a:rPr>
              <a:t>Q</a:t>
            </a:r>
          </a:p>
        </p:txBody>
      </p:sp>
      <p:sp>
        <p:nvSpPr>
          <p:cNvPr id="300044" name="Oval 12"/>
          <p:cNvSpPr>
            <a:spLocks noChangeArrowheads="1"/>
          </p:cNvSpPr>
          <p:nvPr/>
        </p:nvSpPr>
        <p:spPr bwMode="auto">
          <a:xfrm>
            <a:off x="5715000" y="3200400"/>
            <a:ext cx="457200" cy="457200"/>
          </a:xfrm>
          <a:prstGeom prst="ellipse">
            <a:avLst/>
          </a:prstGeom>
          <a:solidFill>
            <a:srgbClr val="E5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latin typeface="Helvetica" charset="0"/>
              </a:rPr>
              <a:t>T</a:t>
            </a:r>
          </a:p>
        </p:txBody>
      </p:sp>
      <p:cxnSp>
        <p:nvCxnSpPr>
          <p:cNvPr id="300045" name="AutoShape 13"/>
          <p:cNvCxnSpPr>
            <a:cxnSpLocks noChangeShapeType="1"/>
            <a:stCxn id="300038" idx="7"/>
            <a:endCxn id="300040" idx="2"/>
          </p:cNvCxnSpPr>
          <p:nvPr/>
        </p:nvCxnSpPr>
        <p:spPr bwMode="auto">
          <a:xfrm flipV="1">
            <a:off x="2600325" y="1447800"/>
            <a:ext cx="814388" cy="4333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0046" name="AutoShape 14"/>
          <p:cNvCxnSpPr>
            <a:cxnSpLocks noChangeShapeType="1"/>
            <a:stCxn id="300040" idx="6"/>
            <a:endCxn id="300043" idx="1"/>
          </p:cNvCxnSpPr>
          <p:nvPr/>
        </p:nvCxnSpPr>
        <p:spPr bwMode="auto">
          <a:xfrm>
            <a:off x="3900488" y="1447800"/>
            <a:ext cx="966787" cy="523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0047" name="AutoShape 15"/>
          <p:cNvCxnSpPr>
            <a:cxnSpLocks noChangeShapeType="1"/>
            <a:stCxn id="300038" idx="5"/>
            <a:endCxn id="300039" idx="2"/>
          </p:cNvCxnSpPr>
          <p:nvPr/>
        </p:nvCxnSpPr>
        <p:spPr bwMode="auto">
          <a:xfrm>
            <a:off x="2600325" y="2233613"/>
            <a:ext cx="814388" cy="280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0048" name="AutoShape 16"/>
          <p:cNvCxnSpPr>
            <a:cxnSpLocks noChangeShapeType="1"/>
            <a:stCxn id="300039" idx="5"/>
            <a:endCxn id="300042" idx="1"/>
          </p:cNvCxnSpPr>
          <p:nvPr/>
        </p:nvCxnSpPr>
        <p:spPr bwMode="auto">
          <a:xfrm>
            <a:off x="3819525" y="2690813"/>
            <a:ext cx="819150" cy="333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0049" name="AutoShape 17"/>
          <p:cNvCxnSpPr>
            <a:cxnSpLocks noChangeShapeType="1"/>
            <a:stCxn id="300039" idx="6"/>
            <a:endCxn id="300041" idx="2"/>
          </p:cNvCxnSpPr>
          <p:nvPr/>
        </p:nvCxnSpPr>
        <p:spPr bwMode="auto">
          <a:xfrm>
            <a:off x="3900488" y="2514600"/>
            <a:ext cx="1343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0050" name="AutoShape 18"/>
          <p:cNvCxnSpPr>
            <a:cxnSpLocks noChangeShapeType="1"/>
            <a:stCxn id="300043" idx="5"/>
            <a:endCxn id="300041" idx="0"/>
          </p:cNvCxnSpPr>
          <p:nvPr/>
        </p:nvCxnSpPr>
        <p:spPr bwMode="auto">
          <a:xfrm>
            <a:off x="5191125" y="1852613"/>
            <a:ext cx="295275" cy="419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0051" name="AutoShape 19"/>
          <p:cNvCxnSpPr>
            <a:cxnSpLocks noChangeShapeType="1"/>
            <a:stCxn id="300043" idx="3"/>
            <a:endCxn id="300039" idx="7"/>
          </p:cNvCxnSpPr>
          <p:nvPr/>
        </p:nvCxnSpPr>
        <p:spPr bwMode="auto">
          <a:xfrm flipH="1">
            <a:off x="3819525" y="1852613"/>
            <a:ext cx="1047750" cy="4857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0052" name="AutoShape 20"/>
          <p:cNvCxnSpPr>
            <a:cxnSpLocks noChangeShapeType="1"/>
            <a:stCxn id="300040" idx="4"/>
            <a:endCxn id="300039" idx="0"/>
          </p:cNvCxnSpPr>
          <p:nvPr/>
        </p:nvCxnSpPr>
        <p:spPr bwMode="auto">
          <a:xfrm>
            <a:off x="3657600" y="1690688"/>
            <a:ext cx="0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0053" name="AutoShape 21"/>
          <p:cNvCxnSpPr>
            <a:cxnSpLocks noChangeShapeType="1"/>
            <a:stCxn id="300041" idx="3"/>
            <a:endCxn id="300042" idx="7"/>
          </p:cNvCxnSpPr>
          <p:nvPr/>
        </p:nvCxnSpPr>
        <p:spPr bwMode="auto">
          <a:xfrm flipH="1">
            <a:off x="4962525" y="2690813"/>
            <a:ext cx="361950" cy="333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to Binary Constraints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CSP can be written to only involve constraints on </a:t>
            </a:r>
            <a:r>
              <a:rPr lang="en-US" i="1" dirty="0"/>
              <a:t>exactly two</a:t>
            </a:r>
            <a:r>
              <a:rPr lang="en-US" b="1" i="1" dirty="0"/>
              <a:t> </a:t>
            </a:r>
            <a:r>
              <a:rPr lang="en-US" dirty="0"/>
              <a:t>variables</a:t>
            </a:r>
          </a:p>
          <a:p>
            <a:r>
              <a:rPr lang="en-US" dirty="0"/>
              <a:t>Example:  consider 3-ary constraint: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new variable </a:t>
            </a:r>
            <a:r>
              <a:rPr lang="en-US" dirty="0">
                <a:latin typeface="Bookman Old Style"/>
                <a:cs typeface="Bookman Old Style"/>
              </a:rPr>
              <a:t>AB</a:t>
            </a:r>
            <a:r>
              <a:rPr lang="en-US" dirty="0"/>
              <a:t> with domain consisting of </a:t>
            </a:r>
            <a:r>
              <a:rPr lang="en-US" i="1" dirty="0"/>
              <a:t>pairs</a:t>
            </a:r>
            <a:r>
              <a:rPr lang="en-US" dirty="0"/>
              <a:t> from domains of </a:t>
            </a:r>
            <a:r>
              <a:rPr lang="en-US" dirty="0">
                <a:latin typeface="Bookman Old Style"/>
                <a:cs typeface="Bookman Old Style"/>
              </a:rPr>
              <a:t>A </a:t>
            </a:r>
            <a:r>
              <a:rPr lang="en-US" dirty="0"/>
              <a:t>and </a:t>
            </a:r>
            <a:r>
              <a:rPr lang="en-US" dirty="0">
                <a:latin typeface="Bookman Old Style"/>
                <a:cs typeface="Bookman Old Style"/>
              </a:rPr>
              <a:t>B</a:t>
            </a:r>
            <a:r>
              <a:rPr lang="en-US" dirty="0"/>
              <a:t>, and replace 3-ary version with: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2667000"/>
            <a:ext cx="66294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man Old Style"/>
                <a:cs typeface="Bookman Old Style"/>
              </a:rPr>
              <a:t>(A, B, C) ∈ { (1, 1, 0), (1, 2, 1) }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1600" y="4572000"/>
            <a:ext cx="66294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man Old Style"/>
                <a:cs typeface="Bookman Old Style"/>
              </a:rPr>
              <a:t>(A, AB) ∈ { (1, (1, 1)), (1, (1, 2)) }</a:t>
            </a:r>
          </a:p>
          <a:p>
            <a:r>
              <a:rPr lang="en-US" dirty="0">
                <a:latin typeface="Bookman Old Style"/>
                <a:cs typeface="Bookman Old Style"/>
              </a:rPr>
              <a:t>(B, AB) ∈ { (1, (1, 1)), (2, (1, 2)) }</a:t>
            </a:r>
          </a:p>
          <a:p>
            <a:r>
              <a:rPr lang="en-US" dirty="0">
                <a:latin typeface="Bookman Old Style"/>
                <a:cs typeface="Bookman Old Style"/>
              </a:rPr>
              <a:t>(AB, C) ∈ { ((1, 1), 0), ((1, 2), 1)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to Binary Constraints, cont’d.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Now consider 4-ary constraint: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Again, create new variable </a:t>
            </a:r>
            <a:r>
              <a:rPr lang="en-US" dirty="0">
                <a:latin typeface="Bookman Old Style"/>
                <a:cs typeface="Bookman Old Style"/>
              </a:rPr>
              <a:t>AB</a:t>
            </a:r>
            <a:r>
              <a:rPr lang="en-US" dirty="0"/>
              <a:t> &amp; replace constraint with: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the last 3-ary constraint can be replaced using the procedure seen before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1752600"/>
            <a:ext cx="66294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man Old Style"/>
                <a:cs typeface="Bookman Old Style"/>
              </a:rPr>
              <a:t>(A, B, C, D) ∈ { (1, 1, 0, 3), (1, 2, 1, 2)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3352800"/>
            <a:ext cx="6629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man Old Style"/>
                <a:cs typeface="Bookman Old Style"/>
              </a:rPr>
              <a:t>(A, AB) ∈ { (1, (1, 1)), (1, (1, 2)) }</a:t>
            </a:r>
          </a:p>
          <a:p>
            <a:r>
              <a:rPr lang="en-US" dirty="0">
                <a:latin typeface="Bookman Old Style"/>
                <a:cs typeface="Bookman Old Style"/>
              </a:rPr>
              <a:t>(B, AB) ∈ { (1, (1, 1)), (2, (1, 2)) }</a:t>
            </a:r>
          </a:p>
          <a:p>
            <a:r>
              <a:rPr lang="en-US" dirty="0">
                <a:latin typeface="Bookman Old Style"/>
                <a:cs typeface="Bookman Old Style"/>
              </a:rPr>
              <a:t>(AB, C, D) ∈ { ((1, 1), 0, 3), ((1, 2), 1, 2)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to Binary Constraints, cont’d.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Inductively, any </a:t>
            </a:r>
            <a:r>
              <a:rPr lang="en-US" i="1" dirty="0">
                <a:latin typeface="Bookman Old Style"/>
                <a:cs typeface="Bookman Old Style"/>
              </a:rPr>
              <a:t>n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constraint can be made </a:t>
            </a:r>
            <a:r>
              <a:rPr lang="en-US" dirty="0">
                <a:latin typeface="Bookman Old Style"/>
                <a:cs typeface="Bookman Old Style"/>
              </a:rPr>
              <a:t>(</a:t>
            </a:r>
            <a:r>
              <a:rPr lang="en-US" i="1" dirty="0">
                <a:latin typeface="Bookman Old Style"/>
                <a:cs typeface="Bookman Old Style"/>
              </a:rPr>
              <a:t>n </a:t>
            </a:r>
            <a:r>
              <a:rPr lang="en-US" dirty="0">
                <a:latin typeface="Bookman Old Style"/>
                <a:cs typeface="Bookman Old Style"/>
              </a:rPr>
              <a:t>– 1)</a:t>
            </a:r>
            <a:r>
              <a:rPr lang="en-US" dirty="0"/>
              <a:t>-ary</a:t>
            </a:r>
          </a:p>
          <a:p>
            <a:pPr>
              <a:spcAft>
                <a:spcPts val="1200"/>
              </a:spcAft>
            </a:pPr>
            <a:r>
              <a:rPr lang="en-US" dirty="0"/>
              <a:t>When all that is left are binary and unary, we can eliminate the unary ones entirely by </a:t>
            </a:r>
            <a:r>
              <a:rPr lang="en-US" dirty="0">
                <a:solidFill>
                  <a:schemeClr val="accent3"/>
                </a:solidFill>
              </a:rPr>
              <a:t>domain reduction</a:t>
            </a:r>
          </a:p>
          <a:p>
            <a:pPr>
              <a:spcAft>
                <a:spcPts val="1200"/>
              </a:spcAft>
            </a:pPr>
            <a:r>
              <a:rPr lang="en-US" dirty="0"/>
              <a:t>For example, if we have a variable </a:t>
            </a:r>
            <a:r>
              <a:rPr lang="en-US" i="1" dirty="0">
                <a:latin typeface="Bookman Old Style"/>
                <a:cs typeface="Bookman Old Style"/>
              </a:rPr>
              <a:t>X</a:t>
            </a:r>
            <a:r>
              <a:rPr lang="en-US" i="1" baseline="-25000" dirty="0">
                <a:latin typeface="Bookman Old Style"/>
                <a:cs typeface="Bookman Old Style"/>
              </a:rPr>
              <a:t>i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dirty="0"/>
              <a:t>with: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Simply </a:t>
            </a:r>
            <a:r>
              <a:rPr lang="en-US" b="1" i="1" dirty="0">
                <a:solidFill>
                  <a:sysClr val="windowText" lastClr="000000"/>
                </a:solidFill>
              </a:rPr>
              <a:t>replace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/>
              <a:t>the domain with the constraint itself: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3429000"/>
            <a:ext cx="41910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man Old Style"/>
                <a:cs typeface="Bookman Old Style"/>
              </a:rPr>
              <a:t>Domain:  </a:t>
            </a:r>
            <a:r>
              <a:rPr lang="en-US" i="1" dirty="0">
                <a:latin typeface="Bookman Old Style"/>
                <a:cs typeface="Bookman Old Style"/>
              </a:rPr>
              <a:t>D</a:t>
            </a:r>
            <a:r>
              <a:rPr lang="en-US" i="1" baseline="-25000" dirty="0">
                <a:latin typeface="Bookman Old Style"/>
                <a:cs typeface="Bookman Old Style"/>
              </a:rPr>
              <a:t>i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dirty="0">
                <a:latin typeface="Bookman Old Style"/>
                <a:cs typeface="Bookman Old Style"/>
              </a:rPr>
              <a:t>= {1, 2, 3, 4}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0" y="3429000"/>
            <a:ext cx="40386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man Old Style"/>
                <a:cs typeface="Bookman Old Style"/>
              </a:rPr>
              <a:t>Constraint:  </a:t>
            </a:r>
            <a:r>
              <a:rPr lang="en-US" i="1" dirty="0">
                <a:latin typeface="Bookman Old Style"/>
                <a:cs typeface="Bookman Old Style"/>
              </a:rPr>
              <a:t>X</a:t>
            </a:r>
            <a:r>
              <a:rPr lang="en-US" i="1" baseline="-25000" dirty="0">
                <a:latin typeface="Bookman Old Style"/>
                <a:cs typeface="Bookman Old Style"/>
              </a:rPr>
              <a:t>i</a:t>
            </a:r>
            <a:r>
              <a:rPr lang="en-US" i="1" dirty="0">
                <a:latin typeface="Bookman Old Style"/>
                <a:cs typeface="Bookman Old Style"/>
              </a:rPr>
              <a:t> </a:t>
            </a:r>
            <a:r>
              <a:rPr lang="en-US" dirty="0">
                <a:latin typeface="Bookman Old Style"/>
                <a:cs typeface="Bookman Old Style"/>
              </a:rPr>
              <a:t>∈ {1, 3}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200" y="4953000"/>
            <a:ext cx="41910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man Old Style"/>
                <a:cs typeface="Bookman Old Style"/>
              </a:rPr>
              <a:t>Domain:  </a:t>
            </a:r>
            <a:r>
              <a:rPr lang="en-US" i="1" dirty="0">
                <a:latin typeface="Bookman Old Style"/>
                <a:cs typeface="Bookman Old Style"/>
              </a:rPr>
              <a:t>D</a:t>
            </a:r>
            <a:r>
              <a:rPr lang="en-US" i="1" baseline="-25000" dirty="0">
                <a:latin typeface="Bookman Old Style"/>
                <a:cs typeface="Bookman Old Style"/>
              </a:rPr>
              <a:t>i</a:t>
            </a:r>
            <a:r>
              <a:rPr lang="en-US" dirty="0">
                <a:latin typeface="Bookman Old Style"/>
                <a:cs typeface="Bookman Old Style"/>
              </a:rPr>
              <a:t> = {1, 3}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i="1" dirty="0" err="1"/>
              <a:t>n</a:t>
            </a:r>
            <a:r>
              <a:rPr lang="en-US" dirty="0"/>
              <a:t>-Queens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Artificial Intelligence (CS 131)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F7D299C-6CC0-7649-8B6B-52267B98F3E9}" type="slidenum">
              <a:rPr lang="en-US"/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46435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371600"/>
            <a:ext cx="3317875" cy="3330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5029200"/>
            <a:ext cx="8229600" cy="1371600"/>
          </a:xfrm>
        </p:spPr>
        <p:txBody>
          <a:bodyPr/>
          <a:lstStyle/>
          <a:p>
            <a:r>
              <a:rPr lang="en-US" dirty="0"/>
              <a:t>What are the variables?  Domains?  Constraints?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19050">
          <a:solidFill>
            <a:schemeClr val="tx2">
              <a:lumMod val="75000"/>
            </a:schemeClr>
          </a:solidFill>
        </a:ln>
        <a:effectLst/>
      </a:spPr>
      <a:bodyPr rtlCol="0" anchor="ctr">
        <a:normAutofit fontScale="92500" lnSpcReduction="20000"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tailEnd type="triangl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89686</TotalTime>
  <Words>1792</Words>
  <Application>Microsoft Macintosh PowerPoint</Application>
  <PresentationFormat>On-screen Show (4:3)</PresentationFormat>
  <Paragraphs>212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Bookman Old Style</vt:lpstr>
      <vt:lpstr>Gill Sans MT</vt:lpstr>
      <vt:lpstr>Helvetica</vt:lpstr>
      <vt:lpstr>Tahoma</vt:lpstr>
      <vt:lpstr>Times New Roman</vt:lpstr>
      <vt:lpstr>Wingdings</vt:lpstr>
      <vt:lpstr>Wingdings 3</vt:lpstr>
      <vt:lpstr>new_lecs</vt:lpstr>
      <vt:lpstr>Lecture 06:  Constraint Satisfaction</vt:lpstr>
      <vt:lpstr>Constraint Satisfaction Problems</vt:lpstr>
      <vt:lpstr>Example 1: Map Coloring</vt:lpstr>
      <vt:lpstr>Example 1: Map Coloring</vt:lpstr>
      <vt:lpstr>Constraint Graphs</vt:lpstr>
      <vt:lpstr>Reducing to Binary Constraints</vt:lpstr>
      <vt:lpstr>Reducing to Binary Constraints, cont’d.</vt:lpstr>
      <vt:lpstr>Reducing to Binary Constraints, cont’d.</vt:lpstr>
      <vt:lpstr>Example 2: n-Queens</vt:lpstr>
      <vt:lpstr>Example 2: 8-Queens</vt:lpstr>
      <vt:lpstr>Example 3: Task Scheduling</vt:lpstr>
      <vt:lpstr>Finite vs. Infinite Domains</vt:lpstr>
      <vt:lpstr>Real-World CSPs</vt:lpstr>
      <vt:lpstr>Bad Solution 1:  Generate and Test</vt:lpstr>
      <vt:lpstr>Bad Solution 2:  Naïve Search</vt:lpstr>
      <vt:lpstr>Solving CSPs:  What else is needed?</vt:lpstr>
      <vt:lpstr>One Improvement:  Using Commutativity</vt:lpstr>
      <vt:lpstr>Backtracking Search</vt:lpstr>
      <vt:lpstr>Backtracking Search</vt:lpstr>
      <vt:lpstr>Backtracking example</vt:lpstr>
      <vt:lpstr>Improving Backtracking</vt:lpstr>
      <vt:lpstr>Improving Performance of Backtracking</vt:lpstr>
      <vt:lpstr>Backtracking Search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Martin Allen</cp:lastModifiedBy>
  <cp:revision>2663</cp:revision>
  <cp:lastPrinted>2020-01-15T13:37:23Z</cp:lastPrinted>
  <dcterms:created xsi:type="dcterms:W3CDTF">2017-09-06T15:49:01Z</dcterms:created>
  <dcterms:modified xsi:type="dcterms:W3CDTF">2022-06-07T19:15:42Z</dcterms:modified>
</cp:coreProperties>
</file>