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317" r:id="rId2"/>
    <p:sldId id="256" r:id="rId3"/>
    <p:sldId id="406" r:id="rId4"/>
    <p:sldId id="358" r:id="rId5"/>
    <p:sldId id="357" r:id="rId6"/>
    <p:sldId id="388" r:id="rId7"/>
    <p:sldId id="359" r:id="rId8"/>
    <p:sldId id="366" r:id="rId9"/>
    <p:sldId id="372" r:id="rId10"/>
    <p:sldId id="390" r:id="rId11"/>
    <p:sldId id="391" r:id="rId12"/>
    <p:sldId id="389" r:id="rId13"/>
    <p:sldId id="373" r:id="rId14"/>
    <p:sldId id="396" r:id="rId15"/>
    <p:sldId id="393" r:id="rId16"/>
    <p:sldId id="394" r:id="rId17"/>
    <p:sldId id="398" r:id="rId18"/>
    <p:sldId id="397" r:id="rId19"/>
    <p:sldId id="376" r:id="rId20"/>
    <p:sldId id="392" r:id="rId21"/>
    <p:sldId id="405" r:id="rId22"/>
    <p:sldId id="401" r:id="rId23"/>
    <p:sldId id="402" r:id="rId24"/>
    <p:sldId id="404" r:id="rId25"/>
    <p:sldId id="399" r:id="rId26"/>
    <p:sldId id="407" r:id="rId27"/>
    <p:sldId id="400" r:id="rId28"/>
    <p:sldId id="403" r:id="rId2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1FF"/>
    <a:srgbClr val="DDEAF7"/>
    <a:srgbClr val="C4BD97"/>
    <a:srgbClr val="CDC1DA"/>
    <a:srgbClr val="D7E5BD"/>
    <a:srgbClr val="27AFB0"/>
    <a:srgbClr val="3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79324"/>
  </p:normalViewPr>
  <p:slideViewPr>
    <p:cSldViewPr snapToGrid="0" snapToObjects="1">
      <p:cViewPr varScale="1">
        <p:scale>
          <a:sx n="82" d="100"/>
          <a:sy n="82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EEAD2-2413-2E4E-97FC-F279DFFBF8D8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C57C6-D122-7D40-AFE6-CAB74F9DA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57C6-D122-7D40-AFE6-CAB74F9DA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57C6-D122-7D40-AFE6-CAB74F9DA5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57C6-D122-7D40-AFE6-CAB74F9DA5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9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173256" cy="365125"/>
          </a:xfrm>
        </p:spPr>
        <p:txBody>
          <a:bodyPr/>
          <a:lstStyle/>
          <a:p>
            <a:fld id="{056B1C9C-2E34-0A44-BFC3-6F5CF69AA83C}" type="datetime1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7987" y="6356350"/>
            <a:ext cx="3708026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Mike Hughes - Tufts COMP 135 -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C2BF7FA-0214-CF40-AE42-291E38FB6F49}" type="datetime1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33A44B3-DD45-3042-BC52-5DEF9E5594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996237B-1A0D-8E47-9C2E-4D35F8FD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987" y="6356350"/>
            <a:ext cx="370802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Mike Hughes - Tufts COMP 135 - Spring 2019</a:t>
            </a:r>
          </a:p>
        </p:txBody>
      </p:sp>
    </p:spTree>
    <p:extLst>
      <p:ext uri="{BB962C8B-B14F-4D97-AF65-F5344CB8AC3E}">
        <p14:creationId xmlns:p14="http://schemas.microsoft.com/office/powerpoint/2010/main" val="192404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E698-15CA-D04E-A23D-B9DEFDECCC67}" type="datetime1">
              <a:rPr lang="en-US" smtClean="0"/>
              <a:t>11/30/20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5FF8F0A-6A95-B543-994B-563B5362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987" y="6356350"/>
            <a:ext cx="3708026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Mike Hughes - Tufts COMP 135 - Spring 2019</a:t>
            </a:r>
          </a:p>
        </p:txBody>
      </p:sp>
    </p:spTree>
    <p:extLst>
      <p:ext uri="{BB962C8B-B14F-4D97-AF65-F5344CB8AC3E}">
        <p14:creationId xmlns:p14="http://schemas.microsoft.com/office/powerpoint/2010/main" val="133387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1154-7064-A644-A3E1-52DB71C419EB}" type="datetime1">
              <a:rPr lang="en-US" smtClean="0"/>
              <a:t>11/30/20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96D648-3998-0042-8092-F53F03B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987" y="6356350"/>
            <a:ext cx="3708026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Mike Hughes - Tufts COMP 135 - Spring 2019</a:t>
            </a:r>
          </a:p>
        </p:txBody>
      </p:sp>
    </p:spTree>
    <p:extLst>
      <p:ext uri="{BB962C8B-B14F-4D97-AF65-F5344CB8AC3E}">
        <p14:creationId xmlns:p14="http://schemas.microsoft.com/office/powerpoint/2010/main" val="21399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E3AD-15B9-7F4C-88D2-1E60C7DE0D98}" type="datetime1">
              <a:rPr lang="en-US" smtClean="0"/>
              <a:t>11/30/20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7004F40-C633-DC4C-A39F-ACECB85D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987" y="6356350"/>
            <a:ext cx="3708026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Mike Hughes - Tufts COMP 135 - Spring 2019</a:t>
            </a:r>
          </a:p>
        </p:txBody>
      </p:sp>
    </p:spTree>
    <p:extLst>
      <p:ext uri="{BB962C8B-B14F-4D97-AF65-F5344CB8AC3E}">
        <p14:creationId xmlns:p14="http://schemas.microsoft.com/office/powerpoint/2010/main" val="381021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3F20-FAFD-694D-9F78-B9EBE5CB1A2E}" type="datetime1">
              <a:rPr lang="en-US" smtClean="0"/>
              <a:t>11/30/20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6F847A-E7FE-2D49-BF08-A6C8528F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987" y="6356350"/>
            <a:ext cx="3708026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Mike Hughes - Tufts COMP 135 - Spring 2019</a:t>
            </a:r>
          </a:p>
        </p:txBody>
      </p:sp>
    </p:spTree>
    <p:extLst>
      <p:ext uri="{BB962C8B-B14F-4D97-AF65-F5344CB8AC3E}">
        <p14:creationId xmlns:p14="http://schemas.microsoft.com/office/powerpoint/2010/main" val="421237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5D8-F5BA-EF42-81F9-15153526B206}" type="datetime1">
              <a:rPr lang="en-US" smtClean="0"/>
              <a:t>11/30/20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A5A75-252F-E74F-B486-93EEEB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987" y="6356350"/>
            <a:ext cx="3708026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Mike Hughes - Tufts COMP 135 - Spring 2019</a:t>
            </a:r>
          </a:p>
        </p:txBody>
      </p:sp>
    </p:spTree>
    <p:extLst>
      <p:ext uri="{BB962C8B-B14F-4D97-AF65-F5344CB8AC3E}">
        <p14:creationId xmlns:p14="http://schemas.microsoft.com/office/powerpoint/2010/main" val="299983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7737-464A-124B-B264-81C2B0696808}" type="datetime1">
              <a:rPr lang="en-US" smtClean="0"/>
              <a:t>11/30/20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44B3-DD45-3042-BC52-5DEF9E5594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BD93240-2654-C140-AA55-C7BA25378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7987" y="6356350"/>
            <a:ext cx="370802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Mike Hughes - Tufts COMP 135 - Spring 2019</a:t>
            </a:r>
          </a:p>
        </p:txBody>
      </p:sp>
    </p:spTree>
    <p:extLst>
      <p:ext uri="{BB962C8B-B14F-4D97-AF65-F5344CB8AC3E}">
        <p14:creationId xmlns:p14="http://schemas.microsoft.com/office/powerpoint/2010/main" val="282440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cs.tufts.edu/comp/135/2019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D237-89B7-9D4A-BF43-47344BAC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for day 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A558-833D-5340-8105-7EE130A6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Get started on Project C</a:t>
            </a:r>
          </a:p>
          <a:p>
            <a:pPr marL="0" indent="0">
              <a:buNone/>
            </a:pPr>
            <a:r>
              <a:rPr lang="en-US" dirty="0"/>
              <a:t>	Leaderboard due Fri 12/18 11:59pm </a:t>
            </a:r>
            <a:r>
              <a:rPr lang="en-US" dirty="0" err="1"/>
              <a:t>AoE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Report due Mon 12/21 11:59pm </a:t>
            </a:r>
            <a:r>
              <a:rPr lang="en-US" dirty="0" err="1"/>
              <a:t>AoE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Assignments ahead:</a:t>
            </a:r>
          </a:p>
          <a:p>
            <a:pPr lvl="1"/>
            <a:r>
              <a:rPr lang="en-US" dirty="0"/>
              <a:t>HW5 due on Wed 12/2</a:t>
            </a:r>
          </a:p>
          <a:p>
            <a:pPr lvl="2"/>
            <a:r>
              <a:rPr lang="en-US" dirty="0"/>
              <a:t>Last chance to use your late days</a:t>
            </a:r>
          </a:p>
          <a:p>
            <a:pPr lvl="1"/>
            <a:r>
              <a:rPr lang="en-US" dirty="0"/>
              <a:t>Quiz 5 next Wed 12/9</a:t>
            </a:r>
          </a:p>
          <a:p>
            <a:pPr lvl="2"/>
            <a:r>
              <a:rPr lang="en-US" dirty="0"/>
              <a:t>Will cover Unit 5 (Kernels) and PCA</a:t>
            </a:r>
          </a:p>
          <a:p>
            <a:pPr lvl="2"/>
            <a:endParaRPr lang="en-US" dirty="0"/>
          </a:p>
          <a:p>
            <a:r>
              <a:rPr lang="en-US" dirty="0"/>
              <a:t>Class ahead:</a:t>
            </a:r>
          </a:p>
          <a:p>
            <a:pPr lvl="1"/>
            <a:r>
              <a:rPr lang="en-US" dirty="0"/>
              <a:t>Wed 12/2: Rec Sys</a:t>
            </a:r>
          </a:p>
          <a:p>
            <a:pPr lvl="1"/>
            <a:r>
              <a:rPr lang="en-US" dirty="0"/>
              <a:t>Mon 12/7: More Ethics + ML / Unit 5 Practice Quiz</a:t>
            </a:r>
          </a:p>
          <a:p>
            <a:pPr lvl="1"/>
            <a:r>
              <a:rPr lang="en-US" dirty="0"/>
              <a:t>Wed 12/9: Last class! </a:t>
            </a:r>
          </a:p>
          <a:p>
            <a:pPr lvl="2"/>
            <a:r>
              <a:rPr lang="en-US" dirty="0"/>
              <a:t>Ask me anything + Work time for Project 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AB58F-AC30-4349-B0E5-5A789108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8851-E282-9947-A463-5E97E14B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3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9D71-B134-C34F-BE05-30285C0C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E040-730A-9542-999F-E53D2A3C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FD5535-29B0-B241-8D13-8E3EE6FF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Latent Factor Methods</a:t>
            </a:r>
            <a:br>
              <a:rPr lang="en-US" dirty="0"/>
            </a:br>
            <a:r>
              <a:rPr lang="en-US" dirty="0"/>
              <a:t>for Collaborative Filtering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2707F-B06F-1944-A4EA-6E9D8E57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90" y="1690689"/>
            <a:ext cx="5831590" cy="4313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488DD5-B0C6-ED40-86DF-4994C5066458}"/>
              </a:ext>
            </a:extLst>
          </p:cNvPr>
          <p:cNvSpPr txBox="1"/>
          <p:nvPr/>
        </p:nvSpPr>
        <p:spPr>
          <a:xfrm>
            <a:off x="4809032" y="3397290"/>
            <a:ext cx="16489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Stereotypically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FD0F0-F1E0-3D4F-9827-960D7C969D8A}"/>
              </a:ext>
            </a:extLst>
          </p:cNvPr>
          <p:cNvSpPr txBox="1"/>
          <p:nvPr/>
        </p:nvSpPr>
        <p:spPr>
          <a:xfrm>
            <a:off x="6220872" y="2315359"/>
            <a:ext cx="2923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Both movies and users can be explained via a low-dimensional space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Latent Factor Recommendation</a:t>
            </a:r>
          </a:p>
          <a:p>
            <a:endParaRPr lang="en-US" dirty="0"/>
          </a:p>
          <a:p>
            <a:r>
              <a:rPr lang="en-US" dirty="0"/>
              <a:t>To find new movies to recommend to Joe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Find Joe’s embedding vector in the learned “factor” space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Recommend movies with similar embedding vectors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C8BD0-6195-A84F-A6C3-7B8567FCEC87}"/>
              </a:ext>
            </a:extLst>
          </p:cNvPr>
          <p:cNvSpPr txBox="1"/>
          <p:nvPr/>
        </p:nvSpPr>
        <p:spPr>
          <a:xfrm>
            <a:off x="0" y="3353909"/>
            <a:ext cx="16489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Stereotypically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882962-8928-4F47-BA42-845ED6089A44}"/>
              </a:ext>
            </a:extLst>
          </p:cNvPr>
          <p:cNvSpPr txBox="1"/>
          <p:nvPr/>
        </p:nvSpPr>
        <p:spPr>
          <a:xfrm>
            <a:off x="2214589" y="3873478"/>
            <a:ext cx="18138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E92CB-AAC3-3D42-839B-6179CDED1FEE}"/>
              </a:ext>
            </a:extLst>
          </p:cNvPr>
          <p:cNvSpPr txBox="1"/>
          <p:nvPr/>
        </p:nvSpPr>
        <p:spPr>
          <a:xfrm>
            <a:off x="3316365" y="2584468"/>
            <a:ext cx="18138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4DBC60-7D54-474A-B579-3A66F1BD2F28}"/>
              </a:ext>
            </a:extLst>
          </p:cNvPr>
          <p:cNvSpPr txBox="1"/>
          <p:nvPr/>
        </p:nvSpPr>
        <p:spPr>
          <a:xfrm>
            <a:off x="323850" y="6056268"/>
            <a:ext cx="25168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Credit: </a:t>
            </a:r>
            <a:r>
              <a:rPr lang="en-US" dirty="0" err="1"/>
              <a:t>Koren</a:t>
            </a:r>
            <a:r>
              <a:rPr lang="en-US" dirty="0"/>
              <a:t> et al. ’09</a:t>
            </a:r>
          </a:p>
        </p:txBody>
      </p:sp>
    </p:spTree>
    <p:extLst>
      <p:ext uri="{BB962C8B-B14F-4D97-AF65-F5344CB8AC3E}">
        <p14:creationId xmlns:p14="http://schemas.microsoft.com/office/powerpoint/2010/main" val="123761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CB7C3-939D-454F-8DB3-D8AFAD96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56EE-BC20-D949-87E7-8B91CAC8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D37561-863D-0D4C-BF9A-631EC41C6C92}"/>
              </a:ext>
            </a:extLst>
          </p:cNvPr>
          <p:cNvGrpSpPr/>
          <p:nvPr/>
        </p:nvGrpSpPr>
        <p:grpSpPr>
          <a:xfrm>
            <a:off x="818032" y="588341"/>
            <a:ext cx="7300732" cy="4894492"/>
            <a:chOff x="818032" y="588341"/>
            <a:chExt cx="7300732" cy="48944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3C09D9-9F22-194B-87CE-925872AA9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1983"/>
            <a:stretch/>
          </p:blipFill>
          <p:spPr>
            <a:xfrm>
              <a:off x="818032" y="1344799"/>
              <a:ext cx="4244075" cy="41380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C6196D5-3E35-8448-856E-987433B2B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178" r="27547"/>
            <a:stretch/>
          </p:blipFill>
          <p:spPr>
            <a:xfrm>
              <a:off x="7358494" y="588341"/>
              <a:ext cx="760270" cy="418566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D6F4FB-9476-584F-8BB2-0E40A21BC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194" r="1"/>
            <a:stretch/>
          </p:blipFill>
          <p:spPr>
            <a:xfrm>
              <a:off x="5301093" y="588341"/>
              <a:ext cx="2057401" cy="4185662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325FFEC-6D8C-F443-92F1-536E883D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34951"/>
            <a:ext cx="85551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Cartoon View of Matrix Factorization</a:t>
            </a:r>
            <a:br>
              <a:rPr lang="en-US" dirty="0"/>
            </a:br>
            <a:r>
              <a:rPr lang="en-US" dirty="0"/>
              <a:t>with 2 latent factors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E9B059-CDE9-2D4F-87D0-C2D24E942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184" y="5247677"/>
            <a:ext cx="342900" cy="317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1DBD6F-35C2-D04D-9CF2-453058D65FB7}"/>
              </a:ext>
            </a:extLst>
          </p:cNvPr>
          <p:cNvSpPr txBox="1"/>
          <p:nvPr/>
        </p:nvSpPr>
        <p:spPr>
          <a:xfrm>
            <a:off x="323850" y="5930863"/>
            <a:ext cx="25168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Credit: Aggarwal 2016</a:t>
            </a:r>
          </a:p>
          <a:p>
            <a:r>
              <a:rPr lang="en-US" dirty="0"/>
              <a:t>By way of M. Gormley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E32BB7-0F6C-4046-86B1-FC332F7E2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359" y="5349276"/>
            <a:ext cx="1955800" cy="431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AC74F8-9474-8647-B38A-2C71E42A2D70}"/>
              </a:ext>
            </a:extLst>
          </p:cNvPr>
          <p:cNvSpPr txBox="1"/>
          <p:nvPr/>
        </p:nvSpPr>
        <p:spPr>
          <a:xfrm>
            <a:off x="271646" y="3103128"/>
            <a:ext cx="85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965D49-C98D-4243-8BEC-26AEEFF35A99}"/>
              </a:ext>
            </a:extLst>
          </p:cNvPr>
          <p:cNvSpPr txBox="1"/>
          <p:nvPr/>
        </p:nvSpPr>
        <p:spPr>
          <a:xfrm>
            <a:off x="1703554" y="1583846"/>
            <a:ext cx="102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143688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F02B-5D13-6F4A-8487-7F4FD96B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PCA as Matrix Factorization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4FE0B-7410-444A-B782-C1E367D9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9F4AC-0BC6-F340-BB52-5E9C77FF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AAF96-2ED2-B94E-85D5-B9967D76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432" y="1952734"/>
            <a:ext cx="5637136" cy="20707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4D5799-D197-6547-B2D9-5F9AD7F4C981}"/>
              </a:ext>
            </a:extLst>
          </p:cNvPr>
          <p:cNvSpPr txBox="1"/>
          <p:nvPr/>
        </p:nvSpPr>
        <p:spPr>
          <a:xfrm>
            <a:off x="628650" y="4182258"/>
            <a:ext cx="676191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Compared to PCA, Latent Factor models (LF) for recommendation are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B4296-0C9E-0845-94F0-58B475AB28BC}"/>
              </a:ext>
            </a:extLst>
          </p:cNvPr>
          <p:cNvSpPr txBox="1"/>
          <p:nvPr/>
        </p:nvSpPr>
        <p:spPr>
          <a:xfrm>
            <a:off x="628650" y="4512042"/>
            <a:ext cx="39433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K-dimensional latent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linear inner products to do ”prediction”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 reconstruction cost with mean-squared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D62DB-FB58-2D4A-88E9-865EF4B805B5}"/>
              </a:ext>
            </a:extLst>
          </p:cNvPr>
          <p:cNvSpPr txBox="1"/>
          <p:nvPr/>
        </p:nvSpPr>
        <p:spPr>
          <a:xfrm>
            <a:off x="4856502" y="4512042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required orthogonality constraints on W, while LF is less 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LF interprets each column of data as an “item”, not a “feature dimension”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requires fully observed data, the LF models we’ll develop can handle realistic missingness patterns</a:t>
            </a:r>
          </a:p>
        </p:txBody>
      </p:sp>
    </p:spTree>
    <p:extLst>
      <p:ext uri="{BB962C8B-B14F-4D97-AF65-F5344CB8AC3E}">
        <p14:creationId xmlns:p14="http://schemas.microsoft.com/office/powerpoint/2010/main" val="135785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B020-AC72-E74D-9E15-9FAAD0B8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8" y="136524"/>
            <a:ext cx="8665252" cy="1325563"/>
          </a:xfrm>
        </p:spPr>
        <p:txBody>
          <a:bodyPr/>
          <a:lstStyle/>
          <a:p>
            <a:r>
              <a:rPr lang="en-US" dirty="0"/>
              <a:t>Latent Factor Model: </a:t>
            </a:r>
            <a:r>
              <a:rPr lang="en-US" b="1" dirty="0"/>
              <a:t>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792DE-5607-1144-B73C-072FCF28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A6AED-FBE2-4D40-8EA0-8B1201A7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AD89FA-2F63-324B-AEF8-97C1A6315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981075"/>
                <a:ext cx="6247279" cy="51117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Assume a known number of factors K</a:t>
                </a:r>
              </a:p>
              <a:p>
                <a:r>
                  <a:rPr lang="en-US" dirty="0"/>
                  <a:t>User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represented by vector</a:t>
                </a:r>
              </a:p>
              <a:p>
                <a:r>
                  <a:rPr lang="en-US" dirty="0"/>
                  <a:t>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represented by vector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predict the rating y for </a:t>
                </a:r>
              </a:p>
              <a:p>
                <a:pPr marL="0" indent="0">
                  <a:buNone/>
                </a:pPr>
                <a:r>
                  <a:rPr lang="en-US" dirty="0"/>
                  <a:t>user-item pair (</a:t>
                </a:r>
                <a:r>
                  <a:rPr lang="en-US" dirty="0" err="1"/>
                  <a:t>i,j</a:t>
                </a:r>
                <a:r>
                  <a:rPr lang="en-US" dirty="0"/>
                  <a:t>) as: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AD89FA-2F63-324B-AEF8-97C1A6315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981075"/>
                <a:ext cx="6247279" cy="5111750"/>
              </a:xfrm>
              <a:blipFill>
                <a:blip r:embed="rId3"/>
                <a:stretch>
                  <a:fillRect l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73C0811-6A9F-9649-B6E2-A478A6EC2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301" y="1954214"/>
            <a:ext cx="16002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42789-5F54-0E4D-AE86-97047BEC7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1" y="2482995"/>
            <a:ext cx="1600200" cy="55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9F00A5-1726-2F4A-8BD1-C1002A60CDD1}"/>
              </a:ext>
            </a:extLst>
          </p:cNvPr>
          <p:cNvSpPr/>
          <p:nvPr/>
        </p:nvSpPr>
        <p:spPr>
          <a:xfrm>
            <a:off x="715200" y="4408487"/>
            <a:ext cx="57108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Intuition: </a:t>
            </a:r>
          </a:p>
          <a:p>
            <a:pPr lvl="1"/>
            <a:r>
              <a:rPr lang="en-US" sz="2000" dirty="0"/>
              <a:t>Two items with similar v vectors </a:t>
            </a:r>
          </a:p>
          <a:p>
            <a:pPr lvl="1"/>
            <a:r>
              <a:rPr lang="en-US" sz="2000" dirty="0"/>
              <a:t>get similar ratings from the same user;</a:t>
            </a:r>
          </a:p>
          <a:p>
            <a:pPr lvl="1"/>
            <a:r>
              <a:rPr lang="en-US" sz="2000" dirty="0"/>
              <a:t>Two users with similar u vectors</a:t>
            </a:r>
          </a:p>
          <a:p>
            <a:pPr lvl="1"/>
            <a:r>
              <a:rPr lang="en-US" sz="2000" dirty="0"/>
              <a:t>give similar ratings to the same item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086F7C-BB7B-974D-9DDD-4DB4A9520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753" y="3312214"/>
            <a:ext cx="2974038" cy="20469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B887E6-BBA8-274D-B147-BA3E36A49F6F}"/>
              </a:ext>
            </a:extLst>
          </p:cNvPr>
          <p:cNvSpPr txBox="1"/>
          <p:nvPr/>
        </p:nvSpPr>
        <p:spPr>
          <a:xfrm>
            <a:off x="6733706" y="5384801"/>
            <a:ext cx="235822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product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 vector</a:t>
            </a:r>
          </a:p>
        </p:txBody>
      </p:sp>
    </p:spTree>
    <p:extLst>
      <p:ext uri="{BB962C8B-B14F-4D97-AF65-F5344CB8AC3E}">
        <p14:creationId xmlns:p14="http://schemas.microsoft.com/office/powerpoint/2010/main" val="59164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B081-F89D-EF4E-8E77-6155DA4D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6531"/>
            <a:ext cx="8191500" cy="1325563"/>
          </a:xfrm>
        </p:spPr>
        <p:txBody>
          <a:bodyPr/>
          <a:lstStyle/>
          <a:p>
            <a:r>
              <a:rPr lang="en-US" dirty="0"/>
              <a:t>Latent Factor Model: </a:t>
            </a:r>
            <a:r>
              <a:rPr lang="en-US" b="1" dirty="0"/>
              <a:t>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8281D-BFA9-6C4E-9492-07F8A38F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E971-2CA7-FF40-B04A-75AF54E3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F7E4DE-BB33-D447-A4BD-678DA096D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5"/>
            <a:ext cx="8351837" cy="511175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Find parameters that minimize squared error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optimize?</a:t>
            </a:r>
          </a:p>
          <a:p>
            <a:pPr lvl="1"/>
            <a:r>
              <a:rPr lang="en-US" b="1" dirty="0"/>
              <a:t>Stochastic gradient descent</a:t>
            </a:r>
          </a:p>
          <a:p>
            <a:pPr lvl="1"/>
            <a:r>
              <a:rPr lang="en-US" dirty="0"/>
              <a:t>Use random minibatch of user-item pairs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D5CFD-5698-614D-AF19-7AC4B613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09" y="2498276"/>
            <a:ext cx="7035800" cy="107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069131-9C93-E24D-80EF-DBAD62DEC989}"/>
              </a:ext>
            </a:extLst>
          </p:cNvPr>
          <p:cNvSpPr txBox="1"/>
          <p:nvPr/>
        </p:nvSpPr>
        <p:spPr>
          <a:xfrm>
            <a:off x="5981075" y="3312826"/>
            <a:ext cx="25342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Squared error between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Predicted rating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70E52-8014-A44E-93DC-9658331AEA74}"/>
              </a:ext>
            </a:extLst>
          </p:cNvPr>
          <p:cNvSpPr txBox="1"/>
          <p:nvPr/>
        </p:nvSpPr>
        <p:spPr>
          <a:xfrm>
            <a:off x="3882006" y="3625738"/>
            <a:ext cx="14090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pairs do we use?</a:t>
            </a:r>
          </a:p>
        </p:txBody>
      </p:sp>
    </p:spTree>
    <p:extLst>
      <p:ext uri="{BB962C8B-B14F-4D97-AF65-F5344CB8AC3E}">
        <p14:creationId xmlns:p14="http://schemas.microsoft.com/office/powerpoint/2010/main" val="308542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9968-6DD8-9D49-8D9E-22665CE2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4533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Supervised Learning vs</a:t>
            </a:r>
            <a:br>
              <a:rPr lang="en-US" sz="3600" dirty="0"/>
            </a:br>
            <a:r>
              <a:rPr lang="en-US" sz="3600" dirty="0"/>
              <a:t>Unsupervised Matrix Completion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9CEF8-D064-674C-AE5B-32D23D63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335D5-8290-B24F-A515-0A70BE89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7178B-77EC-2D46-A513-8C28A047D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80" y="1325564"/>
            <a:ext cx="7186670" cy="4748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2FB32-47B6-E747-B388-A7D1D2D46DF2}"/>
              </a:ext>
            </a:extLst>
          </p:cNvPr>
          <p:cNvSpPr txBox="1"/>
          <p:nvPr/>
        </p:nvSpPr>
        <p:spPr>
          <a:xfrm>
            <a:off x="323850" y="5930863"/>
            <a:ext cx="25168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Credit: Aggarwal 2016</a:t>
            </a:r>
          </a:p>
          <a:p>
            <a:r>
              <a:rPr lang="en-US" dirty="0"/>
              <a:t>By way of M. Gormley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4D163-2824-7245-BF8B-192D8786531F}"/>
              </a:ext>
            </a:extLst>
          </p:cNvPr>
          <p:cNvSpPr txBox="1"/>
          <p:nvPr/>
        </p:nvSpPr>
        <p:spPr>
          <a:xfrm>
            <a:off x="3449782" y="1668227"/>
            <a:ext cx="4433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2AF8C-9F20-3C4D-AA51-D4C8813DE283}"/>
              </a:ext>
            </a:extLst>
          </p:cNvPr>
          <p:cNvSpPr txBox="1"/>
          <p:nvPr/>
        </p:nvSpPr>
        <p:spPr>
          <a:xfrm>
            <a:off x="1610003" y="1676834"/>
            <a:ext cx="4433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BE518-2808-8E4B-B4C5-00AE4995DE64}"/>
              </a:ext>
            </a:extLst>
          </p:cNvPr>
          <p:cNvSpPr txBox="1"/>
          <p:nvPr/>
        </p:nvSpPr>
        <p:spPr>
          <a:xfrm>
            <a:off x="3058178" y="1665603"/>
            <a:ext cx="4433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9080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C5B5-6961-064F-BB7B-7773B42C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Collaborative Filtering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7986-D10C-3A46-8C3E-2F80518B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192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Real data will have known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</a:t>
            </a:r>
            <a:r>
              <a:rPr lang="en-US" dirty="0"/>
              <a:t> entries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1D97-D901-EC4A-ADF0-3C8A7D6B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3CEF-8813-2648-B4AC-AD806B86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0E409-B448-CA40-B639-DFBC399A1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20" t="10532" r="16122" b="16049"/>
          <a:stretch/>
        </p:blipFill>
        <p:spPr>
          <a:xfrm>
            <a:off x="5119134" y="1537039"/>
            <a:ext cx="3080485" cy="45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8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C5B5-6961-064F-BB7B-7773B42C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Collaborative Filtering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7986-D10C-3A46-8C3E-2F80518B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192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Real data will have known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</a:t>
            </a:r>
            <a:r>
              <a:rPr lang="en-US" dirty="0"/>
              <a:t> entries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Divide known user-item pairs at random into:</a:t>
            </a:r>
          </a:p>
          <a:p>
            <a:r>
              <a:rPr lang="en-US" dirty="0">
                <a:solidFill>
                  <a:srgbClr val="0070C0"/>
                </a:solidFill>
              </a:rPr>
              <a:t>Training</a:t>
            </a:r>
          </a:p>
          <a:p>
            <a:r>
              <a:rPr lang="en-US" dirty="0">
                <a:solidFill>
                  <a:srgbClr val="7030A0"/>
                </a:solidFill>
              </a:rPr>
              <a:t>Validation</a:t>
            </a:r>
          </a:p>
          <a:p>
            <a:r>
              <a:rPr lang="en-US" dirty="0">
                <a:solidFill>
                  <a:srgbClr val="FFC000"/>
                </a:solidFill>
              </a:rPr>
              <a:t>Test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1D97-D901-EC4A-ADF0-3C8A7D6B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3CEF-8813-2648-B4AC-AD806B86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0E409-B448-CA40-B639-DFBC399A1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20" t="10532" r="16122" b="16049"/>
          <a:stretch/>
        </p:blipFill>
        <p:spPr>
          <a:xfrm>
            <a:off x="5347855" y="1690689"/>
            <a:ext cx="2939660" cy="43002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48C1C2-2FDD-3A4B-81E7-B5CED218EAFA}"/>
              </a:ext>
            </a:extLst>
          </p:cNvPr>
          <p:cNvSpPr/>
          <p:nvPr/>
        </p:nvSpPr>
        <p:spPr>
          <a:xfrm>
            <a:off x="5444837" y="1797915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F258C-2041-9642-A87B-2B10481174EF}"/>
              </a:ext>
            </a:extLst>
          </p:cNvPr>
          <p:cNvSpPr/>
          <p:nvPr/>
        </p:nvSpPr>
        <p:spPr>
          <a:xfrm>
            <a:off x="6357310" y="2258290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88DF4E-ED12-F946-B1EC-49210DCB8767}"/>
              </a:ext>
            </a:extLst>
          </p:cNvPr>
          <p:cNvSpPr/>
          <p:nvPr/>
        </p:nvSpPr>
        <p:spPr>
          <a:xfrm>
            <a:off x="7256462" y="2248965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8C0D1-68A3-3C4F-A217-402B31445A51}"/>
              </a:ext>
            </a:extLst>
          </p:cNvPr>
          <p:cNvSpPr/>
          <p:nvPr/>
        </p:nvSpPr>
        <p:spPr>
          <a:xfrm>
            <a:off x="7256461" y="2709340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5AA2D-F19B-BD4C-B5E1-B3E9F3DF5815}"/>
              </a:ext>
            </a:extLst>
          </p:cNvPr>
          <p:cNvSpPr/>
          <p:nvPr/>
        </p:nvSpPr>
        <p:spPr>
          <a:xfrm>
            <a:off x="5455634" y="2686576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D3D693-FD46-B640-9E85-D7CC1086C026}"/>
              </a:ext>
            </a:extLst>
          </p:cNvPr>
          <p:cNvSpPr/>
          <p:nvPr/>
        </p:nvSpPr>
        <p:spPr>
          <a:xfrm>
            <a:off x="6803830" y="3159817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5ACAC-934A-1443-9FE3-80902E91708F}"/>
              </a:ext>
            </a:extLst>
          </p:cNvPr>
          <p:cNvSpPr/>
          <p:nvPr/>
        </p:nvSpPr>
        <p:spPr>
          <a:xfrm>
            <a:off x="7710870" y="3620192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A0300-FF3A-7648-9D21-D2769D5747EB}"/>
              </a:ext>
            </a:extLst>
          </p:cNvPr>
          <p:cNvSpPr/>
          <p:nvPr/>
        </p:nvSpPr>
        <p:spPr>
          <a:xfrm>
            <a:off x="7695239" y="1797915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5CEE8F-00E5-CC40-A882-46BD8E38FDA0}"/>
              </a:ext>
            </a:extLst>
          </p:cNvPr>
          <p:cNvSpPr/>
          <p:nvPr/>
        </p:nvSpPr>
        <p:spPr>
          <a:xfrm>
            <a:off x="5896935" y="3614258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818FB-F880-B445-BB18-A332BD19744C}"/>
              </a:ext>
            </a:extLst>
          </p:cNvPr>
          <p:cNvSpPr/>
          <p:nvPr/>
        </p:nvSpPr>
        <p:spPr>
          <a:xfrm>
            <a:off x="6343527" y="4044228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6206DB-1CED-7246-BBDF-F3B9B4F32385}"/>
              </a:ext>
            </a:extLst>
          </p:cNvPr>
          <p:cNvSpPr/>
          <p:nvPr/>
        </p:nvSpPr>
        <p:spPr>
          <a:xfrm>
            <a:off x="5444836" y="4504603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68EB25-4E3B-8240-BC13-2BB5CDD3732C}"/>
              </a:ext>
            </a:extLst>
          </p:cNvPr>
          <p:cNvSpPr/>
          <p:nvPr/>
        </p:nvSpPr>
        <p:spPr>
          <a:xfrm>
            <a:off x="6343527" y="4934573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01893F-0804-FF41-B85A-897DB60EE7B7}"/>
              </a:ext>
            </a:extLst>
          </p:cNvPr>
          <p:cNvSpPr/>
          <p:nvPr/>
        </p:nvSpPr>
        <p:spPr>
          <a:xfrm>
            <a:off x="7234864" y="4495278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4218D0-98C0-B742-9E1B-7DF7F0D96672}"/>
              </a:ext>
            </a:extLst>
          </p:cNvPr>
          <p:cNvSpPr/>
          <p:nvPr/>
        </p:nvSpPr>
        <p:spPr>
          <a:xfrm>
            <a:off x="7695238" y="4955653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5C982-0C21-A443-82C7-90B7D8364516}"/>
              </a:ext>
            </a:extLst>
          </p:cNvPr>
          <p:cNvSpPr/>
          <p:nvPr/>
        </p:nvSpPr>
        <p:spPr>
          <a:xfrm>
            <a:off x="6796086" y="5398934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7657E3-5345-6E49-8EE1-6A15974879EF}"/>
              </a:ext>
            </a:extLst>
          </p:cNvPr>
          <p:cNvSpPr/>
          <p:nvPr/>
        </p:nvSpPr>
        <p:spPr>
          <a:xfrm>
            <a:off x="5875923" y="5389053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47E6F-1091-BC4A-84C0-9CB5AEB03E7D}"/>
              </a:ext>
            </a:extLst>
          </p:cNvPr>
          <p:cNvSpPr/>
          <p:nvPr/>
        </p:nvSpPr>
        <p:spPr>
          <a:xfrm>
            <a:off x="6790119" y="3601168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781638-04C1-1041-B215-7FF3FE8A80C4}"/>
              </a:ext>
            </a:extLst>
          </p:cNvPr>
          <p:cNvSpPr/>
          <p:nvPr/>
        </p:nvSpPr>
        <p:spPr>
          <a:xfrm>
            <a:off x="6817685" y="3159817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0D009-D08A-C34F-8F69-2CA1FABEB20B}"/>
              </a:ext>
            </a:extLst>
          </p:cNvPr>
          <p:cNvSpPr/>
          <p:nvPr/>
        </p:nvSpPr>
        <p:spPr>
          <a:xfrm>
            <a:off x="5903262" y="1803427"/>
            <a:ext cx="460375" cy="460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FCB60-4863-4242-B00B-2121D3B59FE3}"/>
              </a:ext>
            </a:extLst>
          </p:cNvPr>
          <p:cNvSpPr/>
          <p:nvPr/>
        </p:nvSpPr>
        <p:spPr>
          <a:xfrm>
            <a:off x="7234863" y="1803184"/>
            <a:ext cx="460375" cy="460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5D891B-C9BE-3442-810C-94E3B90D156F}"/>
              </a:ext>
            </a:extLst>
          </p:cNvPr>
          <p:cNvSpPr/>
          <p:nvPr/>
        </p:nvSpPr>
        <p:spPr>
          <a:xfrm>
            <a:off x="6776970" y="2247614"/>
            <a:ext cx="460375" cy="460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9E7FAB-3B54-F148-86E5-456575333980}"/>
              </a:ext>
            </a:extLst>
          </p:cNvPr>
          <p:cNvSpPr/>
          <p:nvPr/>
        </p:nvSpPr>
        <p:spPr>
          <a:xfrm>
            <a:off x="5903471" y="2691601"/>
            <a:ext cx="460375" cy="460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0E55EB-B2C7-D54E-8510-921536D9405B}"/>
              </a:ext>
            </a:extLst>
          </p:cNvPr>
          <p:cNvSpPr/>
          <p:nvPr/>
        </p:nvSpPr>
        <p:spPr>
          <a:xfrm>
            <a:off x="6348388" y="3591010"/>
            <a:ext cx="460375" cy="460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BD450A-BAFE-704B-9DEC-1FAECC917C5C}"/>
              </a:ext>
            </a:extLst>
          </p:cNvPr>
          <p:cNvSpPr/>
          <p:nvPr/>
        </p:nvSpPr>
        <p:spPr>
          <a:xfrm>
            <a:off x="7221081" y="4047509"/>
            <a:ext cx="460375" cy="460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AA2B2-3C45-1441-879D-7C771F423FF0}"/>
              </a:ext>
            </a:extLst>
          </p:cNvPr>
          <p:cNvSpPr/>
          <p:nvPr/>
        </p:nvSpPr>
        <p:spPr>
          <a:xfrm>
            <a:off x="6790119" y="4491417"/>
            <a:ext cx="460375" cy="460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AB410D-1782-3D4A-9B72-A932AA4E611B}"/>
              </a:ext>
            </a:extLst>
          </p:cNvPr>
          <p:cNvSpPr/>
          <p:nvPr/>
        </p:nvSpPr>
        <p:spPr>
          <a:xfrm>
            <a:off x="7248645" y="5389053"/>
            <a:ext cx="460375" cy="460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10933D-3FA9-F343-9224-A03A60FD7FD9}"/>
              </a:ext>
            </a:extLst>
          </p:cNvPr>
          <p:cNvSpPr/>
          <p:nvPr/>
        </p:nvSpPr>
        <p:spPr>
          <a:xfrm>
            <a:off x="5458619" y="4945115"/>
            <a:ext cx="460375" cy="460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BF9EEB-E368-0E48-B310-84074C1A04E8}"/>
              </a:ext>
            </a:extLst>
          </p:cNvPr>
          <p:cNvSpPr/>
          <p:nvPr/>
        </p:nvSpPr>
        <p:spPr>
          <a:xfrm>
            <a:off x="5416983" y="4031042"/>
            <a:ext cx="460375" cy="460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AB45CB-4294-664D-926F-C4AE30861AD7}"/>
              </a:ext>
            </a:extLst>
          </p:cNvPr>
          <p:cNvSpPr/>
          <p:nvPr/>
        </p:nvSpPr>
        <p:spPr>
          <a:xfrm>
            <a:off x="5429151" y="2245116"/>
            <a:ext cx="460375" cy="460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96533C-B194-0841-AA39-45755B500298}"/>
              </a:ext>
            </a:extLst>
          </p:cNvPr>
          <p:cNvSpPr/>
          <p:nvPr/>
        </p:nvSpPr>
        <p:spPr>
          <a:xfrm>
            <a:off x="6357310" y="1788070"/>
            <a:ext cx="460375" cy="460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C49E21-ED4D-0947-8A07-6D52485C5C8B}"/>
              </a:ext>
            </a:extLst>
          </p:cNvPr>
          <p:cNvSpPr/>
          <p:nvPr/>
        </p:nvSpPr>
        <p:spPr>
          <a:xfrm>
            <a:off x="7684588" y="2231650"/>
            <a:ext cx="460375" cy="460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5220A4-BB26-6F4A-9E04-7387AD530406}"/>
              </a:ext>
            </a:extLst>
          </p:cNvPr>
          <p:cNvSpPr/>
          <p:nvPr/>
        </p:nvSpPr>
        <p:spPr>
          <a:xfrm>
            <a:off x="7684588" y="2690335"/>
            <a:ext cx="460375" cy="460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3D2980-4C7A-7444-A518-8E13298C44B5}"/>
              </a:ext>
            </a:extLst>
          </p:cNvPr>
          <p:cNvSpPr/>
          <p:nvPr/>
        </p:nvSpPr>
        <p:spPr>
          <a:xfrm>
            <a:off x="6339583" y="2717887"/>
            <a:ext cx="460375" cy="460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0345B2-985A-8249-A4D9-6AE971D6DA70}"/>
              </a:ext>
            </a:extLst>
          </p:cNvPr>
          <p:cNvSpPr/>
          <p:nvPr/>
        </p:nvSpPr>
        <p:spPr>
          <a:xfrm>
            <a:off x="5910645" y="3160947"/>
            <a:ext cx="460375" cy="460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F01432-1B01-0841-98F2-20A03A7DEE67}"/>
              </a:ext>
            </a:extLst>
          </p:cNvPr>
          <p:cNvSpPr/>
          <p:nvPr/>
        </p:nvSpPr>
        <p:spPr>
          <a:xfrm>
            <a:off x="5428911" y="3576675"/>
            <a:ext cx="460375" cy="460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374AAE-2DEA-1B4F-B198-C0F29E513303}"/>
              </a:ext>
            </a:extLst>
          </p:cNvPr>
          <p:cNvSpPr/>
          <p:nvPr/>
        </p:nvSpPr>
        <p:spPr>
          <a:xfrm>
            <a:off x="6343455" y="4491039"/>
            <a:ext cx="460375" cy="460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48001C-62F8-D142-9D35-EB81DB15541E}"/>
              </a:ext>
            </a:extLst>
          </p:cNvPr>
          <p:cNvSpPr/>
          <p:nvPr/>
        </p:nvSpPr>
        <p:spPr>
          <a:xfrm>
            <a:off x="5885531" y="4047509"/>
            <a:ext cx="460375" cy="460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C483E9-88D0-6D40-AEF1-E146F593B66A}"/>
              </a:ext>
            </a:extLst>
          </p:cNvPr>
          <p:cNvSpPr/>
          <p:nvPr/>
        </p:nvSpPr>
        <p:spPr>
          <a:xfrm>
            <a:off x="7229351" y="4948331"/>
            <a:ext cx="460375" cy="460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5907AD-86D5-5644-BA3B-A1CB0D683AF4}"/>
              </a:ext>
            </a:extLst>
          </p:cNvPr>
          <p:cNvSpPr/>
          <p:nvPr/>
        </p:nvSpPr>
        <p:spPr>
          <a:xfrm>
            <a:off x="6343455" y="5405719"/>
            <a:ext cx="460375" cy="4603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53FD5A-7A70-5245-B247-CCFB16065327}"/>
              </a:ext>
            </a:extLst>
          </p:cNvPr>
          <p:cNvSpPr/>
          <p:nvPr/>
        </p:nvSpPr>
        <p:spPr>
          <a:xfrm>
            <a:off x="7695238" y="4512093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5F6F03-1DD2-5B44-B173-D20E99541287}"/>
              </a:ext>
            </a:extLst>
          </p:cNvPr>
          <p:cNvSpPr/>
          <p:nvPr/>
        </p:nvSpPr>
        <p:spPr>
          <a:xfrm>
            <a:off x="7242502" y="3151976"/>
            <a:ext cx="460375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E6F9FB-5DD6-9149-B641-2578CCCB7369}"/>
              </a:ext>
            </a:extLst>
          </p:cNvPr>
          <p:cNvSpPr txBox="1"/>
          <p:nvPr/>
        </p:nvSpPr>
        <p:spPr>
          <a:xfrm>
            <a:off x="424744" y="5910149"/>
            <a:ext cx="8524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 (for Project C): We only care about predictions among known sets of users and items.</a:t>
            </a:r>
          </a:p>
          <a:p>
            <a:r>
              <a:rPr lang="en-US" dirty="0"/>
              <a:t>Do not worry about any new users or new items. (Obviously, in real world need to handle new users/items)</a:t>
            </a:r>
          </a:p>
        </p:txBody>
      </p:sp>
    </p:spTree>
    <p:extLst>
      <p:ext uri="{BB962C8B-B14F-4D97-AF65-F5344CB8AC3E}">
        <p14:creationId xmlns:p14="http://schemas.microsoft.com/office/powerpoint/2010/main" val="126737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B081-F89D-EF4E-8E77-6155DA4D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6531"/>
            <a:ext cx="8191500" cy="1325563"/>
          </a:xfrm>
        </p:spPr>
        <p:txBody>
          <a:bodyPr/>
          <a:lstStyle/>
          <a:p>
            <a:r>
              <a:rPr lang="en-US" dirty="0"/>
              <a:t>Latent Factor Model: </a:t>
            </a:r>
            <a:r>
              <a:rPr lang="en-US" b="1" dirty="0"/>
              <a:t>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8281D-BFA9-6C4E-9492-07F8A38F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E971-2CA7-FF40-B04A-75AF54E3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F7E4DE-BB33-D447-A4BD-678DA096D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5"/>
            <a:ext cx="8351837" cy="511175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Find parameters that minimize squared error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optimize?</a:t>
            </a:r>
          </a:p>
          <a:p>
            <a:pPr lvl="1"/>
            <a:r>
              <a:rPr lang="en-US" b="1" dirty="0"/>
              <a:t>Stochastic gradient descent</a:t>
            </a:r>
          </a:p>
          <a:p>
            <a:pPr lvl="1"/>
            <a:r>
              <a:rPr lang="en-US" dirty="0"/>
              <a:t>Use random minibatch of user-item pairs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D5CFD-5698-614D-AF19-7AC4B613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09" y="2498276"/>
            <a:ext cx="70358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9E707E-CCA8-5B47-BDBB-9ADDEC49027B}"/>
              </a:ext>
            </a:extLst>
          </p:cNvPr>
          <p:cNvSpPr txBox="1"/>
          <p:nvPr/>
        </p:nvSpPr>
        <p:spPr>
          <a:xfrm>
            <a:off x="3882006" y="3625738"/>
            <a:ext cx="14090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pairs do we use?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69131-9C93-E24D-80EF-DBAD62DEC989}"/>
              </a:ext>
            </a:extLst>
          </p:cNvPr>
          <p:cNvSpPr txBox="1"/>
          <p:nvPr/>
        </p:nvSpPr>
        <p:spPr>
          <a:xfrm>
            <a:off x="5981075" y="3312826"/>
            <a:ext cx="253427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Squared error between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Predicted rating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DBBE4-D1AD-AA4C-B8D7-1E83E9895E25}"/>
              </a:ext>
            </a:extLst>
          </p:cNvPr>
          <p:cNvSpPr txBox="1"/>
          <p:nvPr/>
        </p:nvSpPr>
        <p:spPr>
          <a:xfrm>
            <a:off x="3864741" y="4118404"/>
            <a:ext cx="18887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841FF"/>
                </a:solidFill>
              </a:rPr>
              <a:t>Only the blue squares in the matrix Y</a:t>
            </a:r>
          </a:p>
        </p:txBody>
      </p:sp>
    </p:spTree>
    <p:extLst>
      <p:ext uri="{BB962C8B-B14F-4D97-AF65-F5344CB8AC3E}">
        <p14:creationId xmlns:p14="http://schemas.microsoft.com/office/powerpoint/2010/main" val="91186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79727-EABE-8A4A-9F07-AB1021A9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07" y="3070953"/>
            <a:ext cx="5147449" cy="16821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DF501-15BD-F349-B83B-B64746F0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Improvement:</a:t>
            </a:r>
            <a:br>
              <a:rPr lang="en-US" dirty="0"/>
            </a:br>
            <a:r>
              <a:rPr lang="en-US" dirty="0"/>
              <a:t>Include intercept parameters!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1E5CD-C670-2745-A46F-5FD64D59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FC95-EA5E-1F42-83DE-E3D5C1ED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7455DE-4934-6848-A8B6-DE6B293C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46250"/>
            <a:ext cx="8351837" cy="5111750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Overall “average rating” </a:t>
            </a:r>
          </a:p>
          <a:p>
            <a:r>
              <a:rPr lang="en-US" b="0" dirty="0">
                <a:latin typeface="Cambria Math" panose="02040503050406030204" pitchFamily="18" charset="0"/>
              </a:rPr>
              <a:t>Per-user scalar</a:t>
            </a:r>
            <a:endParaRPr lang="en-US" dirty="0"/>
          </a:p>
          <a:p>
            <a:r>
              <a:rPr lang="en-US" dirty="0"/>
              <a:t>Per-item scalar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Why include these? </a:t>
            </a:r>
            <a:r>
              <a:rPr lang="en-US" b="1" dirty="0">
                <a:solidFill>
                  <a:srgbClr val="00B050"/>
                </a:solidFill>
              </a:rPr>
              <a:t>Improve accuracy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Some items just more popular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Some users just more positive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C12774-32AF-D844-938B-C3D0A8D74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2" t="26587" r="70512" b="30259"/>
          <a:stretch/>
        </p:blipFill>
        <p:spPr>
          <a:xfrm>
            <a:off x="4681453" y="1647735"/>
            <a:ext cx="330293" cy="725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85056F-2B9C-1B49-A3FD-D71CFBC51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69" t="26235" r="54556" b="39319"/>
          <a:stretch/>
        </p:blipFill>
        <p:spPr>
          <a:xfrm>
            <a:off x="4600171" y="2150697"/>
            <a:ext cx="492856" cy="579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4692EF-AF5D-1344-A6D5-CFEDCB334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86" t="29882" r="40439" b="35672"/>
          <a:stretch/>
        </p:blipFill>
        <p:spPr>
          <a:xfrm>
            <a:off x="4539076" y="2714473"/>
            <a:ext cx="492856" cy="5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4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13AB-237C-1C46-B037-D4628A72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60" y="795705"/>
            <a:ext cx="8995740" cy="2387600"/>
          </a:xfrm>
        </p:spPr>
        <p:txBody>
          <a:bodyPr>
            <a:noAutofit/>
          </a:bodyPr>
          <a:lstStyle/>
          <a:p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Matrix Factorization for Recommendation Systems</a:t>
            </a:r>
            <a:br>
              <a:rPr lang="en-US" sz="5400" dirty="0"/>
            </a:br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354AA-A375-C24A-94FC-7E9BD5A7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5DDFA-400C-454E-B8FD-F8D5D569BC92}"/>
              </a:ext>
            </a:extLst>
          </p:cNvPr>
          <p:cNvSpPr txBox="1"/>
          <p:nvPr/>
        </p:nvSpPr>
        <p:spPr>
          <a:xfrm>
            <a:off x="485902" y="136524"/>
            <a:ext cx="832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Tufts COMP 135: Introduction to Machine Learning</a:t>
            </a:r>
            <a:endParaRPr lang="en-US" sz="2400" b="1" dirty="0">
              <a:solidFill>
                <a:schemeClr val="accent1"/>
              </a:solidFill>
              <a:hlinkClick r:id="rId2"/>
            </a:endParaRPr>
          </a:p>
          <a:p>
            <a:pPr algn="ctr"/>
            <a:r>
              <a:rPr lang="en-US" sz="2400" b="1" dirty="0">
                <a:solidFill>
                  <a:srgbClr val="0070C0"/>
                </a:solidFill>
                <a:hlinkClick r:id="rId2"/>
              </a:rPr>
              <a:t>https://www.cs.tufts.edu/comp/135/2020f/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11718-1704-C244-B7D3-97560C06374E}"/>
              </a:ext>
            </a:extLst>
          </p:cNvPr>
          <p:cNvSpPr txBox="1"/>
          <p:nvPr/>
        </p:nvSpPr>
        <p:spPr>
          <a:xfrm>
            <a:off x="407800" y="5822220"/>
            <a:ext cx="290977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Many ideas/slides attributable to:</a:t>
            </a:r>
          </a:p>
          <a:p>
            <a:r>
              <a:rPr lang="en-US" i="1" dirty="0" err="1"/>
              <a:t>Liping</a:t>
            </a:r>
            <a:r>
              <a:rPr lang="en-US" i="1" dirty="0"/>
              <a:t> Liu (Tufts), Emily Fox (UW)</a:t>
            </a:r>
          </a:p>
          <a:p>
            <a:r>
              <a:rPr lang="en-US" i="1" dirty="0"/>
              <a:t>Matt Gormley (CMU)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B0E7D4-087F-EE42-B2C8-03717C8AA3F1}"/>
              </a:ext>
            </a:extLst>
          </p:cNvPr>
          <p:cNvSpPr/>
          <p:nvPr/>
        </p:nvSpPr>
        <p:spPr>
          <a:xfrm>
            <a:off x="2227943" y="566218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Prof. Mike Hughes</a:t>
            </a:r>
          </a:p>
        </p:txBody>
      </p:sp>
      <p:pic>
        <p:nvPicPr>
          <p:cNvPr id="10" name="Picture 2" descr="Collaborative FIltering">
            <a:extLst>
              <a:ext uri="{FF2B5EF4-FFF2-40B4-BE49-F238E27FC236}">
                <a16:creationId xmlns:a16="http://schemas.microsoft.com/office/drawing/2014/main" id="{A25C928A-0136-3B40-BA72-7C833FD65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4" r="15933" b="5555"/>
          <a:stretch/>
        </p:blipFill>
        <p:spPr bwMode="auto">
          <a:xfrm>
            <a:off x="407800" y="2551579"/>
            <a:ext cx="1783919" cy="249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74D941-5DD0-9343-882A-621D11817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353" y="3036750"/>
            <a:ext cx="2724150" cy="184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815B8B-0586-224B-B014-B1C986849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046" y="2551579"/>
            <a:ext cx="6818308" cy="1236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4D564-C42C-0548-92D1-B7141B2A1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5617" y="3883431"/>
            <a:ext cx="1783919" cy="236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3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846E-F3D2-334A-929B-59B4C780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42" y="-85265"/>
            <a:ext cx="7886700" cy="1325563"/>
          </a:xfrm>
        </p:spPr>
        <p:txBody>
          <a:bodyPr/>
          <a:lstStyle/>
          <a:p>
            <a:r>
              <a:rPr lang="en-US" dirty="0"/>
              <a:t>Project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2FA-318C-5648-A2EB-958104F2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42" y="1010475"/>
            <a:ext cx="90972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Latent factor models for MovieLens100k dataset</a:t>
            </a:r>
          </a:p>
          <a:p>
            <a:pPr marL="0" indent="0">
              <a:buNone/>
            </a:pPr>
            <a:r>
              <a:rPr lang="en-US" dirty="0"/>
              <a:t>943 users, 1683 movies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Problems 1, 2, and 3 develop increasingly interesting models: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1FB4-6A91-4041-8E50-DD6E7AE0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1652-65C8-A344-A2F5-129B0B14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0DE26-20B8-674E-B9CF-4EABC0FAF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483" y="2820033"/>
            <a:ext cx="2572619" cy="1112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B8BAA-129F-C643-9981-E921E67D9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657" y="3877317"/>
            <a:ext cx="5388166" cy="858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88EE42-34B9-894E-8A1D-5020E3200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676" y="4852149"/>
            <a:ext cx="1850117" cy="858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984D6-F9D1-A240-BED6-EDDCB563CC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245" y="4814535"/>
            <a:ext cx="4545409" cy="11105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041954-34E2-6A40-8436-8564CB7E2B5E}"/>
              </a:ext>
            </a:extLst>
          </p:cNvPr>
          <p:cNvSpPr txBox="1"/>
          <p:nvPr/>
        </p:nvSpPr>
        <p:spPr>
          <a:xfrm>
            <a:off x="515543" y="3181882"/>
            <a:ext cx="142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3C7DE-0D8B-5E40-9610-8691BFE37A0C}"/>
              </a:ext>
            </a:extLst>
          </p:cNvPr>
          <p:cNvSpPr txBox="1"/>
          <p:nvPr/>
        </p:nvSpPr>
        <p:spPr>
          <a:xfrm>
            <a:off x="515543" y="4109923"/>
            <a:ext cx="142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A8978-97C3-7746-B1DC-286640927152}"/>
              </a:ext>
            </a:extLst>
          </p:cNvPr>
          <p:cNvSpPr txBox="1"/>
          <p:nvPr/>
        </p:nvSpPr>
        <p:spPr>
          <a:xfrm>
            <a:off x="515543" y="5000407"/>
            <a:ext cx="142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EFC80A8-6C81-E242-9870-423147EA2CEA}"/>
              </a:ext>
            </a:extLst>
          </p:cNvPr>
          <p:cNvSpPr txBox="1">
            <a:spLocks/>
          </p:cNvSpPr>
          <p:nvPr/>
        </p:nvSpPr>
        <p:spPr>
          <a:xfrm>
            <a:off x="46759" y="5832699"/>
            <a:ext cx="9097241" cy="50599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We’ll use SGD to fit them all!</a:t>
            </a:r>
            <a:r>
              <a:rPr lang="en-US" sz="2400" dirty="0"/>
              <a:t> With gradients from </a:t>
            </a:r>
            <a:r>
              <a:rPr lang="en-US" sz="2400" dirty="0" err="1"/>
              <a:t>autograd</a:t>
            </a:r>
            <a:r>
              <a:rPr lang="en-US" sz="2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C27F-2A69-2746-A6C0-DAC7F769AFC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/>
              <a:t>Matrix Factorization</a:t>
            </a:r>
            <a:br>
              <a:rPr lang="en-US" b="1" dirty="0"/>
            </a:br>
            <a:r>
              <a:rPr lang="en-US" b="1" dirty="0"/>
              <a:t>Objectives (day 23)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45AC-320F-AC4C-AE4E-F14B69B2F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734806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Explain Recommendation Task</a:t>
            </a:r>
          </a:p>
          <a:p>
            <a:pPr lvl="1"/>
            <a:r>
              <a:rPr lang="en-US" dirty="0"/>
              <a:t>Predict which users will like each item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Unsupervised learning problem</a:t>
            </a:r>
          </a:p>
          <a:p>
            <a:pPr lvl="1"/>
            <a:r>
              <a:rPr lang="en-US" dirty="0"/>
              <a:t>Latent Factor model (Reading: </a:t>
            </a:r>
            <a:r>
              <a:rPr lang="en-US" dirty="0" err="1"/>
              <a:t>Koren</a:t>
            </a:r>
            <a:r>
              <a:rPr lang="en-US" dirty="0"/>
              <a:t> et al)</a:t>
            </a:r>
          </a:p>
          <a:p>
            <a:pPr lvl="2"/>
            <a:r>
              <a:rPr lang="en-US" dirty="0"/>
              <a:t>Training algorithm: Stochastic gradient descent (SGD)</a:t>
            </a:r>
          </a:p>
          <a:p>
            <a:r>
              <a:rPr lang="en-US" dirty="0"/>
              <a:t>How to do gradients: Automatic differentiation</a:t>
            </a:r>
          </a:p>
          <a:p>
            <a:pPr lvl="1"/>
            <a:r>
              <a:rPr lang="en-US" dirty="0"/>
              <a:t>Python package: </a:t>
            </a:r>
            <a:r>
              <a:rPr lang="en-US" dirty="0" err="1"/>
              <a:t>autograd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B1294-2F40-7D42-A7CA-8C81EF21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B5B5-F35C-F543-8275-D502065E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95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67EB-AC5F-944E-A8C3-8B182999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22811" cy="1325563"/>
          </a:xfrm>
        </p:spPr>
        <p:txBody>
          <a:bodyPr/>
          <a:lstStyle/>
          <a:p>
            <a:r>
              <a:rPr lang="en-US" dirty="0" err="1"/>
              <a:t>autograd</a:t>
            </a:r>
            <a:r>
              <a:rPr lang="en-US" dirty="0"/>
              <a:t> : Univariate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960C4-CD46-764E-AC38-262C0E76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4B564-C47B-FE4D-A7D3-7D00A304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96A4A-DDF0-0E46-8C30-970DB7C7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6" y="1690689"/>
            <a:ext cx="3708026" cy="797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23C8D3-57DA-FF40-8142-5E82E9A3F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392" y="1616438"/>
            <a:ext cx="5058069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EB94EA-2298-964E-9A56-F5B0FB65F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003" y="3047375"/>
            <a:ext cx="4130767" cy="1032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D91C7-B533-2149-95C7-5285D2E862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735" b="4878"/>
          <a:stretch/>
        </p:blipFill>
        <p:spPr>
          <a:xfrm>
            <a:off x="3822003" y="4213524"/>
            <a:ext cx="3786083" cy="1991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8E3B4F-5EA7-7746-8C96-C5F2CA304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378" y="4032248"/>
            <a:ext cx="2655363" cy="987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FBB32D-0EA6-ED41-B9FB-74135DDF2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3192755"/>
            <a:ext cx="2429546" cy="6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1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960C4-CD46-764E-AC38-262C0E76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4B564-C47B-FE4D-A7D3-7D00A304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96A4A-DDF0-0E46-8C30-970DB7C7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6" y="1690689"/>
            <a:ext cx="3708026" cy="797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23C8D3-57DA-FF40-8142-5E82E9A3F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392" y="1616438"/>
            <a:ext cx="5058069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EB94EA-2298-964E-9A56-F5B0FB65F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629" y="3062467"/>
            <a:ext cx="4130767" cy="1032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D91C7-B533-2149-95C7-5285D2E862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735" b="4878"/>
          <a:stretch/>
        </p:blipFill>
        <p:spPr>
          <a:xfrm>
            <a:off x="4429384" y="4193313"/>
            <a:ext cx="3786083" cy="1991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905445-3178-D041-BD75-BEF322A36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427" y="3188837"/>
            <a:ext cx="3881957" cy="637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15B99A-DA1F-2144-BB45-79FB45A12746}"/>
              </a:ext>
            </a:extLst>
          </p:cNvPr>
          <p:cNvSpPr txBox="1"/>
          <p:nvPr/>
        </p:nvSpPr>
        <p:spPr>
          <a:xfrm>
            <a:off x="4983293" y="3578813"/>
            <a:ext cx="4025796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TODO use </a:t>
            </a:r>
            <a:r>
              <a:rPr lang="en-US" dirty="0" err="1"/>
              <a:t>ag_np.square</a:t>
            </a:r>
            <a:r>
              <a:rPr lang="en-US" dirty="0"/>
              <a:t> and other </a:t>
            </a:r>
            <a:r>
              <a:rPr lang="en-US" dirty="0" err="1"/>
              <a:t>ag_np</a:t>
            </a:r>
            <a:r>
              <a:rPr lang="en-US" dirty="0"/>
              <a:t> calls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AD5B5E4-6EB8-7140-B1DB-2572DD49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76" y="230642"/>
            <a:ext cx="8380440" cy="1325563"/>
          </a:xfrm>
        </p:spPr>
        <p:txBody>
          <a:bodyPr/>
          <a:lstStyle/>
          <a:p>
            <a:r>
              <a:rPr lang="en-US" dirty="0" err="1"/>
              <a:t>autograd</a:t>
            </a:r>
            <a:r>
              <a:rPr lang="en-US" dirty="0"/>
              <a:t> : Multivariate functions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018AEC-393A-6143-A7CB-4E8FB2D57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46" y="4506800"/>
            <a:ext cx="3605310" cy="801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E988A3-3A9D-DD49-AD1C-3F0029048B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9384" y="5626436"/>
            <a:ext cx="1214760" cy="6377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6AE89F-7B1C-1D4E-89A5-C09E60BE53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9384" y="3062467"/>
            <a:ext cx="1708883" cy="4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11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4171-850F-C84D-A951-F53521CC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Breakout: Lab on </a:t>
            </a:r>
            <a:r>
              <a:rPr lang="en-US" dirty="0" err="1"/>
              <a:t>autograd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3233-1E52-B84D-9F53-8C5FB37A5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F308B-58B2-324E-B17B-825F702F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00ED-AB5B-5441-8919-0558D39C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01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E8D8-ED93-354B-BD14-08BF4D86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B1E4-7065-744C-A63C-0C8DB0EC5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2073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it is NOT</a:t>
            </a:r>
          </a:p>
          <a:p>
            <a:r>
              <a:rPr lang="en-US" dirty="0"/>
              <a:t>Symbolic differentiation</a:t>
            </a:r>
          </a:p>
          <a:p>
            <a:pPr lvl="1"/>
            <a:r>
              <a:rPr lang="en-US" dirty="0"/>
              <a:t>Symbolic systems know how to do algebra, simplify,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Like asking Wolfram Alpha </a:t>
            </a:r>
          </a:p>
          <a:p>
            <a:r>
              <a:rPr lang="en-US" dirty="0"/>
              <a:t>Numeric differentiation</a:t>
            </a:r>
          </a:p>
          <a:p>
            <a:pPr lvl="1"/>
            <a:r>
              <a:rPr lang="en-US" dirty="0"/>
              <a:t>Perturb input by 0.0001 and estimate the change in function value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DADAE-17A3-484B-9F43-5A0C6E64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4F9D6-4D4F-0F4B-A497-3A45E361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1C062-CB43-634A-864D-89EE0EAC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024" y="2458467"/>
            <a:ext cx="3096596" cy="154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65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E8D8-ED93-354B-BD14-08BF4D86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90" y="-215047"/>
            <a:ext cx="7886700" cy="1325563"/>
          </a:xfrm>
        </p:spPr>
        <p:txBody>
          <a:bodyPr/>
          <a:lstStyle/>
          <a:p>
            <a:r>
              <a:rPr lang="en-US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B1E4-7065-744C-A63C-0C8DB0EC5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71" y="991435"/>
            <a:ext cx="52073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it is: </a:t>
            </a:r>
            <a:r>
              <a:rPr lang="en-US" b="1" dirty="0"/>
              <a:t>back propagation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DADAE-17A3-484B-9F43-5A0C6E64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4F9D6-4D4F-0F4B-A497-3A45E361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92D576-1825-B24C-8C0F-992ED0B0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47" y="1867000"/>
            <a:ext cx="8320582" cy="46719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736BEF-63A4-BE4C-8F8E-932868234784}"/>
              </a:ext>
            </a:extLst>
          </p:cNvPr>
          <p:cNvSpPr/>
          <p:nvPr/>
        </p:nvSpPr>
        <p:spPr>
          <a:xfrm>
            <a:off x="4278293" y="1428098"/>
            <a:ext cx="42370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For more demos and info: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/HIPS/</a:t>
            </a:r>
            <a:r>
              <a:rPr lang="en-US" sz="2000" dirty="0" err="1"/>
              <a:t>autograd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3004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7698-95F6-4D45-B1A6-A5C8CE3D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Backprop</a:t>
            </a:r>
            <a:br>
              <a:rPr lang="en-US" dirty="0"/>
            </a:br>
            <a:r>
              <a:rPr lang="en-US" dirty="0"/>
              <a:t>(from Unit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A3715-B32C-BB40-9429-55EC1174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35BEA-3EE8-1C4F-9684-BE89B2C3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2EF28-453D-A140-9B45-A846EF67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720" y="0"/>
            <a:ext cx="315385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EDB28E-07B9-254B-AC63-46E2DA15129B}"/>
              </a:ext>
            </a:extLst>
          </p:cNvPr>
          <p:cNvSpPr txBox="1"/>
          <p:nvPr/>
        </p:nvSpPr>
        <p:spPr>
          <a:xfrm>
            <a:off x="564278" y="1995785"/>
            <a:ext cx="53400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Assume: Computation graph with known ordering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 Do forward pass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 Update each non-terminal node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 reverse order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 Update each edge’s gradient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wrt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77E76D-8582-3045-A4E8-20DE2605E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95"/>
          <a:stretch/>
        </p:blipFill>
        <p:spPr>
          <a:xfrm>
            <a:off x="1351524" y="3811667"/>
            <a:ext cx="2732925" cy="1426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DB8EB0-A450-1745-AEE5-C97FA342111C}"/>
              </a:ext>
            </a:extLst>
          </p:cNvPr>
          <p:cNvSpPr txBox="1"/>
          <p:nvPr/>
        </p:nvSpPr>
        <p:spPr>
          <a:xfrm>
            <a:off x="2473377" y="4938122"/>
            <a:ext cx="370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 rule update</a:t>
            </a:r>
          </a:p>
          <a:p>
            <a:r>
              <a:rPr lang="en-US" dirty="0"/>
              <a:t>Each term either:</a:t>
            </a:r>
          </a:p>
          <a:p>
            <a:r>
              <a:rPr lang="en-US" dirty="0"/>
              <a:t>- simple derivative of known function</a:t>
            </a:r>
          </a:p>
          <a:p>
            <a:r>
              <a:rPr lang="en-US" dirty="0"/>
              <a:t>- looked up as computation of previous step</a:t>
            </a:r>
          </a:p>
        </p:txBody>
      </p:sp>
    </p:spTree>
    <p:extLst>
      <p:ext uri="{BB962C8B-B14F-4D97-AF65-F5344CB8AC3E}">
        <p14:creationId xmlns:p14="http://schemas.microsoft.com/office/powerpoint/2010/main" val="1243151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7698-95F6-4D45-B1A6-A5C8CE3D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4" y="178295"/>
            <a:ext cx="7886700" cy="1325563"/>
          </a:xfrm>
        </p:spPr>
        <p:txBody>
          <a:bodyPr/>
          <a:lstStyle/>
          <a:p>
            <a:r>
              <a:rPr lang="en-US" dirty="0"/>
              <a:t>Backprop for </a:t>
            </a:r>
            <a:br>
              <a:rPr lang="en-US" dirty="0"/>
            </a:br>
            <a:r>
              <a:rPr lang="en-US" dirty="0" err="1"/>
              <a:t>autograd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A3715-B32C-BB40-9429-55EC1174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35BEA-3EE8-1C4F-9684-BE89B2C3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2EF28-453D-A140-9B45-A846EF67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720" y="0"/>
            <a:ext cx="315385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EDB28E-07B9-254B-AC63-46E2DA15129B}"/>
              </a:ext>
            </a:extLst>
          </p:cNvPr>
          <p:cNvSpPr txBox="1"/>
          <p:nvPr/>
        </p:nvSpPr>
        <p:spPr>
          <a:xfrm>
            <a:off x="436204" y="1690689"/>
            <a:ext cx="534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Computation graph and ordering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discovered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by monitoring the Python interpreter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65E88-2733-CF42-8C97-AC8C34EA80DC}"/>
              </a:ext>
            </a:extLst>
          </p:cNvPr>
          <p:cNvSpPr txBox="1"/>
          <p:nvPr/>
        </p:nvSpPr>
        <p:spPr>
          <a:xfrm>
            <a:off x="1163739" y="5077672"/>
            <a:ext cx="3708026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 long as we can compute each elementary operation’s derivative, we can do this!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3618C-AB7B-C74E-8271-87932EB688DF}"/>
              </a:ext>
            </a:extLst>
          </p:cNvPr>
          <p:cNvSpPr txBox="1"/>
          <p:nvPr/>
        </p:nvSpPr>
        <p:spPr>
          <a:xfrm>
            <a:off x="502959" y="2286334"/>
            <a:ext cx="5340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 Do forward pass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 Update each non-terminal node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 reverse order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 Update each input parameter’s gradient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B95B0-B6F6-EF4C-A057-ACDBAF4308AE}"/>
              </a:ext>
            </a:extLst>
          </p:cNvPr>
          <p:cNvSpPr txBox="1"/>
          <p:nvPr/>
        </p:nvSpPr>
        <p:spPr>
          <a:xfrm>
            <a:off x="1163739" y="4005168"/>
            <a:ext cx="370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 rule update involving several terms</a:t>
            </a:r>
          </a:p>
          <a:p>
            <a:r>
              <a:rPr lang="en-US" dirty="0"/>
              <a:t>Each term either:</a:t>
            </a:r>
          </a:p>
          <a:p>
            <a:r>
              <a:rPr lang="en-US" dirty="0"/>
              <a:t>- simple derivative of known function</a:t>
            </a:r>
          </a:p>
          <a:p>
            <a:r>
              <a:rPr lang="en-US" dirty="0"/>
              <a:t>- looked up as result of previous step</a:t>
            </a:r>
          </a:p>
        </p:txBody>
      </p:sp>
    </p:spTree>
    <p:extLst>
      <p:ext uri="{BB962C8B-B14F-4D97-AF65-F5344CB8AC3E}">
        <p14:creationId xmlns:p14="http://schemas.microsoft.com/office/powerpoint/2010/main" val="110752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C27F-2A69-2746-A6C0-DAC7F769AFC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/>
              <a:t>Matrix Factorization</a:t>
            </a:r>
            <a:br>
              <a:rPr lang="en-US" b="1" dirty="0"/>
            </a:br>
            <a:r>
              <a:rPr lang="en-US" b="1" dirty="0"/>
              <a:t>Objectives (day 23)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45AC-320F-AC4C-AE4E-F14B69B2F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734806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New Task: Recommendation</a:t>
            </a:r>
          </a:p>
          <a:p>
            <a:pPr lvl="1"/>
            <a:r>
              <a:rPr lang="en-US" dirty="0"/>
              <a:t>Many “users”, many “items”</a:t>
            </a:r>
          </a:p>
          <a:p>
            <a:pPr lvl="1"/>
            <a:r>
              <a:rPr lang="en-US" dirty="0"/>
              <a:t>Predict which users will like each item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Unsupervised learning problem</a:t>
            </a:r>
          </a:p>
          <a:p>
            <a:pPr lvl="1"/>
            <a:r>
              <a:rPr lang="en-US" dirty="0"/>
              <a:t>Latent Factor model (Reading: </a:t>
            </a:r>
            <a:r>
              <a:rPr lang="en-US" dirty="0" err="1"/>
              <a:t>Koren</a:t>
            </a:r>
            <a:r>
              <a:rPr lang="en-US" dirty="0"/>
              <a:t> et al)</a:t>
            </a:r>
          </a:p>
          <a:p>
            <a:pPr lvl="2"/>
            <a:r>
              <a:rPr lang="en-US" dirty="0"/>
              <a:t>Training algorithm: Stochastic gradient descent (SGD)</a:t>
            </a:r>
          </a:p>
          <a:p>
            <a:r>
              <a:rPr lang="en-US" dirty="0"/>
              <a:t>How to do gradients: Automatic differentiation</a:t>
            </a:r>
          </a:p>
          <a:p>
            <a:pPr lvl="1"/>
            <a:r>
              <a:rPr lang="en-US" dirty="0"/>
              <a:t>Python package: </a:t>
            </a:r>
            <a:r>
              <a:rPr lang="en-US" dirty="0" err="1"/>
              <a:t>autograd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B1294-2F40-7D42-A7CA-8C81EF21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B5B5-F35C-F543-8275-D502065E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1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ollaborative FIltering">
            <a:extLst>
              <a:ext uri="{FF2B5EF4-FFF2-40B4-BE49-F238E27FC236}">
                <a16:creationId xmlns:a16="http://schemas.microsoft.com/office/drawing/2014/main" id="{A80982A7-9045-004A-9196-7D8DA06F3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4" r="15933" b="5555"/>
          <a:stretch/>
        </p:blipFill>
        <p:spPr bwMode="auto">
          <a:xfrm>
            <a:off x="2717987" y="1284459"/>
            <a:ext cx="3291840" cy="46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E56D8-AEC8-3943-8E5E-7C89A9D6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 Task:</a:t>
            </a:r>
            <a:br>
              <a:rPr lang="en-US" dirty="0"/>
            </a:br>
            <a:r>
              <a:rPr lang="en-US" sz="4000" dirty="0"/>
              <a:t>Which users will like which items?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68D93-3C12-3C45-BCE5-263F641B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E6028-A6AD-C447-BE6E-09D4C2E1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5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32672-8B17-8841-8ADA-4C7075A4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19EB-8675-EC4D-A4CB-BB6F6319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829DA0-AE50-7445-8596-C61663986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5"/>
            <a:ext cx="8351837" cy="5111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recommendation everywhere</a:t>
            </a:r>
          </a:p>
        </p:txBody>
      </p:sp>
      <p:pic>
        <p:nvPicPr>
          <p:cNvPr id="7" name="Picture 2" descr="Google">
            <a:extLst>
              <a:ext uri="{FF2B5EF4-FFF2-40B4-BE49-F238E27FC236}">
                <a16:creationId xmlns:a16="http://schemas.microsoft.com/office/drawing/2014/main" id="{128E089C-3C03-664E-A72F-DFEBE7E28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76" y="1920203"/>
            <a:ext cx="1895061" cy="64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Image result for amazon logo">
            <a:extLst>
              <a:ext uri="{FF2B5EF4-FFF2-40B4-BE49-F238E27FC236}">
                <a16:creationId xmlns:a16="http://schemas.microsoft.com/office/drawing/2014/main" id="{C3221D44-483F-9B4B-833C-42B4F36B2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195" y="1876683"/>
            <a:ext cx="2695153" cy="9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" descr="Image result for yelp logo">
            <a:extLst>
              <a:ext uri="{FF2B5EF4-FFF2-40B4-BE49-F238E27FC236}">
                <a16:creationId xmlns:a16="http://schemas.microsoft.com/office/drawing/2014/main" id="{25AC259D-1ABC-F449-B30F-F0B4510D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27" y="3776796"/>
            <a:ext cx="1898374" cy="12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8" descr="Image result for linkedin logo">
            <a:extLst>
              <a:ext uri="{FF2B5EF4-FFF2-40B4-BE49-F238E27FC236}">
                <a16:creationId xmlns:a16="http://schemas.microsoft.com/office/drawing/2014/main" id="{9C7518C2-E8C4-9447-BA20-0B09F18A0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93" y="2259203"/>
            <a:ext cx="2760513" cy="74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0" descr="Image result for airbnb logo">
            <a:extLst>
              <a:ext uri="{FF2B5EF4-FFF2-40B4-BE49-F238E27FC236}">
                <a16:creationId xmlns:a16="http://schemas.microsoft.com/office/drawing/2014/main" id="{8A602219-FA4A-7943-B9AF-CD77D4D6E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774" y="5426919"/>
            <a:ext cx="2569802" cy="80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Image result for trivago logo">
            <a:extLst>
              <a:ext uri="{FF2B5EF4-FFF2-40B4-BE49-F238E27FC236}">
                <a16:creationId xmlns:a16="http://schemas.microsoft.com/office/drawing/2014/main" id="{93359145-AACB-1F47-9793-3A76C46DD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27" y="3591232"/>
            <a:ext cx="2155486" cy="215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4" descr="Image result for santander">
            <a:extLst>
              <a:ext uri="{FF2B5EF4-FFF2-40B4-BE49-F238E27FC236}">
                <a16:creationId xmlns:a16="http://schemas.microsoft.com/office/drawing/2014/main" id="{5C7B79E0-B909-EA4B-ACDC-C65F0299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0" y="4995588"/>
            <a:ext cx="2052430" cy="102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6" descr="Image result for ebay logo">
            <a:extLst>
              <a:ext uri="{FF2B5EF4-FFF2-40B4-BE49-F238E27FC236}">
                <a16:creationId xmlns:a16="http://schemas.microsoft.com/office/drawing/2014/main" id="{E4A80502-E2B2-5E42-B54D-6E3AAE47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85" y="2931763"/>
            <a:ext cx="2069610" cy="8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" descr="Image result for new york times logo">
            <a:extLst>
              <a:ext uri="{FF2B5EF4-FFF2-40B4-BE49-F238E27FC236}">
                <a16:creationId xmlns:a16="http://schemas.microsoft.com/office/drawing/2014/main" id="{1B396492-C081-DA4C-9971-2C7E1A34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22" y="3241206"/>
            <a:ext cx="3521214" cy="51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2" descr="Image result for facebook logo">
            <a:extLst>
              <a:ext uri="{FF2B5EF4-FFF2-40B4-BE49-F238E27FC236}">
                <a16:creationId xmlns:a16="http://schemas.microsoft.com/office/drawing/2014/main" id="{CC7006D1-3279-D24E-8C7B-7916297D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668" y="4012648"/>
            <a:ext cx="1041043" cy="10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2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1CC1-F687-8947-A8C0-C531E19E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Netflix Prize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F6530-3AD3-8142-BF80-1FAB19C8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03BF-C765-444B-9110-435EEA7D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3699E-83BF-B14D-AAB4-FCE6F271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18" y="1690689"/>
            <a:ext cx="8200076" cy="40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471C-D3DA-3044-882E-0A39863B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0DD68-C31A-FA45-9DC2-A83293C1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CE20B-4BBA-FF4F-B94F-9D1A897A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78274A-95C0-4C4F-AFC1-264585885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4" y="1383411"/>
            <a:ext cx="8525784" cy="5111750"/>
          </a:xfrm>
        </p:spPr>
        <p:txBody>
          <a:bodyPr/>
          <a:lstStyle/>
          <a:p>
            <a:r>
              <a:rPr lang="en-US" dirty="0"/>
              <a:t>The “value”, “utility”, or “rating” of items to users </a:t>
            </a:r>
          </a:p>
          <a:p>
            <a:pPr lvl="1"/>
            <a:r>
              <a:rPr lang="en-US" dirty="0"/>
              <a:t>In practice, very sparse, many entries unknown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0AFB92D2-155B-FD42-8918-DB6A3F469D9A}"/>
              </a:ext>
            </a:extLst>
          </p:cNvPr>
          <p:cNvGrpSpPr/>
          <p:nvPr/>
        </p:nvGrpSpPr>
        <p:grpSpPr>
          <a:xfrm>
            <a:off x="1569969" y="2698889"/>
            <a:ext cx="5447057" cy="3682861"/>
            <a:chOff x="1569969" y="2698889"/>
            <a:chExt cx="5447057" cy="36828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449A52-4B57-6D4A-A7A3-3647E10B5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969" y="2698889"/>
              <a:ext cx="5447057" cy="368286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DEBC9A-F397-6245-B5F3-DD109BBC9003}"/>
                </a:ext>
              </a:extLst>
            </p:cNvPr>
            <p:cNvSpPr txBox="1"/>
            <p:nvPr/>
          </p:nvSpPr>
          <p:spPr>
            <a:xfrm>
              <a:off x="3929058" y="5286388"/>
              <a:ext cx="517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latin typeface="+mj-ea"/>
                  <a:ea typeface="+mj-ea"/>
                </a:rPr>
                <a:t>4</a:t>
              </a:r>
              <a:endParaRPr lang="zh-CN" altLang="en-US" sz="3600" dirty="0"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FC765D-D31C-994D-9812-9AD8C6682F85}"/>
                </a:ext>
              </a:extLst>
            </p:cNvPr>
            <p:cNvSpPr txBox="1"/>
            <p:nvPr/>
          </p:nvSpPr>
          <p:spPr>
            <a:xfrm>
              <a:off x="2915728" y="5286388"/>
              <a:ext cx="517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latin typeface="+mj-ea"/>
                  <a:ea typeface="+mj-ea"/>
                </a:rPr>
                <a:t>2</a:t>
              </a:r>
              <a:endParaRPr lang="zh-CN" altLang="en-US" sz="3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47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8135-3454-5246-8798-EBBBC06C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8B5EC-C63E-1B4E-BA56-C32B9D95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BBD907-9BB2-1E4B-9587-B12CD895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25" y="186204"/>
            <a:ext cx="8515350" cy="1325563"/>
          </a:xfrm>
        </p:spPr>
        <p:txBody>
          <a:bodyPr/>
          <a:lstStyle/>
          <a:p>
            <a:r>
              <a:rPr lang="en-US" b="1" dirty="0"/>
              <a:t>Task: Recommendation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5F9F8-99A2-1640-A8B0-866561A3B645}"/>
              </a:ext>
            </a:extLst>
          </p:cNvPr>
          <p:cNvSpPr/>
          <p:nvPr/>
        </p:nvSpPr>
        <p:spPr>
          <a:xfrm>
            <a:off x="504967" y="1433014"/>
            <a:ext cx="3084394" cy="139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Supervised</a:t>
            </a:r>
          </a:p>
          <a:p>
            <a:pPr algn="ctr"/>
            <a:r>
              <a:rPr lang="en-US" sz="2400" dirty="0"/>
              <a:t>Learning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FA6954-576B-C44B-8522-729E85D502B1}"/>
              </a:ext>
            </a:extLst>
          </p:cNvPr>
          <p:cNvSpPr/>
          <p:nvPr/>
        </p:nvSpPr>
        <p:spPr>
          <a:xfrm>
            <a:off x="504967" y="3088645"/>
            <a:ext cx="3084394" cy="14151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Unsupervised Learning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252F13-548B-7E48-A9EC-E98464C16BC7}"/>
              </a:ext>
            </a:extLst>
          </p:cNvPr>
          <p:cNvSpPr/>
          <p:nvPr/>
        </p:nvSpPr>
        <p:spPr>
          <a:xfrm>
            <a:off x="502409" y="4742302"/>
            <a:ext cx="3084394" cy="1358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Reinforcement Learning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C2B57-7E4F-2847-83B9-CF1B51F669E4}"/>
              </a:ext>
            </a:extLst>
          </p:cNvPr>
          <p:cNvSpPr txBox="1"/>
          <p:nvPr/>
        </p:nvSpPr>
        <p:spPr>
          <a:xfrm>
            <a:off x="653530" y="4008581"/>
            <a:ext cx="2729750" cy="30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Collaborative filtering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BCB29-D5E2-E346-B1DA-5885A646BF7A}"/>
              </a:ext>
            </a:extLst>
          </p:cNvPr>
          <p:cNvSpPr txBox="1"/>
          <p:nvPr/>
        </p:nvSpPr>
        <p:spPr>
          <a:xfrm>
            <a:off x="273132" y="339634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64B214-67F4-E44A-ADD4-B2D3C3F9F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33"/>
          <a:stretch/>
        </p:blipFill>
        <p:spPr>
          <a:xfrm>
            <a:off x="3942100" y="1767568"/>
            <a:ext cx="4693920" cy="3365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11B2CF-08B5-4347-939D-84FDF53EDF5E}"/>
              </a:ext>
            </a:extLst>
          </p:cNvPr>
          <p:cNvSpPr txBox="1"/>
          <p:nvPr/>
        </p:nvSpPr>
        <p:spPr>
          <a:xfrm>
            <a:off x="653530" y="2431703"/>
            <a:ext cx="2729750" cy="30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Content filtering</a:t>
            </a:r>
          </a:p>
        </p:txBody>
      </p:sp>
    </p:spTree>
    <p:extLst>
      <p:ext uri="{BB962C8B-B14F-4D97-AF65-F5344CB8AC3E}">
        <p14:creationId xmlns:p14="http://schemas.microsoft.com/office/powerpoint/2010/main" val="124616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A759-9B55-F94B-9B57-1C82008E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4822"/>
            <a:ext cx="7886700" cy="1325563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Collaborative filtering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via Latent Factor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22162-16EC-F946-AB9E-C39E95ED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44B3-DD45-3042-BC52-5DEF9E5594F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932C-E8F1-DA4A-B86C-57B125C5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Hughes - Tufts COMP 135 - Spring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6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30B0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30136</TotalTime>
  <Words>1329</Words>
  <Application>Microsoft Macintosh PowerPoint</Application>
  <PresentationFormat>On-screen Show (4:3)</PresentationFormat>
  <Paragraphs>295</Paragraphs>
  <Slides>28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方正舒体</vt:lpstr>
      <vt:lpstr>Georgia</vt:lpstr>
      <vt:lpstr>Office Theme</vt:lpstr>
      <vt:lpstr>Announcements for day 23</vt:lpstr>
      <vt:lpstr>   Matrix Factorization for Recommendation Systems </vt:lpstr>
      <vt:lpstr>Matrix Factorization Objectives (day 23)</vt:lpstr>
      <vt:lpstr>Recommendation Task: Which users will like which items?</vt:lpstr>
      <vt:lpstr>PowerPoint Presentation</vt:lpstr>
      <vt:lpstr>Motivation: Netflix Prize</vt:lpstr>
      <vt:lpstr>Observed data</vt:lpstr>
      <vt:lpstr>Task: Recommendation</vt:lpstr>
      <vt:lpstr>Collaborative filtering via Latent Factor Models</vt:lpstr>
      <vt:lpstr>Latent Factor Methods for Collaborative Filtering</vt:lpstr>
      <vt:lpstr>Cartoon View of Matrix Factorization with 2 latent factors</vt:lpstr>
      <vt:lpstr>Recall: PCA as Matrix Factorization</vt:lpstr>
      <vt:lpstr>Latent Factor Model: Prediction</vt:lpstr>
      <vt:lpstr>Latent Factor Model: Training</vt:lpstr>
      <vt:lpstr>Supervised Learning vs Unsupervised Matrix Completion</vt:lpstr>
      <vt:lpstr>Setting up Collaborative Filtering task</vt:lpstr>
      <vt:lpstr>Setting up Collaborative Filtering task</vt:lpstr>
      <vt:lpstr>Latent Factor Model: Training</vt:lpstr>
      <vt:lpstr>Improvement: Include intercept parameters!</vt:lpstr>
      <vt:lpstr>Project C</vt:lpstr>
      <vt:lpstr>Matrix Factorization Objectives (day 23)</vt:lpstr>
      <vt:lpstr>autograd : Univariate functions</vt:lpstr>
      <vt:lpstr>autograd : Multivariate functions</vt:lpstr>
      <vt:lpstr>Breakout: Lab on autograd</vt:lpstr>
      <vt:lpstr>Automatic differentiation</vt:lpstr>
      <vt:lpstr>Automatic differentiation</vt:lpstr>
      <vt:lpstr>Recall: Backprop (from Unit 3)</vt:lpstr>
      <vt:lpstr>Backprop for  autograd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135 Introduction to Machine Learning</dc:title>
  <dc:creator>Hughes, Michael</dc:creator>
  <cp:lastModifiedBy>Hughes, Michael Claude</cp:lastModifiedBy>
  <cp:revision>441</cp:revision>
  <cp:lastPrinted>2019-04-03T18:28:43Z</cp:lastPrinted>
  <dcterms:created xsi:type="dcterms:W3CDTF">2019-01-16T00:53:45Z</dcterms:created>
  <dcterms:modified xsi:type="dcterms:W3CDTF">2020-11-30T22:52:44Z</dcterms:modified>
</cp:coreProperties>
</file>