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1262" r:id="rId2"/>
    <p:sldId id="1517" r:id="rId3"/>
    <p:sldId id="1565" r:id="rId4"/>
    <p:sldId id="1551" r:id="rId5"/>
    <p:sldId id="1559" r:id="rId6"/>
    <p:sldId id="1561" r:id="rId7"/>
    <p:sldId id="1562" r:id="rId8"/>
    <p:sldId id="1566" r:id="rId9"/>
    <p:sldId id="1563" r:id="rId10"/>
    <p:sldId id="1564" r:id="rId11"/>
    <p:sldId id="1570" r:id="rId12"/>
    <p:sldId id="1567" r:id="rId13"/>
    <p:sldId id="1560" r:id="rId14"/>
    <p:sldId id="1497" r:id="rId15"/>
    <p:sldId id="1568" r:id="rId16"/>
    <p:sldId id="1569" r:id="rId17"/>
  </p:sldIdLst>
  <p:sldSz cx="9144000" cy="6858000" type="screen4x3"/>
  <p:notesSz cx="9283700" cy="7035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5FFFF"/>
    <a:srgbClr val="FDD22B"/>
    <a:srgbClr val="020000"/>
    <a:srgbClr val="3251D1"/>
    <a:srgbClr val="4F6F92"/>
    <a:srgbClr val="57B0FF"/>
    <a:srgbClr val="FFFF00"/>
    <a:srgbClr val="339900"/>
    <a:srgbClr val="CCCCCC"/>
    <a:srgbClr val="09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 autoAdjust="0"/>
    <p:restoredTop sz="90952"/>
  </p:normalViewPr>
  <p:slideViewPr>
    <p:cSldViewPr>
      <p:cViewPr varScale="1">
        <p:scale>
          <a:sx n="116" d="100"/>
          <a:sy n="116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0"/>
    </p:cViewPr>
  </p:sorterViewPr>
  <p:notesViewPr>
    <p:cSldViewPr>
      <p:cViewPr varScale="1">
        <p:scale>
          <a:sx n="156" d="100"/>
          <a:sy n="156" d="100"/>
        </p:scale>
        <p:origin x="-1104" y="-104"/>
      </p:cViewPr>
      <p:guideLst>
        <p:guide orient="horz" pos="2216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5425" y="0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l" defTabSz="9207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5425" y="6700838"/>
            <a:ext cx="39782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5" tIns="46013" rIns="92025" bIns="46013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charset="0"/>
              </a:defRPr>
            </a:lvl1pPr>
          </a:lstStyle>
          <a:p>
            <a:fld id="{FED210AC-0B1E-A14F-AC42-C56FA48605A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43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43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7050"/>
            <a:ext cx="3519488" cy="2640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41688"/>
            <a:ext cx="6810375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84963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84963"/>
            <a:ext cx="40243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0" tIns="46620" rIns="93240" bIns="4662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</a:defRPr>
            </a:lvl1pPr>
          </a:lstStyle>
          <a:p>
            <a:fld id="{E6B0C90F-4174-C14F-A195-774157CA172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C90F-4174-C14F-A195-774157CA172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1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813" y="4152900"/>
            <a:ext cx="8110537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/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91400" y="6356350"/>
            <a:ext cx="993648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Monday, 27 Jan. 2020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4267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391400" y="6353175"/>
            <a:ext cx="9936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871E9B-9377-9E47-A740-0327C5A5B6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8516" y="3733800"/>
            <a:ext cx="4921084" cy="114300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sz="2400" dirty="0"/>
              <a:t>Class #03:   Gradient Methods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Machine Learning (COMP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C96A-0ACF-AA40-8E5A-43146E63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57600"/>
            <a:ext cx="2165516" cy="1276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D545-F535-0744-B34F-C2025CC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Mathematical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490E-BB14-B940-A28F-04E35E2382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512696"/>
            <a:ext cx="8229600" cy="3644263"/>
          </a:xfrm>
        </p:spPr>
        <p:txBody>
          <a:bodyPr>
            <a:normAutofit/>
          </a:bodyPr>
          <a:lstStyle/>
          <a:p>
            <a:pPr>
              <a:spcAft>
                <a:spcPts val="7200"/>
              </a:spcAft>
            </a:pPr>
            <a:r>
              <a:rPr lang="en-US" dirty="0"/>
              <a:t>Given this form of the gradient, we can simplify things by setting our multiplier </a:t>
            </a:r>
            <a:r>
              <a:rPr lang="en-US" i="1" dirty="0">
                <a:latin typeface="Bookman Old Style" panose="02050604050505020204" pitchFamily="18" charset="0"/>
              </a:rPr>
              <a:t>c</a:t>
            </a:r>
            <a:r>
              <a:rPr lang="en-US" dirty="0">
                <a:latin typeface="Bookman Old Style" panose="02050604050505020204" pitchFamily="18" charset="0"/>
              </a:rPr>
              <a:t> = 1/</a:t>
            </a:r>
            <a:r>
              <a:rPr lang="en-US" spc="300" dirty="0">
                <a:latin typeface="Bookman Old Style" panose="02050604050505020204" pitchFamily="18" charset="0"/>
              </a:rPr>
              <a:t>2</a:t>
            </a:r>
            <a:r>
              <a:rPr lang="en-US" dirty="0"/>
              <a:t>, which means that the derivative calculation reduces somewhat:</a:t>
            </a:r>
            <a:endParaRPr lang="en-US" dirty="0">
              <a:latin typeface="Bookman Old Style" panose="02050604050505020204" pitchFamily="18" charset="0"/>
            </a:endParaRPr>
          </a:p>
          <a:p>
            <a:pPr>
              <a:spcAft>
                <a:spcPts val="72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BD7F-D796-FB4D-A5FC-6EBD673D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7FCB-A425-F143-901D-51AC53D0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FF6AB5-4ECC-BB4F-B07F-2BFBA235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3935" y="4077867"/>
            <a:ext cx="4596130" cy="1859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017C2-8520-C749-A144-B2379695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9465" y="1412115"/>
            <a:ext cx="5005070" cy="8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D545-F535-0744-B34F-C2025CC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Mathematical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490E-BB14-B940-A28F-04E35E2382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682875"/>
            <a:ext cx="8229600" cy="3474084"/>
          </a:xfrm>
        </p:spPr>
        <p:txBody>
          <a:bodyPr>
            <a:normAutofit/>
          </a:bodyPr>
          <a:lstStyle/>
          <a:p>
            <a:r>
              <a:rPr lang="en-US" dirty="0"/>
              <a:t>This final form of the gradient gives us the weight update rule for linear regression</a:t>
            </a:r>
          </a:p>
          <a:p>
            <a:pPr lvl="1"/>
            <a:r>
              <a:rPr lang="en-US" dirty="0"/>
              <a:t>Descending the gradient by </a:t>
            </a:r>
            <a:r>
              <a:rPr lang="en-US" b="1" i="1" dirty="0"/>
              <a:t>subtracting</a:t>
            </a:r>
            <a:r>
              <a:rPr lang="en-US" dirty="0"/>
              <a:t> it out updates each</a:t>
            </a:r>
          </a:p>
          <a:p>
            <a:pPr lvl="1"/>
            <a:r>
              <a:rPr lang="en-US" dirty="0"/>
              <a:t>We use the learning rate to control the </a:t>
            </a:r>
            <a:r>
              <a:rPr lang="en-US" b="1" i="1" dirty="0"/>
              <a:t>speed</a:t>
            </a:r>
            <a:r>
              <a:rPr lang="en-US" dirty="0"/>
              <a:t> of this descent (i.e., the exact amount we are subtracting)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BD7F-D796-FB4D-A5FC-6EBD673D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7FCB-A425-F143-901D-51AC53D0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017C2-8520-C749-A144-B2379695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76425" y="1483359"/>
            <a:ext cx="5391150" cy="1000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DF72F0-2B8E-0C4A-9978-CC46A0E694C3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eightUpdate.pdf">
            <a:extLst>
              <a:ext uri="{FF2B5EF4-FFF2-40B4-BE49-F238E27FC236}">
                <a16:creationId xmlns:a16="http://schemas.microsoft.com/office/drawing/2014/main" id="{1491B45E-382A-F349-97E7-A4DCF667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5055032"/>
            <a:ext cx="5295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4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F74-D727-CF44-965E-C59F24BD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in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FBA-56CE-FD43-8DE6-CDAEF4D92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4495799"/>
            <a:ext cx="8305797" cy="1701335"/>
          </a:xfrm>
        </p:spPr>
        <p:txBody>
          <a:bodyPr>
            <a:noAutofit/>
          </a:bodyPr>
          <a:lstStyle/>
          <a:p>
            <a:r>
              <a:rPr lang="en-US" sz="2400" dirty="0"/>
              <a:t>The squared-error loss for linear regression has a </a:t>
            </a:r>
            <a:r>
              <a:rPr lang="en-US" sz="2400" dirty="0">
                <a:solidFill>
                  <a:schemeClr val="accent3"/>
                </a:solidFill>
              </a:rPr>
              <a:t>convex</a:t>
            </a:r>
            <a:r>
              <a:rPr lang="en-US" sz="2400" dirty="0"/>
              <a:t> functional form</a:t>
            </a:r>
          </a:p>
          <a:p>
            <a:pPr lvl="1">
              <a:spcAft>
                <a:spcPts val="1200"/>
              </a:spcAft>
            </a:pPr>
            <a:r>
              <a:rPr lang="en-US" sz="2100" dirty="0"/>
              <a:t>This means that, handled properly, gradient descent will converge upon a solution that is (very close to) </a:t>
            </a:r>
            <a:r>
              <a:rPr lang="en-US" sz="2100" dirty="0">
                <a:solidFill>
                  <a:schemeClr val="accent3"/>
                </a:solidFill>
              </a:rPr>
              <a:t>optimal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5CAE-4237-FD4F-9376-2C480B87A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40A8-ACCD-9E43-8A5C-E2773CDA6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A2C891-DCE5-AD4C-B78B-6FEF5877BC4E}"/>
              </a:ext>
            </a:extLst>
          </p:cNvPr>
          <p:cNvGrpSpPr/>
          <p:nvPr/>
        </p:nvGrpSpPr>
        <p:grpSpPr>
          <a:xfrm>
            <a:off x="1287057" y="1445327"/>
            <a:ext cx="7097991" cy="2745673"/>
            <a:chOff x="1287057" y="1445327"/>
            <a:chExt cx="7097991" cy="27456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BF9742-7F66-B846-82D1-F727F5036D3E}"/>
                </a:ext>
              </a:extLst>
            </p:cNvPr>
            <p:cNvSpPr/>
            <p:nvPr/>
          </p:nvSpPr>
          <p:spPr>
            <a:xfrm>
              <a:off x="1652440" y="1445327"/>
              <a:ext cx="5614194" cy="2147899"/>
            </a:xfrm>
            <a:custGeom>
              <a:avLst/>
              <a:gdLst>
                <a:gd name="connsiteX0" fmla="*/ 0 w 6169446"/>
                <a:gd name="connsiteY0" fmla="*/ 374573 h 2360329"/>
                <a:gd name="connsiteX1" fmla="*/ 3338111 w 6169446"/>
                <a:gd name="connsiteY1" fmla="*/ 2357609 h 2360329"/>
                <a:gd name="connsiteX2" fmla="*/ 6169446 w 6169446"/>
                <a:gd name="connsiteY2" fmla="*/ 0 h 236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9446" h="2360329">
                  <a:moveTo>
                    <a:pt x="0" y="374573"/>
                  </a:moveTo>
                  <a:cubicBezTo>
                    <a:pt x="1154935" y="1397305"/>
                    <a:pt x="2309870" y="2420038"/>
                    <a:pt x="3338111" y="2357609"/>
                  </a:cubicBezTo>
                  <a:cubicBezTo>
                    <a:pt x="4366352" y="2295180"/>
                    <a:pt x="5267899" y="1147590"/>
                    <a:pt x="6169446" y="0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57E477-CD3C-F847-953B-ABE48BC3FB15}"/>
                </a:ext>
              </a:extLst>
            </p:cNvPr>
            <p:cNvCxnSpPr>
              <a:cxnSpLocks/>
            </p:cNvCxnSpPr>
            <p:nvPr/>
          </p:nvCxnSpPr>
          <p:spPr>
            <a:xfrm rot="-60000">
              <a:off x="2743099" y="2697484"/>
              <a:ext cx="506185" cy="429768"/>
            </a:xfrm>
            <a:prstGeom prst="straightConnector1">
              <a:avLst/>
            </a:prstGeom>
            <a:ln w="34925">
              <a:solidFill>
                <a:schemeClr val="accent5"/>
              </a:solidFill>
              <a:tailEnd type="triangle" w="lg" len="med"/>
            </a:ln>
            <a:effectLst/>
            <a:scene3d>
              <a:camera prst="orthographicFront">
                <a:rot lat="0" lon="0" rev="1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B016BD-98A0-0047-8358-18E57086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8084" y="2603890"/>
              <a:ext cx="894512" cy="256565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FAE378-A109-C54F-AB08-BFD7C35822CD}"/>
                </a:ext>
              </a:extLst>
            </p:cNvPr>
            <p:cNvSpPr/>
            <p:nvPr/>
          </p:nvSpPr>
          <p:spPr>
            <a:xfrm>
              <a:off x="2368537" y="2415893"/>
              <a:ext cx="166421" cy="1664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740B29-7336-3E41-9327-E9B1FFAD2F82}"/>
                </a:ext>
              </a:extLst>
            </p:cNvPr>
            <p:cNvCxnSpPr>
              <a:cxnSpLocks/>
            </p:cNvCxnSpPr>
            <p:nvPr/>
          </p:nvCxnSpPr>
          <p:spPr>
            <a:xfrm>
              <a:off x="1655065" y="1517694"/>
              <a:ext cx="0" cy="242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C352BD-8D17-4445-BA8B-607786934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065" y="3919465"/>
              <a:ext cx="5834633" cy="27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9527A8-D0B5-1944-A651-A6BC0990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835" y="4073119"/>
              <a:ext cx="201092" cy="11788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BCC1D6-C5F7-7E44-A389-379230F1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1098" y="1953101"/>
              <a:ext cx="1123950" cy="52705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DF32C2-52B6-8140-9C89-39A37C07A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34958" y="2538715"/>
              <a:ext cx="506185" cy="4326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med"/>
            </a:ln>
            <a:effectLst/>
            <a:scene3d>
              <a:camera prst="orthographicFront">
                <a:rot lat="0" lon="0" rev="1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7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BB40-C7C7-5145-B2F2-615F1A74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in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F6A6-AA83-4B4C-AC3A-833CACE4B1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7319" y="4321345"/>
            <a:ext cx="8069362" cy="1927055"/>
          </a:xfrm>
        </p:spPr>
        <p:txBody>
          <a:bodyPr wrap="square">
            <a:noAutofit/>
          </a:bodyPr>
          <a:lstStyle/>
          <a:p>
            <a:r>
              <a:rPr lang="en-US" sz="1800" dirty="0"/>
              <a:t>When loss functions are complex and non-convex, descending the gradient </a:t>
            </a:r>
            <a:r>
              <a:rPr lang="en-US" sz="1800" b="1" i="1" dirty="0"/>
              <a:t>may not</a:t>
            </a:r>
            <a:r>
              <a:rPr lang="en-US" sz="1800" dirty="0"/>
              <a:t> guarantee optimality</a:t>
            </a:r>
          </a:p>
          <a:p>
            <a:pPr lvl="1"/>
            <a:r>
              <a:rPr lang="en-US" sz="1800" dirty="0">
                <a:solidFill>
                  <a:schemeClr val="accent3"/>
                </a:solidFill>
              </a:rPr>
              <a:t>Local minima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in the loss function are possible</a:t>
            </a:r>
          </a:p>
          <a:p>
            <a:pPr lvl="1"/>
            <a:r>
              <a:rPr lang="en-US" sz="1800" dirty="0"/>
              <a:t>Can be dealt with by a variety of techniques, e.g.  randomly repeating starts</a:t>
            </a:r>
          </a:p>
          <a:p>
            <a:pPr lvl="1"/>
            <a:r>
              <a:rPr lang="en-US" sz="1800" dirty="0"/>
              <a:t>Can often be tolerated, so long as a </a:t>
            </a:r>
            <a:r>
              <a:rPr lang="en-US" sz="1800" b="1" i="1" dirty="0"/>
              <a:t>reasonable </a:t>
            </a:r>
            <a:r>
              <a:rPr lang="en-US" sz="1800" dirty="0"/>
              <a:t>minimum is found</a:t>
            </a:r>
          </a:p>
          <a:p>
            <a:pPr lvl="1"/>
            <a:r>
              <a:rPr lang="en-US" sz="1800" dirty="0"/>
              <a:t>We will see such non-convex scenarios later </a:t>
            </a:r>
            <a:r>
              <a:rPr lang="en-US" sz="1800"/>
              <a:t>in the course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2AD3-BAA4-5C41-8DD3-94C27841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1005-DB7A-C646-9971-E7F2BC24F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494362-AFE9-454B-9250-D704F0E50EC3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DB7B57-05C7-7E45-8EE3-74629B14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8084" y="2603890"/>
            <a:ext cx="894512" cy="2565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83FDAB-46B3-4C4C-B257-EFAB59CBBA63}"/>
              </a:ext>
            </a:extLst>
          </p:cNvPr>
          <p:cNvCxnSpPr>
            <a:cxnSpLocks/>
          </p:cNvCxnSpPr>
          <p:nvPr/>
        </p:nvCxnSpPr>
        <p:spPr>
          <a:xfrm>
            <a:off x="1655065" y="1517694"/>
            <a:ext cx="0" cy="24289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B77553-ACD7-D648-987D-166EE2430F2D}"/>
              </a:ext>
            </a:extLst>
          </p:cNvPr>
          <p:cNvCxnSpPr>
            <a:cxnSpLocks/>
          </p:cNvCxnSpPr>
          <p:nvPr/>
        </p:nvCxnSpPr>
        <p:spPr>
          <a:xfrm>
            <a:off x="1655065" y="3946651"/>
            <a:ext cx="67299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60532FA6-D515-8541-AF70-E21225628AD2}"/>
              </a:ext>
            </a:extLst>
          </p:cNvPr>
          <p:cNvSpPr/>
          <p:nvPr/>
        </p:nvSpPr>
        <p:spPr>
          <a:xfrm>
            <a:off x="1652529" y="1311007"/>
            <a:ext cx="6732503" cy="2423724"/>
          </a:xfrm>
          <a:custGeom>
            <a:avLst/>
            <a:gdLst>
              <a:gd name="connsiteX0" fmla="*/ 0 w 5739788"/>
              <a:gd name="connsiteY0" fmla="*/ 2060154 h 2423724"/>
              <a:gd name="connsiteX1" fmla="*/ 484742 w 5739788"/>
              <a:gd name="connsiteY1" fmla="*/ 2423711 h 2423724"/>
              <a:gd name="connsiteX2" fmla="*/ 980501 w 5739788"/>
              <a:gd name="connsiteY2" fmla="*/ 2049138 h 2423724"/>
              <a:gd name="connsiteX3" fmla="*/ 1377109 w 5739788"/>
              <a:gd name="connsiteY3" fmla="*/ 2346593 h 2423724"/>
              <a:gd name="connsiteX4" fmla="*/ 2302525 w 5739788"/>
              <a:gd name="connsiteY4" fmla="*/ 1586429 h 2423724"/>
              <a:gd name="connsiteX5" fmla="*/ 3040656 w 5739788"/>
              <a:gd name="connsiteY5" fmla="*/ 1927952 h 2423724"/>
              <a:gd name="connsiteX6" fmla="*/ 4682169 w 5739788"/>
              <a:gd name="connsiteY6" fmla="*/ 495759 h 2423724"/>
              <a:gd name="connsiteX7" fmla="*/ 5519451 w 5739788"/>
              <a:gd name="connsiteY7" fmla="*/ 187287 h 2423724"/>
              <a:gd name="connsiteX8" fmla="*/ 5739788 w 5739788"/>
              <a:gd name="connsiteY8" fmla="*/ 0 h 2423724"/>
              <a:gd name="connsiteX9" fmla="*/ 5739788 w 5739788"/>
              <a:gd name="connsiteY9" fmla="*/ 0 h 242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9788" h="2423724">
                <a:moveTo>
                  <a:pt x="0" y="2060154"/>
                </a:moveTo>
                <a:cubicBezTo>
                  <a:pt x="160662" y="2242850"/>
                  <a:pt x="321325" y="2425547"/>
                  <a:pt x="484742" y="2423711"/>
                </a:cubicBezTo>
                <a:cubicBezTo>
                  <a:pt x="648159" y="2421875"/>
                  <a:pt x="831773" y="2061991"/>
                  <a:pt x="980501" y="2049138"/>
                </a:cubicBezTo>
                <a:cubicBezTo>
                  <a:pt x="1129229" y="2036285"/>
                  <a:pt x="1156772" y="2423711"/>
                  <a:pt x="1377109" y="2346593"/>
                </a:cubicBezTo>
                <a:cubicBezTo>
                  <a:pt x="1597446" y="2269475"/>
                  <a:pt x="2025267" y="1656203"/>
                  <a:pt x="2302525" y="1586429"/>
                </a:cubicBezTo>
                <a:cubicBezTo>
                  <a:pt x="2579783" y="1516655"/>
                  <a:pt x="2644049" y="2109730"/>
                  <a:pt x="3040656" y="1927952"/>
                </a:cubicBezTo>
                <a:cubicBezTo>
                  <a:pt x="3437263" y="1746174"/>
                  <a:pt x="4269037" y="785870"/>
                  <a:pt x="4682169" y="495759"/>
                </a:cubicBezTo>
                <a:cubicBezTo>
                  <a:pt x="5095301" y="205648"/>
                  <a:pt x="5343181" y="269913"/>
                  <a:pt x="5519451" y="187287"/>
                </a:cubicBezTo>
                <a:cubicBezTo>
                  <a:pt x="5695721" y="104660"/>
                  <a:pt x="5739788" y="0"/>
                  <a:pt x="5739788" y="0"/>
                </a:cubicBezTo>
                <a:lnTo>
                  <a:pt x="5739788" y="0"/>
                </a:ln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5180C4-87E2-A24F-8AA1-3BF30B9F7FCB}"/>
              </a:ext>
            </a:extLst>
          </p:cNvPr>
          <p:cNvSpPr/>
          <p:nvPr/>
        </p:nvSpPr>
        <p:spPr>
          <a:xfrm>
            <a:off x="1763972" y="1307361"/>
            <a:ext cx="2350825" cy="673840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global minimum </a:t>
            </a:r>
            <a:r>
              <a:rPr lang="en-US" dirty="0">
                <a:solidFill>
                  <a:schemeClr val="tx1"/>
                </a:solidFill>
              </a:rPr>
              <a:t>(what we </a:t>
            </a:r>
            <a:r>
              <a:rPr lang="en-US" b="1" i="1" dirty="0">
                <a:solidFill>
                  <a:schemeClr val="tx1"/>
                </a:solidFill>
              </a:rPr>
              <a:t>want</a:t>
            </a:r>
            <a:r>
              <a:rPr lang="en-US" dirty="0">
                <a:solidFill>
                  <a:schemeClr val="tx1"/>
                </a:solidFill>
              </a:rPr>
              <a:t> to reach)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F7AF6D-6E3E-DD4E-B70A-946C8E140A71}"/>
              </a:ext>
            </a:extLst>
          </p:cNvPr>
          <p:cNvSpPr/>
          <p:nvPr/>
        </p:nvSpPr>
        <p:spPr>
          <a:xfrm>
            <a:off x="2895600" y="2089151"/>
            <a:ext cx="1828796" cy="673840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An </a:t>
            </a:r>
            <a:r>
              <a:rPr lang="en-US" sz="1700" b="1" i="1" dirty="0">
                <a:solidFill>
                  <a:schemeClr val="tx1"/>
                </a:solidFill>
              </a:rPr>
              <a:t>acceptable </a:t>
            </a:r>
            <a:r>
              <a:rPr lang="en-US" sz="1700" dirty="0">
                <a:solidFill>
                  <a:schemeClr val="accent3"/>
                </a:solidFill>
              </a:rPr>
              <a:t>local minimum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8CDB19-76C4-F04C-BD2A-9D20A34D6CFF}"/>
              </a:ext>
            </a:extLst>
          </p:cNvPr>
          <p:cNvSpPr/>
          <p:nvPr/>
        </p:nvSpPr>
        <p:spPr>
          <a:xfrm>
            <a:off x="6581764" y="2541079"/>
            <a:ext cx="2074556" cy="673840"/>
          </a:xfrm>
          <a:prstGeom prst="rect">
            <a:avLst/>
          </a:prstGeom>
          <a:solidFill>
            <a:schemeClr val="bg1">
              <a:alpha val="5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An </a:t>
            </a:r>
            <a:r>
              <a:rPr lang="en-US" sz="1700" b="1" i="1" dirty="0">
                <a:solidFill>
                  <a:schemeClr val="tx1"/>
                </a:solidFill>
              </a:rPr>
              <a:t>undesirable </a:t>
            </a:r>
            <a:r>
              <a:rPr lang="en-US" sz="1700" dirty="0">
                <a:solidFill>
                  <a:schemeClr val="tx1"/>
                </a:solidFill>
              </a:rPr>
              <a:t>local minimum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2C5C8-879A-FF49-A9F5-1CA11E69E082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0" cy="16459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12A058-811A-764B-863A-1ED8606169A2}"/>
              </a:ext>
            </a:extLst>
          </p:cNvPr>
          <p:cNvCxnSpPr>
            <a:cxnSpLocks/>
          </p:cNvCxnSpPr>
          <p:nvPr/>
        </p:nvCxnSpPr>
        <p:spPr>
          <a:xfrm>
            <a:off x="3200400" y="2762991"/>
            <a:ext cx="0" cy="818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997738-A3C1-FB4D-BB92-2FC785DEE9C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105400" y="2877999"/>
            <a:ext cx="1476364" cy="3014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The gradient descent technique we described updates weights across </a:t>
            </a:r>
            <a:r>
              <a:rPr lang="en-US" b="1" i="1" dirty="0"/>
              <a:t>all </a:t>
            </a:r>
            <a:r>
              <a:rPr lang="en-US" dirty="0"/>
              <a:t>data in the training set: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spcAft>
                <a:spcPts val="6000"/>
              </a:spcAft>
              <a:buFont typeface="+mj-lt"/>
              <a:buAutoNum type="arabicPeriod"/>
            </a:pPr>
            <a:r>
              <a:rPr lang="en-US" dirty="0"/>
              <a:t>Loop over all weights </a:t>
            </a:r>
            <a:r>
              <a:rPr lang="en-US" i="1" dirty="0" err="1">
                <a:latin typeface="Bookman Old Style"/>
                <a:cs typeface="Bookman Old Style"/>
              </a:rPr>
              <a:t>w</a:t>
            </a:r>
            <a:r>
              <a:rPr lang="en-US" i="1" spc="300" baseline="-25000" dirty="0" err="1">
                <a:latin typeface="Bookman Old Style"/>
                <a:cs typeface="Bookman Old Style"/>
              </a:rPr>
              <a:t>i</a:t>
            </a:r>
            <a:r>
              <a:rPr lang="en-US" dirty="0"/>
              <a:t>, updating them: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Stop on convergence</a:t>
            </a:r>
          </a:p>
          <a:p>
            <a:r>
              <a:rPr lang="en-US" dirty="0"/>
              <a:t>This is also known as </a:t>
            </a:r>
            <a:r>
              <a:rPr lang="en-US" dirty="0">
                <a:solidFill>
                  <a:schemeClr val="accent3"/>
                </a:solidFill>
              </a:rPr>
              <a:t>batch gradient descent</a:t>
            </a:r>
          </a:p>
          <a:p>
            <a:pPr lvl="1"/>
            <a:r>
              <a:rPr lang="en-US" dirty="0"/>
              <a:t>A very </a:t>
            </a:r>
            <a:r>
              <a:rPr lang="en-US" dirty="0">
                <a:solidFill>
                  <a:schemeClr val="accent3"/>
                </a:solidFill>
              </a:rPr>
              <a:t>stable</a:t>
            </a:r>
            <a:r>
              <a:rPr lang="en-US" dirty="0"/>
              <a:t> algorithm: as long as learning rate 𝛼 is not too large, will converge well to optimal or near-optimal solutions</a:t>
            </a:r>
          </a:p>
          <a:p>
            <a:pPr lvl="1"/>
            <a:r>
              <a:rPr lang="en-US" dirty="0"/>
              <a:t>Can be quite slow when data-set is large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weightUpdat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10" y="2980690"/>
            <a:ext cx="4589780" cy="676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 of </a:t>
            </a:r>
            <a:r>
              <a:rPr lang="en-US" dirty="0" err="1"/>
              <a:t>Gradiant</a:t>
            </a:r>
            <a:r>
              <a:rPr lang="en-US" dirty="0"/>
              <a:t> Descent: Batch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A19A62-0A14-F446-895A-58878A88035A}"/>
              </a:ext>
            </a:extLst>
          </p:cNvPr>
          <p:cNvCxnSpPr>
            <a:cxnSpLocks/>
          </p:cNvCxnSpPr>
          <p:nvPr/>
        </p:nvCxnSpPr>
        <p:spPr>
          <a:xfrm>
            <a:off x="1042433" y="2286000"/>
            <a:ext cx="67299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BDF4F-3734-D44D-881C-550A002598AA}"/>
              </a:ext>
            </a:extLst>
          </p:cNvPr>
          <p:cNvCxnSpPr>
            <a:cxnSpLocks/>
          </p:cNvCxnSpPr>
          <p:nvPr/>
        </p:nvCxnSpPr>
        <p:spPr>
          <a:xfrm>
            <a:off x="1066800" y="4267200"/>
            <a:ext cx="67299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Another version is </a:t>
            </a:r>
            <a:r>
              <a:rPr lang="en-US" dirty="0">
                <a:solidFill>
                  <a:schemeClr val="accent3"/>
                </a:solidFill>
              </a:rPr>
              <a:t>stochastic </a:t>
            </a:r>
            <a:r>
              <a:rPr lang="en-US" dirty="0"/>
              <a:t>gradient descent, where we use only </a:t>
            </a:r>
            <a:r>
              <a:rPr lang="en-US" b="1" i="1" dirty="0"/>
              <a:t>one </a:t>
            </a:r>
            <a:r>
              <a:rPr lang="en-US" dirty="0"/>
              <a:t>data-point at a time: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some data-point </a:t>
            </a:r>
            <a:r>
              <a:rPr lang="en-US" b="1" dirty="0" err="1">
                <a:latin typeface="Bookman Old Style" panose="02050604050505020204" pitchFamily="18" charset="0"/>
              </a:rPr>
              <a:t>x</a:t>
            </a:r>
            <a:r>
              <a:rPr lang="en-US" i="1" spc="300" baseline="-25000" dirty="0" err="1">
                <a:latin typeface="Bookman Old Style" panose="02050604050505020204" pitchFamily="18" charset="0"/>
              </a:rPr>
              <a:t>j</a:t>
            </a:r>
            <a:endParaRPr lang="en-US" dirty="0"/>
          </a:p>
          <a:p>
            <a:pPr marL="514350" indent="-514350">
              <a:spcAft>
                <a:spcPts val="4800"/>
              </a:spcAft>
              <a:buFont typeface="+mj-lt"/>
              <a:buAutoNum type="arabicPeriod"/>
            </a:pPr>
            <a:r>
              <a:rPr lang="en-US" dirty="0"/>
              <a:t>Loop over all weights </a:t>
            </a:r>
            <a:r>
              <a:rPr lang="en-US" i="1" dirty="0" err="1">
                <a:latin typeface="Bookman Old Style"/>
                <a:cs typeface="Bookman Old Style"/>
              </a:rPr>
              <a:t>w</a:t>
            </a:r>
            <a:r>
              <a:rPr lang="en-US" i="1" spc="300" baseline="-25000" dirty="0" err="1">
                <a:latin typeface="Bookman Old Style"/>
                <a:cs typeface="Bookman Old Style"/>
              </a:rPr>
              <a:t>i</a:t>
            </a:r>
            <a:r>
              <a:rPr lang="en-US" dirty="0"/>
              <a:t>, updating them: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Stop on convergence</a:t>
            </a:r>
          </a:p>
          <a:p>
            <a:r>
              <a:rPr lang="en-US" dirty="0"/>
              <a:t>A faster technique, but less stable</a:t>
            </a:r>
          </a:p>
          <a:p>
            <a:pPr lvl="1"/>
            <a:r>
              <a:rPr lang="en-US" dirty="0"/>
              <a:t>We must be careful to reduce 𝛼 slowly in order to converge to a good solution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4442" y="3500120"/>
            <a:ext cx="5222240" cy="38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Variants of </a:t>
            </a:r>
            <a:r>
              <a:rPr lang="en-US" dirty="0" err="1"/>
              <a:t>Gradiant</a:t>
            </a:r>
            <a:r>
              <a:rPr lang="en-US" dirty="0"/>
              <a:t> Descent: Stochastic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A19A62-0A14-F446-895A-58878A88035A}"/>
              </a:ext>
            </a:extLst>
          </p:cNvPr>
          <p:cNvCxnSpPr>
            <a:cxnSpLocks/>
          </p:cNvCxnSpPr>
          <p:nvPr/>
        </p:nvCxnSpPr>
        <p:spPr>
          <a:xfrm>
            <a:off x="1042433" y="2286000"/>
            <a:ext cx="67299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BDF4F-3734-D44D-881C-550A002598AA}"/>
              </a:ext>
            </a:extLst>
          </p:cNvPr>
          <p:cNvCxnSpPr>
            <a:cxnSpLocks/>
          </p:cNvCxnSpPr>
          <p:nvPr/>
        </p:nvCxnSpPr>
        <p:spPr>
          <a:xfrm>
            <a:off x="1066800" y="4572000"/>
            <a:ext cx="672996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3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An “in-between” version is </a:t>
            </a:r>
            <a:r>
              <a:rPr lang="en-US" dirty="0">
                <a:solidFill>
                  <a:schemeClr val="accent3"/>
                </a:solidFill>
              </a:rPr>
              <a:t>mini-batch gradient descent</a:t>
            </a:r>
          </a:p>
          <a:p>
            <a:r>
              <a:rPr lang="en-US" dirty="0"/>
              <a:t>Like the batch version, we sum the overall weighted error, but only do so over some </a:t>
            </a:r>
            <a:r>
              <a:rPr lang="en-US" b="1" i="1" dirty="0"/>
              <a:t>fixed-size proper subset</a:t>
            </a:r>
            <a:r>
              <a:rPr lang="en-US" dirty="0"/>
              <a:t> of the data at any point</a:t>
            </a:r>
          </a:p>
          <a:p>
            <a:pPr lvl="1"/>
            <a:r>
              <a:rPr lang="en-US" dirty="0"/>
              <a:t>Can be more efficient than batch when data-set is very large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More stable than stochastic method, but care still needed to ensure that the algorithm will converge properly to minima</a:t>
            </a:r>
          </a:p>
          <a:p>
            <a:r>
              <a:rPr lang="en-US" dirty="0"/>
              <a:t>Each of these approaches is used with many ML models</a:t>
            </a:r>
          </a:p>
          <a:p>
            <a:pPr lvl="1"/>
            <a:r>
              <a:rPr lang="en-US" dirty="0"/>
              <a:t>All that effectively changes is the loss function used, its gradient, and the resulting derivative calculation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Variants of </a:t>
            </a:r>
            <a:r>
              <a:rPr lang="en-US" dirty="0" err="1"/>
              <a:t>Gradiant</a:t>
            </a:r>
            <a:r>
              <a:rPr lang="en-US" dirty="0"/>
              <a:t> Descent: Mini-Batch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C703C1-0FBA-8D49-84FC-4E2EBD6179CC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Minimizing 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For a chosen set of weights, </a:t>
            </a:r>
            <a:r>
              <a:rPr lang="en-US" sz="2400" b="1" dirty="0">
                <a:latin typeface="Bookman Old Style"/>
                <a:cs typeface="Bookman Old Style"/>
              </a:rPr>
              <a:t>w</a:t>
            </a:r>
            <a:r>
              <a:rPr lang="en-US" sz="2400" dirty="0"/>
              <a:t>, used in linear regression, we define error as the (</a:t>
            </a:r>
            <a:r>
              <a:rPr lang="en-US" sz="2400" dirty="0">
                <a:solidFill>
                  <a:srgbClr val="000000"/>
                </a:solidFill>
              </a:rPr>
              <a:t>squared) difference </a:t>
            </a:r>
            <a:r>
              <a:rPr lang="en-US" sz="2400" dirty="0"/>
              <a:t>between hypothesis function and correct output, summed over all test-cases: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Learning is then the process of finding a weight-sequence that </a:t>
            </a:r>
            <a:r>
              <a:rPr lang="en-US" sz="2400" b="1" i="1" dirty="0"/>
              <a:t>minimizes </a:t>
            </a:r>
            <a:r>
              <a:rPr lang="en-US" sz="2400" dirty="0"/>
              <a:t>this loss: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MS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929" y="2514600"/>
            <a:ext cx="4160671" cy="992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9550" y="4724400"/>
            <a:ext cx="3575050" cy="5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FBA-56CE-FD43-8DE6-CDAEF4D92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8086" y="2362200"/>
            <a:ext cx="8229600" cy="762000"/>
          </a:xfrm>
        </p:spPr>
        <p:txBody>
          <a:bodyPr>
            <a:noAutofit/>
          </a:bodyPr>
          <a:lstStyle/>
          <a:p>
            <a:r>
              <a:rPr lang="en-US" sz="2000" dirty="0"/>
              <a:t>The loss function forms a </a:t>
            </a:r>
            <a:r>
              <a:rPr lang="en-US" sz="2000" b="1" i="1" dirty="0"/>
              <a:t>contour</a:t>
            </a:r>
            <a:r>
              <a:rPr lang="en-US" sz="2000" dirty="0"/>
              <a:t> (here shown for one-dimensional data)</a:t>
            </a:r>
          </a:p>
          <a:p>
            <a:pPr lvl="1"/>
            <a:r>
              <a:rPr lang="en-US" sz="1700" dirty="0"/>
              <a:t>For any initial set of weights (</a:t>
            </a:r>
            <a:r>
              <a:rPr lang="en-US" sz="1700" b="1" dirty="0">
                <a:latin typeface="Bookman Old Style" panose="02050604050505020204" pitchFamily="18" charset="0"/>
              </a:rPr>
              <a:t>w</a:t>
            </a:r>
            <a:r>
              <a:rPr lang="en-US" sz="1700" baseline="-25000" dirty="0">
                <a:latin typeface="Bookman Old Style" panose="02050604050505020204" pitchFamily="18" charset="0"/>
              </a:rPr>
              <a:t>0</a:t>
            </a:r>
            <a:r>
              <a:rPr lang="en-US" sz="1700" dirty="0">
                <a:latin typeface="Bookman Old Style" panose="02050604050505020204" pitchFamily="18" charset="0"/>
              </a:rPr>
              <a:t>) </a:t>
            </a:r>
            <a:r>
              <a:rPr lang="en-US" sz="1700" dirty="0"/>
              <a:t>we are at some point on this contour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5CAE-4237-FD4F-9376-2C480B87A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40A8-ACCD-9E43-8A5C-E2773CDA6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MSE.pdf">
            <a:extLst>
              <a:ext uri="{FF2B5EF4-FFF2-40B4-BE49-F238E27FC236}">
                <a16:creationId xmlns:a16="http://schemas.microsoft.com/office/drawing/2014/main" id="{F758D585-627F-634C-AB34-B27210FB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19200"/>
            <a:ext cx="4160671" cy="9927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C39574-F007-DE47-8545-65EA15F427CC}"/>
              </a:ext>
            </a:extLst>
          </p:cNvPr>
          <p:cNvGrpSpPr/>
          <p:nvPr/>
        </p:nvGrpSpPr>
        <p:grpSpPr>
          <a:xfrm>
            <a:off x="1184909" y="3194892"/>
            <a:ext cx="7047866" cy="3017223"/>
            <a:chOff x="1184909" y="3194892"/>
            <a:chExt cx="7047866" cy="30172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139DDE-CDA3-1542-94CC-4BBCA0B6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34389" y="4468038"/>
              <a:ext cx="982980" cy="28194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A120E4-95D5-1F44-A21F-E775F7C822F5}"/>
                </a:ext>
              </a:extLst>
            </p:cNvPr>
            <p:cNvSpPr/>
            <p:nvPr/>
          </p:nvSpPr>
          <p:spPr>
            <a:xfrm>
              <a:off x="6934200" y="4005096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AB382A-4210-DA43-A28B-586F337EA238}"/>
                </a:ext>
              </a:extLst>
            </p:cNvPr>
            <p:cNvCxnSpPr>
              <a:cxnSpLocks/>
            </p:cNvCxnSpPr>
            <p:nvPr/>
          </p:nvCxnSpPr>
          <p:spPr>
            <a:xfrm>
              <a:off x="1589313" y="3274416"/>
              <a:ext cx="0" cy="266918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7DC03E-79FC-0045-A966-F50AFCBF8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313" y="5913725"/>
              <a:ext cx="6411687" cy="2987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82BD7F7-EEB2-E046-AD53-0814317D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2025" y="3979061"/>
              <a:ext cx="920750" cy="2349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994811-3101-D249-BB3D-3DA27674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4666" y="6082575"/>
              <a:ext cx="220980" cy="129540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C68F2F0-2381-9D4D-8C42-290E93EE9850}"/>
                </a:ext>
              </a:extLst>
            </p:cNvPr>
            <p:cNvSpPr/>
            <p:nvPr/>
          </p:nvSpPr>
          <p:spPr>
            <a:xfrm>
              <a:off x="1586429" y="3194892"/>
              <a:ext cx="6169446" cy="2360329"/>
            </a:xfrm>
            <a:custGeom>
              <a:avLst/>
              <a:gdLst>
                <a:gd name="connsiteX0" fmla="*/ 0 w 6169446"/>
                <a:gd name="connsiteY0" fmla="*/ 374573 h 2360329"/>
                <a:gd name="connsiteX1" fmla="*/ 3338111 w 6169446"/>
                <a:gd name="connsiteY1" fmla="*/ 2357609 h 2360329"/>
                <a:gd name="connsiteX2" fmla="*/ 6169446 w 6169446"/>
                <a:gd name="connsiteY2" fmla="*/ 0 h 236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9446" h="2360329">
                  <a:moveTo>
                    <a:pt x="0" y="374573"/>
                  </a:moveTo>
                  <a:cubicBezTo>
                    <a:pt x="1154935" y="1397305"/>
                    <a:pt x="2309870" y="2420038"/>
                    <a:pt x="3338111" y="2357609"/>
                  </a:cubicBezTo>
                  <a:cubicBezTo>
                    <a:pt x="4366352" y="2295180"/>
                    <a:pt x="5267899" y="1147590"/>
                    <a:pt x="6169446" y="0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7DCD87C3-8A4B-224F-AB95-4BA4A798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962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F74-D727-CF44-965E-C59F24BD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FBA-56CE-FD43-8DE6-CDAEF4D92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514383"/>
            <a:ext cx="8229600" cy="1599435"/>
          </a:xfrm>
        </p:spPr>
        <p:txBody>
          <a:bodyPr>
            <a:noAutofit/>
          </a:bodyPr>
          <a:lstStyle/>
          <a:p>
            <a:r>
              <a:rPr lang="en-US" sz="2400" dirty="0"/>
              <a:t>At this point, the derivate of the loss function points “uphill”</a:t>
            </a:r>
          </a:p>
          <a:p>
            <a:pPr lvl="1">
              <a:spcAft>
                <a:spcPts val="1200"/>
              </a:spcAft>
            </a:pPr>
            <a:r>
              <a:rPr lang="en-US" sz="2100" dirty="0"/>
              <a:t>The gradient descent update moves along the function in the </a:t>
            </a:r>
            <a:r>
              <a:rPr lang="en-US" sz="2100" b="1" i="1" dirty="0"/>
              <a:t>opposite </a:t>
            </a:r>
            <a:r>
              <a:rPr lang="en-US" sz="2100" dirty="0"/>
              <a:t>direction, to decrease</a:t>
            </a:r>
            <a:r>
              <a:rPr lang="en-US" sz="2100" b="1" i="1" dirty="0"/>
              <a:t> </a:t>
            </a:r>
            <a:r>
              <a:rPr lang="en-US" sz="2100" dirty="0"/>
              <a:t>loss most significantly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5CAE-4237-FD4F-9376-2C480B87A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40A8-ACCD-9E43-8A5C-E2773CDA6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0C8CC-2F02-614E-AE11-8EB8A4552455}"/>
              </a:ext>
            </a:extLst>
          </p:cNvPr>
          <p:cNvGrpSpPr/>
          <p:nvPr/>
        </p:nvGrpSpPr>
        <p:grpSpPr>
          <a:xfrm>
            <a:off x="1287057" y="1445327"/>
            <a:ext cx="7097991" cy="2745673"/>
            <a:chOff x="807759" y="1219200"/>
            <a:chExt cx="7097991" cy="27456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6ECF158-0CE2-4442-A547-1A51C1C741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7759" y="1219200"/>
              <a:ext cx="6202641" cy="2745673"/>
              <a:chOff x="1184909" y="3194892"/>
              <a:chExt cx="6816091" cy="3017223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5906D7C-125B-3A42-998D-8044410695D9}"/>
                  </a:ext>
                </a:extLst>
              </p:cNvPr>
              <p:cNvSpPr/>
              <p:nvPr/>
            </p:nvSpPr>
            <p:spPr>
              <a:xfrm>
                <a:off x="1586429" y="3194892"/>
                <a:ext cx="6169446" cy="2360329"/>
              </a:xfrm>
              <a:custGeom>
                <a:avLst/>
                <a:gdLst>
                  <a:gd name="connsiteX0" fmla="*/ 0 w 6169446"/>
                  <a:gd name="connsiteY0" fmla="*/ 374573 h 2360329"/>
                  <a:gd name="connsiteX1" fmla="*/ 3338111 w 6169446"/>
                  <a:gd name="connsiteY1" fmla="*/ 2357609 h 2360329"/>
                  <a:gd name="connsiteX2" fmla="*/ 6169446 w 6169446"/>
                  <a:gd name="connsiteY2" fmla="*/ 0 h 2360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9446" h="2360329">
                    <a:moveTo>
                      <a:pt x="0" y="374573"/>
                    </a:moveTo>
                    <a:cubicBezTo>
                      <a:pt x="1154935" y="1397305"/>
                      <a:pt x="2309870" y="2420038"/>
                      <a:pt x="3338111" y="2357609"/>
                    </a:cubicBezTo>
                    <a:cubicBezTo>
                      <a:pt x="4366352" y="2295180"/>
                      <a:pt x="5267899" y="1147590"/>
                      <a:pt x="6169446" y="0"/>
                    </a:cubicBezTo>
                  </a:path>
                </a:pathLst>
              </a:custGeom>
              <a:noFill/>
              <a:ln w="22225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D9F709B-9690-D247-89BA-577DE3A7B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834389" y="4468038"/>
                <a:ext cx="982980" cy="281940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A7129CF-2684-E946-98CC-54EB32781DD8}"/>
                  </a:ext>
                </a:extLst>
              </p:cNvPr>
              <p:cNvSpPr/>
              <p:nvPr/>
            </p:nvSpPr>
            <p:spPr>
              <a:xfrm>
                <a:off x="6934200" y="4005096"/>
                <a:ext cx="182880" cy="18288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C620AAF-EE94-504D-A6AD-240E14C73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9313" y="3274416"/>
                <a:ext cx="0" cy="2669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2139215-9DA6-4348-93C7-9FF4BB6F7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9313" y="5913725"/>
                <a:ext cx="6411687" cy="298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552988-F674-1045-85CB-2C2810E0D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4666" y="6082575"/>
                <a:ext cx="220980" cy="12954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356C527-906F-CC4B-B03F-C5C03554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800" y="1726974"/>
              <a:ext cx="1123950" cy="52705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1B8992-DB22-0841-A344-E44A4AF74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3560" y="2201366"/>
              <a:ext cx="333326" cy="396997"/>
            </a:xfrm>
            <a:prstGeom prst="straightConnector1">
              <a:avLst/>
            </a:prstGeom>
            <a:ln w="34925">
              <a:solidFill>
                <a:schemeClr val="accent5"/>
              </a:solidFill>
              <a:tailEnd type="triangle" w="lg" len="med"/>
            </a:ln>
            <a:effectLst/>
            <a:scene3d>
              <a:camera prst="orthographicFront">
                <a:rot lat="0" lon="0" rev="106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89BC75-05B6-BB41-BA18-DFC12F3A0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3056" y="1524002"/>
              <a:ext cx="400344" cy="45685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med"/>
            </a:ln>
            <a:effectLst/>
            <a:scene3d>
              <a:camera prst="orthographicFront">
                <a:rot lat="0" lon="0" rev="1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53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F74-D727-CF44-965E-C59F24BD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FBA-56CE-FD43-8DE6-CDAEF4D92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199" y="4495799"/>
            <a:ext cx="8305797" cy="1701335"/>
          </a:xfrm>
        </p:spPr>
        <p:txBody>
          <a:bodyPr>
            <a:noAutofit/>
          </a:bodyPr>
          <a:lstStyle/>
          <a:p>
            <a:r>
              <a:rPr lang="en-US" sz="2400" dirty="0"/>
              <a:t>At </a:t>
            </a:r>
            <a:r>
              <a:rPr lang="en-US" sz="2400" b="1" i="1" dirty="0"/>
              <a:t>other</a:t>
            </a:r>
            <a:r>
              <a:rPr lang="en-US" sz="2400" dirty="0"/>
              <a:t> points, the derivate points “downhill” </a:t>
            </a:r>
            <a:r>
              <a:rPr lang="en-US" sz="2400" b="1" i="1" dirty="0"/>
              <a:t>already </a:t>
            </a:r>
          </a:p>
          <a:p>
            <a:pPr lvl="1">
              <a:spcAft>
                <a:spcPts val="1200"/>
              </a:spcAft>
            </a:pPr>
            <a:r>
              <a:rPr lang="en-US" sz="2100" dirty="0"/>
              <a:t>Gradient descent thus moves along the function in the </a:t>
            </a:r>
            <a:r>
              <a:rPr lang="en-US" sz="2100" b="1" i="1" dirty="0"/>
              <a:t>same </a:t>
            </a:r>
            <a:r>
              <a:rPr lang="en-US" sz="2100" dirty="0"/>
              <a:t>direction to decrease loss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5CAE-4237-FD4F-9376-2C480B87A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40A8-ACCD-9E43-8A5C-E2773CDA6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A2C891-DCE5-AD4C-B78B-6FEF5877BC4E}"/>
              </a:ext>
            </a:extLst>
          </p:cNvPr>
          <p:cNvGrpSpPr/>
          <p:nvPr/>
        </p:nvGrpSpPr>
        <p:grpSpPr>
          <a:xfrm>
            <a:off x="1287057" y="1445327"/>
            <a:ext cx="7097991" cy="2745673"/>
            <a:chOff x="1287057" y="1445327"/>
            <a:chExt cx="7097991" cy="27456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3BF9742-7F66-B846-82D1-F727F5036D3E}"/>
                </a:ext>
              </a:extLst>
            </p:cNvPr>
            <p:cNvSpPr/>
            <p:nvPr/>
          </p:nvSpPr>
          <p:spPr>
            <a:xfrm>
              <a:off x="1652440" y="1445327"/>
              <a:ext cx="5614194" cy="2147899"/>
            </a:xfrm>
            <a:custGeom>
              <a:avLst/>
              <a:gdLst>
                <a:gd name="connsiteX0" fmla="*/ 0 w 6169446"/>
                <a:gd name="connsiteY0" fmla="*/ 374573 h 2360329"/>
                <a:gd name="connsiteX1" fmla="*/ 3338111 w 6169446"/>
                <a:gd name="connsiteY1" fmla="*/ 2357609 h 2360329"/>
                <a:gd name="connsiteX2" fmla="*/ 6169446 w 6169446"/>
                <a:gd name="connsiteY2" fmla="*/ 0 h 236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9446" h="2360329">
                  <a:moveTo>
                    <a:pt x="0" y="374573"/>
                  </a:moveTo>
                  <a:cubicBezTo>
                    <a:pt x="1154935" y="1397305"/>
                    <a:pt x="2309870" y="2420038"/>
                    <a:pt x="3338111" y="2357609"/>
                  </a:cubicBezTo>
                  <a:cubicBezTo>
                    <a:pt x="4366352" y="2295180"/>
                    <a:pt x="5267899" y="1147590"/>
                    <a:pt x="6169446" y="0"/>
                  </a:cubicBezTo>
                </a:path>
              </a:pathLst>
            </a:custGeom>
            <a:noFill/>
            <a:ln w="22225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57E477-CD3C-F847-953B-ABE48BC3FB15}"/>
                </a:ext>
              </a:extLst>
            </p:cNvPr>
            <p:cNvCxnSpPr>
              <a:cxnSpLocks/>
            </p:cNvCxnSpPr>
            <p:nvPr/>
          </p:nvCxnSpPr>
          <p:spPr>
            <a:xfrm rot="-60000">
              <a:off x="2743099" y="2697484"/>
              <a:ext cx="506185" cy="429768"/>
            </a:xfrm>
            <a:prstGeom prst="straightConnector1">
              <a:avLst/>
            </a:prstGeom>
            <a:ln w="34925">
              <a:solidFill>
                <a:schemeClr val="accent5"/>
              </a:solidFill>
              <a:tailEnd type="triangle" w="lg" len="med"/>
            </a:ln>
            <a:effectLst/>
            <a:scene3d>
              <a:camera prst="orthographicFront">
                <a:rot lat="0" lon="0" rev="1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B016BD-98A0-0047-8358-18E57086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8084" y="2603890"/>
              <a:ext cx="894512" cy="256565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FAE378-A109-C54F-AB08-BFD7C35822CD}"/>
                </a:ext>
              </a:extLst>
            </p:cNvPr>
            <p:cNvSpPr/>
            <p:nvPr/>
          </p:nvSpPr>
          <p:spPr>
            <a:xfrm>
              <a:off x="2368537" y="2415893"/>
              <a:ext cx="166421" cy="1664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740B29-7336-3E41-9327-E9B1FFAD2F82}"/>
                </a:ext>
              </a:extLst>
            </p:cNvPr>
            <p:cNvCxnSpPr>
              <a:cxnSpLocks/>
            </p:cNvCxnSpPr>
            <p:nvPr/>
          </p:nvCxnSpPr>
          <p:spPr>
            <a:xfrm>
              <a:off x="1655065" y="1517694"/>
              <a:ext cx="0" cy="242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C352BD-8D17-4445-BA8B-607786934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5065" y="3919465"/>
              <a:ext cx="5834633" cy="271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9527A8-D0B5-1944-A651-A6BC09900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1835" y="4073119"/>
              <a:ext cx="201092" cy="11788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BCC1D6-C5F7-7E44-A389-379230F12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1098" y="1953101"/>
              <a:ext cx="1123950" cy="52705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DF32C2-52B6-8140-9C89-39A37C07A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34958" y="2538715"/>
              <a:ext cx="506185" cy="432665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med"/>
            </a:ln>
            <a:effectLst/>
            <a:scene3d>
              <a:camera prst="orthographicFront">
                <a:rot lat="0" lon="0" rev="18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6AD11E81-5F82-CF4B-ADC2-4CC6165358CB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8A43-7DA8-0E41-A81E-4DDD9CD7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8DC7-279C-FF4D-A205-769E3CD46C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438400"/>
            <a:ext cx="8229600" cy="39116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600"/>
              </a:spcAft>
            </a:pPr>
            <a:r>
              <a:rPr lang="en-US" dirty="0"/>
              <a:t>For this loss function, the gradient with respect to any single weight is the first derivative of the loss applied to that weight: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then modify that weight by </a:t>
            </a:r>
            <a:r>
              <a:rPr lang="en-US" b="1" i="1" dirty="0"/>
              <a:t>subtracting </a:t>
            </a:r>
            <a:r>
              <a:rPr lang="en-US" dirty="0"/>
              <a:t>the gradient: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gradient is </a:t>
            </a:r>
            <a:r>
              <a:rPr lang="en-US" b="1" i="1" dirty="0"/>
              <a:t>positive</a:t>
            </a:r>
            <a:r>
              <a:rPr lang="en-US" dirty="0"/>
              <a:t> along the weight-axis, we are </a:t>
            </a:r>
            <a:r>
              <a:rPr lang="en-US" b="1" i="1" dirty="0"/>
              <a:t>decreasing</a:t>
            </a:r>
            <a:r>
              <a:rPr lang="en-US" dirty="0"/>
              <a:t> the weight to move in the </a:t>
            </a:r>
            <a:r>
              <a:rPr lang="en-US" b="1" i="1" dirty="0"/>
              <a:t>opposite </a:t>
            </a:r>
            <a:r>
              <a:rPr lang="en-US" dirty="0"/>
              <a:t>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gradient is </a:t>
            </a:r>
            <a:r>
              <a:rPr lang="en-US" b="1" i="1" dirty="0"/>
              <a:t>negative</a:t>
            </a:r>
            <a:r>
              <a:rPr lang="en-US" dirty="0"/>
              <a:t>, we are </a:t>
            </a:r>
            <a:r>
              <a:rPr lang="en-US" b="1" i="1" dirty="0"/>
              <a:t>increasing </a:t>
            </a:r>
            <a:r>
              <a:rPr lang="en-US" dirty="0"/>
              <a:t>the weight to move in the </a:t>
            </a:r>
            <a:r>
              <a:rPr lang="en-US" b="1" i="1" dirty="0"/>
              <a:t>same</a:t>
            </a:r>
            <a:r>
              <a:rPr lang="en-US" dirty="0"/>
              <a:t> direction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BAA9-3C37-B344-A21C-B75D13C7B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837D-7D29-FA40-8BA2-F97EBDF91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1001D-CDBA-FD47-BA86-AB4079F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1454468"/>
            <a:ext cx="6059170" cy="86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E68905-8B14-6C4E-81BF-619B1542D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2814" y="3324225"/>
            <a:ext cx="473837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1EB-5CE8-A44B-8A44-E5002B63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9B10-2136-2B43-AF23-E351B329B7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34441"/>
            <a:ext cx="8229600" cy="3947160"/>
          </a:xfrm>
        </p:spPr>
        <p:txBody>
          <a:bodyPr>
            <a:normAutofit fontScale="92500"/>
          </a:bodyPr>
          <a:lstStyle/>
          <a:p>
            <a:pPr>
              <a:spcAft>
                <a:spcPts val="8400"/>
              </a:spcAft>
            </a:pPr>
            <a:r>
              <a:rPr lang="en-US" dirty="0"/>
              <a:t>In theory, we could modify a weight by applying the gradient </a:t>
            </a:r>
            <a:r>
              <a:rPr lang="en-US" b="1" i="1" dirty="0"/>
              <a:t>directly</a:t>
            </a:r>
            <a:r>
              <a:rPr lang="en-US" dirty="0"/>
              <a:t>:</a:t>
            </a:r>
          </a:p>
          <a:p>
            <a:r>
              <a:rPr lang="en-US" dirty="0"/>
              <a:t>In practice, however, this does not work well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Changing weights too much can “over-shoot” minimal points in the loss gradient</a:t>
            </a:r>
          </a:p>
          <a:p>
            <a:r>
              <a:rPr lang="en-US" dirty="0"/>
              <a:t>Instead, we apply a </a:t>
            </a:r>
            <a:r>
              <a:rPr lang="en-US" dirty="0">
                <a:solidFill>
                  <a:schemeClr val="accent3"/>
                </a:solidFill>
              </a:rPr>
              <a:t>step-size parameter </a:t>
            </a:r>
            <a:r>
              <a:rPr lang="en-US" dirty="0"/>
              <a:t>to the weights</a:t>
            </a:r>
          </a:p>
          <a:p>
            <a:pPr lvl="1"/>
            <a:r>
              <a:rPr lang="en-US" dirty="0"/>
              <a:t>A multiplier, </a:t>
            </a:r>
            <a:r>
              <a:rPr lang="en-US" dirty="0">
                <a:latin typeface="Bookman Old Style" panose="02050604050505020204" pitchFamily="18" charset="0"/>
              </a:rPr>
              <a:t>𝛼, </a:t>
            </a:r>
            <a:r>
              <a:rPr lang="en-US" dirty="0"/>
              <a:t>most often </a:t>
            </a:r>
            <a:r>
              <a:rPr lang="en-US" dirty="0">
                <a:latin typeface="Bookman Old Style" panose="02050604050505020204" pitchFamily="18" charset="0"/>
              </a:rPr>
              <a:t>&lt; 1</a:t>
            </a:r>
            <a:r>
              <a:rPr lang="en-US" dirty="0"/>
              <a:t>, to decrease the magnitude of update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999-8121-3B43-B483-8F5A614EB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1AAD-9393-1846-A4BA-BC934C02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6AB3D-3D90-A045-B589-47189D90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6072" y="2077464"/>
            <a:ext cx="5951855" cy="826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0191D-C0D8-5041-8BAD-9BC6E170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6676" y="5268906"/>
            <a:ext cx="6430645" cy="8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F74-D727-CF44-965E-C59F24BD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4FBA-56CE-FD43-8DE6-CDAEF4D92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50209"/>
            <a:ext cx="8229600" cy="224449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In the presence of large changes to the weights, the result can “ping pong” around the loss space in a way that </a:t>
            </a:r>
            <a:r>
              <a:rPr lang="en-US" sz="1600" b="1" i="1" dirty="0"/>
              <a:t>never</a:t>
            </a:r>
            <a:r>
              <a:rPr lang="en-US" sz="1600" dirty="0"/>
              <a:t> settles near a minimum</a:t>
            </a:r>
          </a:p>
          <a:p>
            <a:r>
              <a:rPr lang="en-US" sz="1600" dirty="0"/>
              <a:t>Also known as the </a:t>
            </a:r>
            <a:r>
              <a:rPr lang="en-US" sz="1600" dirty="0">
                <a:solidFill>
                  <a:schemeClr val="accent3"/>
                </a:solidFill>
              </a:rPr>
              <a:t>learning rate</a:t>
            </a:r>
            <a:r>
              <a:rPr lang="en-US" sz="1600" dirty="0"/>
              <a:t>, 𝛼 provides a control parameter for this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can be </a:t>
            </a:r>
            <a:r>
              <a:rPr lang="en-US" sz="1600" b="1" i="1" dirty="0"/>
              <a:t>fixed</a:t>
            </a:r>
            <a:r>
              <a:rPr lang="en-US" sz="1600" dirty="0"/>
              <a:t> to some small constant: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Or, we may </a:t>
            </a:r>
            <a:r>
              <a:rPr lang="en-US" sz="1600" b="1" i="1" dirty="0"/>
              <a:t>decay</a:t>
            </a:r>
            <a:r>
              <a:rPr lang="en-US" sz="1600" dirty="0"/>
              <a:t> the parameter, making it smaller over time, decreasing it as a function of </a:t>
            </a:r>
            <a:r>
              <a:rPr lang="en-US" sz="1600" i="1" dirty="0"/>
              <a:t>t</a:t>
            </a:r>
            <a:r>
              <a:rPr lang="en-US" sz="1600" dirty="0"/>
              <a:t>, the number of iterations of the process: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5CAE-4237-FD4F-9376-2C480B87A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40A8-ACCD-9E43-8A5C-E2773CDA6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5BE3D7-5370-674D-A4C4-CF2771FD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63950" y="1561343"/>
            <a:ext cx="1816100" cy="482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404EF75-83BC-DA4C-8FD3-7018DA16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50980"/>
            <a:ext cx="1135380" cy="1981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64AADD-7198-EB4C-B33A-EBE44C39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715000"/>
            <a:ext cx="2969514" cy="52120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9C87F-7FDC-6C47-8C26-4DE450D62A29}"/>
              </a:ext>
            </a:extLst>
          </p:cNvPr>
          <p:cNvCxnSpPr>
            <a:cxnSpLocks/>
            <a:stCxn id="37" idx="2"/>
            <a:endCxn id="29" idx="6"/>
          </p:cNvCxnSpPr>
          <p:nvPr/>
        </p:nvCxnSpPr>
        <p:spPr>
          <a:xfrm flipH="1">
            <a:off x="3588410" y="2960313"/>
            <a:ext cx="1883359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D538C2C9-8220-B94C-9A71-682CC567D897}"/>
              </a:ext>
            </a:extLst>
          </p:cNvPr>
          <p:cNvSpPr/>
          <p:nvPr/>
        </p:nvSpPr>
        <p:spPr>
          <a:xfrm>
            <a:off x="1652440" y="1143000"/>
            <a:ext cx="5614194" cy="2147899"/>
          </a:xfrm>
          <a:custGeom>
            <a:avLst/>
            <a:gdLst>
              <a:gd name="connsiteX0" fmla="*/ 0 w 6169446"/>
              <a:gd name="connsiteY0" fmla="*/ 374573 h 2360329"/>
              <a:gd name="connsiteX1" fmla="*/ 3338111 w 6169446"/>
              <a:gd name="connsiteY1" fmla="*/ 2357609 h 2360329"/>
              <a:gd name="connsiteX2" fmla="*/ 6169446 w 6169446"/>
              <a:gd name="connsiteY2" fmla="*/ 0 h 23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9446" h="2360329">
                <a:moveTo>
                  <a:pt x="0" y="374573"/>
                </a:moveTo>
                <a:cubicBezTo>
                  <a:pt x="1154935" y="1397305"/>
                  <a:pt x="2309870" y="2420038"/>
                  <a:pt x="3338111" y="2357609"/>
                </a:cubicBezTo>
                <a:cubicBezTo>
                  <a:pt x="4366352" y="2295180"/>
                  <a:pt x="5267899" y="1147590"/>
                  <a:pt x="6169446" y="0"/>
                </a:cubicBezTo>
              </a:path>
            </a:pathLst>
          </a:custGeom>
          <a:noFill/>
          <a:ln w="2222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300268-970C-FF49-B29A-4C59EDB90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68084" y="2301563"/>
            <a:ext cx="894512" cy="25656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429025D-EB54-BC4F-B196-1DDE906E94DC}"/>
              </a:ext>
            </a:extLst>
          </p:cNvPr>
          <p:cNvSpPr/>
          <p:nvPr/>
        </p:nvSpPr>
        <p:spPr>
          <a:xfrm>
            <a:off x="3421989" y="2877102"/>
            <a:ext cx="166421" cy="16642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239E4E-4B80-D34D-B6DE-93FE0DEC52E2}"/>
              </a:ext>
            </a:extLst>
          </p:cNvPr>
          <p:cNvCxnSpPr>
            <a:cxnSpLocks/>
          </p:cNvCxnSpPr>
          <p:nvPr/>
        </p:nvCxnSpPr>
        <p:spPr>
          <a:xfrm>
            <a:off x="1655065" y="1215367"/>
            <a:ext cx="0" cy="24289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57D73-7CF5-5745-B995-995BE0D17FA5}"/>
              </a:ext>
            </a:extLst>
          </p:cNvPr>
          <p:cNvCxnSpPr>
            <a:cxnSpLocks/>
          </p:cNvCxnSpPr>
          <p:nvPr/>
        </p:nvCxnSpPr>
        <p:spPr>
          <a:xfrm flipV="1">
            <a:off x="1655065" y="3617138"/>
            <a:ext cx="5834633" cy="271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AE23772-511C-6847-BF1A-8EA06F4B0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835" y="3770792"/>
            <a:ext cx="201092" cy="117881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CC011995-E996-824E-8D8E-8833461B75D7}"/>
              </a:ext>
            </a:extLst>
          </p:cNvPr>
          <p:cNvSpPr/>
          <p:nvPr/>
        </p:nvSpPr>
        <p:spPr>
          <a:xfrm>
            <a:off x="5471769" y="2877102"/>
            <a:ext cx="166421" cy="16642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135D88-2026-F24E-AA28-6AE04FDA5303}"/>
              </a:ext>
            </a:extLst>
          </p:cNvPr>
          <p:cNvSpPr/>
          <p:nvPr/>
        </p:nvSpPr>
        <p:spPr>
          <a:xfrm>
            <a:off x="5744946" y="2654779"/>
            <a:ext cx="166421" cy="16642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8D6CAD-72E6-254A-B7AD-B1D139861565}"/>
              </a:ext>
            </a:extLst>
          </p:cNvPr>
          <p:cNvCxnSpPr>
            <a:cxnSpLocks/>
            <a:stCxn id="29" idx="7"/>
            <a:endCxn id="38" idx="2"/>
          </p:cNvCxnSpPr>
          <p:nvPr/>
        </p:nvCxnSpPr>
        <p:spPr>
          <a:xfrm flipV="1">
            <a:off x="3564038" y="2737990"/>
            <a:ext cx="2180908" cy="16348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81D118B-82F6-9E47-98D9-F433C7E2C3B5}"/>
              </a:ext>
            </a:extLst>
          </p:cNvPr>
          <p:cNvSpPr/>
          <p:nvPr/>
        </p:nvSpPr>
        <p:spPr>
          <a:xfrm>
            <a:off x="3069123" y="2640814"/>
            <a:ext cx="166421" cy="16642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207CEA-F407-3E4D-AB7C-61D27D9CBA9A}"/>
              </a:ext>
            </a:extLst>
          </p:cNvPr>
          <p:cNvCxnSpPr>
            <a:cxnSpLocks/>
            <a:stCxn id="38" idx="1"/>
            <a:endCxn id="42" idx="6"/>
          </p:cNvCxnSpPr>
          <p:nvPr/>
        </p:nvCxnSpPr>
        <p:spPr>
          <a:xfrm flipH="1">
            <a:off x="3235544" y="2679151"/>
            <a:ext cx="2533774" cy="4487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3FE0D70-7142-1441-9C74-8F380961E57A}"/>
              </a:ext>
            </a:extLst>
          </p:cNvPr>
          <p:cNvSpPr/>
          <p:nvPr/>
        </p:nvSpPr>
        <p:spPr>
          <a:xfrm>
            <a:off x="8610600" y="6477000"/>
            <a:ext cx="91440" cy="914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22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D545-F535-0744-B34F-C2025CC9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Mathematical Convenience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490E-BB14-B940-A28F-04E35E2382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9600"/>
              </a:spcAft>
            </a:pPr>
            <a:r>
              <a:rPr lang="en-US" dirty="0"/>
              <a:t>We can use a trick to make gradient computation more efficient, multiplying our loss function by a constant, </a:t>
            </a:r>
            <a:r>
              <a:rPr lang="en-US" i="1" spc="300" dirty="0">
                <a:latin typeface="Bookman Old Style" panose="02050604050505020204" pitchFamily="18" charset="0"/>
              </a:rPr>
              <a:t>c</a:t>
            </a:r>
            <a:r>
              <a:rPr lang="en-US" dirty="0"/>
              <a:t>:</a:t>
            </a:r>
          </a:p>
          <a:p>
            <a:pPr>
              <a:spcAft>
                <a:spcPts val="8400"/>
              </a:spcAft>
            </a:pPr>
            <a:r>
              <a:rPr lang="en-US" dirty="0"/>
              <a:t>For a </a:t>
            </a:r>
            <a:r>
              <a:rPr lang="en-US" dirty="0">
                <a:solidFill>
                  <a:schemeClr val="accent3"/>
                </a:solidFill>
              </a:rPr>
              <a:t>positive constant</a:t>
            </a:r>
            <a:r>
              <a:rPr lang="en-US" dirty="0"/>
              <a:t>, this </a:t>
            </a:r>
            <a:r>
              <a:rPr lang="en-US" b="1" i="1" dirty="0"/>
              <a:t>does not </a:t>
            </a:r>
            <a:r>
              <a:rPr lang="en-US" dirty="0"/>
              <a:t>affect the target, minimizing weights:</a:t>
            </a:r>
          </a:p>
          <a:p>
            <a:pPr>
              <a:spcAft>
                <a:spcPts val="6600"/>
              </a:spcAft>
            </a:pPr>
            <a:r>
              <a:rPr lang="en-US" dirty="0"/>
              <a:t>Furthermore, the gradient for a single weight is also simple:</a:t>
            </a:r>
          </a:p>
          <a:p>
            <a:pPr>
              <a:spcAft>
                <a:spcPts val="7200"/>
              </a:spcAft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BD7F-D796-FB4D-A5FC-6EBD673D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 (COMP 135)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7FCB-A425-F143-901D-51AC53D0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71E9B-9377-9E47-A740-0327C5A5B6B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FE87C3-93E2-A746-9A6E-B7A958A6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1907" y="1975162"/>
            <a:ext cx="4020185" cy="844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3CA865-347B-6F47-9DDE-36A7256B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4" y="3998595"/>
            <a:ext cx="5068570" cy="4210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219B62-A939-A647-9013-30E6C665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48216" y="5433116"/>
            <a:ext cx="4647565" cy="8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_lecs">
  <a:themeElements>
    <a:clrScheme name="Custom 15">
      <a:dk1>
        <a:srgbClr val="512C1D"/>
      </a:dk1>
      <a:lt1>
        <a:srgbClr val="FFFFFF"/>
      </a:lt1>
      <a:dk2>
        <a:srgbClr val="646469"/>
      </a:dk2>
      <a:lt2>
        <a:srgbClr val="DDE9EC"/>
      </a:lt2>
      <a:accent1>
        <a:srgbClr val="3071AE"/>
      </a:accent1>
      <a:accent2>
        <a:srgbClr val="3E8EDE"/>
      </a:accent2>
      <a:accent3>
        <a:srgbClr val="CB333B"/>
      </a:accent3>
      <a:accent4>
        <a:srgbClr val="566C11"/>
      </a:accent4>
      <a:accent5>
        <a:srgbClr val="61A60A"/>
      </a:accent5>
      <a:accent6>
        <a:srgbClr val="D35D00"/>
      </a:accent6>
      <a:hlink>
        <a:srgbClr val="CB333B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22225">
          <a:solidFill>
            <a:schemeClr val="accent3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new_lecs.thmx</Template>
  <TotalTime>92388</TotalTime>
  <Words>992</Words>
  <Application>Microsoft Macintosh PowerPoint</Application>
  <PresentationFormat>On-screen Show (4:3)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Bookman Old Style</vt:lpstr>
      <vt:lpstr>Gill Sans MT</vt:lpstr>
      <vt:lpstr>Helvetica</vt:lpstr>
      <vt:lpstr>Times New Roman</vt:lpstr>
      <vt:lpstr>Wingdings</vt:lpstr>
      <vt:lpstr>Wingdings 3</vt:lpstr>
      <vt:lpstr>new_lecs</vt:lpstr>
      <vt:lpstr>Class #03:   Gradient Methods</vt:lpstr>
      <vt:lpstr>Review: Minimizing Squared Error</vt:lpstr>
      <vt:lpstr>Gradient Descent</vt:lpstr>
      <vt:lpstr>Gradient Descent</vt:lpstr>
      <vt:lpstr>Gradient Descent</vt:lpstr>
      <vt:lpstr>The Loss Gradient</vt:lpstr>
      <vt:lpstr>Modifying the Weight Updates</vt:lpstr>
      <vt:lpstr>Convergence of Gradient Descent</vt:lpstr>
      <vt:lpstr>A Mathematical Convenience</vt:lpstr>
      <vt:lpstr>A Mathematical Convenience</vt:lpstr>
      <vt:lpstr>A Mathematical Convenience</vt:lpstr>
      <vt:lpstr>Potential Issues in Gradient Descent</vt:lpstr>
      <vt:lpstr>Potential Issues in Gradient Descent</vt:lpstr>
      <vt:lpstr>Variants of Gradiant Descent: Batch</vt:lpstr>
      <vt:lpstr>Variants of Gradiant Descent: Stochastic</vt:lpstr>
      <vt:lpstr>Variants of Gradiant Descent: Mini-Batch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subject/>
  <dc:creator>Don Towsley</dc:creator>
  <cp:keywords/>
  <dc:description/>
  <cp:lastModifiedBy>Martin Allen</cp:lastModifiedBy>
  <cp:revision>2334</cp:revision>
  <cp:lastPrinted>2020-01-15T13:37:23Z</cp:lastPrinted>
  <dcterms:created xsi:type="dcterms:W3CDTF">2017-09-06T15:49:01Z</dcterms:created>
  <dcterms:modified xsi:type="dcterms:W3CDTF">2020-10-09T11:36:00Z</dcterms:modified>
  <cp:category/>
</cp:coreProperties>
</file>