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1262" r:id="rId2"/>
    <p:sldId id="1493" r:id="rId3"/>
    <p:sldId id="1478" r:id="rId4"/>
    <p:sldId id="1479" r:id="rId5"/>
    <p:sldId id="1480" r:id="rId6"/>
    <p:sldId id="1481" r:id="rId7"/>
    <p:sldId id="1529" r:id="rId8"/>
    <p:sldId id="1530" r:id="rId9"/>
    <p:sldId id="1531" r:id="rId10"/>
    <p:sldId id="1532" r:id="rId11"/>
    <p:sldId id="1524" r:id="rId12"/>
    <p:sldId id="1526" r:id="rId13"/>
    <p:sldId id="1542" r:id="rId14"/>
    <p:sldId id="1543" r:id="rId15"/>
    <p:sldId id="1544" r:id="rId16"/>
    <p:sldId id="1545" r:id="rId17"/>
    <p:sldId id="1546" r:id="rId18"/>
    <p:sldId id="1547" r:id="rId19"/>
    <p:sldId id="1548" r:id="rId20"/>
    <p:sldId id="1549" r:id="rId21"/>
    <p:sldId id="1533" r:id="rId22"/>
    <p:sldId id="1534" r:id="rId23"/>
    <p:sldId id="1535" r:id="rId24"/>
    <p:sldId id="1537" r:id="rId25"/>
    <p:sldId id="1536" r:id="rId26"/>
    <p:sldId id="1538" r:id="rId27"/>
  </p:sldIdLst>
  <p:sldSz cx="9144000" cy="6858000" type="screen4x3"/>
  <p:notesSz cx="9283700" cy="70358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clrMru>
    <a:srgbClr val="020000"/>
    <a:srgbClr val="E5FFFF"/>
    <a:srgbClr val="FDD22B"/>
    <a:srgbClr val="3251D1"/>
    <a:srgbClr val="4F6F92"/>
    <a:srgbClr val="57B0FF"/>
    <a:srgbClr val="FFFF00"/>
    <a:srgbClr val="339900"/>
    <a:srgbClr val="CCCCCC"/>
    <a:srgbClr val="099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95" autoAdjust="0"/>
    <p:restoredTop sz="90952"/>
  </p:normalViewPr>
  <p:slideViewPr>
    <p:cSldViewPr>
      <p:cViewPr varScale="1">
        <p:scale>
          <a:sx n="116" d="100"/>
          <a:sy n="116" d="100"/>
        </p:scale>
        <p:origin x="13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0"/>
    </p:cViewPr>
  </p:sorterViewPr>
  <p:notesViewPr>
    <p:cSldViewPr>
      <p:cViewPr varScale="1">
        <p:scale>
          <a:sx n="156" d="100"/>
          <a:sy n="156" d="100"/>
        </p:scale>
        <p:origin x="-1104" y="-104"/>
      </p:cViewPr>
      <p:guideLst>
        <p:guide orient="horz" pos="2216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5425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5425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fld id="{FED210AC-0B1E-A14F-AC42-C56FA48605A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43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9388" y="0"/>
            <a:ext cx="40243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2900" y="527050"/>
            <a:ext cx="3519488" cy="2640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41688"/>
            <a:ext cx="6810375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84963"/>
            <a:ext cx="40243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9388" y="6684963"/>
            <a:ext cx="40243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fld id="{E6B0C90F-4174-C14F-A195-774157CA172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C90F-4174-C14F-A195-774157CA172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3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813" y="41529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/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/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8516" y="3733800"/>
            <a:ext cx="4921084" cy="1143000"/>
          </a:xfrm>
        </p:spPr>
        <p:txBody>
          <a:bodyPr anchor="ctr">
            <a:normAutofit fontScale="90000"/>
          </a:bodyPr>
          <a:lstStyle/>
          <a:p>
            <a:pPr algn="l" eaLnBrk="1" hangingPunct="1"/>
            <a:r>
              <a:rPr lang="en-US" sz="2400" dirty="0"/>
              <a:t>Class #05:   Linear Classification with the Perceptron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Machine Learning (COMP 135)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7C96A-0ACF-AA40-8E5A-43146E63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57600"/>
            <a:ext cx="2165516" cy="12765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Regression to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114800"/>
            <a:ext cx="8229600" cy="1828800"/>
          </a:xfrm>
        </p:spPr>
        <p:txBody>
          <a:bodyPr>
            <a:normAutofit/>
          </a:bodyPr>
          <a:lstStyle/>
          <a:p>
            <a:pPr>
              <a:spcAft>
                <a:spcPts val="3600"/>
              </a:spcAft>
            </a:pPr>
            <a:r>
              <a:rPr lang="en-US" dirty="0"/>
              <a:t>Data is </a:t>
            </a:r>
            <a:r>
              <a:rPr lang="en-US" dirty="0">
                <a:solidFill>
                  <a:schemeClr val="accent3"/>
                </a:solidFill>
              </a:rPr>
              <a:t>linearly separable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if it can be divided into classes using a linear boundary:</a:t>
            </a:r>
          </a:p>
          <a:p>
            <a:r>
              <a:rPr lang="en-US" dirty="0"/>
              <a:t>Such a boundary, in </a:t>
            </a:r>
            <a:r>
              <a:rPr lang="en-US" dirty="0">
                <a:latin typeface="Bookman Old Style" panose="02050604050505020204" pitchFamily="18" charset="0"/>
              </a:rPr>
              <a:t>2</a:t>
            </a:r>
            <a:r>
              <a:rPr lang="en-US" dirty="0"/>
              <a:t>-dimensional space, is a </a:t>
            </a:r>
            <a:r>
              <a:rPr lang="en-US" b="1" i="1" dirty="0"/>
              <a:t>line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F30368-8064-614F-90CD-700D629E3FB9}"/>
              </a:ext>
            </a:extLst>
          </p:cNvPr>
          <p:cNvSpPr/>
          <p:nvPr/>
        </p:nvSpPr>
        <p:spPr>
          <a:xfrm>
            <a:off x="2774384" y="1761944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C8CADE-BE68-EB41-9DD1-8B0857D60582}"/>
              </a:ext>
            </a:extLst>
          </p:cNvPr>
          <p:cNvSpPr/>
          <p:nvPr/>
        </p:nvSpPr>
        <p:spPr>
          <a:xfrm>
            <a:off x="2272038" y="2697480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F2B4AE-E56F-FF4E-A041-CA5D54FC5D6A}"/>
              </a:ext>
            </a:extLst>
          </p:cNvPr>
          <p:cNvSpPr/>
          <p:nvPr/>
        </p:nvSpPr>
        <p:spPr>
          <a:xfrm>
            <a:off x="1821858" y="2319953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46E0B1-59B3-804D-B9EB-E3EB2460BDCE}"/>
              </a:ext>
            </a:extLst>
          </p:cNvPr>
          <p:cNvSpPr/>
          <p:nvPr/>
        </p:nvSpPr>
        <p:spPr>
          <a:xfrm>
            <a:off x="2802350" y="2415031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E7F0AE-15D4-9242-9DC2-4211B1209529}"/>
              </a:ext>
            </a:extLst>
          </p:cNvPr>
          <p:cNvSpPr/>
          <p:nvPr/>
        </p:nvSpPr>
        <p:spPr>
          <a:xfrm>
            <a:off x="2913971" y="2842769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DF13100-065E-4742-B7E7-526EBA492A19}"/>
              </a:ext>
            </a:extLst>
          </p:cNvPr>
          <p:cNvSpPr/>
          <p:nvPr/>
        </p:nvSpPr>
        <p:spPr>
          <a:xfrm>
            <a:off x="2339395" y="2140711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D61641-1ED2-4D48-AFFF-9FD215A5131A}"/>
              </a:ext>
            </a:extLst>
          </p:cNvPr>
          <p:cNvSpPr/>
          <p:nvPr/>
        </p:nvSpPr>
        <p:spPr>
          <a:xfrm>
            <a:off x="3338882" y="2148840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8CDDC626-1CE5-334E-A77C-064B304A1F5A}"/>
              </a:ext>
            </a:extLst>
          </p:cNvPr>
          <p:cNvSpPr/>
          <p:nvPr/>
        </p:nvSpPr>
        <p:spPr>
          <a:xfrm>
            <a:off x="4108795" y="3319248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86F6BF07-B7FA-2D4F-8F45-FB7A860B7950}"/>
              </a:ext>
            </a:extLst>
          </p:cNvPr>
          <p:cNvSpPr/>
          <p:nvPr/>
        </p:nvSpPr>
        <p:spPr>
          <a:xfrm>
            <a:off x="3971635" y="2689351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BFDEF949-E416-364B-948D-56886309979E}"/>
              </a:ext>
            </a:extLst>
          </p:cNvPr>
          <p:cNvSpPr/>
          <p:nvPr/>
        </p:nvSpPr>
        <p:spPr>
          <a:xfrm>
            <a:off x="4434840" y="2389207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7A4F706E-91DF-A54D-9BD8-140BAD8003D3}"/>
              </a:ext>
            </a:extLst>
          </p:cNvPr>
          <p:cNvSpPr/>
          <p:nvPr/>
        </p:nvSpPr>
        <p:spPr>
          <a:xfrm>
            <a:off x="4736510" y="3291840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306F4E02-ADBF-434B-BA05-B41944A696FA}"/>
              </a:ext>
            </a:extLst>
          </p:cNvPr>
          <p:cNvSpPr/>
          <p:nvPr/>
        </p:nvSpPr>
        <p:spPr>
          <a:xfrm>
            <a:off x="4671306" y="2781871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78F4B8E1-F7DD-5A40-B82A-3D787EC556BC}"/>
              </a:ext>
            </a:extLst>
          </p:cNvPr>
          <p:cNvSpPr/>
          <p:nvPr/>
        </p:nvSpPr>
        <p:spPr>
          <a:xfrm>
            <a:off x="5010830" y="2513654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092910D0-4B34-D245-AC7A-089BB0AEF4F7}"/>
              </a:ext>
            </a:extLst>
          </p:cNvPr>
          <p:cNvSpPr/>
          <p:nvPr/>
        </p:nvSpPr>
        <p:spPr>
          <a:xfrm>
            <a:off x="5227065" y="3044928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CDC0A5-2FE9-944A-8177-D5B82756A79D}"/>
              </a:ext>
            </a:extLst>
          </p:cNvPr>
          <p:cNvCxnSpPr>
            <a:cxnSpLocks/>
          </p:cNvCxnSpPr>
          <p:nvPr/>
        </p:nvCxnSpPr>
        <p:spPr>
          <a:xfrm flipH="1">
            <a:off x="3025142" y="1424940"/>
            <a:ext cx="1521320" cy="2465019"/>
          </a:xfrm>
          <a:prstGeom prst="line">
            <a:avLst/>
          </a:prstGeom>
          <a:ln w="34925">
            <a:solidFill>
              <a:schemeClr val="accent4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203915B-EC2B-AB49-B55F-84E029AAF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82" y="4975860"/>
            <a:ext cx="1539826" cy="2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63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Regression to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495800"/>
            <a:ext cx="8229600" cy="1828800"/>
          </a:xfrm>
          <a:effectLst/>
        </p:spPr>
        <p:txBody>
          <a:bodyPr>
            <a:normAutofit fontScale="85000" lnSpcReduction="20000"/>
          </a:bodyPr>
          <a:lstStyle/>
          <a:p>
            <a:pPr>
              <a:spcAft>
                <a:spcPts val="3600"/>
              </a:spcAft>
            </a:pPr>
            <a:r>
              <a:rPr lang="en-US" dirty="0"/>
              <a:t>Data is </a:t>
            </a:r>
            <a:r>
              <a:rPr lang="en-US" dirty="0">
                <a:solidFill>
                  <a:schemeClr val="accent3"/>
                </a:solidFill>
              </a:rPr>
              <a:t>linearly separable </a:t>
            </a:r>
            <a:r>
              <a:rPr lang="en-US" dirty="0"/>
              <a:t>if it can be divided into classes using a linear boundary:</a:t>
            </a:r>
          </a:p>
          <a:p>
            <a:r>
              <a:rPr lang="en-US" dirty="0"/>
              <a:t>Such a boundary, in </a:t>
            </a:r>
            <a:r>
              <a:rPr lang="en-US" dirty="0">
                <a:latin typeface="Bookman Old Style" panose="02050604050505020204" pitchFamily="18" charset="0"/>
              </a:rPr>
              <a:t>3</a:t>
            </a:r>
            <a:r>
              <a:rPr lang="en-US" dirty="0"/>
              <a:t>-dimensional space, is a </a:t>
            </a:r>
            <a:r>
              <a:rPr lang="en-US" b="1" i="1" dirty="0"/>
              <a:t>plane</a:t>
            </a:r>
          </a:p>
          <a:p>
            <a:pPr lvl="1"/>
            <a:r>
              <a:rPr lang="en-US" dirty="0"/>
              <a:t>In higher dimensions, it is a </a:t>
            </a:r>
            <a:r>
              <a:rPr lang="en-US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hyper-plane</a:t>
            </a:r>
            <a:endParaRPr lang="en-US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203915B-EC2B-AB49-B55F-84E029AAF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82" y="5052060"/>
            <a:ext cx="1539826" cy="28194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91D0DBE-7C9D-8943-B543-7CDA0DFE81A1}"/>
              </a:ext>
            </a:extLst>
          </p:cNvPr>
          <p:cNvGrpSpPr>
            <a:grpSpLocks noChangeAspect="1"/>
          </p:cNvGrpSpPr>
          <p:nvPr/>
        </p:nvGrpSpPr>
        <p:grpSpPr>
          <a:xfrm>
            <a:off x="2952749" y="1399128"/>
            <a:ext cx="3238502" cy="2797001"/>
            <a:chOff x="5029200" y="1333500"/>
            <a:chExt cx="2590800" cy="223760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ACF9CBE-E846-6942-A32F-DE5BC4807D18}"/>
                </a:ext>
              </a:extLst>
            </p:cNvPr>
            <p:cNvSpPr txBox="1"/>
            <p:nvPr/>
          </p:nvSpPr>
          <p:spPr>
            <a:xfrm>
              <a:off x="5692281" y="3048000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820A250-5E49-3E45-8539-E466313B23F4}"/>
                </a:ext>
              </a:extLst>
            </p:cNvPr>
            <p:cNvSpPr txBox="1"/>
            <p:nvPr/>
          </p:nvSpPr>
          <p:spPr>
            <a:xfrm>
              <a:off x="5562600" y="2667000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627F9FB-76B0-8F43-8D32-0B8C1F34ED3B}"/>
                </a:ext>
              </a:extLst>
            </p:cNvPr>
            <p:cNvSpPr txBox="1"/>
            <p:nvPr/>
          </p:nvSpPr>
          <p:spPr>
            <a:xfrm>
              <a:off x="5407589" y="2302104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D3795F-4543-B647-8956-056F354B203C}"/>
                </a:ext>
              </a:extLst>
            </p:cNvPr>
            <p:cNvSpPr txBox="1"/>
            <p:nvPr/>
          </p:nvSpPr>
          <p:spPr>
            <a:xfrm>
              <a:off x="5539881" y="2057400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D9C0E5B-5D55-D04C-9152-CEF544C14B1C}"/>
                </a:ext>
              </a:extLst>
            </p:cNvPr>
            <p:cNvSpPr txBox="1"/>
            <p:nvPr/>
          </p:nvSpPr>
          <p:spPr>
            <a:xfrm>
              <a:off x="5049308" y="1752600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519EC60-0C13-4248-A78B-45BE400F44E6}"/>
                </a:ext>
              </a:extLst>
            </p:cNvPr>
            <p:cNvSpPr txBox="1"/>
            <p:nvPr/>
          </p:nvSpPr>
          <p:spPr>
            <a:xfrm>
              <a:off x="5311281" y="1888896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D04A67D-CA84-5C4D-B4F4-D4EFB285AACE}"/>
                </a:ext>
              </a:extLst>
            </p:cNvPr>
            <p:cNvSpPr txBox="1"/>
            <p:nvPr/>
          </p:nvSpPr>
          <p:spPr>
            <a:xfrm>
              <a:off x="5616081" y="1942950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80157F-9DC8-4D4D-8A9C-BF838EF2DEB4}"/>
                </a:ext>
              </a:extLst>
            </p:cNvPr>
            <p:cNvSpPr txBox="1"/>
            <p:nvPr/>
          </p:nvSpPr>
          <p:spPr>
            <a:xfrm>
              <a:off x="5201708" y="2743200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6DA73-01AB-4B43-B0BC-82F9E6E9A84C}"/>
                </a:ext>
              </a:extLst>
            </p:cNvPr>
            <p:cNvSpPr txBox="1"/>
            <p:nvPr/>
          </p:nvSpPr>
          <p:spPr>
            <a:xfrm>
              <a:off x="5463681" y="2879496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D89C02-8F22-9F4F-B9B7-44E800F3AFAD}"/>
                </a:ext>
              </a:extLst>
            </p:cNvPr>
            <p:cNvSpPr txBox="1"/>
            <p:nvPr/>
          </p:nvSpPr>
          <p:spPr>
            <a:xfrm>
              <a:off x="5768481" y="2933550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969961-7144-F749-A5F8-9634FE3BE56F}"/>
                </a:ext>
              </a:extLst>
            </p:cNvPr>
            <p:cNvSpPr txBox="1"/>
            <p:nvPr/>
          </p:nvSpPr>
          <p:spPr>
            <a:xfrm>
              <a:off x="5072027" y="2362200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B20D7B3-6E5A-C84C-9F7E-8D6BF16BD6E8}"/>
                </a:ext>
              </a:extLst>
            </p:cNvPr>
            <p:cNvSpPr txBox="1"/>
            <p:nvPr/>
          </p:nvSpPr>
          <p:spPr>
            <a:xfrm>
              <a:off x="5334000" y="2498496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44EB04-E887-EF4C-8FD1-02A55AF41E31}"/>
                </a:ext>
              </a:extLst>
            </p:cNvPr>
            <p:cNvSpPr txBox="1"/>
            <p:nvPr/>
          </p:nvSpPr>
          <p:spPr>
            <a:xfrm>
              <a:off x="5638800" y="2552550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D0FE2A26-A25B-E545-87AF-36FD1385DA5E}"/>
                </a:ext>
              </a:extLst>
            </p:cNvPr>
            <p:cNvSpPr/>
            <p:nvPr/>
          </p:nvSpPr>
          <p:spPr>
            <a:xfrm rot="4120666">
              <a:off x="5431271" y="1708483"/>
              <a:ext cx="2126613" cy="1436797"/>
            </a:xfrm>
            <a:prstGeom prst="trapezoid">
              <a:avLst/>
            </a:prstGeom>
            <a:solidFill>
              <a:schemeClr val="accent4">
                <a:lumMod val="20000"/>
                <a:lumOff val="80000"/>
                <a:alpha val="83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D433BE91-03A2-FE4C-BF15-E530986746C3}"/>
                </a:ext>
              </a:extLst>
            </p:cNvPr>
            <p:cNvSpPr/>
            <p:nvPr/>
          </p:nvSpPr>
          <p:spPr>
            <a:xfrm>
              <a:off x="5029200" y="1333500"/>
              <a:ext cx="2590800" cy="2237601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22F557-758A-A240-AA95-21D71661047B}"/>
                </a:ext>
              </a:extLst>
            </p:cNvPr>
            <p:cNvSpPr txBox="1"/>
            <p:nvPr/>
          </p:nvSpPr>
          <p:spPr>
            <a:xfrm flipH="1">
              <a:off x="6759681" y="1524000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FA9392-44DD-AD40-A6B8-D4886F7B6D08}"/>
                </a:ext>
              </a:extLst>
            </p:cNvPr>
            <p:cNvSpPr txBox="1"/>
            <p:nvPr/>
          </p:nvSpPr>
          <p:spPr>
            <a:xfrm flipH="1">
              <a:off x="7085726" y="1661886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4F90F4-AD16-0E4C-80F8-5E6EEB6615D7}"/>
                </a:ext>
              </a:extLst>
            </p:cNvPr>
            <p:cNvSpPr txBox="1"/>
            <p:nvPr/>
          </p:nvSpPr>
          <p:spPr>
            <a:xfrm flipH="1">
              <a:off x="6553200" y="1840337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01E2CF-06B6-284E-AEAB-445EC3AE0227}"/>
                </a:ext>
              </a:extLst>
            </p:cNvPr>
            <p:cNvSpPr txBox="1"/>
            <p:nvPr/>
          </p:nvSpPr>
          <p:spPr>
            <a:xfrm flipH="1">
              <a:off x="6879245" y="1978223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F710FD-8CD3-C242-A2F5-D7F3DED1B6E3}"/>
                </a:ext>
              </a:extLst>
            </p:cNvPr>
            <p:cNvSpPr txBox="1"/>
            <p:nvPr/>
          </p:nvSpPr>
          <p:spPr>
            <a:xfrm flipH="1">
              <a:off x="6477000" y="2297537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3B5FD0-58D9-8F41-A7BA-5CB181CCC717}"/>
                </a:ext>
              </a:extLst>
            </p:cNvPr>
            <p:cNvSpPr txBox="1"/>
            <p:nvPr/>
          </p:nvSpPr>
          <p:spPr>
            <a:xfrm flipH="1">
              <a:off x="6803045" y="2435423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9D8F33-60DC-2D4C-9F48-F32E9ADFF53A}"/>
                </a:ext>
              </a:extLst>
            </p:cNvPr>
            <p:cNvSpPr txBox="1"/>
            <p:nvPr/>
          </p:nvSpPr>
          <p:spPr>
            <a:xfrm flipH="1">
              <a:off x="6324600" y="1992737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27A78-65A9-BC4B-9064-B8DF968B548D}"/>
                </a:ext>
              </a:extLst>
            </p:cNvPr>
            <p:cNvSpPr txBox="1"/>
            <p:nvPr/>
          </p:nvSpPr>
          <p:spPr>
            <a:xfrm flipH="1">
              <a:off x="6650645" y="2130623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F6F1E1D-098B-E44E-A6BE-4116589F021F}"/>
                </a:ext>
              </a:extLst>
            </p:cNvPr>
            <p:cNvSpPr txBox="1"/>
            <p:nvPr/>
          </p:nvSpPr>
          <p:spPr>
            <a:xfrm flipH="1">
              <a:off x="6705600" y="2830937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C1AFD07-7E52-C049-8E54-AFCB07A616C0}"/>
                </a:ext>
              </a:extLst>
            </p:cNvPr>
            <p:cNvSpPr txBox="1"/>
            <p:nvPr/>
          </p:nvSpPr>
          <p:spPr>
            <a:xfrm flipH="1">
              <a:off x="7031645" y="2968823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5E2415-2E1A-4F4E-82A5-EC99C99EC58E}"/>
                </a:ext>
              </a:extLst>
            </p:cNvPr>
            <p:cNvSpPr txBox="1"/>
            <p:nvPr/>
          </p:nvSpPr>
          <p:spPr>
            <a:xfrm flipH="1">
              <a:off x="6912081" y="2145137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3884DF-269C-D645-AAFB-29B49AA861F8}"/>
                </a:ext>
              </a:extLst>
            </p:cNvPr>
            <p:cNvSpPr txBox="1"/>
            <p:nvPr/>
          </p:nvSpPr>
          <p:spPr>
            <a:xfrm flipH="1">
              <a:off x="7238126" y="2283023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A85511-1BD9-C048-9BBC-5911DB625EF8}"/>
                </a:ext>
              </a:extLst>
            </p:cNvPr>
            <p:cNvSpPr txBox="1"/>
            <p:nvPr/>
          </p:nvSpPr>
          <p:spPr>
            <a:xfrm flipH="1">
              <a:off x="5943600" y="2145137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1F68BC-209F-7447-A826-1571BC152FF0}"/>
                </a:ext>
              </a:extLst>
            </p:cNvPr>
            <p:cNvSpPr txBox="1"/>
            <p:nvPr/>
          </p:nvSpPr>
          <p:spPr>
            <a:xfrm flipH="1">
              <a:off x="6269645" y="2283023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C72EF4-8FF6-1C4E-8077-7F88FDB88C4B}"/>
                </a:ext>
              </a:extLst>
            </p:cNvPr>
            <p:cNvSpPr txBox="1"/>
            <p:nvPr/>
          </p:nvSpPr>
          <p:spPr>
            <a:xfrm flipH="1">
              <a:off x="6096000" y="2526137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234C70-543F-5A44-8B0E-950EFCA1179F}"/>
                </a:ext>
              </a:extLst>
            </p:cNvPr>
            <p:cNvSpPr txBox="1"/>
            <p:nvPr/>
          </p:nvSpPr>
          <p:spPr>
            <a:xfrm flipH="1">
              <a:off x="6422045" y="2664023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9F285C4-8881-BD45-A65F-0B3757C6AE25}"/>
                </a:ext>
              </a:extLst>
            </p:cNvPr>
            <p:cNvSpPr txBox="1"/>
            <p:nvPr/>
          </p:nvSpPr>
          <p:spPr>
            <a:xfrm flipH="1">
              <a:off x="6019800" y="2830937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897F9E-A081-7A43-9AA3-8FCF8189BE2E}"/>
                </a:ext>
              </a:extLst>
            </p:cNvPr>
            <p:cNvSpPr txBox="1"/>
            <p:nvPr/>
          </p:nvSpPr>
          <p:spPr>
            <a:xfrm flipH="1">
              <a:off x="6345845" y="2968823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F3E4638-BCDD-AD42-A1F0-29AF9F1C7FCA}"/>
                </a:ext>
              </a:extLst>
            </p:cNvPr>
            <p:cNvSpPr txBox="1"/>
            <p:nvPr/>
          </p:nvSpPr>
          <p:spPr>
            <a:xfrm flipH="1">
              <a:off x="6248400" y="2983337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6AD29DE-BCF0-BC41-B069-A6CA4CE4394C}"/>
                </a:ext>
              </a:extLst>
            </p:cNvPr>
            <p:cNvSpPr txBox="1"/>
            <p:nvPr/>
          </p:nvSpPr>
          <p:spPr>
            <a:xfrm flipH="1">
              <a:off x="6574445" y="3121223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D8A7FDD-7D60-6F47-966D-62A7548B4FA3}"/>
                </a:ext>
              </a:extLst>
            </p:cNvPr>
            <p:cNvSpPr txBox="1"/>
            <p:nvPr/>
          </p:nvSpPr>
          <p:spPr>
            <a:xfrm>
              <a:off x="5387481" y="3158678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50EC244-B907-4F4D-9916-998B54755A0E}"/>
                </a:ext>
              </a:extLst>
            </p:cNvPr>
            <p:cNvSpPr txBox="1"/>
            <p:nvPr/>
          </p:nvSpPr>
          <p:spPr>
            <a:xfrm>
              <a:off x="5257800" y="2777678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1DBA01ED-E5E7-A34B-8D31-32FF12C13B2C}"/>
              </a:ext>
            </a:extLst>
          </p:cNvPr>
          <p:cNvSpPr/>
          <p:nvPr/>
        </p:nvSpPr>
        <p:spPr>
          <a:xfrm>
            <a:off x="8610600" y="6477000"/>
            <a:ext cx="91440" cy="91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1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D1A159E-63C6-1E40-B3AF-6A628A057187}"/>
              </a:ext>
            </a:extLst>
          </p:cNvPr>
          <p:cNvSpPr/>
          <p:nvPr/>
        </p:nvSpPr>
        <p:spPr>
          <a:xfrm rot="2400000">
            <a:off x="1909740" y="3639312"/>
            <a:ext cx="228600" cy="228600"/>
          </a:xfrm>
          <a:prstGeom prst="rect">
            <a:avLst/>
          </a:prstGeom>
          <a:noFill/>
          <a:ln w="127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F6C05-126D-4A4C-9E78-0031D906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Geometry of Linear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1DA5-D327-0646-890F-7C68AD6A419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724400" y="1295400"/>
            <a:ext cx="3962400" cy="50546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2600"/>
              </a:spcAft>
            </a:pPr>
            <a:r>
              <a:rPr lang="en-US" sz="2400" dirty="0"/>
              <a:t>Suppose we have </a:t>
            </a:r>
            <a:r>
              <a:rPr lang="en-US" sz="2400" dirty="0">
                <a:latin typeface="Bookman Old Style" panose="02050604050505020204" pitchFamily="18" charset="0"/>
              </a:rPr>
              <a:t>2</a:t>
            </a:r>
            <a:r>
              <a:rPr lang="en-US" sz="2400" dirty="0"/>
              <a:t>-dimensional inputs</a:t>
            </a:r>
          </a:p>
          <a:p>
            <a:pPr>
              <a:spcAft>
                <a:spcPts val="2200"/>
              </a:spcAft>
            </a:pPr>
            <a:r>
              <a:rPr lang="en-US" sz="2400" dirty="0"/>
              <a:t>The “real” weights </a:t>
            </a:r>
          </a:p>
          <a:p>
            <a:pPr marL="0" indent="0">
              <a:buNone/>
            </a:pPr>
            <a:r>
              <a:rPr lang="en-US" sz="2400" dirty="0"/>
              <a:t>   define a </a:t>
            </a:r>
            <a:r>
              <a:rPr lang="en-US" sz="2400" dirty="0">
                <a:solidFill>
                  <a:schemeClr val="accent3"/>
                </a:solidFill>
              </a:rPr>
              <a:t>vector</a:t>
            </a:r>
          </a:p>
          <a:p>
            <a:pPr>
              <a:spcAft>
                <a:spcPts val="2400"/>
              </a:spcAft>
            </a:pPr>
            <a:r>
              <a:rPr lang="en-US" sz="2400" dirty="0"/>
              <a:t>The boundary where our linear function is zero, </a:t>
            </a:r>
          </a:p>
          <a:p>
            <a:pPr marL="0" indent="0">
              <a:buNone/>
            </a:pPr>
            <a:r>
              <a:rPr lang="en-US" sz="2400" dirty="0"/>
              <a:t>   is an orthogonal line, </a:t>
            </a:r>
          </a:p>
          <a:p>
            <a:pPr marL="0" indent="0">
              <a:buNone/>
            </a:pPr>
            <a:r>
              <a:rPr lang="en-US" sz="2400" dirty="0"/>
              <a:t>   parallel to</a:t>
            </a:r>
          </a:p>
          <a:p>
            <a:r>
              <a:rPr lang="en-US" sz="2400" dirty="0"/>
              <a:t>Its offset from origin is determined by </a:t>
            </a:r>
            <a:r>
              <a:rPr lang="en-US" sz="2400" i="1" dirty="0">
                <a:latin typeface="Bookman Old Style" panose="02050604050505020204" pitchFamily="18" charset="0"/>
              </a:rPr>
              <a:t>w</a:t>
            </a:r>
            <a:r>
              <a:rPr lang="en-US" sz="2400" baseline="-25000" dirty="0">
                <a:latin typeface="Bookman Old Style" panose="02050604050505020204" pitchFamily="18" charset="0"/>
              </a:rPr>
              <a:t>0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/>
              <a:t>(which is called the </a:t>
            </a:r>
            <a:r>
              <a:rPr lang="en-US" sz="2400" dirty="0">
                <a:solidFill>
                  <a:schemeClr val="accent3"/>
                </a:solidFill>
              </a:rPr>
              <a:t>bias weight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544D8-784A-A248-9857-56F7358AF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614BA-766A-C04E-8E80-1E70FCDD9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78BB64-85A5-094A-BB8D-827D8D8B111B}"/>
              </a:ext>
            </a:extLst>
          </p:cNvPr>
          <p:cNvCxnSpPr>
            <a:cxnSpLocks/>
          </p:cNvCxnSpPr>
          <p:nvPr/>
        </p:nvCxnSpPr>
        <p:spPr>
          <a:xfrm flipV="1">
            <a:off x="914400" y="1600200"/>
            <a:ext cx="0" cy="3276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D35A4E-37AC-5D45-9A92-AFF707D48843}"/>
              </a:ext>
            </a:extLst>
          </p:cNvPr>
          <p:cNvCxnSpPr>
            <a:cxnSpLocks/>
          </p:cNvCxnSpPr>
          <p:nvPr/>
        </p:nvCxnSpPr>
        <p:spPr>
          <a:xfrm>
            <a:off x="914400" y="4876800"/>
            <a:ext cx="3124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A43AB4-2E69-2F4B-9381-ABE51BE60538}"/>
              </a:ext>
            </a:extLst>
          </p:cNvPr>
          <p:cNvSpPr txBox="1"/>
          <p:nvPr/>
        </p:nvSpPr>
        <p:spPr>
          <a:xfrm>
            <a:off x="3962400" y="460857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3DCD2-E564-604A-9157-4CFFADE53F88}"/>
              </a:ext>
            </a:extLst>
          </p:cNvPr>
          <p:cNvSpPr txBox="1"/>
          <p:nvPr/>
        </p:nvSpPr>
        <p:spPr>
          <a:xfrm>
            <a:off x="685800" y="1169977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pc="300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endParaRPr lang="en-US" dirty="0">
              <a:latin typeface="Bookman Old Style" panose="020506040505050202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F4B97D-426E-0F40-B124-FD8A02862B18}"/>
              </a:ext>
            </a:extLst>
          </p:cNvPr>
          <p:cNvCxnSpPr>
            <a:cxnSpLocks/>
          </p:cNvCxnSpPr>
          <p:nvPr/>
        </p:nvCxnSpPr>
        <p:spPr>
          <a:xfrm rot="2400000">
            <a:off x="273638" y="3755481"/>
            <a:ext cx="3886200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C6A43D-D4A9-2A40-8765-24DCB4BD1367}"/>
              </a:ext>
            </a:extLst>
          </p:cNvPr>
          <p:cNvCxnSpPr>
            <a:cxnSpLocks/>
          </p:cNvCxnSpPr>
          <p:nvPr/>
        </p:nvCxnSpPr>
        <p:spPr>
          <a:xfrm rot="2400000" flipV="1">
            <a:off x="1826617" y="3531177"/>
            <a:ext cx="0" cy="548640"/>
          </a:xfrm>
          <a:prstGeom prst="straightConnector1">
            <a:avLst/>
          </a:prstGeom>
          <a:ln w="22225">
            <a:solidFill>
              <a:schemeClr val="accent5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74E970-7FD2-DC45-A736-9A1F0D166BE5}"/>
              </a:ext>
            </a:extLst>
          </p:cNvPr>
          <p:cNvCxnSpPr>
            <a:cxnSpLocks/>
          </p:cNvCxnSpPr>
          <p:nvPr/>
        </p:nvCxnSpPr>
        <p:spPr>
          <a:xfrm>
            <a:off x="152400" y="4251960"/>
            <a:ext cx="2419731" cy="1974223"/>
          </a:xfrm>
          <a:prstGeom prst="line">
            <a:avLst/>
          </a:prstGeom>
          <a:ln w="222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9E3763-E8BD-E04B-B7A5-F40572C77615}"/>
              </a:ext>
            </a:extLst>
          </p:cNvPr>
          <p:cNvCxnSpPr>
            <a:cxnSpLocks/>
          </p:cNvCxnSpPr>
          <p:nvPr/>
        </p:nvCxnSpPr>
        <p:spPr>
          <a:xfrm flipV="1">
            <a:off x="1005840" y="4937760"/>
            <a:ext cx="2590800" cy="1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1127F5F3-1577-8143-9430-F5712D97E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667000"/>
            <a:ext cx="1936242" cy="3520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06279E3-129B-604D-BEAA-EB2A9DD8F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038600"/>
            <a:ext cx="4088130" cy="3314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25BA676-0922-0C4A-AEA0-8A2796490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0" y="4724400"/>
            <a:ext cx="2288286" cy="35204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295A4C9-AD99-2F4F-8099-887C4442A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1905000"/>
            <a:ext cx="1779778" cy="35204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F966D10-BE1F-184D-BABC-7AA3738C8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0" y="5486400"/>
            <a:ext cx="1485900" cy="2286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B280539-6EAF-E54F-93C4-A52A4CDCF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596" y="2611174"/>
            <a:ext cx="2819400" cy="228600"/>
          </a:xfrm>
          <a:prstGeom prst="rect">
            <a:avLst/>
          </a:prstGeom>
          <a:effectLst>
            <a:outerShdw blurRad="50800" dist="50800" dir="5400000" sx="0" sy="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DA2D86-5210-C744-8CA0-80F40E87725E}"/>
              </a:ext>
            </a:extLst>
          </p:cNvPr>
          <p:cNvCxnSpPr>
            <a:cxnSpLocks/>
          </p:cNvCxnSpPr>
          <p:nvPr/>
        </p:nvCxnSpPr>
        <p:spPr>
          <a:xfrm flipH="1">
            <a:off x="1752602" y="2877575"/>
            <a:ext cx="432468" cy="47522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F33486-7EC9-2F4B-8AC9-B8C19E7969B7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2544420" y="5715000"/>
            <a:ext cx="294030" cy="35587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C9D3EF8A-E389-F140-BF19-955218E0D4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1157" y="4025826"/>
            <a:ext cx="177800" cy="1397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25CED95-3A16-8E46-93E4-6578B179FE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200" y="4974336"/>
            <a:ext cx="787400" cy="2286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3EA1F6-8F49-3E48-AC9E-7049B5BEF69D}"/>
              </a:ext>
            </a:extLst>
          </p:cNvPr>
          <p:cNvCxnSpPr>
            <a:cxnSpLocks/>
          </p:cNvCxnSpPr>
          <p:nvPr/>
        </p:nvCxnSpPr>
        <p:spPr>
          <a:xfrm rot="2400000" flipV="1">
            <a:off x="1299522" y="3869761"/>
            <a:ext cx="0" cy="1143000"/>
          </a:xfrm>
          <a:prstGeom prst="straightConnector1">
            <a:avLst/>
          </a:prstGeom>
          <a:ln w="22225"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A62847-9D3E-754A-83A7-CD9B1AC7F404}"/>
              </a:ext>
            </a:extLst>
          </p:cNvPr>
          <p:cNvCxnSpPr>
            <a:cxnSpLocks/>
          </p:cNvCxnSpPr>
          <p:nvPr/>
        </p:nvCxnSpPr>
        <p:spPr>
          <a:xfrm flipV="1">
            <a:off x="850392" y="2651760"/>
            <a:ext cx="0" cy="219456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44E69C93-CFF4-9441-BCC8-B9526BE0CB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228600" y="3595483"/>
            <a:ext cx="7874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6C05-126D-4A4C-9E78-0031D906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Geometry of Linear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1DA5-D327-0646-890F-7C68AD6A419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0" y="1219200"/>
            <a:ext cx="3962400" cy="5054600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sz="2000" dirty="0"/>
              <a:t>For example, with “real” weights:</a:t>
            </a:r>
          </a:p>
          <a:p>
            <a:pPr marL="0" indent="0">
              <a:buNone/>
            </a:pPr>
            <a:r>
              <a:rPr lang="en-US" sz="2000" dirty="0"/>
              <a:t>   we get the vector shown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   as a green arrow</a:t>
            </a:r>
          </a:p>
          <a:p>
            <a:pPr>
              <a:spcAft>
                <a:spcPts val="3000"/>
              </a:spcAft>
            </a:pPr>
            <a:r>
              <a:rPr lang="en-US" sz="2000" dirty="0"/>
              <a:t>Then, for a bias weight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the boundary where our</a:t>
            </a:r>
          </a:p>
          <a:p>
            <a:pPr marL="0" indent="0">
              <a:spcBef>
                <a:spcPts val="0"/>
              </a:spcBef>
              <a:spcAft>
                <a:spcPts val="3000"/>
              </a:spcAft>
              <a:buNone/>
            </a:pPr>
            <a:r>
              <a:rPr lang="en-US" sz="2000" dirty="0"/>
              <a:t>    linear function is zero,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is the line shown in red,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crossing origin at </a:t>
            </a:r>
            <a:r>
              <a:rPr lang="en-US" sz="2000" dirty="0">
                <a:latin typeface="Bookman Old Style" panose="02050604050505020204" pitchFamily="18" charset="0"/>
              </a:rPr>
              <a:t>(2,0)</a:t>
            </a:r>
            <a:r>
              <a:rPr lang="en-US" sz="2000" dirty="0"/>
              <a:t> &amp; </a:t>
            </a:r>
            <a:r>
              <a:rPr lang="en-US" sz="2000" dirty="0">
                <a:latin typeface="Bookman Old Style" panose="02050604050505020204" pitchFamily="18" charset="0"/>
              </a:rPr>
              <a:t>(0,1)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544D8-784A-A248-9857-56F7358AF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614BA-766A-C04E-8E80-1E70FCDD9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78BB64-85A5-094A-BB8D-827D8D8B111B}"/>
              </a:ext>
            </a:extLst>
          </p:cNvPr>
          <p:cNvCxnSpPr>
            <a:cxnSpLocks/>
          </p:cNvCxnSpPr>
          <p:nvPr/>
        </p:nvCxnSpPr>
        <p:spPr>
          <a:xfrm flipV="1">
            <a:off x="914400" y="1600200"/>
            <a:ext cx="0" cy="3276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D35A4E-37AC-5D45-9A92-AFF707D48843}"/>
              </a:ext>
            </a:extLst>
          </p:cNvPr>
          <p:cNvCxnSpPr>
            <a:cxnSpLocks/>
          </p:cNvCxnSpPr>
          <p:nvPr/>
        </p:nvCxnSpPr>
        <p:spPr>
          <a:xfrm>
            <a:off x="914400" y="4873752"/>
            <a:ext cx="3124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A43AB4-2E69-2F4B-9381-ABE51BE60538}"/>
              </a:ext>
            </a:extLst>
          </p:cNvPr>
          <p:cNvSpPr txBox="1"/>
          <p:nvPr/>
        </p:nvSpPr>
        <p:spPr>
          <a:xfrm>
            <a:off x="3962400" y="460857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3DCD2-E564-604A-9157-4CFFADE53F88}"/>
              </a:ext>
            </a:extLst>
          </p:cNvPr>
          <p:cNvSpPr txBox="1"/>
          <p:nvPr/>
        </p:nvSpPr>
        <p:spPr>
          <a:xfrm>
            <a:off x="685800" y="1169977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pc="300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endParaRPr lang="en-US" dirty="0">
              <a:latin typeface="Bookman Old Style" panose="020506040505050202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F4B97D-426E-0F40-B124-FD8A02862B18}"/>
              </a:ext>
            </a:extLst>
          </p:cNvPr>
          <p:cNvCxnSpPr>
            <a:cxnSpLocks/>
          </p:cNvCxnSpPr>
          <p:nvPr/>
        </p:nvCxnSpPr>
        <p:spPr>
          <a:xfrm>
            <a:off x="144527" y="3115187"/>
            <a:ext cx="3922635" cy="1973342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C6A43D-D4A9-2A40-8765-24DCB4BD1367}"/>
              </a:ext>
            </a:extLst>
          </p:cNvPr>
          <p:cNvCxnSpPr>
            <a:cxnSpLocks/>
          </p:cNvCxnSpPr>
          <p:nvPr/>
        </p:nvCxnSpPr>
        <p:spPr>
          <a:xfrm flipV="1">
            <a:off x="925377" y="3502152"/>
            <a:ext cx="674822" cy="1377400"/>
          </a:xfrm>
          <a:prstGeom prst="straightConnector1">
            <a:avLst/>
          </a:prstGeom>
          <a:ln w="22225"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F11A47-3F6F-804F-B71E-482153D26135}"/>
              </a:ext>
            </a:extLst>
          </p:cNvPr>
          <p:cNvCxnSpPr/>
          <p:nvPr/>
        </p:nvCxnSpPr>
        <p:spPr>
          <a:xfrm>
            <a:off x="1600200" y="4736592"/>
            <a:ext cx="0" cy="27432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C86212-CDF0-F94E-9DE8-70B5BA9D4DAE}"/>
              </a:ext>
            </a:extLst>
          </p:cNvPr>
          <p:cNvCxnSpPr/>
          <p:nvPr/>
        </p:nvCxnSpPr>
        <p:spPr>
          <a:xfrm>
            <a:off x="2286000" y="4736592"/>
            <a:ext cx="0" cy="27432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2B8F3-1069-EC41-B5FF-D4BE53AFC53B}"/>
              </a:ext>
            </a:extLst>
          </p:cNvPr>
          <p:cNvCxnSpPr/>
          <p:nvPr/>
        </p:nvCxnSpPr>
        <p:spPr>
          <a:xfrm>
            <a:off x="2971800" y="4736592"/>
            <a:ext cx="0" cy="27432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603523-FE6C-544B-BF75-77C34B82135B}"/>
              </a:ext>
            </a:extLst>
          </p:cNvPr>
          <p:cNvCxnSpPr/>
          <p:nvPr/>
        </p:nvCxnSpPr>
        <p:spPr>
          <a:xfrm>
            <a:off x="3657600" y="4736592"/>
            <a:ext cx="0" cy="27432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6D97AA-C22A-154F-9601-3B4611936281}"/>
              </a:ext>
            </a:extLst>
          </p:cNvPr>
          <p:cNvCxnSpPr>
            <a:cxnSpLocks/>
          </p:cNvCxnSpPr>
          <p:nvPr/>
        </p:nvCxnSpPr>
        <p:spPr>
          <a:xfrm flipH="1">
            <a:off x="777240" y="4187952"/>
            <a:ext cx="27432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072D07-3954-234B-B1AE-09821D6E704E}"/>
              </a:ext>
            </a:extLst>
          </p:cNvPr>
          <p:cNvCxnSpPr>
            <a:cxnSpLocks/>
          </p:cNvCxnSpPr>
          <p:nvPr/>
        </p:nvCxnSpPr>
        <p:spPr>
          <a:xfrm flipH="1">
            <a:off x="777240" y="3502152"/>
            <a:ext cx="27432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A4D058-A132-A849-A8BA-B3073990C930}"/>
              </a:ext>
            </a:extLst>
          </p:cNvPr>
          <p:cNvCxnSpPr>
            <a:cxnSpLocks/>
          </p:cNvCxnSpPr>
          <p:nvPr/>
        </p:nvCxnSpPr>
        <p:spPr>
          <a:xfrm flipH="1">
            <a:off x="777240" y="2816352"/>
            <a:ext cx="27432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F357A44-71C3-5243-9B59-16A4BFA0C806}"/>
              </a:ext>
            </a:extLst>
          </p:cNvPr>
          <p:cNvCxnSpPr>
            <a:cxnSpLocks/>
          </p:cNvCxnSpPr>
          <p:nvPr/>
        </p:nvCxnSpPr>
        <p:spPr>
          <a:xfrm flipH="1">
            <a:off x="777240" y="2130552"/>
            <a:ext cx="27432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AADA2BF-4AD8-2F46-8954-3EBE1257925A}"/>
              </a:ext>
            </a:extLst>
          </p:cNvPr>
          <p:cNvSpPr txBox="1"/>
          <p:nvPr/>
        </p:nvSpPr>
        <p:spPr>
          <a:xfrm>
            <a:off x="1378957" y="5070241"/>
            <a:ext cx="2583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EB22B9-5DC8-BD45-A119-B2C1B2E2E464}"/>
              </a:ext>
            </a:extLst>
          </p:cNvPr>
          <p:cNvCxnSpPr/>
          <p:nvPr/>
        </p:nvCxnSpPr>
        <p:spPr>
          <a:xfrm>
            <a:off x="914400" y="4736592"/>
            <a:ext cx="0" cy="27432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CCBBE0-78FF-A140-B670-863C46A7989B}"/>
              </a:ext>
            </a:extLst>
          </p:cNvPr>
          <p:cNvCxnSpPr>
            <a:cxnSpLocks/>
          </p:cNvCxnSpPr>
          <p:nvPr/>
        </p:nvCxnSpPr>
        <p:spPr>
          <a:xfrm flipH="1">
            <a:off x="777240" y="4873752"/>
            <a:ext cx="27432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BF240A-A4BF-E94D-BD23-F78759E286E1}"/>
              </a:ext>
            </a:extLst>
          </p:cNvPr>
          <p:cNvSpPr txBox="1"/>
          <p:nvPr/>
        </p:nvSpPr>
        <p:spPr>
          <a:xfrm>
            <a:off x="609600" y="5070241"/>
            <a:ext cx="601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okman Old Style" panose="02050604050505020204" pitchFamily="18" charset="0"/>
              </a:rPr>
              <a:t>0.0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944CF6-BEF7-1245-807D-8E5B07230752}"/>
              </a:ext>
            </a:extLst>
          </p:cNvPr>
          <p:cNvSpPr txBox="1"/>
          <p:nvPr/>
        </p:nvSpPr>
        <p:spPr>
          <a:xfrm>
            <a:off x="1303283" y="5071646"/>
            <a:ext cx="601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okman Old Style" panose="02050604050505020204" pitchFamily="18" charset="0"/>
              </a:rPr>
              <a:t>0.5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11D287-357F-A342-B809-D28B7390B717}"/>
              </a:ext>
            </a:extLst>
          </p:cNvPr>
          <p:cNvSpPr txBox="1"/>
          <p:nvPr/>
        </p:nvSpPr>
        <p:spPr>
          <a:xfrm>
            <a:off x="1989083" y="5071646"/>
            <a:ext cx="601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okman Old Style" panose="02050604050505020204" pitchFamily="18" charset="0"/>
              </a:rPr>
              <a:t>1.0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195C29-F914-A24B-814A-C132AE252797}"/>
              </a:ext>
            </a:extLst>
          </p:cNvPr>
          <p:cNvSpPr txBox="1"/>
          <p:nvPr/>
        </p:nvSpPr>
        <p:spPr>
          <a:xfrm>
            <a:off x="2674883" y="5071646"/>
            <a:ext cx="601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okman Old Style" panose="02050604050505020204" pitchFamily="18" charset="0"/>
              </a:rPr>
              <a:t>1.5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95380-8B67-D94A-B01E-41905173DC96}"/>
              </a:ext>
            </a:extLst>
          </p:cNvPr>
          <p:cNvSpPr txBox="1"/>
          <p:nvPr/>
        </p:nvSpPr>
        <p:spPr>
          <a:xfrm>
            <a:off x="3360683" y="5071646"/>
            <a:ext cx="601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okman Old Style" panose="02050604050505020204" pitchFamily="18" charset="0"/>
              </a:rPr>
              <a:t>2.0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37B18E-AC9A-1B40-8DA2-6874061C9921}"/>
              </a:ext>
            </a:extLst>
          </p:cNvPr>
          <p:cNvSpPr txBox="1"/>
          <p:nvPr/>
        </p:nvSpPr>
        <p:spPr>
          <a:xfrm>
            <a:off x="1531357" y="5222641"/>
            <a:ext cx="2583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3E95ED-BDF7-1944-A2B0-F5465ED0CF73}"/>
              </a:ext>
            </a:extLst>
          </p:cNvPr>
          <p:cNvSpPr txBox="1"/>
          <p:nvPr/>
        </p:nvSpPr>
        <p:spPr>
          <a:xfrm>
            <a:off x="163704" y="4709053"/>
            <a:ext cx="601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okman Old Style" panose="02050604050505020204" pitchFamily="18" charset="0"/>
              </a:rPr>
              <a:t>0.0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05D6B6-1000-C240-AFC5-4AA54BF5F3DF}"/>
              </a:ext>
            </a:extLst>
          </p:cNvPr>
          <p:cNvSpPr txBox="1"/>
          <p:nvPr/>
        </p:nvSpPr>
        <p:spPr>
          <a:xfrm>
            <a:off x="160025" y="4018206"/>
            <a:ext cx="601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okman Old Style" panose="02050604050505020204" pitchFamily="18" charset="0"/>
              </a:rPr>
              <a:t>0.5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B8DBEA-A189-DD4E-A1C2-D1B3D5F86184}"/>
              </a:ext>
            </a:extLst>
          </p:cNvPr>
          <p:cNvSpPr txBox="1"/>
          <p:nvPr/>
        </p:nvSpPr>
        <p:spPr>
          <a:xfrm>
            <a:off x="160025" y="3332875"/>
            <a:ext cx="601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okman Old Style" panose="02050604050505020204" pitchFamily="18" charset="0"/>
              </a:rPr>
              <a:t>1.0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D21715-9A69-D948-A7EC-AB2F12729BAC}"/>
              </a:ext>
            </a:extLst>
          </p:cNvPr>
          <p:cNvSpPr txBox="1"/>
          <p:nvPr/>
        </p:nvSpPr>
        <p:spPr>
          <a:xfrm>
            <a:off x="160025" y="2644956"/>
            <a:ext cx="601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okman Old Style" panose="02050604050505020204" pitchFamily="18" charset="0"/>
              </a:rPr>
              <a:t>1.5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409B27-1E43-F949-B87F-BA0CBB6844E7}"/>
              </a:ext>
            </a:extLst>
          </p:cNvPr>
          <p:cNvSpPr txBox="1"/>
          <p:nvPr/>
        </p:nvSpPr>
        <p:spPr>
          <a:xfrm>
            <a:off x="160025" y="1960979"/>
            <a:ext cx="601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okman Old Style" panose="02050604050505020204" pitchFamily="18" charset="0"/>
              </a:rPr>
              <a:t>2.0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D5D1D8-05C9-334B-8C59-8FAD75B11908}"/>
              </a:ext>
            </a:extLst>
          </p:cNvPr>
          <p:cNvCxnSpPr>
            <a:cxnSpLocks/>
          </p:cNvCxnSpPr>
          <p:nvPr/>
        </p:nvCxnSpPr>
        <p:spPr>
          <a:xfrm flipV="1">
            <a:off x="1600200" y="1752600"/>
            <a:ext cx="0" cy="32766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830C6DC-C9D5-064A-9C1C-578747A42271}"/>
              </a:ext>
            </a:extLst>
          </p:cNvPr>
          <p:cNvCxnSpPr>
            <a:cxnSpLocks/>
          </p:cNvCxnSpPr>
          <p:nvPr/>
        </p:nvCxnSpPr>
        <p:spPr>
          <a:xfrm>
            <a:off x="914400" y="3502152"/>
            <a:ext cx="3124200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80E3D9D8-5926-A945-8E5E-BF9411FD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1" y="1661160"/>
            <a:ext cx="3395980" cy="32004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20A889B-A2F7-7D4B-A27F-FA4EDD9A6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99" y="3238500"/>
            <a:ext cx="1440180" cy="2667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BE1D0A9-4103-2341-9326-7291073D8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240" y="4191000"/>
            <a:ext cx="3947160" cy="32004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A9E0D62-CB8D-B04B-B195-63AF28C98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3733800"/>
            <a:ext cx="2819400" cy="228600"/>
          </a:xfrm>
          <a:prstGeom prst="rect">
            <a:avLst/>
          </a:prstGeom>
          <a:effectLst>
            <a:outerShdw blurRad="50800" dist="50800" dir="5400000" sx="0" sy="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75FF962-8774-274D-B115-81A67133A800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2869864" y="3962400"/>
            <a:ext cx="368636" cy="50691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4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6C05-126D-4A4C-9E78-0031D906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Geometry of Linear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1DA5-D327-0646-890F-7C68AD6A419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724400" y="1295400"/>
            <a:ext cx="3962400" cy="5054600"/>
          </a:xfrm>
        </p:spPr>
        <p:txBody>
          <a:bodyPr>
            <a:normAutofit/>
          </a:bodyPr>
          <a:lstStyle/>
          <a:p>
            <a:pPr>
              <a:spcAft>
                <a:spcPts val="2600"/>
              </a:spcAft>
            </a:pPr>
            <a:r>
              <a:rPr lang="en-US" sz="2400" dirty="0"/>
              <a:t>Once we have our linear boundary, data points are classified according to our threshold function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544D8-784A-A248-9857-56F7358AF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614BA-766A-C04E-8E80-1E70FCDD9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78BB64-85A5-094A-BB8D-827D8D8B111B}"/>
              </a:ext>
            </a:extLst>
          </p:cNvPr>
          <p:cNvCxnSpPr>
            <a:cxnSpLocks/>
          </p:cNvCxnSpPr>
          <p:nvPr/>
        </p:nvCxnSpPr>
        <p:spPr>
          <a:xfrm flipV="1">
            <a:off x="914400" y="1600200"/>
            <a:ext cx="0" cy="3276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D35A4E-37AC-5D45-9A92-AFF707D48843}"/>
              </a:ext>
            </a:extLst>
          </p:cNvPr>
          <p:cNvCxnSpPr>
            <a:cxnSpLocks/>
          </p:cNvCxnSpPr>
          <p:nvPr/>
        </p:nvCxnSpPr>
        <p:spPr>
          <a:xfrm>
            <a:off x="914400" y="4876800"/>
            <a:ext cx="3124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A43AB4-2E69-2F4B-9381-ABE51BE60538}"/>
              </a:ext>
            </a:extLst>
          </p:cNvPr>
          <p:cNvSpPr txBox="1"/>
          <p:nvPr/>
        </p:nvSpPr>
        <p:spPr>
          <a:xfrm>
            <a:off x="3962400" y="460857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3DCD2-E564-604A-9157-4CFFADE53F88}"/>
              </a:ext>
            </a:extLst>
          </p:cNvPr>
          <p:cNvSpPr txBox="1"/>
          <p:nvPr/>
        </p:nvSpPr>
        <p:spPr>
          <a:xfrm>
            <a:off x="685800" y="1169977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pc="300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endParaRPr lang="en-US" dirty="0">
              <a:latin typeface="Bookman Old Style" panose="020506040505050202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F4B97D-426E-0F40-B124-FD8A02862B18}"/>
              </a:ext>
            </a:extLst>
          </p:cNvPr>
          <p:cNvCxnSpPr>
            <a:cxnSpLocks/>
          </p:cNvCxnSpPr>
          <p:nvPr/>
        </p:nvCxnSpPr>
        <p:spPr>
          <a:xfrm rot="2400000">
            <a:off x="273638" y="3755481"/>
            <a:ext cx="3886200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0B280539-6EAF-E54F-93C4-A52A4CDC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275" y="5024616"/>
            <a:ext cx="1127125" cy="206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C1D30A-05CA-3241-8DB9-744CA90E5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739" y="2895600"/>
            <a:ext cx="3109722" cy="105613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27C6E3-1A09-974B-ABDB-853B902AAB31}"/>
              </a:ext>
            </a:extLst>
          </p:cNvPr>
          <p:cNvCxnSpPr>
            <a:cxnSpLocks/>
          </p:cNvCxnSpPr>
          <p:nvPr/>
        </p:nvCxnSpPr>
        <p:spPr>
          <a:xfrm rot="2400000" flipV="1">
            <a:off x="2001987" y="2059862"/>
            <a:ext cx="0" cy="3017520"/>
          </a:xfrm>
          <a:prstGeom prst="straightConnector1">
            <a:avLst/>
          </a:prstGeom>
          <a:ln w="22225">
            <a:solidFill>
              <a:schemeClr val="accent5"/>
            </a:solidFill>
            <a:prstDash val="dash"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9252D5-5D5B-5A4C-B6DA-722636617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387" y="4053452"/>
            <a:ext cx="1317625" cy="698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3F676C-9F65-B74D-B980-C09C5967E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14" y="2889250"/>
            <a:ext cx="1317625" cy="6985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0BE8465-50FC-5540-AC00-2353B82F53A6}"/>
              </a:ext>
            </a:extLst>
          </p:cNvPr>
          <p:cNvSpPr/>
          <p:nvPr/>
        </p:nvSpPr>
        <p:spPr>
          <a:xfrm>
            <a:off x="8610600" y="6537960"/>
            <a:ext cx="91440" cy="91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5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6C05-126D-4A4C-9E78-0031D906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Zero-One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1DA5-D327-0646-890F-7C68AD6A419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724400" y="1295400"/>
            <a:ext cx="3962400" cy="3774841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2200" dirty="0"/>
              <a:t>For a training set made up of input/output pairs,</a:t>
            </a:r>
          </a:p>
          <a:p>
            <a:pPr marL="0" indent="0">
              <a:buNone/>
            </a:pPr>
            <a:r>
              <a:rPr lang="en-US" sz="2200" dirty="0"/>
              <a:t>    we could define the</a:t>
            </a:r>
          </a:p>
          <a:p>
            <a:pPr marL="0" indent="0">
              <a:spcBef>
                <a:spcPts val="0"/>
              </a:spcBef>
              <a:spcAft>
                <a:spcPts val="7200"/>
              </a:spcAft>
              <a:buNone/>
            </a:pPr>
            <a:r>
              <a:rPr lang="en-US" sz="2200" dirty="0">
                <a:solidFill>
                  <a:srgbClr val="FF0000"/>
                </a:solidFill>
              </a:rPr>
              <a:t>    </a:t>
            </a:r>
            <a:r>
              <a:rPr lang="en-US" sz="2200" dirty="0">
                <a:solidFill>
                  <a:schemeClr val="accent3"/>
                </a:solidFill>
              </a:rPr>
              <a:t>zero/one loss</a:t>
            </a:r>
          </a:p>
          <a:p>
            <a:r>
              <a:rPr lang="en-US" sz="2200" dirty="0"/>
              <a:t>Summed for the entire set,  this is simply the </a:t>
            </a:r>
            <a:r>
              <a:rPr lang="en-US" sz="2200" b="1" i="1" dirty="0"/>
              <a:t>count</a:t>
            </a:r>
            <a:r>
              <a:rPr lang="en-US" sz="2200" dirty="0"/>
              <a:t> of examples that we get wrong</a:t>
            </a:r>
          </a:p>
          <a:p>
            <a:pPr>
              <a:spcAft>
                <a:spcPts val="2600"/>
              </a:spcAft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544D8-784A-A248-9857-56F7358AF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614BA-766A-C04E-8E80-1E70FCDD9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78BB64-85A5-094A-BB8D-827D8D8B111B}"/>
              </a:ext>
            </a:extLst>
          </p:cNvPr>
          <p:cNvCxnSpPr>
            <a:cxnSpLocks/>
          </p:cNvCxnSpPr>
          <p:nvPr/>
        </p:nvCxnSpPr>
        <p:spPr>
          <a:xfrm flipV="1">
            <a:off x="914400" y="1600200"/>
            <a:ext cx="0" cy="3276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D35A4E-37AC-5D45-9A92-AFF707D48843}"/>
              </a:ext>
            </a:extLst>
          </p:cNvPr>
          <p:cNvCxnSpPr>
            <a:cxnSpLocks/>
          </p:cNvCxnSpPr>
          <p:nvPr/>
        </p:nvCxnSpPr>
        <p:spPr>
          <a:xfrm>
            <a:off x="914400" y="4876800"/>
            <a:ext cx="3124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A43AB4-2E69-2F4B-9381-ABE51BE60538}"/>
              </a:ext>
            </a:extLst>
          </p:cNvPr>
          <p:cNvSpPr txBox="1"/>
          <p:nvPr/>
        </p:nvSpPr>
        <p:spPr>
          <a:xfrm>
            <a:off x="3962400" y="460857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3DCD2-E564-604A-9157-4CFFADE53F88}"/>
              </a:ext>
            </a:extLst>
          </p:cNvPr>
          <p:cNvSpPr txBox="1"/>
          <p:nvPr/>
        </p:nvSpPr>
        <p:spPr>
          <a:xfrm>
            <a:off x="685800" y="1169977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pc="300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endParaRPr lang="en-US" dirty="0">
              <a:latin typeface="Bookman Old Style" panose="020506040505050202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F4B97D-426E-0F40-B124-FD8A02862B18}"/>
              </a:ext>
            </a:extLst>
          </p:cNvPr>
          <p:cNvCxnSpPr>
            <a:cxnSpLocks/>
          </p:cNvCxnSpPr>
          <p:nvPr/>
        </p:nvCxnSpPr>
        <p:spPr>
          <a:xfrm rot="2400000">
            <a:off x="273638" y="3755481"/>
            <a:ext cx="3886200" cy="0"/>
          </a:xfrm>
          <a:prstGeom prst="line">
            <a:avLst/>
          </a:prstGeom>
          <a:ln w="2222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1150809-BDE2-CF45-953D-4A260FC13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975" y="2000250"/>
            <a:ext cx="3921125" cy="285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753DAD3-36B1-1441-9200-DDFC6ED6B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575" y="3028950"/>
            <a:ext cx="4365625" cy="85725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D21D82B2-0055-E040-9C89-92481B180C5A}"/>
              </a:ext>
            </a:extLst>
          </p:cNvPr>
          <p:cNvSpPr/>
          <p:nvPr/>
        </p:nvSpPr>
        <p:spPr>
          <a:xfrm>
            <a:off x="2895600" y="3383615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DC0C0B-A3BB-374F-9614-B36923407357}"/>
              </a:ext>
            </a:extLst>
          </p:cNvPr>
          <p:cNvSpPr/>
          <p:nvPr/>
        </p:nvSpPr>
        <p:spPr>
          <a:xfrm>
            <a:off x="1558946" y="4326127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F2CE90-B69A-D24D-8B74-470D917F17A2}"/>
              </a:ext>
            </a:extLst>
          </p:cNvPr>
          <p:cNvSpPr/>
          <p:nvPr/>
        </p:nvSpPr>
        <p:spPr>
          <a:xfrm>
            <a:off x="1108766" y="3948600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1D614D-2E0A-6B47-B417-630CEDA7F689}"/>
              </a:ext>
            </a:extLst>
          </p:cNvPr>
          <p:cNvSpPr/>
          <p:nvPr/>
        </p:nvSpPr>
        <p:spPr>
          <a:xfrm>
            <a:off x="2089258" y="4043678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1CC9C7-A947-A341-A648-56D3486E5173}"/>
              </a:ext>
            </a:extLst>
          </p:cNvPr>
          <p:cNvSpPr/>
          <p:nvPr/>
        </p:nvSpPr>
        <p:spPr>
          <a:xfrm>
            <a:off x="2200879" y="4471416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77BE221-9006-2E4E-889D-E5685CC6FA3A}"/>
              </a:ext>
            </a:extLst>
          </p:cNvPr>
          <p:cNvSpPr/>
          <p:nvPr/>
        </p:nvSpPr>
        <p:spPr>
          <a:xfrm>
            <a:off x="1626303" y="3769358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917775-7D15-F74F-BD56-1C4155918CFE}"/>
              </a:ext>
            </a:extLst>
          </p:cNvPr>
          <p:cNvSpPr/>
          <p:nvPr/>
        </p:nvSpPr>
        <p:spPr>
          <a:xfrm>
            <a:off x="2895600" y="3810000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0395EB44-60B7-744F-843F-AB25600140E3}"/>
              </a:ext>
            </a:extLst>
          </p:cNvPr>
          <p:cNvSpPr/>
          <p:nvPr/>
        </p:nvSpPr>
        <p:spPr>
          <a:xfrm>
            <a:off x="1289650" y="2433744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05FBCF10-F56B-FE4A-B44E-06BBCC330844}"/>
              </a:ext>
            </a:extLst>
          </p:cNvPr>
          <p:cNvSpPr/>
          <p:nvPr/>
        </p:nvSpPr>
        <p:spPr>
          <a:xfrm>
            <a:off x="1752855" y="2133600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9CFFF2B6-08BB-B545-9E78-A95DC85D668B}"/>
              </a:ext>
            </a:extLst>
          </p:cNvPr>
          <p:cNvSpPr/>
          <p:nvPr/>
        </p:nvSpPr>
        <p:spPr>
          <a:xfrm>
            <a:off x="2054525" y="3036233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70D8BC6E-4615-1B4A-A8E1-A6151A4C094F}"/>
              </a:ext>
            </a:extLst>
          </p:cNvPr>
          <p:cNvSpPr/>
          <p:nvPr/>
        </p:nvSpPr>
        <p:spPr>
          <a:xfrm>
            <a:off x="1624020" y="2806290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63EC76F5-B2E8-C647-94EE-FD8F14A9A3FF}"/>
              </a:ext>
            </a:extLst>
          </p:cNvPr>
          <p:cNvSpPr/>
          <p:nvPr/>
        </p:nvSpPr>
        <p:spPr>
          <a:xfrm>
            <a:off x="2328845" y="2258047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D67480A7-1D71-1141-B0EE-CE2E7817465C}"/>
              </a:ext>
            </a:extLst>
          </p:cNvPr>
          <p:cNvSpPr/>
          <p:nvPr/>
        </p:nvSpPr>
        <p:spPr>
          <a:xfrm>
            <a:off x="2545080" y="2789321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07C360-F442-1141-8CD7-1E2336FE2D80}"/>
              </a:ext>
            </a:extLst>
          </p:cNvPr>
          <p:cNvGrpSpPr/>
          <p:nvPr/>
        </p:nvGrpSpPr>
        <p:grpSpPr>
          <a:xfrm>
            <a:off x="728237" y="5272706"/>
            <a:ext cx="8110963" cy="955962"/>
            <a:chOff x="728237" y="5272706"/>
            <a:chExt cx="8110963" cy="955962"/>
          </a:xfrm>
        </p:grpSpPr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00BFD53C-8622-8144-9614-F437236729E0}"/>
                </a:ext>
              </a:extLst>
            </p:cNvPr>
            <p:cNvSpPr txBox="1">
              <a:spLocks/>
            </p:cNvSpPr>
            <p:nvPr/>
          </p:nvSpPr>
          <p:spPr>
            <a:xfrm>
              <a:off x="728237" y="5272706"/>
              <a:ext cx="8110963" cy="955962"/>
            </a:xfrm>
            <a:prstGeom prst="rect">
              <a:avLst/>
            </a:prstGeom>
          </p:spPr>
          <p:txBody>
            <a:bodyPr vert="horz">
              <a:normAutofit fontScale="92500" lnSpcReduction="20000"/>
            </a:bodyPr>
            <a:lstStyle>
              <a:lvl1pPr marL="274320" indent="-274320" algn="l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74320" algn="l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kumimoji="0" sz="23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ts val="500"/>
                </a:spcBef>
                <a:buClr>
                  <a:schemeClr val="bg1">
                    <a:shade val="50000"/>
                  </a:schemeClr>
                </a:buClr>
                <a:buSzPct val="76000"/>
                <a:buFont typeface="Wingdings 3"/>
                <a:buChar char="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ts val="400"/>
                </a:spcBef>
                <a:buClr>
                  <a:schemeClr val="accent2">
                    <a:shade val="75000"/>
                  </a:schemeClr>
                </a:buClr>
                <a:buSzPct val="70000"/>
                <a:buFont typeface="Wingdings"/>
                <a:buChar char="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/>
                <a:buChar char="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182880" algn="l" rtl="0" eaLnBrk="1" latinLnBrk="0" hangingPunct="1">
                <a:spcBef>
                  <a:spcPts val="300"/>
                </a:spcBef>
                <a:buClr>
                  <a:srgbClr val="9FB8CD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6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rgbClr val="727CA3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182880" algn="l" rtl="0" eaLnBrk="1" latinLnBrk="0" hangingPunct="1">
                <a:spcBef>
                  <a:spcPts val="300"/>
                </a:spcBef>
                <a:buClr>
                  <a:prstClr val="white">
                    <a:shade val="50000"/>
                  </a:prst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94560" indent="-182880" algn="l" rtl="0" eaLnBrk="1" latinLnBrk="0" hangingPunct="1">
                <a:spcBef>
                  <a:spcPts val="300"/>
                </a:spcBef>
                <a:buClr>
                  <a:srgbClr val="9FB8CD"/>
                </a:buClr>
                <a:buSzPct val="75000"/>
                <a:buFont typeface="Wingdings 3"/>
                <a:buChar char=""/>
                <a:defRPr kumimoji="0" lang="en-US" sz="12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</a:pPr>
              <a:r>
                <a:rPr lang="en-US" sz="2400" dirty="0"/>
                <a:t>In this example, if data-points marked     should be in class </a:t>
              </a:r>
              <a:r>
                <a:rPr lang="en-US" sz="2400" dirty="0">
                  <a:latin typeface="Bookman Old Style" panose="02050604050505020204" pitchFamily="18" charset="0"/>
                </a:rPr>
                <a:t>0</a:t>
              </a:r>
              <a:r>
                <a:rPr lang="en-US" sz="2400" dirty="0"/>
                <a:t> (below the line) and those marked     should be in class </a:t>
              </a:r>
              <a:r>
                <a:rPr lang="en-US" sz="2400" dirty="0">
                  <a:latin typeface="Bookman Old Style" panose="02050604050505020204" pitchFamily="18" charset="0"/>
                </a:rPr>
                <a:t>1</a:t>
              </a:r>
              <a:r>
                <a:rPr lang="en-US" sz="2400" dirty="0"/>
                <a:t> (above the line) the loss would be equal to </a:t>
              </a:r>
              <a:r>
                <a:rPr lang="en-US" sz="2400" dirty="0">
                  <a:latin typeface="Bookman Old Style" panose="02050604050505020204" pitchFamily="18" charset="0"/>
                </a:rPr>
                <a:t>3</a:t>
              </a:r>
            </a:p>
            <a:p>
              <a:pPr fontAlgn="auto">
                <a:spcAft>
                  <a:spcPts val="0"/>
                </a:spcAft>
              </a:pPr>
              <a:endParaRPr lang="en-US" sz="2400" dirty="0"/>
            </a:p>
            <a:p>
              <a:pPr fontAlgn="auto">
                <a:spcAft>
                  <a:spcPts val="0"/>
                </a:spcAft>
              </a:pPr>
              <a:endParaRPr lang="en-US" sz="2400" dirty="0"/>
            </a:p>
          </p:txBody>
        </p: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E6F98C20-E815-D74C-8B9D-4149A9BBFA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8344" y="5559552"/>
              <a:ext cx="228600" cy="217779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5AA9799-33BD-2347-ADD2-6C54D63256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4960" y="5303520"/>
              <a:ext cx="228600" cy="228600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riangle 41">
            <a:extLst>
              <a:ext uri="{FF2B5EF4-FFF2-40B4-BE49-F238E27FC236}">
                <a16:creationId xmlns:a16="http://schemas.microsoft.com/office/drawing/2014/main" id="{0F692F64-3E06-964A-97EE-F2B74EB0C31A}"/>
              </a:ext>
            </a:extLst>
          </p:cNvPr>
          <p:cNvSpPr/>
          <p:nvPr/>
        </p:nvSpPr>
        <p:spPr>
          <a:xfrm>
            <a:off x="1066800" y="3154680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9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5E83-CFB7-8542-97C3-0FD0B8A7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Zero/One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015E-50F1-0C42-BBA7-4BB95867D6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Sadly, it is not easy to compute weights that minimize zero/one loss</a:t>
            </a:r>
          </a:p>
          <a:p>
            <a:pPr lvl="1"/>
            <a:r>
              <a:rPr lang="en-US" sz="2000" dirty="0"/>
              <a:t>It is a piece-wise constant function of weights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It is not continuous, however, and gradient descent won’t work</a:t>
            </a:r>
          </a:p>
          <a:p>
            <a:r>
              <a:rPr lang="en-US" sz="2000" dirty="0"/>
              <a:t>E.g., for the following one-dimensional data, we get loss shown below: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9A5A3-2D29-0E43-B991-353262B2D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760D8-4D81-884C-94CD-1DB8039BE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6D7ADB9-5E4F-DA43-AADA-17F8A332B9CF}"/>
              </a:ext>
            </a:extLst>
          </p:cNvPr>
          <p:cNvGrpSpPr/>
          <p:nvPr/>
        </p:nvGrpSpPr>
        <p:grpSpPr>
          <a:xfrm>
            <a:off x="1447800" y="2971800"/>
            <a:ext cx="6248400" cy="725424"/>
            <a:chOff x="1447800" y="2971800"/>
            <a:chExt cx="6248400" cy="725424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CB1F420-9DE1-B645-8568-E3861D9EC7A2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3236976"/>
              <a:ext cx="5486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89701A-EE34-3447-BE5F-CE24CF35FB4F}"/>
                </a:ext>
              </a:extLst>
            </p:cNvPr>
            <p:cNvSpPr txBox="1"/>
            <p:nvPr/>
          </p:nvSpPr>
          <p:spPr>
            <a:xfrm>
              <a:off x="7162800" y="29718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Bookman Old Style" panose="02050604050505020204" pitchFamily="18" charset="0"/>
                </a:rPr>
                <a:t>x</a:t>
              </a:r>
              <a:r>
                <a:rPr lang="en-US" baseline="-25000" dirty="0">
                  <a:latin typeface="Bookman Old Style" panose="02050604050505020204" pitchFamily="18" charset="0"/>
                </a:rPr>
                <a:t>1</a:t>
              </a:r>
              <a:endParaRPr lang="en-US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95672DD-20DC-FC4E-B9E1-C3047283ADDF}"/>
                </a:ext>
              </a:extLst>
            </p:cNvPr>
            <p:cNvCxnSpPr/>
            <p:nvPr/>
          </p:nvCxnSpPr>
          <p:spPr>
            <a:xfrm>
              <a:off x="2438400" y="3099816"/>
              <a:ext cx="0" cy="274320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EDE5DD6-446C-0A4A-97E0-72B24B1687C6}"/>
                </a:ext>
              </a:extLst>
            </p:cNvPr>
            <p:cNvCxnSpPr/>
            <p:nvPr/>
          </p:nvCxnSpPr>
          <p:spPr>
            <a:xfrm>
              <a:off x="3124200" y="3099816"/>
              <a:ext cx="0" cy="274320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C309FDC-584C-724D-8823-07D9B864E08E}"/>
                </a:ext>
              </a:extLst>
            </p:cNvPr>
            <p:cNvCxnSpPr/>
            <p:nvPr/>
          </p:nvCxnSpPr>
          <p:spPr>
            <a:xfrm>
              <a:off x="3810000" y="3099816"/>
              <a:ext cx="0" cy="274320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C418BD0-B196-0046-B0C1-BC9DAE75BA67}"/>
                </a:ext>
              </a:extLst>
            </p:cNvPr>
            <p:cNvCxnSpPr/>
            <p:nvPr/>
          </p:nvCxnSpPr>
          <p:spPr>
            <a:xfrm>
              <a:off x="4495800" y="3099816"/>
              <a:ext cx="0" cy="274320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2FDFFC5-72B0-A341-B3E4-E11F07CBB415}"/>
                </a:ext>
              </a:extLst>
            </p:cNvPr>
            <p:cNvCxnSpPr/>
            <p:nvPr/>
          </p:nvCxnSpPr>
          <p:spPr>
            <a:xfrm>
              <a:off x="1752600" y="3099816"/>
              <a:ext cx="0" cy="274320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0FF39B-985A-794D-BB9B-5F1171B25845}"/>
                </a:ext>
              </a:extLst>
            </p:cNvPr>
            <p:cNvSpPr txBox="1"/>
            <p:nvPr/>
          </p:nvSpPr>
          <p:spPr>
            <a:xfrm>
              <a:off x="1447800" y="3357265"/>
              <a:ext cx="6017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ookman Old Style" panose="02050604050505020204" pitchFamily="18" charset="0"/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80CFA0B-3102-2443-9704-DEAC5A408D0D}"/>
                </a:ext>
              </a:extLst>
            </p:cNvPr>
            <p:cNvSpPr txBox="1"/>
            <p:nvPr/>
          </p:nvSpPr>
          <p:spPr>
            <a:xfrm>
              <a:off x="2141483" y="3358670"/>
              <a:ext cx="6017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ookman Old Style" panose="02050604050505020204" pitchFamily="18" charset="0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B99672-DD7B-DD42-891C-238C7133D3C0}"/>
                </a:ext>
              </a:extLst>
            </p:cNvPr>
            <p:cNvSpPr txBox="1"/>
            <p:nvPr/>
          </p:nvSpPr>
          <p:spPr>
            <a:xfrm>
              <a:off x="2827283" y="3358670"/>
              <a:ext cx="6017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ookman Old Style" panose="02050604050505020204" pitchFamily="18" charset="0"/>
                </a:rPr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DF5EAF-0FE8-0B4C-A4FB-F18F3DCB3FFC}"/>
                </a:ext>
              </a:extLst>
            </p:cNvPr>
            <p:cNvSpPr txBox="1"/>
            <p:nvPr/>
          </p:nvSpPr>
          <p:spPr>
            <a:xfrm>
              <a:off x="3513083" y="3358670"/>
              <a:ext cx="6017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ookman Old Style" panose="02050604050505020204" pitchFamily="18" charset="0"/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D70B14-4929-5D4A-AEB5-5744B030FB1E}"/>
                </a:ext>
              </a:extLst>
            </p:cNvPr>
            <p:cNvSpPr txBox="1"/>
            <p:nvPr/>
          </p:nvSpPr>
          <p:spPr>
            <a:xfrm>
              <a:off x="4198883" y="3358670"/>
              <a:ext cx="6017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ookman Old Style" panose="02050604050505020204" pitchFamily="18" charset="0"/>
                </a:rPr>
                <a:t>4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E6B2ED-00A3-254B-B89F-2A56D4557F34}"/>
                </a:ext>
              </a:extLst>
            </p:cNvPr>
            <p:cNvCxnSpPr/>
            <p:nvPr/>
          </p:nvCxnSpPr>
          <p:spPr>
            <a:xfrm>
              <a:off x="5181600" y="3099816"/>
              <a:ext cx="0" cy="274320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686AA5-73EF-7A49-877C-C52433F8851D}"/>
                </a:ext>
              </a:extLst>
            </p:cNvPr>
            <p:cNvCxnSpPr/>
            <p:nvPr/>
          </p:nvCxnSpPr>
          <p:spPr>
            <a:xfrm>
              <a:off x="5867400" y="3099816"/>
              <a:ext cx="0" cy="274320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89C68F-65AB-C542-83C2-88A332F7E413}"/>
                </a:ext>
              </a:extLst>
            </p:cNvPr>
            <p:cNvSpPr txBox="1"/>
            <p:nvPr/>
          </p:nvSpPr>
          <p:spPr>
            <a:xfrm>
              <a:off x="4884683" y="3352800"/>
              <a:ext cx="6017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ookman Old Style" panose="02050604050505020204" pitchFamily="18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A7FB5FF-A36B-3142-BF3C-B88EFD681744}"/>
                </a:ext>
              </a:extLst>
            </p:cNvPr>
            <p:cNvSpPr txBox="1"/>
            <p:nvPr/>
          </p:nvSpPr>
          <p:spPr>
            <a:xfrm>
              <a:off x="5570483" y="3352800"/>
              <a:ext cx="6017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ookman Old Style" panose="02050604050505020204" pitchFamily="18" charset="0"/>
                </a:rPr>
                <a:t>6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96B71BD-9EA0-7B46-B950-4BB630E92C5D}"/>
                </a:ext>
              </a:extLst>
            </p:cNvPr>
            <p:cNvSpPr/>
            <p:nvPr/>
          </p:nvSpPr>
          <p:spPr>
            <a:xfrm>
              <a:off x="2306134" y="3067430"/>
              <a:ext cx="274320" cy="274320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D469698-DEA1-AA4B-BF9E-8E61E6AFD8F4}"/>
                </a:ext>
              </a:extLst>
            </p:cNvPr>
            <p:cNvSpPr/>
            <p:nvPr/>
          </p:nvSpPr>
          <p:spPr>
            <a:xfrm>
              <a:off x="2975873" y="3070591"/>
              <a:ext cx="274320" cy="274320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B731D3EF-0721-DC48-944D-D5F575177477}"/>
                </a:ext>
              </a:extLst>
            </p:cNvPr>
            <p:cNvSpPr/>
            <p:nvPr/>
          </p:nvSpPr>
          <p:spPr>
            <a:xfrm>
              <a:off x="4351021" y="3065472"/>
              <a:ext cx="274320" cy="274320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3DC47A96-A8BB-5F42-9749-419F432C9A2B}"/>
                </a:ext>
              </a:extLst>
            </p:cNvPr>
            <p:cNvSpPr/>
            <p:nvPr/>
          </p:nvSpPr>
          <p:spPr>
            <a:xfrm>
              <a:off x="5044440" y="3060823"/>
              <a:ext cx="274320" cy="274320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B8C2A16-8277-FB42-B426-97D17F0CA4A8}"/>
                </a:ext>
              </a:extLst>
            </p:cNvPr>
            <p:cNvSpPr txBox="1"/>
            <p:nvPr/>
          </p:nvSpPr>
          <p:spPr>
            <a:xfrm>
              <a:off x="6256283" y="3352800"/>
              <a:ext cx="6017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ookman Old Style" panose="02050604050505020204" pitchFamily="18" charset="0"/>
                </a:rPr>
                <a:t>7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8B00CAD-C8B4-EA41-B230-3439E1A79B46}"/>
                </a:ext>
              </a:extLst>
            </p:cNvPr>
            <p:cNvCxnSpPr/>
            <p:nvPr/>
          </p:nvCxnSpPr>
          <p:spPr>
            <a:xfrm>
              <a:off x="6556248" y="3099816"/>
              <a:ext cx="0" cy="274320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6BB482-FF97-534C-95F3-50A5D410962A}"/>
              </a:ext>
            </a:extLst>
          </p:cNvPr>
          <p:cNvGrpSpPr/>
          <p:nvPr/>
        </p:nvGrpSpPr>
        <p:grpSpPr>
          <a:xfrm>
            <a:off x="937554" y="3733800"/>
            <a:ext cx="6758646" cy="2624554"/>
            <a:chOff x="99354" y="3733800"/>
            <a:chExt cx="6758646" cy="262455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7659CAB-14A6-6049-AF66-D770D0331988}"/>
                </a:ext>
              </a:extLst>
            </p:cNvPr>
            <p:cNvSpPr txBox="1"/>
            <p:nvPr/>
          </p:nvSpPr>
          <p:spPr>
            <a:xfrm>
              <a:off x="99354" y="3733800"/>
              <a:ext cx="1684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spc="300" dirty="0">
                  <a:latin typeface="Bookman Old Style" panose="02050604050505020204" pitchFamily="18" charset="0"/>
                </a:rPr>
                <a:t>Loss</a:t>
              </a:r>
              <a:endParaRPr lang="en-US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8507446-FD5B-5B45-ADA7-0C4E7C99B751}"/>
                </a:ext>
              </a:extLst>
            </p:cNvPr>
            <p:cNvGrpSpPr/>
            <p:nvPr/>
          </p:nvGrpSpPr>
          <p:grpSpPr>
            <a:xfrm>
              <a:off x="304800" y="4114800"/>
              <a:ext cx="6553200" cy="2243554"/>
              <a:chOff x="304800" y="4114800"/>
              <a:chExt cx="6553200" cy="2243554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1709522-B00E-F347-B978-0DE485702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400" y="5892927"/>
                <a:ext cx="54864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1A4106-31BF-9548-AA31-3AEDA1086880}"/>
                  </a:ext>
                </a:extLst>
              </p:cNvPr>
              <p:cNvSpPr txBox="1"/>
              <p:nvPr/>
            </p:nvSpPr>
            <p:spPr>
              <a:xfrm>
                <a:off x="6324600" y="5627751"/>
                <a:ext cx="533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Bookman Old Style" panose="02050604050505020204" pitchFamily="18" charset="0"/>
                  </a:rPr>
                  <a:t>x</a:t>
                </a:r>
                <a:r>
                  <a:rPr lang="en-US" baseline="-25000" dirty="0">
                    <a:latin typeface="Bookman Old Style" panose="02050604050505020204" pitchFamily="18" charset="0"/>
                  </a:rPr>
                  <a:t>1</a:t>
                </a:r>
                <a:endParaRPr lang="en-US" dirty="0"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7DBC0D3-4EAB-9E4C-8C6C-2F504BF90114}"/>
                  </a:ext>
                </a:extLst>
              </p:cNvPr>
              <p:cNvCxnSpPr/>
              <p:nvPr/>
            </p:nvCxnSpPr>
            <p:spPr>
              <a:xfrm>
                <a:off x="1600200" y="5755767"/>
                <a:ext cx="0" cy="27432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75E7D0B-8840-8545-82A3-B39A4544832C}"/>
                  </a:ext>
                </a:extLst>
              </p:cNvPr>
              <p:cNvCxnSpPr/>
              <p:nvPr/>
            </p:nvCxnSpPr>
            <p:spPr>
              <a:xfrm>
                <a:off x="2286000" y="5755767"/>
                <a:ext cx="0" cy="27432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510412A-E3C8-F143-8B69-0104300FF8A4}"/>
                  </a:ext>
                </a:extLst>
              </p:cNvPr>
              <p:cNvCxnSpPr/>
              <p:nvPr/>
            </p:nvCxnSpPr>
            <p:spPr>
              <a:xfrm>
                <a:off x="2971800" y="5755767"/>
                <a:ext cx="0" cy="27432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0E91D83-079B-3443-A8E3-89BA4F6D42EA}"/>
                  </a:ext>
                </a:extLst>
              </p:cNvPr>
              <p:cNvCxnSpPr/>
              <p:nvPr/>
            </p:nvCxnSpPr>
            <p:spPr>
              <a:xfrm>
                <a:off x="3657600" y="5755767"/>
                <a:ext cx="0" cy="27432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FC1E508-682E-6749-ABCC-ED44FA3EFD5F}"/>
                  </a:ext>
                </a:extLst>
              </p:cNvPr>
              <p:cNvCxnSpPr/>
              <p:nvPr/>
            </p:nvCxnSpPr>
            <p:spPr>
              <a:xfrm>
                <a:off x="914400" y="5755767"/>
                <a:ext cx="0" cy="27432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019ADE7-837C-BF47-9E08-094ECF67CCD4}"/>
                  </a:ext>
                </a:extLst>
              </p:cNvPr>
              <p:cNvSpPr txBox="1"/>
              <p:nvPr/>
            </p:nvSpPr>
            <p:spPr>
              <a:xfrm>
                <a:off x="609600" y="6013216"/>
                <a:ext cx="601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Bookman Old Style" panose="02050604050505020204" pitchFamily="18" charset="0"/>
                  </a:rPr>
                  <a:t>0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384B45-FB54-8F42-9FDA-D806EE44A89E}"/>
                  </a:ext>
                </a:extLst>
              </p:cNvPr>
              <p:cNvSpPr txBox="1"/>
              <p:nvPr/>
            </p:nvSpPr>
            <p:spPr>
              <a:xfrm>
                <a:off x="1303283" y="6014621"/>
                <a:ext cx="601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Bookman Old Style" panose="02050604050505020204" pitchFamily="18" charset="0"/>
                  </a:rPr>
                  <a:t>1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681C460-02FF-FA43-9EF4-89D3C89445A4}"/>
                  </a:ext>
                </a:extLst>
              </p:cNvPr>
              <p:cNvSpPr txBox="1"/>
              <p:nvPr/>
            </p:nvSpPr>
            <p:spPr>
              <a:xfrm>
                <a:off x="1989083" y="6014621"/>
                <a:ext cx="601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Bookman Old Style" panose="02050604050505020204" pitchFamily="18" charset="0"/>
                  </a:rPr>
                  <a:t>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D2EA437-ECA7-764E-84C1-4022826F0CD9}"/>
                  </a:ext>
                </a:extLst>
              </p:cNvPr>
              <p:cNvSpPr txBox="1"/>
              <p:nvPr/>
            </p:nvSpPr>
            <p:spPr>
              <a:xfrm>
                <a:off x="2674883" y="6014621"/>
                <a:ext cx="601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Bookman Old Style" panose="02050604050505020204" pitchFamily="18" charset="0"/>
                  </a:rPr>
                  <a:t>3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762C5EE-98FB-5544-B66B-35BA9717B7B1}"/>
                  </a:ext>
                </a:extLst>
              </p:cNvPr>
              <p:cNvSpPr txBox="1"/>
              <p:nvPr/>
            </p:nvSpPr>
            <p:spPr>
              <a:xfrm>
                <a:off x="3360683" y="6014621"/>
                <a:ext cx="601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Bookman Old Style" panose="02050604050505020204" pitchFamily="18" charset="0"/>
                  </a:rPr>
                  <a:t>4</a:t>
                </a: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EF06C62-D6D5-F440-8624-1EFC20DD643F}"/>
                  </a:ext>
                </a:extLst>
              </p:cNvPr>
              <p:cNvCxnSpPr/>
              <p:nvPr/>
            </p:nvCxnSpPr>
            <p:spPr>
              <a:xfrm>
                <a:off x="4343400" y="5755767"/>
                <a:ext cx="0" cy="27432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4D454B6-9120-3C41-AE28-2A93CDE531F0}"/>
                  </a:ext>
                </a:extLst>
              </p:cNvPr>
              <p:cNvCxnSpPr/>
              <p:nvPr/>
            </p:nvCxnSpPr>
            <p:spPr>
              <a:xfrm>
                <a:off x="5029200" y="5755767"/>
                <a:ext cx="0" cy="27432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12D17B-2963-DA41-8A84-6E9E4C0ADD74}"/>
                  </a:ext>
                </a:extLst>
              </p:cNvPr>
              <p:cNvSpPr txBox="1"/>
              <p:nvPr/>
            </p:nvSpPr>
            <p:spPr>
              <a:xfrm>
                <a:off x="4046483" y="6008751"/>
                <a:ext cx="601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Bookman Old Style" panose="02050604050505020204" pitchFamily="18" charset="0"/>
                  </a:rPr>
                  <a:t>5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624F1D6-259F-FF48-801A-4251A4CD05BB}"/>
                  </a:ext>
                </a:extLst>
              </p:cNvPr>
              <p:cNvSpPr txBox="1"/>
              <p:nvPr/>
            </p:nvSpPr>
            <p:spPr>
              <a:xfrm>
                <a:off x="4732283" y="6008751"/>
                <a:ext cx="601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Bookman Old Style" panose="02050604050505020204" pitchFamily="18" charset="0"/>
                  </a:rPr>
                  <a:t>6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C11A499-D4CB-CE4A-93B2-5A101D3DB0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4400" y="4114800"/>
                <a:ext cx="0" cy="17678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B0DB729-1446-D544-8241-2B22BF0D98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240" y="5202936"/>
                <a:ext cx="27432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1F78198E-66F1-D447-830D-E7802686C5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240" y="4517136"/>
                <a:ext cx="27432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9D52CE7-A0BD-5F4A-8658-3EC6A08DE1C6}"/>
                  </a:ext>
                </a:extLst>
              </p:cNvPr>
              <p:cNvCxnSpPr/>
              <p:nvPr/>
            </p:nvCxnSpPr>
            <p:spPr>
              <a:xfrm>
                <a:off x="914400" y="5708785"/>
                <a:ext cx="0" cy="27432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ADCFE54-552E-7849-9882-A1DAF8676D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240" y="5888736"/>
                <a:ext cx="27432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D575140-104A-F444-B13E-32357A065918}"/>
                  </a:ext>
                </a:extLst>
              </p:cNvPr>
              <p:cNvSpPr txBox="1"/>
              <p:nvPr/>
            </p:nvSpPr>
            <p:spPr>
              <a:xfrm>
                <a:off x="308479" y="5681246"/>
                <a:ext cx="601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Bookman Old Style" panose="02050604050505020204" pitchFamily="18" charset="0"/>
                  </a:rPr>
                  <a:t>0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F5A7687-F5EB-4548-B03E-B32246579E28}"/>
                  </a:ext>
                </a:extLst>
              </p:cNvPr>
              <p:cNvSpPr txBox="1"/>
              <p:nvPr/>
            </p:nvSpPr>
            <p:spPr>
              <a:xfrm>
                <a:off x="304800" y="4990399"/>
                <a:ext cx="601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Bookman Old Style" panose="02050604050505020204" pitchFamily="18" charset="0"/>
                  </a:rPr>
                  <a:t>1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BF7F37E-6D1A-B04C-BC89-310E0819DE21}"/>
                  </a:ext>
                </a:extLst>
              </p:cNvPr>
              <p:cNvSpPr txBox="1"/>
              <p:nvPr/>
            </p:nvSpPr>
            <p:spPr>
              <a:xfrm>
                <a:off x="304800" y="4305068"/>
                <a:ext cx="601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Bookman Old Style" panose="02050604050505020204" pitchFamily="18" charset="0"/>
                  </a:rPr>
                  <a:t>2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12CBD77-73C7-F34F-8AA3-7E0984063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400" y="4517136"/>
                <a:ext cx="685800" cy="0"/>
              </a:xfrm>
              <a:prstGeom prst="straightConnector1">
                <a:avLst/>
              </a:prstGeom>
              <a:ln w="25400">
                <a:solidFill>
                  <a:schemeClr val="accent3"/>
                </a:solidFill>
                <a:tailEnd type="non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3899B6C4-A160-F741-8346-527B309314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0200" y="4517136"/>
                <a:ext cx="0" cy="685800"/>
              </a:xfrm>
              <a:prstGeom prst="straightConnector1">
                <a:avLst/>
              </a:prstGeom>
              <a:ln w="25400">
                <a:solidFill>
                  <a:schemeClr val="accent3"/>
                </a:solidFill>
                <a:tailEnd type="non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D3DF4EBB-A2BB-7C40-B167-4D3D850D6D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0200" y="5202936"/>
                <a:ext cx="685800" cy="0"/>
              </a:xfrm>
              <a:prstGeom prst="straightConnector1">
                <a:avLst/>
              </a:prstGeom>
              <a:ln w="25400">
                <a:solidFill>
                  <a:schemeClr val="accent3"/>
                </a:solidFill>
                <a:tailEnd type="non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93AD37D-AB00-2C46-9C9B-8FD7D2E440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1644" y="5196841"/>
                <a:ext cx="0" cy="685800"/>
              </a:xfrm>
              <a:prstGeom prst="straightConnector1">
                <a:avLst/>
              </a:prstGeom>
              <a:ln w="25400">
                <a:solidFill>
                  <a:schemeClr val="accent3"/>
                </a:solidFill>
                <a:tailEnd type="non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B72B2C5-481D-4C40-B3B3-F3D651639F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0" y="5882641"/>
                <a:ext cx="1371600" cy="10286"/>
              </a:xfrm>
              <a:prstGeom prst="straightConnector1">
                <a:avLst/>
              </a:prstGeom>
              <a:ln w="25400">
                <a:solidFill>
                  <a:schemeClr val="accent3"/>
                </a:solidFill>
                <a:tailEnd type="non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034B05C5-3BD0-DA48-85FC-C416BF7C59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7600" y="5196841"/>
                <a:ext cx="0" cy="685800"/>
              </a:xfrm>
              <a:prstGeom prst="straightConnector1">
                <a:avLst/>
              </a:prstGeom>
              <a:ln w="25400">
                <a:solidFill>
                  <a:schemeClr val="accent3"/>
                </a:solidFill>
                <a:tailEnd type="non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9D7901D0-4DC7-C14C-BD6F-D6A49019F7ED}"/>
                  </a:ext>
                </a:extLst>
              </p:cNvPr>
              <p:cNvCxnSpPr/>
              <p:nvPr/>
            </p:nvCxnSpPr>
            <p:spPr>
              <a:xfrm>
                <a:off x="5715000" y="5751576"/>
                <a:ext cx="0" cy="27432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1186B1F-8556-DE44-A70D-2481B5152752}"/>
                  </a:ext>
                </a:extLst>
              </p:cNvPr>
              <p:cNvSpPr txBox="1"/>
              <p:nvPr/>
            </p:nvSpPr>
            <p:spPr>
              <a:xfrm>
                <a:off x="5418083" y="6019800"/>
                <a:ext cx="601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Bookman Old Style" panose="02050604050505020204" pitchFamily="18" charset="0"/>
                  </a:rPr>
                  <a:t>7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2B00B113-08C7-E648-86B1-48F315B681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5196841"/>
                <a:ext cx="685800" cy="0"/>
              </a:xfrm>
              <a:prstGeom prst="straightConnector1">
                <a:avLst/>
              </a:prstGeom>
              <a:ln w="25400">
                <a:solidFill>
                  <a:schemeClr val="accent3"/>
                </a:solidFill>
                <a:tailEnd type="non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7C74F410-838A-AB42-9C97-8E89EEFCD1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43400" y="4517136"/>
                <a:ext cx="0" cy="685800"/>
              </a:xfrm>
              <a:prstGeom prst="straightConnector1">
                <a:avLst/>
              </a:prstGeom>
              <a:ln w="25400">
                <a:solidFill>
                  <a:schemeClr val="accent3"/>
                </a:solidFill>
                <a:tailEnd type="non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7FDDEF06-7265-064B-80BC-F315C3A69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3400" y="4517136"/>
                <a:ext cx="2037644" cy="0"/>
              </a:xfrm>
              <a:prstGeom prst="straightConnector1">
                <a:avLst/>
              </a:prstGeom>
              <a:ln w="25400">
                <a:solidFill>
                  <a:schemeClr val="accent3"/>
                </a:solidFill>
                <a:tailEnd type="non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55889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CB0E9B-39CE-8B48-859E-EBDE301311F7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943600" y="5352860"/>
            <a:ext cx="0" cy="28594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A7F13C-D4FF-2C45-98B0-421F23756836}"/>
              </a:ext>
            </a:extLst>
          </p:cNvPr>
          <p:cNvCxnSpPr/>
          <p:nvPr/>
        </p:nvCxnSpPr>
        <p:spPr>
          <a:xfrm flipH="1">
            <a:off x="3657600" y="5334000"/>
            <a:ext cx="304800" cy="30480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E295E83-CFB7-8542-97C3-0FD0B8A7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015E-50F1-0C42-BBA7-4BB95867D6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12800"/>
              </a:spcAft>
            </a:pPr>
            <a:r>
              <a:rPr lang="en-US" sz="2400" dirty="0"/>
              <a:t>Instead, we define the </a:t>
            </a:r>
            <a:r>
              <a:rPr lang="en-US" sz="2400" dirty="0">
                <a:solidFill>
                  <a:schemeClr val="accent3"/>
                </a:solidFill>
              </a:rPr>
              <a:t>perceptron loss </a:t>
            </a:r>
            <a:r>
              <a:rPr lang="en-US" sz="2400" dirty="0"/>
              <a:t>on a training item:</a:t>
            </a:r>
          </a:p>
          <a:p>
            <a:r>
              <a:rPr lang="en-US" sz="2400" dirty="0"/>
              <a:t>For example, suppose we have a </a:t>
            </a:r>
            <a:r>
              <a:rPr lang="en-US" sz="2400" dirty="0">
                <a:latin typeface="Bookman Old Style" panose="02050604050505020204" pitchFamily="18" charset="0"/>
              </a:rPr>
              <a:t>2</a:t>
            </a:r>
            <a:r>
              <a:rPr lang="en-US" sz="2400" dirty="0"/>
              <a:t>-dimensional element in our training set for which the correct output is </a:t>
            </a:r>
            <a:r>
              <a:rPr lang="en-US" sz="2400" dirty="0">
                <a:latin typeface="Bookman Old Style" panose="02050604050505020204" pitchFamily="18" charset="0"/>
              </a:rPr>
              <a:t>0</a:t>
            </a:r>
            <a:r>
              <a:rPr lang="en-US" sz="2400" dirty="0"/>
              <a:t>, but our threshold function says </a:t>
            </a:r>
            <a:r>
              <a:rPr lang="en-US" sz="2400" dirty="0">
                <a:latin typeface="Bookman Old Style" panose="02050604050505020204" pitchFamily="18" charset="0"/>
              </a:rPr>
              <a:t>1</a:t>
            </a:r>
            <a:r>
              <a:rPr lang="en-US" sz="2400" dirty="0"/>
              <a:t>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9A5A3-2D29-0E43-B991-353262B2D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760D8-4D81-884C-94CD-1DB8039BE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94B629-AA32-FB49-99B0-FBCD49DBA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76400"/>
            <a:ext cx="5453001" cy="1411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619D18-9D71-CA41-AF91-4D04B0C30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47" y="4543711"/>
            <a:ext cx="6489827" cy="782955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876408B-F8B5-7A46-89D6-B2AC88772F96}"/>
              </a:ext>
            </a:extLst>
          </p:cNvPr>
          <p:cNvSpPr/>
          <p:nvPr/>
        </p:nvSpPr>
        <p:spPr>
          <a:xfrm>
            <a:off x="3962399" y="4995672"/>
            <a:ext cx="960247" cy="357188"/>
          </a:xfrm>
          <a:prstGeom prst="roundRect">
            <a:avLst/>
          </a:pr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C1F73C-459E-B943-A976-F9664CC0E4B3}"/>
              </a:ext>
            </a:extLst>
          </p:cNvPr>
          <p:cNvSpPr/>
          <p:nvPr/>
        </p:nvSpPr>
        <p:spPr>
          <a:xfrm>
            <a:off x="76200" y="5517514"/>
            <a:ext cx="4038600" cy="7473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difference between what output </a:t>
            </a:r>
            <a:r>
              <a:rPr lang="en-US" b="1" i="1" dirty="0">
                <a:solidFill>
                  <a:schemeClr val="tx1"/>
                </a:solidFill>
              </a:rPr>
              <a:t>should</a:t>
            </a:r>
            <a:r>
              <a:rPr lang="en-US" dirty="0">
                <a:solidFill>
                  <a:schemeClr val="tx1"/>
                </a:solidFill>
              </a:rPr>
              <a:t> be, and what our weights make it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50A55C0-6047-3E4A-A8BF-51F636B10118}"/>
              </a:ext>
            </a:extLst>
          </p:cNvPr>
          <p:cNvSpPr/>
          <p:nvPr/>
        </p:nvSpPr>
        <p:spPr>
          <a:xfrm>
            <a:off x="5029200" y="4995672"/>
            <a:ext cx="1828800" cy="357188"/>
          </a:xfrm>
          <a:prstGeom prst="roundRect">
            <a:avLst/>
          </a:pr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816C91-E81C-F942-9918-B2FD199269C3}"/>
              </a:ext>
            </a:extLst>
          </p:cNvPr>
          <p:cNvSpPr/>
          <p:nvPr/>
        </p:nvSpPr>
        <p:spPr>
          <a:xfrm>
            <a:off x="4267200" y="5517514"/>
            <a:ext cx="4724400" cy="7473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Sum of input attributes (</a:t>
            </a:r>
            <a:r>
              <a:rPr lang="en-US" sz="1700" dirty="0">
                <a:solidFill>
                  <a:schemeClr val="tx1"/>
                </a:solidFill>
                <a:latin typeface="Bookman Old Style" panose="02050604050505020204" pitchFamily="18" charset="0"/>
              </a:rPr>
              <a:t>1</a:t>
            </a:r>
            <a:r>
              <a:rPr lang="en-US" sz="1700" dirty="0">
                <a:solidFill>
                  <a:schemeClr val="tx1"/>
                </a:solidFill>
              </a:rPr>
              <a:t> is the “dummy” </a:t>
            </a:r>
          </a:p>
          <a:p>
            <a:r>
              <a:rPr lang="en-US" sz="1700" dirty="0">
                <a:solidFill>
                  <a:schemeClr val="tx1"/>
                </a:solidFill>
              </a:rPr>
              <a:t>attribute that is multiplied by bias weight </a:t>
            </a:r>
            <a:r>
              <a:rPr lang="en-US" sz="1700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w</a:t>
            </a:r>
            <a:r>
              <a:rPr lang="en-US" sz="1700" baseline="-25000" dirty="0">
                <a:solidFill>
                  <a:schemeClr val="tx1"/>
                </a:solidFill>
                <a:latin typeface="Bookman Old Style" panose="02050604050505020204" pitchFamily="18" charset="0"/>
              </a:rPr>
              <a:t>0</a:t>
            </a:r>
            <a:r>
              <a:rPr lang="en-US" sz="1700" dirty="0">
                <a:solidFill>
                  <a:prstClr val="black"/>
                </a:solidFill>
              </a:rPr>
              <a:t>)</a:t>
            </a:r>
            <a:endParaRPr lang="en-US" sz="17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23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5E83-CFB7-8542-97C3-0FD0B8A7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015E-50F1-0C42-BBA7-4BB95867D6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To minimize perceptron loss we can start from initial weights—perhaps chosen uniformly from interval </a:t>
            </a:r>
            <a:r>
              <a:rPr lang="en-US" sz="2200" dirty="0">
                <a:latin typeface="Bookman Old Style" panose="02050604050505020204" pitchFamily="18" charset="0"/>
              </a:rPr>
              <a:t>[-1,1]</a:t>
            </a:r>
            <a:r>
              <a:rPr lang="en-US" sz="2200" dirty="0"/>
              <a:t>—and then: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Choose an input </a:t>
            </a:r>
            <a:r>
              <a:rPr lang="en-US" sz="2100" b="1" dirty="0">
                <a:latin typeface="Bookman Old Style" panose="02050604050505020204" pitchFamily="18" charset="0"/>
              </a:rPr>
              <a:t>x</a:t>
            </a:r>
            <a:r>
              <a:rPr lang="en-US" sz="2100" i="1" baseline="-25000" dirty="0">
                <a:latin typeface="Bookman Old Style" panose="02050604050505020204" pitchFamily="18" charset="0"/>
              </a:rPr>
              <a:t>i</a:t>
            </a:r>
            <a:r>
              <a:rPr lang="en-US" sz="2100" b="1" dirty="0"/>
              <a:t> </a:t>
            </a:r>
            <a:r>
              <a:rPr lang="en-US" sz="2100" dirty="0"/>
              <a:t>from our data set that is wrongly classified.</a:t>
            </a:r>
          </a:p>
          <a:p>
            <a:pPr marL="457200" indent="-457200">
              <a:spcAft>
                <a:spcPts val="4200"/>
              </a:spcAft>
              <a:buFont typeface="+mj-lt"/>
              <a:buAutoNum type="arabicPeriod"/>
            </a:pPr>
            <a:r>
              <a:rPr lang="en-US" sz="2100" dirty="0"/>
              <a:t>Update vector of weights,                                           , as follows: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dirty="0"/>
              <a:t>Repeat until no classification errors remain</a:t>
            </a:r>
            <a:r>
              <a:rPr lang="en-US" sz="2000" dirty="0"/>
              <a:t>.</a:t>
            </a:r>
          </a:p>
          <a:p>
            <a:r>
              <a:rPr lang="en-US" sz="2200" dirty="0"/>
              <a:t>The update equation means that: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If correct output should be </a:t>
            </a:r>
            <a:r>
              <a:rPr lang="en-US" sz="2200" i="1" dirty="0"/>
              <a:t>below </a:t>
            </a:r>
            <a:r>
              <a:rPr lang="en-US" sz="2200" dirty="0"/>
              <a:t>the boundary (</a:t>
            </a:r>
            <a:r>
              <a:rPr lang="en-US" sz="2200" i="1" dirty="0" err="1">
                <a:latin typeface="Bookman Old Style" panose="02050604050505020204" pitchFamily="18" charset="0"/>
              </a:rPr>
              <a:t>y</a:t>
            </a:r>
            <a:r>
              <a:rPr lang="en-US" sz="2200" i="1" baseline="-25000" dirty="0" err="1">
                <a:latin typeface="Bookman Old Style" panose="02050604050505020204" pitchFamily="18" charset="0"/>
              </a:rPr>
              <a:t>i</a:t>
            </a:r>
            <a:r>
              <a:rPr lang="en-US" sz="2200" dirty="0">
                <a:latin typeface="Bookman Old Style" panose="02050604050505020204" pitchFamily="18" charset="0"/>
              </a:rPr>
              <a:t> = 0</a:t>
            </a:r>
            <a:r>
              <a:rPr lang="en-US" sz="2200" dirty="0"/>
              <a:t>) but our threshold has placed it </a:t>
            </a:r>
            <a:r>
              <a:rPr lang="en-US" sz="2200" i="1" dirty="0"/>
              <a:t>above</a:t>
            </a:r>
            <a:r>
              <a:rPr lang="en-US" sz="2200" dirty="0"/>
              <a:t> (</a:t>
            </a:r>
            <a:r>
              <a:rPr lang="en-US" sz="2200" i="1" spc="300" dirty="0" err="1">
                <a:latin typeface="Bookman Old Style" panose="02050604050505020204" pitchFamily="18" charset="0"/>
              </a:rPr>
              <a:t>h</a:t>
            </a:r>
            <a:r>
              <a:rPr lang="en-US" sz="2200" b="1" baseline="-25000" dirty="0" err="1">
                <a:latin typeface="Bookman Old Style" panose="02050604050505020204" pitchFamily="18" charset="0"/>
              </a:rPr>
              <a:t>w</a:t>
            </a:r>
            <a:r>
              <a:rPr lang="en-US" sz="2200" dirty="0">
                <a:latin typeface="Bookman Old Style" panose="02050604050505020204" pitchFamily="18" charset="0"/>
              </a:rPr>
              <a:t>(</a:t>
            </a:r>
            <a:r>
              <a:rPr lang="en-US" sz="2200" b="1" dirty="0">
                <a:latin typeface="Bookman Old Style" panose="02050604050505020204" pitchFamily="18" charset="0"/>
              </a:rPr>
              <a:t>x</a:t>
            </a:r>
            <a:r>
              <a:rPr lang="en-US" sz="2200" i="1" spc="300" baseline="-25000" dirty="0">
                <a:latin typeface="Bookman Old Style" panose="02050604050505020204" pitchFamily="18" charset="0"/>
              </a:rPr>
              <a:t>i</a:t>
            </a:r>
            <a:r>
              <a:rPr lang="en-US" sz="2200" dirty="0">
                <a:latin typeface="Bookman Old Style" panose="02050604050505020204" pitchFamily="18" charset="0"/>
              </a:rPr>
              <a:t>) = 1</a:t>
            </a:r>
            <a:r>
              <a:rPr lang="en-US" sz="2200" dirty="0"/>
              <a:t>) then we </a:t>
            </a:r>
            <a:r>
              <a:rPr lang="en-US" sz="2200" i="1" dirty="0"/>
              <a:t>subtract</a:t>
            </a:r>
            <a:r>
              <a:rPr lang="en-US" sz="2200" dirty="0"/>
              <a:t> each feature (</a:t>
            </a:r>
            <a:r>
              <a:rPr lang="en-US" sz="2200" i="1" dirty="0" err="1">
                <a:latin typeface="Bookman Old Style" panose="02050604050505020204" pitchFamily="18" charset="0"/>
              </a:rPr>
              <a:t>x</a:t>
            </a:r>
            <a:r>
              <a:rPr lang="en-US" sz="2200" i="1" baseline="-25000" dirty="0" err="1">
                <a:latin typeface="Bookman Old Style" panose="02050604050505020204" pitchFamily="18" charset="0"/>
              </a:rPr>
              <a:t>i,</a:t>
            </a:r>
            <a:r>
              <a:rPr lang="en-US" sz="2200" i="1" spc="300" baseline="-25000" dirty="0" err="1">
                <a:latin typeface="Bookman Old Style" panose="02050604050505020204" pitchFamily="18" charset="0"/>
              </a:rPr>
              <a:t>j</a:t>
            </a:r>
            <a:r>
              <a:rPr lang="en-US" sz="2200" dirty="0"/>
              <a:t>) from the corresponding weight (</a:t>
            </a:r>
            <a:r>
              <a:rPr lang="en-US" sz="2200" i="1" dirty="0" err="1">
                <a:latin typeface="Bookman Old Style" panose="02050604050505020204" pitchFamily="18" charset="0"/>
              </a:rPr>
              <a:t>w</a:t>
            </a:r>
            <a:r>
              <a:rPr lang="en-US" sz="2200" i="1" spc="300" baseline="-25000" dirty="0" err="1">
                <a:latin typeface="Bookman Old Style" panose="02050604050505020204" pitchFamily="18" charset="0"/>
              </a:rPr>
              <a:t>i</a:t>
            </a:r>
            <a:r>
              <a:rPr lang="en-US" sz="22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If correct output should be </a:t>
            </a:r>
            <a:r>
              <a:rPr lang="en-US" sz="2200" i="1" dirty="0"/>
              <a:t>above </a:t>
            </a:r>
            <a:r>
              <a:rPr lang="en-US" sz="2200" dirty="0"/>
              <a:t>the boundary (</a:t>
            </a:r>
            <a:r>
              <a:rPr lang="en-US" sz="2200" i="1" dirty="0" err="1">
                <a:latin typeface="Bookman Old Style" panose="02050604050505020204" pitchFamily="18" charset="0"/>
              </a:rPr>
              <a:t>y</a:t>
            </a:r>
            <a:r>
              <a:rPr lang="en-US" sz="2200" i="1" baseline="-25000" dirty="0" err="1">
                <a:latin typeface="Bookman Old Style" panose="02050604050505020204" pitchFamily="18" charset="0"/>
              </a:rPr>
              <a:t>i</a:t>
            </a:r>
            <a:r>
              <a:rPr lang="en-US" sz="2200" dirty="0">
                <a:latin typeface="Bookman Old Style" panose="02050604050505020204" pitchFamily="18" charset="0"/>
              </a:rPr>
              <a:t> = 1</a:t>
            </a:r>
            <a:r>
              <a:rPr lang="en-US" sz="2200" dirty="0"/>
              <a:t>) but our threshold has placed it </a:t>
            </a:r>
            <a:r>
              <a:rPr lang="en-US" sz="2200" i="1" dirty="0"/>
              <a:t>below</a:t>
            </a:r>
            <a:r>
              <a:rPr lang="en-US" sz="2200" dirty="0"/>
              <a:t> (</a:t>
            </a:r>
            <a:r>
              <a:rPr lang="en-US" sz="2200" i="1" spc="300" dirty="0" err="1">
                <a:latin typeface="Bookman Old Style" panose="02050604050505020204" pitchFamily="18" charset="0"/>
              </a:rPr>
              <a:t>h</a:t>
            </a:r>
            <a:r>
              <a:rPr lang="en-US" sz="2200" b="1" baseline="-25000" dirty="0" err="1">
                <a:latin typeface="Bookman Old Style" panose="02050604050505020204" pitchFamily="18" charset="0"/>
              </a:rPr>
              <a:t>w</a:t>
            </a:r>
            <a:r>
              <a:rPr lang="en-US" sz="2200" dirty="0">
                <a:latin typeface="Bookman Old Style" panose="02050604050505020204" pitchFamily="18" charset="0"/>
              </a:rPr>
              <a:t>(</a:t>
            </a:r>
            <a:r>
              <a:rPr lang="en-US" sz="2200" b="1" dirty="0">
                <a:latin typeface="Bookman Old Style" panose="02050604050505020204" pitchFamily="18" charset="0"/>
              </a:rPr>
              <a:t>x</a:t>
            </a:r>
            <a:r>
              <a:rPr lang="en-US" sz="2200" i="1" spc="300" baseline="-25000" dirty="0">
                <a:latin typeface="Bookman Old Style" panose="02050604050505020204" pitchFamily="18" charset="0"/>
              </a:rPr>
              <a:t>i</a:t>
            </a:r>
            <a:r>
              <a:rPr lang="en-US" sz="2200" dirty="0">
                <a:latin typeface="Bookman Old Style" panose="02050604050505020204" pitchFamily="18" charset="0"/>
              </a:rPr>
              <a:t>) = 0</a:t>
            </a:r>
            <a:r>
              <a:rPr lang="en-US" sz="2200" dirty="0"/>
              <a:t>) then we </a:t>
            </a:r>
            <a:r>
              <a:rPr lang="en-US" sz="2200" i="1" dirty="0"/>
              <a:t>add</a:t>
            </a:r>
            <a:r>
              <a:rPr lang="en-US" sz="2200" dirty="0"/>
              <a:t> each feature (</a:t>
            </a:r>
            <a:r>
              <a:rPr lang="en-US" sz="2200" i="1" dirty="0" err="1">
                <a:latin typeface="Bookman Old Style" panose="02050604050505020204" pitchFamily="18" charset="0"/>
              </a:rPr>
              <a:t>x</a:t>
            </a:r>
            <a:r>
              <a:rPr lang="en-US" sz="2200" i="1" baseline="-25000" dirty="0" err="1">
                <a:latin typeface="Bookman Old Style" panose="02050604050505020204" pitchFamily="18" charset="0"/>
              </a:rPr>
              <a:t>i,</a:t>
            </a:r>
            <a:r>
              <a:rPr lang="en-US" sz="2200" i="1" spc="300" baseline="-25000" dirty="0" err="1">
                <a:latin typeface="Bookman Old Style" panose="02050604050505020204" pitchFamily="18" charset="0"/>
              </a:rPr>
              <a:t>j</a:t>
            </a:r>
            <a:r>
              <a:rPr lang="en-US" sz="2200" dirty="0"/>
              <a:t>) to the corresponding weight (</a:t>
            </a:r>
            <a:r>
              <a:rPr lang="en-US" sz="2200" i="1" dirty="0" err="1">
                <a:latin typeface="Bookman Old Style" panose="02050604050505020204" pitchFamily="18" charset="0"/>
              </a:rPr>
              <a:t>w</a:t>
            </a:r>
            <a:r>
              <a:rPr lang="en-US" sz="2200" i="1" spc="300" baseline="-25000" dirty="0" err="1">
                <a:latin typeface="Bookman Old Style" panose="02050604050505020204" pitchFamily="18" charset="0"/>
              </a:rPr>
              <a:t>i</a:t>
            </a:r>
            <a:r>
              <a:rPr lang="en-US" sz="2200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>
              <a:spcAft>
                <a:spcPts val="7200"/>
              </a:spcAft>
            </a:pPr>
            <a:endParaRPr lang="en-US" sz="2200" i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9A5A3-2D29-0E43-B991-353262B2D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760D8-4D81-884C-94CD-1DB8039BE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C0C32E-F0A8-A946-A110-60ACD713D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240" y="2335021"/>
            <a:ext cx="3108960" cy="2743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7AF3AB-FF07-364E-807F-3BD2B440D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780917"/>
            <a:ext cx="4787900" cy="34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4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5E83-CFB7-8542-97C3-0FD0B8A7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015E-50F1-0C42-BBA7-4BB95867D67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97684"/>
            <a:ext cx="8229600" cy="435927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000" dirty="0"/>
              <a:t>The perceptron update rule shifts the weight vector positively or negatively, trying to get all data on the right side of the linear decision boundary</a:t>
            </a:r>
          </a:p>
          <a:p>
            <a:pPr>
              <a:spcAft>
                <a:spcPts val="7000"/>
              </a:spcAft>
            </a:pPr>
            <a:r>
              <a:rPr lang="en-US" sz="2000" dirty="0"/>
              <a:t>Again, supposing we have an error as before, with weights as given below:</a:t>
            </a:r>
          </a:p>
          <a:p>
            <a:r>
              <a:rPr lang="en-US" sz="2000" dirty="0"/>
              <a:t>This means we add the value of each attribute to its matching weight (assuming again that “dummy” </a:t>
            </a:r>
            <a:r>
              <a:rPr lang="en-US" sz="2000" i="1" dirty="0">
                <a:latin typeface="Bookman Old Style" panose="02050604050505020204" pitchFamily="18" charset="0"/>
              </a:rPr>
              <a:t>x</a:t>
            </a:r>
            <a:r>
              <a:rPr lang="en-US" sz="2000" i="1" baseline="-25000" dirty="0">
                <a:latin typeface="Bookman Old Style" panose="02050604050505020204" pitchFamily="18" charset="0"/>
              </a:rPr>
              <a:t>i,0</a:t>
            </a:r>
            <a:r>
              <a:rPr lang="en-US" sz="2000" i="1" dirty="0">
                <a:latin typeface="Bookman Old Style" panose="02050604050505020204" pitchFamily="18" charset="0"/>
              </a:rPr>
              <a:t> </a:t>
            </a:r>
            <a:r>
              <a:rPr lang="en-US" sz="2000" dirty="0">
                <a:latin typeface="Bookman Old Style" panose="02050604050505020204" pitchFamily="18" charset="0"/>
              </a:rPr>
              <a:t>= 1</a:t>
            </a:r>
            <a:r>
              <a:rPr lang="en-US" sz="2000" dirty="0"/>
              <a:t>, and that parameter </a:t>
            </a:r>
            <a:r>
              <a:rPr lang="en-US" sz="2000" dirty="0">
                <a:latin typeface="Bookman Old Style" panose="02050604050505020204" pitchFamily="18" charset="0"/>
              </a:rPr>
              <a:t>𝛼 = 1</a:t>
            </a:r>
            <a:r>
              <a:rPr lang="en-US" sz="2000" dirty="0"/>
              <a:t>):</a:t>
            </a:r>
            <a:endParaRPr lang="en-US" sz="2000" i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9A5A3-2D29-0E43-B991-353262B2D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760D8-4D81-884C-94CD-1DB8039BE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7AF3AB-FF07-364E-807F-3BD2B440D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71600"/>
            <a:ext cx="4787900" cy="3498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39517E-5F17-3F46-8EBE-5EFD8FD1B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73" y="3063240"/>
            <a:ext cx="8016875" cy="714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676C8F-3A9D-614A-8432-A463D9ACB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7" y="4676775"/>
            <a:ext cx="7635875" cy="15716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1D1104-2279-D24E-A131-3E5F62B38F91}"/>
              </a:ext>
            </a:extLst>
          </p:cNvPr>
          <p:cNvSpPr/>
          <p:nvPr/>
        </p:nvSpPr>
        <p:spPr>
          <a:xfrm>
            <a:off x="6019800" y="4648200"/>
            <a:ext cx="29718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After adjusting weights, our function is now correct on this input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EEDD32-C1F1-CE4E-9885-9DA83F254D87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7505700" y="5638800"/>
            <a:ext cx="0" cy="285559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7D598F7-BCB4-C34B-931C-74324BB7736D}"/>
              </a:ext>
            </a:extLst>
          </p:cNvPr>
          <p:cNvSpPr/>
          <p:nvPr/>
        </p:nvSpPr>
        <p:spPr>
          <a:xfrm>
            <a:off x="6591300" y="5924359"/>
            <a:ext cx="1828800" cy="357188"/>
          </a:xfrm>
          <a:prstGeom prst="roundRect">
            <a:avLst/>
          </a:pr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6C383C-490A-A24D-9CBB-65F148339979}"/>
              </a:ext>
            </a:extLst>
          </p:cNvPr>
          <p:cNvSpPr/>
          <p:nvPr/>
        </p:nvSpPr>
        <p:spPr>
          <a:xfrm>
            <a:off x="8610600" y="6477000"/>
            <a:ext cx="91440" cy="91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The General Learning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17400"/>
              </a:spcAft>
            </a:pPr>
            <a:r>
              <a:rPr lang="en-US" dirty="0"/>
              <a:t>We want to learn functions from inputs to outputs, where each input has </a:t>
            </a:r>
            <a:r>
              <a:rPr lang="en-US" i="1" dirty="0" err="1">
                <a:latin typeface="Bookman Old Style"/>
                <a:cs typeface="Bookman Old Style"/>
              </a:rPr>
              <a:t>n</a:t>
            </a:r>
            <a:r>
              <a:rPr lang="en-US" dirty="0"/>
              <a:t> features:</a:t>
            </a:r>
          </a:p>
          <a:p>
            <a:r>
              <a:rPr lang="en-US" dirty="0"/>
              <a:t>The type of learning problem we are solving really depends upon the type of the output domain, </a:t>
            </a:r>
            <a:r>
              <a:rPr lang="en-US" i="1" dirty="0">
                <a:latin typeface="Bookman Old Style"/>
                <a:cs typeface="Bookman Old Style"/>
              </a:rPr>
              <a:t>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20000"/>
                </a:solidFill>
              </a:rPr>
              <a:t>If            </a:t>
            </a:r>
            <a:r>
              <a:rPr lang="en-US" dirty="0">
                <a:solidFill>
                  <a:srgbClr val="020000"/>
                </a:solidFill>
                <a:latin typeface="Gill Sans"/>
                <a:cs typeface="Gill Sans"/>
              </a:rPr>
              <a:t>(i.e., is real-valued)</a:t>
            </a:r>
            <a:r>
              <a:rPr lang="en-US" dirty="0">
                <a:solidFill>
                  <a:srgbClr val="020000"/>
                </a:solidFill>
              </a:rPr>
              <a:t>, this is </a:t>
            </a:r>
            <a:r>
              <a:rPr lang="en-US" dirty="0">
                <a:solidFill>
                  <a:schemeClr val="accent3"/>
                </a:solidFill>
              </a:rPr>
              <a:t>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20000"/>
                </a:solidFill>
              </a:rPr>
              <a:t>If </a:t>
            </a:r>
            <a:r>
              <a:rPr lang="en-US" i="1" dirty="0">
                <a:solidFill>
                  <a:srgbClr val="020000"/>
                </a:solidFill>
                <a:latin typeface="Bookman Old Style"/>
                <a:cs typeface="Bookman Old Style"/>
              </a:rPr>
              <a:t>Y </a:t>
            </a:r>
            <a:r>
              <a:rPr lang="en-US" dirty="0">
                <a:solidFill>
                  <a:srgbClr val="020000"/>
                </a:solidFill>
              </a:rPr>
              <a:t>is a finite discrete set, this is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classification</a:t>
            </a:r>
            <a:endParaRPr lang="en-US" i="1" dirty="0">
              <a:solidFill>
                <a:schemeClr val="accent3"/>
              </a:solidFill>
              <a:latin typeface="Bookman Old Style"/>
              <a:cs typeface="Bookman Old Style"/>
            </a:endParaRPr>
          </a:p>
          <a:p>
            <a:endParaRPr lang="en-US" dirty="0">
              <a:latin typeface="Bookman Old Style"/>
              <a:cs typeface="Bookman Old Style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Picture 10" descr="funcLearning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400379"/>
            <a:ext cx="8201430" cy="140962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209800"/>
            <a:ext cx="8610600" cy="1828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CF75D-90FD-A547-999A-E8C00F259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024" y="5303520"/>
            <a:ext cx="951230" cy="27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0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6C05-126D-4A4C-9E78-0031D906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of Perceptron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1DA5-D327-0646-890F-7C68AD6A419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724400" y="1295400"/>
            <a:ext cx="3962400" cy="3774841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en-US" sz="2200" dirty="0"/>
              <a:t>For an example like this, we: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Choose a mis-classified item (marked in green)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Compute the weight updates, based on the “distance” away from the boundary (so weights shift more based upon errors in boundary placement that are more extreme)</a:t>
            </a:r>
          </a:p>
          <a:p>
            <a:r>
              <a:rPr lang="en-US" sz="2200" dirty="0"/>
              <a:t>Here, this </a:t>
            </a:r>
            <a:r>
              <a:rPr lang="en-US" sz="2200" b="1" i="1" dirty="0"/>
              <a:t>adds</a:t>
            </a:r>
            <a:r>
              <a:rPr lang="en-US" sz="2200" dirty="0"/>
              <a:t> to each weight, changing the decision boundary</a:t>
            </a:r>
          </a:p>
          <a:p>
            <a:endParaRPr lang="en-US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544D8-784A-A248-9857-56F7358AF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614BA-766A-C04E-8E80-1E70FCDD9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78BB64-85A5-094A-BB8D-827D8D8B111B}"/>
              </a:ext>
            </a:extLst>
          </p:cNvPr>
          <p:cNvCxnSpPr>
            <a:cxnSpLocks/>
          </p:cNvCxnSpPr>
          <p:nvPr/>
        </p:nvCxnSpPr>
        <p:spPr>
          <a:xfrm flipV="1">
            <a:off x="914400" y="1600200"/>
            <a:ext cx="0" cy="3276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D35A4E-37AC-5D45-9A92-AFF707D48843}"/>
              </a:ext>
            </a:extLst>
          </p:cNvPr>
          <p:cNvCxnSpPr>
            <a:cxnSpLocks/>
          </p:cNvCxnSpPr>
          <p:nvPr/>
        </p:nvCxnSpPr>
        <p:spPr>
          <a:xfrm>
            <a:off x="914400" y="4876800"/>
            <a:ext cx="3124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A43AB4-2E69-2F4B-9381-ABE51BE60538}"/>
              </a:ext>
            </a:extLst>
          </p:cNvPr>
          <p:cNvSpPr txBox="1"/>
          <p:nvPr/>
        </p:nvSpPr>
        <p:spPr>
          <a:xfrm>
            <a:off x="3962400" y="460857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3DCD2-E564-604A-9157-4CFFADE53F88}"/>
              </a:ext>
            </a:extLst>
          </p:cNvPr>
          <p:cNvSpPr txBox="1"/>
          <p:nvPr/>
        </p:nvSpPr>
        <p:spPr>
          <a:xfrm>
            <a:off x="685800" y="1169977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pc="300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endParaRPr lang="en-US" dirty="0">
              <a:latin typeface="Bookman Old Style" panose="020506040505050202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F4B97D-426E-0F40-B124-FD8A02862B18}"/>
              </a:ext>
            </a:extLst>
          </p:cNvPr>
          <p:cNvCxnSpPr>
            <a:cxnSpLocks/>
          </p:cNvCxnSpPr>
          <p:nvPr/>
        </p:nvCxnSpPr>
        <p:spPr>
          <a:xfrm rot="2400000">
            <a:off x="273638" y="3755481"/>
            <a:ext cx="3886200" cy="0"/>
          </a:xfrm>
          <a:prstGeom prst="line">
            <a:avLst/>
          </a:prstGeom>
          <a:ln w="2222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1D82B2-0055-E040-9C89-92481B180C5A}"/>
              </a:ext>
            </a:extLst>
          </p:cNvPr>
          <p:cNvSpPr/>
          <p:nvPr/>
        </p:nvSpPr>
        <p:spPr>
          <a:xfrm>
            <a:off x="2895600" y="3352800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DC0C0B-A3BB-374F-9614-B36923407357}"/>
              </a:ext>
            </a:extLst>
          </p:cNvPr>
          <p:cNvSpPr/>
          <p:nvPr/>
        </p:nvSpPr>
        <p:spPr>
          <a:xfrm>
            <a:off x="1558946" y="4326127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F2CE90-B69A-D24D-8B74-470D917F17A2}"/>
              </a:ext>
            </a:extLst>
          </p:cNvPr>
          <p:cNvSpPr/>
          <p:nvPr/>
        </p:nvSpPr>
        <p:spPr>
          <a:xfrm>
            <a:off x="1108766" y="3948600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1D614D-2E0A-6B47-B417-630CEDA7F689}"/>
              </a:ext>
            </a:extLst>
          </p:cNvPr>
          <p:cNvSpPr/>
          <p:nvPr/>
        </p:nvSpPr>
        <p:spPr>
          <a:xfrm>
            <a:off x="2089258" y="4043678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1CC9C7-A947-A341-A648-56D3486E5173}"/>
              </a:ext>
            </a:extLst>
          </p:cNvPr>
          <p:cNvSpPr/>
          <p:nvPr/>
        </p:nvSpPr>
        <p:spPr>
          <a:xfrm>
            <a:off x="2200879" y="4471416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77BE221-9006-2E4E-889D-E5685CC6FA3A}"/>
              </a:ext>
            </a:extLst>
          </p:cNvPr>
          <p:cNvSpPr/>
          <p:nvPr/>
        </p:nvSpPr>
        <p:spPr>
          <a:xfrm>
            <a:off x="1626303" y="3769358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917775-7D15-F74F-BD56-1C4155918CFE}"/>
              </a:ext>
            </a:extLst>
          </p:cNvPr>
          <p:cNvSpPr/>
          <p:nvPr/>
        </p:nvSpPr>
        <p:spPr>
          <a:xfrm>
            <a:off x="2895600" y="3810000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04ADCD90-391E-E140-B1A6-47D1F5484F26}"/>
              </a:ext>
            </a:extLst>
          </p:cNvPr>
          <p:cNvSpPr/>
          <p:nvPr/>
        </p:nvSpPr>
        <p:spPr>
          <a:xfrm>
            <a:off x="1066800" y="3154680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0395EB44-60B7-744F-843F-AB25600140E3}"/>
              </a:ext>
            </a:extLst>
          </p:cNvPr>
          <p:cNvSpPr/>
          <p:nvPr/>
        </p:nvSpPr>
        <p:spPr>
          <a:xfrm>
            <a:off x="1289650" y="2433744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05FBCF10-F56B-FE4A-B44E-06BBCC330844}"/>
              </a:ext>
            </a:extLst>
          </p:cNvPr>
          <p:cNvSpPr/>
          <p:nvPr/>
        </p:nvSpPr>
        <p:spPr>
          <a:xfrm>
            <a:off x="1752855" y="2133600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9CFFF2B6-08BB-B545-9E78-A95DC85D668B}"/>
              </a:ext>
            </a:extLst>
          </p:cNvPr>
          <p:cNvSpPr/>
          <p:nvPr/>
        </p:nvSpPr>
        <p:spPr>
          <a:xfrm>
            <a:off x="2054525" y="3036233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70D8BC6E-4615-1B4A-A8E1-A6151A4C094F}"/>
              </a:ext>
            </a:extLst>
          </p:cNvPr>
          <p:cNvSpPr/>
          <p:nvPr/>
        </p:nvSpPr>
        <p:spPr>
          <a:xfrm>
            <a:off x="1624020" y="2806290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63EC76F5-B2E8-C647-94EE-FD8F14A9A3FF}"/>
              </a:ext>
            </a:extLst>
          </p:cNvPr>
          <p:cNvSpPr/>
          <p:nvPr/>
        </p:nvSpPr>
        <p:spPr>
          <a:xfrm>
            <a:off x="2328845" y="2258047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D67480A7-1D71-1141-B0EE-CE2E7817465C}"/>
              </a:ext>
            </a:extLst>
          </p:cNvPr>
          <p:cNvSpPr/>
          <p:nvPr/>
        </p:nvSpPr>
        <p:spPr>
          <a:xfrm>
            <a:off x="2545080" y="2789321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07C360-F442-1141-8CD7-1E2336FE2D80}"/>
              </a:ext>
            </a:extLst>
          </p:cNvPr>
          <p:cNvGrpSpPr/>
          <p:nvPr/>
        </p:nvGrpSpPr>
        <p:grpSpPr>
          <a:xfrm>
            <a:off x="728237" y="5444838"/>
            <a:ext cx="8110963" cy="955962"/>
            <a:chOff x="728237" y="5272706"/>
            <a:chExt cx="8110963" cy="955962"/>
          </a:xfrm>
        </p:grpSpPr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00BFD53C-8622-8144-9614-F437236729E0}"/>
                </a:ext>
              </a:extLst>
            </p:cNvPr>
            <p:cNvSpPr txBox="1">
              <a:spLocks/>
            </p:cNvSpPr>
            <p:nvPr/>
          </p:nvSpPr>
          <p:spPr>
            <a:xfrm>
              <a:off x="728237" y="5272706"/>
              <a:ext cx="8110963" cy="955962"/>
            </a:xfrm>
            <a:prstGeom prst="rect">
              <a:avLst/>
            </a:prstGeom>
          </p:spPr>
          <p:txBody>
            <a:bodyPr vert="horz">
              <a:normAutofit fontScale="92500"/>
            </a:bodyPr>
            <a:lstStyle>
              <a:lvl1pPr marL="274320" indent="-274320" algn="l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74320" algn="l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kumimoji="0" sz="23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ts val="500"/>
                </a:spcBef>
                <a:buClr>
                  <a:schemeClr val="bg1">
                    <a:shade val="50000"/>
                  </a:schemeClr>
                </a:buClr>
                <a:buSzPct val="76000"/>
                <a:buFont typeface="Wingdings 3"/>
                <a:buChar char="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ts val="400"/>
                </a:spcBef>
                <a:buClr>
                  <a:schemeClr val="accent2">
                    <a:shade val="75000"/>
                  </a:schemeClr>
                </a:buClr>
                <a:buSzPct val="70000"/>
                <a:buFont typeface="Wingdings"/>
                <a:buChar char="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/>
                <a:buChar char="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182880" algn="l" rtl="0" eaLnBrk="1" latinLnBrk="0" hangingPunct="1">
                <a:spcBef>
                  <a:spcPts val="300"/>
                </a:spcBef>
                <a:buClr>
                  <a:srgbClr val="9FB8CD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6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rgbClr val="727CA3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182880" algn="l" rtl="0" eaLnBrk="1" latinLnBrk="0" hangingPunct="1">
                <a:spcBef>
                  <a:spcPts val="300"/>
                </a:spcBef>
                <a:buClr>
                  <a:prstClr val="white">
                    <a:shade val="50000"/>
                  </a:prst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94560" indent="-182880" algn="l" rtl="0" eaLnBrk="1" latinLnBrk="0" hangingPunct="1">
                <a:spcBef>
                  <a:spcPts val="300"/>
                </a:spcBef>
                <a:buClr>
                  <a:srgbClr val="9FB8CD"/>
                </a:buClr>
                <a:buSzPct val="75000"/>
                <a:buFont typeface="Wingdings 3"/>
                <a:buChar char=""/>
                <a:defRPr kumimoji="0" lang="en-US" sz="12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</a:pPr>
              <a:r>
                <a:rPr lang="en-US" sz="2400" dirty="0"/>
                <a:t>In this example, data-points marked     should be in class </a:t>
              </a:r>
              <a:r>
                <a:rPr lang="en-US" sz="2400" dirty="0">
                  <a:latin typeface="Bookman Old Style" panose="02050604050505020204" pitchFamily="18" charset="0"/>
                </a:rPr>
                <a:t>0</a:t>
              </a:r>
              <a:r>
                <a:rPr lang="en-US" sz="2400" dirty="0"/>
                <a:t> (below the line) and those marked     should be in class </a:t>
              </a:r>
              <a:r>
                <a:rPr lang="en-US" sz="2400" dirty="0">
                  <a:latin typeface="Bookman Old Style" panose="02050604050505020204" pitchFamily="18" charset="0"/>
                </a:rPr>
                <a:t>1</a:t>
              </a:r>
              <a:r>
                <a:rPr lang="en-US" sz="2400" dirty="0"/>
                <a:t> (above the line)</a:t>
              </a:r>
              <a:endParaRPr lang="en-US" sz="2400" dirty="0">
                <a:latin typeface="Bookman Old Style" panose="02050604050505020204" pitchFamily="18" charset="0"/>
              </a:endParaRPr>
            </a:p>
            <a:p>
              <a:pPr fontAlgn="auto">
                <a:spcAft>
                  <a:spcPts val="0"/>
                </a:spcAft>
              </a:pPr>
              <a:endParaRPr lang="en-US" sz="2400" dirty="0"/>
            </a:p>
            <a:p>
              <a:pPr fontAlgn="auto">
                <a:spcAft>
                  <a:spcPts val="0"/>
                </a:spcAft>
              </a:pPr>
              <a:endParaRPr lang="en-US" sz="2400" dirty="0"/>
            </a:p>
          </p:txBody>
        </p: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E6F98C20-E815-D74C-8B9D-4149A9BBFA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91000" y="5706089"/>
              <a:ext cx="228600" cy="217779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5AA9799-33BD-2347-ADD2-6C54D63256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1600" y="5393589"/>
              <a:ext cx="228600" cy="228600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3A1F49DD-4FDE-C34B-AB14-E1F8A8B70BC2}"/>
              </a:ext>
            </a:extLst>
          </p:cNvPr>
          <p:cNvSpPr>
            <a:spLocks/>
          </p:cNvSpPr>
          <p:nvPr/>
        </p:nvSpPr>
        <p:spPr>
          <a:xfrm>
            <a:off x="1033272" y="3154680"/>
            <a:ext cx="365760" cy="365760"/>
          </a:xfrm>
          <a:prstGeom prst="ellipse">
            <a:avLst/>
          </a:prstGeom>
          <a:noFill/>
          <a:ln w="25400">
            <a:solidFill>
              <a:schemeClr val="accent5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A8896FE-C4D1-5046-A6C7-1F0004021E38}"/>
              </a:ext>
            </a:extLst>
          </p:cNvPr>
          <p:cNvCxnSpPr>
            <a:cxnSpLocks/>
          </p:cNvCxnSpPr>
          <p:nvPr/>
        </p:nvCxnSpPr>
        <p:spPr>
          <a:xfrm rot="2400000" flipV="1">
            <a:off x="1307592" y="3054096"/>
            <a:ext cx="0" cy="320040"/>
          </a:xfrm>
          <a:prstGeom prst="straightConnector1">
            <a:avLst/>
          </a:prstGeom>
          <a:ln w="22225">
            <a:solidFill>
              <a:schemeClr val="accent3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46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6C05-126D-4A4C-9E78-0031D906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of Perceptron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1DA5-D327-0646-890F-7C68AD6A419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724400" y="1295400"/>
            <a:ext cx="3962400" cy="3974131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sz="2200" dirty="0"/>
              <a:t>Once we get a new boundary, we repeat the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Choose a mis-classified item (marked in green)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Compute the weight updates, based on the “distance” away from the boundary (so weights shift more based upon errors in boundary placement that are more extreme)</a:t>
            </a:r>
          </a:p>
          <a:p>
            <a:r>
              <a:rPr lang="en-US" sz="2200" dirty="0"/>
              <a:t>Here, this </a:t>
            </a:r>
            <a:r>
              <a:rPr lang="en-US" sz="2200" b="1" i="1" dirty="0"/>
              <a:t>subtracts</a:t>
            </a:r>
            <a:r>
              <a:rPr lang="en-US" sz="2200" dirty="0"/>
              <a:t> from each weight, changing the decision boundary in the other direction</a:t>
            </a:r>
          </a:p>
          <a:p>
            <a:endParaRPr lang="en-US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544D8-784A-A248-9857-56F7358AF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614BA-766A-C04E-8E80-1E70FCDD9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78BB64-85A5-094A-BB8D-827D8D8B111B}"/>
              </a:ext>
            </a:extLst>
          </p:cNvPr>
          <p:cNvCxnSpPr>
            <a:cxnSpLocks/>
          </p:cNvCxnSpPr>
          <p:nvPr/>
        </p:nvCxnSpPr>
        <p:spPr>
          <a:xfrm flipV="1">
            <a:off x="914400" y="1600200"/>
            <a:ext cx="0" cy="3276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D35A4E-37AC-5D45-9A92-AFF707D48843}"/>
              </a:ext>
            </a:extLst>
          </p:cNvPr>
          <p:cNvCxnSpPr>
            <a:cxnSpLocks/>
          </p:cNvCxnSpPr>
          <p:nvPr/>
        </p:nvCxnSpPr>
        <p:spPr>
          <a:xfrm>
            <a:off x="914400" y="4876800"/>
            <a:ext cx="3124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A43AB4-2E69-2F4B-9381-ABE51BE60538}"/>
              </a:ext>
            </a:extLst>
          </p:cNvPr>
          <p:cNvSpPr txBox="1"/>
          <p:nvPr/>
        </p:nvSpPr>
        <p:spPr>
          <a:xfrm>
            <a:off x="3962400" y="460857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3DCD2-E564-604A-9157-4CFFADE53F88}"/>
              </a:ext>
            </a:extLst>
          </p:cNvPr>
          <p:cNvSpPr txBox="1"/>
          <p:nvPr/>
        </p:nvSpPr>
        <p:spPr>
          <a:xfrm>
            <a:off x="685800" y="1169977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pc="300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endParaRPr lang="en-US" dirty="0">
              <a:latin typeface="Bookman Old Style" panose="020506040505050202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F4B97D-426E-0F40-B124-FD8A02862B18}"/>
              </a:ext>
            </a:extLst>
          </p:cNvPr>
          <p:cNvCxnSpPr>
            <a:cxnSpLocks/>
          </p:cNvCxnSpPr>
          <p:nvPr/>
        </p:nvCxnSpPr>
        <p:spPr>
          <a:xfrm rot="-120000">
            <a:off x="273638" y="3703320"/>
            <a:ext cx="3886200" cy="0"/>
          </a:xfrm>
          <a:prstGeom prst="line">
            <a:avLst/>
          </a:prstGeom>
          <a:ln w="2222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1D82B2-0055-E040-9C89-92481B180C5A}"/>
              </a:ext>
            </a:extLst>
          </p:cNvPr>
          <p:cNvSpPr/>
          <p:nvPr/>
        </p:nvSpPr>
        <p:spPr>
          <a:xfrm>
            <a:off x="2895600" y="3261360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DC0C0B-A3BB-374F-9614-B36923407357}"/>
              </a:ext>
            </a:extLst>
          </p:cNvPr>
          <p:cNvSpPr/>
          <p:nvPr/>
        </p:nvSpPr>
        <p:spPr>
          <a:xfrm>
            <a:off x="1558946" y="4326127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F2CE90-B69A-D24D-8B74-470D917F17A2}"/>
              </a:ext>
            </a:extLst>
          </p:cNvPr>
          <p:cNvSpPr/>
          <p:nvPr/>
        </p:nvSpPr>
        <p:spPr>
          <a:xfrm>
            <a:off x="1108766" y="3948600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1D614D-2E0A-6B47-B417-630CEDA7F689}"/>
              </a:ext>
            </a:extLst>
          </p:cNvPr>
          <p:cNvSpPr/>
          <p:nvPr/>
        </p:nvSpPr>
        <p:spPr>
          <a:xfrm>
            <a:off x="2089258" y="4043678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1CC9C7-A947-A341-A648-56D3486E5173}"/>
              </a:ext>
            </a:extLst>
          </p:cNvPr>
          <p:cNvSpPr/>
          <p:nvPr/>
        </p:nvSpPr>
        <p:spPr>
          <a:xfrm>
            <a:off x="2200879" y="4471416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77BE221-9006-2E4E-889D-E5685CC6FA3A}"/>
              </a:ext>
            </a:extLst>
          </p:cNvPr>
          <p:cNvSpPr/>
          <p:nvPr/>
        </p:nvSpPr>
        <p:spPr>
          <a:xfrm>
            <a:off x="1626303" y="3769358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917775-7D15-F74F-BD56-1C4155918CFE}"/>
              </a:ext>
            </a:extLst>
          </p:cNvPr>
          <p:cNvSpPr/>
          <p:nvPr/>
        </p:nvSpPr>
        <p:spPr>
          <a:xfrm>
            <a:off x="2895600" y="3810000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04ADCD90-391E-E140-B1A6-47D1F5484F26}"/>
              </a:ext>
            </a:extLst>
          </p:cNvPr>
          <p:cNvSpPr/>
          <p:nvPr/>
        </p:nvSpPr>
        <p:spPr>
          <a:xfrm>
            <a:off x="1066800" y="3154680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0395EB44-60B7-744F-843F-AB25600140E3}"/>
              </a:ext>
            </a:extLst>
          </p:cNvPr>
          <p:cNvSpPr/>
          <p:nvPr/>
        </p:nvSpPr>
        <p:spPr>
          <a:xfrm>
            <a:off x="1289650" y="2433744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05FBCF10-F56B-FE4A-B44E-06BBCC330844}"/>
              </a:ext>
            </a:extLst>
          </p:cNvPr>
          <p:cNvSpPr/>
          <p:nvPr/>
        </p:nvSpPr>
        <p:spPr>
          <a:xfrm>
            <a:off x="1752855" y="2133600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9CFFF2B6-08BB-B545-9E78-A95DC85D668B}"/>
              </a:ext>
            </a:extLst>
          </p:cNvPr>
          <p:cNvSpPr/>
          <p:nvPr/>
        </p:nvSpPr>
        <p:spPr>
          <a:xfrm>
            <a:off x="2054525" y="3036233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70D8BC6E-4615-1B4A-A8E1-A6151A4C094F}"/>
              </a:ext>
            </a:extLst>
          </p:cNvPr>
          <p:cNvSpPr/>
          <p:nvPr/>
        </p:nvSpPr>
        <p:spPr>
          <a:xfrm>
            <a:off x="1624020" y="2806290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63EC76F5-B2E8-C647-94EE-FD8F14A9A3FF}"/>
              </a:ext>
            </a:extLst>
          </p:cNvPr>
          <p:cNvSpPr/>
          <p:nvPr/>
        </p:nvSpPr>
        <p:spPr>
          <a:xfrm>
            <a:off x="2328845" y="2258047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D67480A7-1D71-1141-B0EE-CE2E7817465C}"/>
              </a:ext>
            </a:extLst>
          </p:cNvPr>
          <p:cNvSpPr/>
          <p:nvPr/>
        </p:nvSpPr>
        <p:spPr>
          <a:xfrm>
            <a:off x="2545080" y="2789321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07C360-F442-1141-8CD7-1E2336FE2D80}"/>
              </a:ext>
            </a:extLst>
          </p:cNvPr>
          <p:cNvGrpSpPr/>
          <p:nvPr/>
        </p:nvGrpSpPr>
        <p:grpSpPr>
          <a:xfrm>
            <a:off x="728237" y="5444838"/>
            <a:ext cx="8110963" cy="955962"/>
            <a:chOff x="728237" y="5368638"/>
            <a:chExt cx="8110963" cy="955962"/>
          </a:xfrm>
        </p:grpSpPr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00BFD53C-8622-8144-9614-F437236729E0}"/>
                </a:ext>
              </a:extLst>
            </p:cNvPr>
            <p:cNvSpPr txBox="1">
              <a:spLocks/>
            </p:cNvSpPr>
            <p:nvPr/>
          </p:nvSpPr>
          <p:spPr>
            <a:xfrm>
              <a:off x="728237" y="5368638"/>
              <a:ext cx="8110963" cy="955962"/>
            </a:xfrm>
            <a:prstGeom prst="rect">
              <a:avLst/>
            </a:prstGeom>
          </p:spPr>
          <p:txBody>
            <a:bodyPr vert="horz">
              <a:normAutofit fontScale="92500"/>
            </a:bodyPr>
            <a:lstStyle>
              <a:lvl1pPr marL="274320" indent="-274320" algn="l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74320" algn="l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kumimoji="0" sz="23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ts val="500"/>
                </a:spcBef>
                <a:buClr>
                  <a:schemeClr val="bg1">
                    <a:shade val="50000"/>
                  </a:schemeClr>
                </a:buClr>
                <a:buSzPct val="76000"/>
                <a:buFont typeface="Wingdings 3"/>
                <a:buChar char="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ts val="400"/>
                </a:spcBef>
                <a:buClr>
                  <a:schemeClr val="accent2">
                    <a:shade val="75000"/>
                  </a:schemeClr>
                </a:buClr>
                <a:buSzPct val="70000"/>
                <a:buFont typeface="Wingdings"/>
                <a:buChar char="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/>
                <a:buChar char="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182880" algn="l" rtl="0" eaLnBrk="1" latinLnBrk="0" hangingPunct="1">
                <a:spcBef>
                  <a:spcPts val="300"/>
                </a:spcBef>
                <a:buClr>
                  <a:srgbClr val="9FB8CD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6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rgbClr val="727CA3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182880" algn="l" rtl="0" eaLnBrk="1" latinLnBrk="0" hangingPunct="1">
                <a:spcBef>
                  <a:spcPts val="300"/>
                </a:spcBef>
                <a:buClr>
                  <a:prstClr val="white">
                    <a:shade val="50000"/>
                  </a:prst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94560" indent="-182880" algn="l" rtl="0" eaLnBrk="1" latinLnBrk="0" hangingPunct="1">
                <a:spcBef>
                  <a:spcPts val="300"/>
                </a:spcBef>
                <a:buClr>
                  <a:srgbClr val="9FB8CD"/>
                </a:buClr>
                <a:buSzPct val="75000"/>
                <a:buFont typeface="Wingdings 3"/>
                <a:buChar char=""/>
                <a:defRPr kumimoji="0" lang="en-US" sz="12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</a:pPr>
              <a:r>
                <a:rPr lang="en-US" sz="2400" dirty="0"/>
                <a:t>In this example, data-points marked     should be in class </a:t>
              </a:r>
              <a:r>
                <a:rPr lang="en-US" sz="2400" dirty="0">
                  <a:latin typeface="Bookman Old Style" panose="02050604050505020204" pitchFamily="18" charset="0"/>
                </a:rPr>
                <a:t>0</a:t>
              </a:r>
              <a:r>
                <a:rPr lang="en-US" sz="2400" dirty="0"/>
                <a:t> (below the line) and those marked     should be in class </a:t>
              </a:r>
              <a:r>
                <a:rPr lang="en-US" sz="2400" dirty="0">
                  <a:latin typeface="Bookman Old Style" panose="02050604050505020204" pitchFamily="18" charset="0"/>
                </a:rPr>
                <a:t>1</a:t>
              </a:r>
              <a:r>
                <a:rPr lang="en-US" sz="2400" dirty="0"/>
                <a:t> (above the line)</a:t>
              </a:r>
              <a:endParaRPr lang="en-US" sz="2400" dirty="0">
                <a:latin typeface="Bookman Old Style" panose="02050604050505020204" pitchFamily="18" charset="0"/>
              </a:endParaRPr>
            </a:p>
            <a:p>
              <a:pPr fontAlgn="auto">
                <a:spcAft>
                  <a:spcPts val="0"/>
                </a:spcAft>
              </a:pPr>
              <a:endParaRPr lang="en-US" sz="2400" dirty="0"/>
            </a:p>
            <a:p>
              <a:pPr fontAlgn="auto">
                <a:spcAft>
                  <a:spcPts val="0"/>
                </a:spcAft>
              </a:pPr>
              <a:endParaRPr lang="en-US" sz="2400" dirty="0"/>
            </a:p>
          </p:txBody>
        </p: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E6F98C20-E815-D74C-8B9D-4149A9BBFA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91000" y="5802021"/>
              <a:ext cx="228600" cy="217779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5AA9799-33BD-2347-ADD2-6C54D63256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1600" y="5486400"/>
              <a:ext cx="228600" cy="228600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3A1F49DD-4FDE-C34B-AB14-E1F8A8B70BC2}"/>
              </a:ext>
            </a:extLst>
          </p:cNvPr>
          <p:cNvSpPr>
            <a:spLocks noChangeAspect="1"/>
          </p:cNvSpPr>
          <p:nvPr/>
        </p:nvSpPr>
        <p:spPr>
          <a:xfrm>
            <a:off x="2834640" y="3200400"/>
            <a:ext cx="402336" cy="402336"/>
          </a:xfrm>
          <a:prstGeom prst="ellipse">
            <a:avLst/>
          </a:prstGeom>
          <a:noFill/>
          <a:ln w="25400">
            <a:solidFill>
              <a:schemeClr val="accent5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A8896FE-C4D1-5046-A6C7-1F0004021E38}"/>
              </a:ext>
            </a:extLst>
          </p:cNvPr>
          <p:cNvCxnSpPr>
            <a:cxnSpLocks/>
          </p:cNvCxnSpPr>
          <p:nvPr/>
        </p:nvCxnSpPr>
        <p:spPr>
          <a:xfrm>
            <a:off x="3032760" y="3374136"/>
            <a:ext cx="9496" cy="320040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261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6C05-126D-4A4C-9E78-0031D906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Separability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1DA5-D327-0646-890F-7C68AD6A419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724400" y="1295400"/>
            <a:ext cx="3962400" cy="4953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200" dirty="0"/>
              <a:t>The process of adjusting weights stops when there is no classification error left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/>
              <a:t>A data-set is linearly separable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if a linear separator exists for which there will be no error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It is possible that there are </a:t>
            </a:r>
            <a:r>
              <a:rPr lang="en-US" sz="2200" b="1" i="1" dirty="0"/>
              <a:t>multiple</a:t>
            </a:r>
            <a:r>
              <a:rPr lang="en-US" sz="2200" dirty="0"/>
              <a:t> linear boundaries that achieve this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It is also possible that there is </a:t>
            </a:r>
            <a:r>
              <a:rPr lang="en-US" sz="2200" b="1" i="1" dirty="0"/>
              <a:t>no such </a:t>
            </a:r>
            <a:r>
              <a:rPr lang="en-US" sz="2200" dirty="0"/>
              <a:t>boundary!</a:t>
            </a:r>
          </a:p>
          <a:p>
            <a:endParaRPr lang="en-US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544D8-784A-A248-9857-56F7358AF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614BA-766A-C04E-8E80-1E70FCDD9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BD67DE-2A25-DF44-A274-B4F53529B385}"/>
              </a:ext>
            </a:extLst>
          </p:cNvPr>
          <p:cNvGrpSpPr/>
          <p:nvPr/>
        </p:nvGrpSpPr>
        <p:grpSpPr>
          <a:xfrm>
            <a:off x="273638" y="1169977"/>
            <a:ext cx="4222162" cy="3900264"/>
            <a:chOff x="273638" y="1169977"/>
            <a:chExt cx="4222162" cy="390026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D78BB64-85A5-094A-BB8D-827D8D8B11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400" y="1600200"/>
              <a:ext cx="0" cy="3276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BD35A4E-37AC-5D45-9A92-AFF707D48843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" y="4876800"/>
              <a:ext cx="3124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A43AB4-2E69-2F4B-9381-ABE51BE60538}"/>
                </a:ext>
              </a:extLst>
            </p:cNvPr>
            <p:cNvSpPr txBox="1"/>
            <p:nvPr/>
          </p:nvSpPr>
          <p:spPr>
            <a:xfrm>
              <a:off x="3962400" y="4608576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Bookman Old Style" panose="02050604050505020204" pitchFamily="18" charset="0"/>
                </a:rPr>
                <a:t>x</a:t>
              </a:r>
              <a:r>
                <a:rPr lang="en-US" baseline="-25000" dirty="0">
                  <a:latin typeface="Bookman Old Style" panose="02050604050505020204" pitchFamily="18" charset="0"/>
                </a:rPr>
                <a:t>1</a:t>
              </a:r>
              <a:endParaRPr lang="en-US" dirty="0">
                <a:latin typeface="Bookman Old Style" panose="020506040505050202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F3DCD2-E564-604A-9157-4CFFADE53F88}"/>
                </a:ext>
              </a:extLst>
            </p:cNvPr>
            <p:cNvSpPr txBox="1"/>
            <p:nvPr/>
          </p:nvSpPr>
          <p:spPr>
            <a:xfrm>
              <a:off x="685800" y="1169977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spc="300" dirty="0">
                  <a:latin typeface="Bookman Old Style" panose="02050604050505020204" pitchFamily="18" charset="0"/>
                </a:rPr>
                <a:t>x</a:t>
              </a:r>
              <a:r>
                <a:rPr lang="en-US" baseline="-25000" dirty="0">
                  <a:latin typeface="Bookman Old Style" panose="02050604050505020204" pitchFamily="18" charset="0"/>
                </a:rPr>
                <a:t>2</a:t>
              </a:r>
              <a:endParaRPr lang="en-US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AF4B97D-426E-0F40-B124-FD8A02862B18}"/>
                </a:ext>
              </a:extLst>
            </p:cNvPr>
            <p:cNvCxnSpPr>
              <a:cxnSpLocks/>
            </p:cNvCxnSpPr>
            <p:nvPr/>
          </p:nvCxnSpPr>
          <p:spPr>
            <a:xfrm rot="-1200000">
              <a:off x="273638" y="3450220"/>
              <a:ext cx="3886200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21D82B2-0055-E040-9C89-92481B180C5A}"/>
                </a:ext>
              </a:extLst>
            </p:cNvPr>
            <p:cNvSpPr/>
            <p:nvPr/>
          </p:nvSpPr>
          <p:spPr>
            <a:xfrm>
              <a:off x="2895600" y="3261360"/>
              <a:ext cx="274320" cy="274320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1DC0C0B-A3BB-374F-9614-B36923407357}"/>
                </a:ext>
              </a:extLst>
            </p:cNvPr>
            <p:cNvSpPr/>
            <p:nvPr/>
          </p:nvSpPr>
          <p:spPr>
            <a:xfrm>
              <a:off x="1558946" y="4326127"/>
              <a:ext cx="274320" cy="274320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8F2CE90-B69A-D24D-8B74-470D917F17A2}"/>
                </a:ext>
              </a:extLst>
            </p:cNvPr>
            <p:cNvSpPr/>
            <p:nvPr/>
          </p:nvSpPr>
          <p:spPr>
            <a:xfrm>
              <a:off x="1108766" y="3948600"/>
              <a:ext cx="274320" cy="274320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11D614D-2E0A-6B47-B417-630CEDA7F689}"/>
                </a:ext>
              </a:extLst>
            </p:cNvPr>
            <p:cNvSpPr/>
            <p:nvPr/>
          </p:nvSpPr>
          <p:spPr>
            <a:xfrm>
              <a:off x="2089258" y="4043678"/>
              <a:ext cx="274320" cy="274320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31CC9C7-A947-A341-A648-56D3486E5173}"/>
                </a:ext>
              </a:extLst>
            </p:cNvPr>
            <p:cNvSpPr/>
            <p:nvPr/>
          </p:nvSpPr>
          <p:spPr>
            <a:xfrm>
              <a:off x="2200879" y="4471416"/>
              <a:ext cx="274320" cy="274320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77BE221-9006-2E4E-889D-E5685CC6FA3A}"/>
                </a:ext>
              </a:extLst>
            </p:cNvPr>
            <p:cNvSpPr/>
            <p:nvPr/>
          </p:nvSpPr>
          <p:spPr>
            <a:xfrm>
              <a:off x="1626303" y="3769358"/>
              <a:ext cx="274320" cy="274320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1917775-7D15-F74F-BD56-1C4155918CFE}"/>
                </a:ext>
              </a:extLst>
            </p:cNvPr>
            <p:cNvSpPr/>
            <p:nvPr/>
          </p:nvSpPr>
          <p:spPr>
            <a:xfrm>
              <a:off x="2895600" y="3810000"/>
              <a:ext cx="274320" cy="274320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04ADCD90-391E-E140-B1A6-47D1F5484F26}"/>
                </a:ext>
              </a:extLst>
            </p:cNvPr>
            <p:cNvSpPr/>
            <p:nvPr/>
          </p:nvSpPr>
          <p:spPr>
            <a:xfrm>
              <a:off x="1066800" y="3154680"/>
              <a:ext cx="274320" cy="274320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0395EB44-60B7-744F-843F-AB25600140E3}"/>
                </a:ext>
              </a:extLst>
            </p:cNvPr>
            <p:cNvSpPr/>
            <p:nvPr/>
          </p:nvSpPr>
          <p:spPr>
            <a:xfrm>
              <a:off x="1289650" y="2433744"/>
              <a:ext cx="274320" cy="274320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05FBCF10-F56B-FE4A-B44E-06BBCC330844}"/>
                </a:ext>
              </a:extLst>
            </p:cNvPr>
            <p:cNvSpPr/>
            <p:nvPr/>
          </p:nvSpPr>
          <p:spPr>
            <a:xfrm>
              <a:off x="1752855" y="2133600"/>
              <a:ext cx="274320" cy="274320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iangle 34">
              <a:extLst>
                <a:ext uri="{FF2B5EF4-FFF2-40B4-BE49-F238E27FC236}">
                  <a16:creationId xmlns:a16="http://schemas.microsoft.com/office/drawing/2014/main" id="{9CFFF2B6-08BB-B545-9E78-A95DC85D668B}"/>
                </a:ext>
              </a:extLst>
            </p:cNvPr>
            <p:cNvSpPr/>
            <p:nvPr/>
          </p:nvSpPr>
          <p:spPr>
            <a:xfrm>
              <a:off x="2054525" y="3036233"/>
              <a:ext cx="274320" cy="274320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70D8BC6E-4615-1B4A-A8E1-A6151A4C094F}"/>
                </a:ext>
              </a:extLst>
            </p:cNvPr>
            <p:cNvSpPr/>
            <p:nvPr/>
          </p:nvSpPr>
          <p:spPr>
            <a:xfrm>
              <a:off x="1624020" y="2806290"/>
              <a:ext cx="274320" cy="274320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63EC76F5-B2E8-C647-94EE-FD8F14A9A3FF}"/>
                </a:ext>
              </a:extLst>
            </p:cNvPr>
            <p:cNvSpPr/>
            <p:nvPr/>
          </p:nvSpPr>
          <p:spPr>
            <a:xfrm>
              <a:off x="2328845" y="2258047"/>
              <a:ext cx="274320" cy="274320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D67480A7-1D71-1141-B0EE-CE2E7817465C}"/>
                </a:ext>
              </a:extLst>
            </p:cNvPr>
            <p:cNvSpPr/>
            <p:nvPr/>
          </p:nvSpPr>
          <p:spPr>
            <a:xfrm>
              <a:off x="2545080" y="2789321"/>
              <a:ext cx="274320" cy="274320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2A302DE0-7C98-7345-8BC3-0FBA27144546}"/>
              </a:ext>
            </a:extLst>
          </p:cNvPr>
          <p:cNvSpPr/>
          <p:nvPr/>
        </p:nvSpPr>
        <p:spPr>
          <a:xfrm>
            <a:off x="8610600" y="6477000"/>
            <a:ext cx="91440" cy="91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95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6C05-126D-4A4C-9E78-0031D906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Linearly Inseparable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1DA5-D327-0646-890F-7C68AD6A419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724400" y="1295400"/>
            <a:ext cx="3962400" cy="4953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200" dirty="0"/>
              <a:t>Some data </a:t>
            </a:r>
            <a:r>
              <a:rPr lang="en-US" sz="2200" b="1" i="1" dirty="0"/>
              <a:t>can’t </a:t>
            </a:r>
            <a:r>
              <a:rPr lang="en-US" sz="2200" dirty="0"/>
              <a:t>be separated using a linear classifier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900" dirty="0"/>
              <a:t>Any line drawn will always leave some error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The perceptron update method is guaranteed to eventually </a:t>
            </a:r>
            <a:r>
              <a:rPr lang="en-US" sz="2200" dirty="0">
                <a:solidFill>
                  <a:schemeClr val="accent3"/>
                </a:solidFill>
              </a:rPr>
              <a:t>converge</a:t>
            </a:r>
            <a:r>
              <a:rPr lang="en-US" sz="2200" dirty="0"/>
              <a:t> to an error-free boundary </a:t>
            </a:r>
            <a:r>
              <a:rPr lang="en-US" sz="2200" b="1" i="1" dirty="0"/>
              <a:t>if</a:t>
            </a:r>
            <a:r>
              <a:rPr lang="en-US" sz="2200" dirty="0"/>
              <a:t> such a boundary really exists</a:t>
            </a:r>
          </a:p>
          <a:p>
            <a:pPr lvl="1">
              <a:spcBef>
                <a:spcPts val="0"/>
              </a:spcBef>
            </a:pPr>
            <a:r>
              <a:rPr lang="en-US" sz="1900" dirty="0"/>
              <a:t>If it </a:t>
            </a:r>
            <a:r>
              <a:rPr lang="en-US" sz="1900" b="1" i="1" dirty="0"/>
              <a:t>doesn’t</a:t>
            </a:r>
            <a:r>
              <a:rPr lang="en-US" sz="1900" dirty="0"/>
              <a:t> exist, then the most basic version of the algorithm will never terminate</a:t>
            </a:r>
          </a:p>
          <a:p>
            <a:endParaRPr lang="en-US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544D8-784A-A248-9857-56F7358AF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614BA-766A-C04E-8E80-1E70FCDD9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78BB64-85A5-094A-BB8D-827D8D8B111B}"/>
              </a:ext>
            </a:extLst>
          </p:cNvPr>
          <p:cNvCxnSpPr>
            <a:cxnSpLocks/>
          </p:cNvCxnSpPr>
          <p:nvPr/>
        </p:nvCxnSpPr>
        <p:spPr>
          <a:xfrm flipV="1">
            <a:off x="914400" y="1600200"/>
            <a:ext cx="0" cy="3276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D35A4E-37AC-5D45-9A92-AFF707D48843}"/>
              </a:ext>
            </a:extLst>
          </p:cNvPr>
          <p:cNvCxnSpPr>
            <a:cxnSpLocks/>
          </p:cNvCxnSpPr>
          <p:nvPr/>
        </p:nvCxnSpPr>
        <p:spPr>
          <a:xfrm>
            <a:off x="914400" y="4876800"/>
            <a:ext cx="3124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A43AB4-2E69-2F4B-9381-ABE51BE60538}"/>
              </a:ext>
            </a:extLst>
          </p:cNvPr>
          <p:cNvSpPr txBox="1"/>
          <p:nvPr/>
        </p:nvSpPr>
        <p:spPr>
          <a:xfrm>
            <a:off x="3962400" y="460857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3DCD2-E564-604A-9157-4CFFADE53F88}"/>
              </a:ext>
            </a:extLst>
          </p:cNvPr>
          <p:cNvSpPr txBox="1"/>
          <p:nvPr/>
        </p:nvSpPr>
        <p:spPr>
          <a:xfrm>
            <a:off x="685800" y="1169977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pc="300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endParaRPr lang="en-US" dirty="0">
              <a:latin typeface="Bookman Old Style" panose="020506040505050202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F4B97D-426E-0F40-B124-FD8A02862B18}"/>
              </a:ext>
            </a:extLst>
          </p:cNvPr>
          <p:cNvCxnSpPr>
            <a:cxnSpLocks/>
          </p:cNvCxnSpPr>
          <p:nvPr/>
        </p:nvCxnSpPr>
        <p:spPr>
          <a:xfrm rot="-1200000">
            <a:off x="273638" y="3450220"/>
            <a:ext cx="3886200" cy="0"/>
          </a:xfrm>
          <a:prstGeom prst="line">
            <a:avLst/>
          </a:prstGeom>
          <a:ln w="2222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1D82B2-0055-E040-9C89-92481B180C5A}"/>
              </a:ext>
            </a:extLst>
          </p:cNvPr>
          <p:cNvSpPr/>
          <p:nvPr/>
        </p:nvSpPr>
        <p:spPr>
          <a:xfrm>
            <a:off x="2895600" y="3261360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DC0C0B-A3BB-374F-9614-B36923407357}"/>
              </a:ext>
            </a:extLst>
          </p:cNvPr>
          <p:cNvSpPr/>
          <p:nvPr/>
        </p:nvSpPr>
        <p:spPr>
          <a:xfrm>
            <a:off x="1558946" y="4326127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F2CE90-B69A-D24D-8B74-470D917F17A2}"/>
              </a:ext>
            </a:extLst>
          </p:cNvPr>
          <p:cNvSpPr/>
          <p:nvPr/>
        </p:nvSpPr>
        <p:spPr>
          <a:xfrm>
            <a:off x="1108766" y="3948600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1D614D-2E0A-6B47-B417-630CEDA7F689}"/>
              </a:ext>
            </a:extLst>
          </p:cNvPr>
          <p:cNvSpPr/>
          <p:nvPr/>
        </p:nvSpPr>
        <p:spPr>
          <a:xfrm>
            <a:off x="2089258" y="4043678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1CC9C7-A947-A341-A648-56D3486E5173}"/>
              </a:ext>
            </a:extLst>
          </p:cNvPr>
          <p:cNvSpPr/>
          <p:nvPr/>
        </p:nvSpPr>
        <p:spPr>
          <a:xfrm>
            <a:off x="2200879" y="4471416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77BE221-9006-2E4E-889D-E5685CC6FA3A}"/>
              </a:ext>
            </a:extLst>
          </p:cNvPr>
          <p:cNvSpPr/>
          <p:nvPr/>
        </p:nvSpPr>
        <p:spPr>
          <a:xfrm>
            <a:off x="1626303" y="3769358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917775-7D15-F74F-BD56-1C4155918CFE}"/>
              </a:ext>
            </a:extLst>
          </p:cNvPr>
          <p:cNvSpPr/>
          <p:nvPr/>
        </p:nvSpPr>
        <p:spPr>
          <a:xfrm>
            <a:off x="2895600" y="3810000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04ADCD90-391E-E140-B1A6-47D1F5484F26}"/>
              </a:ext>
            </a:extLst>
          </p:cNvPr>
          <p:cNvSpPr/>
          <p:nvPr/>
        </p:nvSpPr>
        <p:spPr>
          <a:xfrm>
            <a:off x="1066800" y="3154680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0395EB44-60B7-744F-843F-AB25600140E3}"/>
              </a:ext>
            </a:extLst>
          </p:cNvPr>
          <p:cNvSpPr/>
          <p:nvPr/>
        </p:nvSpPr>
        <p:spPr>
          <a:xfrm>
            <a:off x="1289650" y="2433744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05FBCF10-F56B-FE4A-B44E-06BBCC330844}"/>
              </a:ext>
            </a:extLst>
          </p:cNvPr>
          <p:cNvSpPr/>
          <p:nvPr/>
        </p:nvSpPr>
        <p:spPr>
          <a:xfrm>
            <a:off x="1752855" y="2133600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9CFFF2B6-08BB-B545-9E78-A95DC85D668B}"/>
              </a:ext>
            </a:extLst>
          </p:cNvPr>
          <p:cNvSpPr/>
          <p:nvPr/>
        </p:nvSpPr>
        <p:spPr>
          <a:xfrm>
            <a:off x="2054525" y="3036233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70D8BC6E-4615-1B4A-A8E1-A6151A4C094F}"/>
              </a:ext>
            </a:extLst>
          </p:cNvPr>
          <p:cNvSpPr/>
          <p:nvPr/>
        </p:nvSpPr>
        <p:spPr>
          <a:xfrm>
            <a:off x="1624020" y="2806290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63EC76F5-B2E8-C647-94EE-FD8F14A9A3FF}"/>
              </a:ext>
            </a:extLst>
          </p:cNvPr>
          <p:cNvSpPr/>
          <p:nvPr/>
        </p:nvSpPr>
        <p:spPr>
          <a:xfrm>
            <a:off x="2328845" y="2258047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D67480A7-1D71-1141-B0EE-CE2E7817465C}"/>
              </a:ext>
            </a:extLst>
          </p:cNvPr>
          <p:cNvSpPr/>
          <p:nvPr/>
        </p:nvSpPr>
        <p:spPr>
          <a:xfrm>
            <a:off x="2545080" y="2789321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B168D37-3CAE-AD44-BDA0-F834B48BC673}"/>
              </a:ext>
            </a:extLst>
          </p:cNvPr>
          <p:cNvSpPr/>
          <p:nvPr/>
        </p:nvSpPr>
        <p:spPr>
          <a:xfrm>
            <a:off x="1930065" y="2612922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A30B2990-DFB3-7546-AF4D-9049720243AC}"/>
              </a:ext>
            </a:extLst>
          </p:cNvPr>
          <p:cNvSpPr/>
          <p:nvPr/>
        </p:nvSpPr>
        <p:spPr>
          <a:xfrm>
            <a:off x="2430396" y="3603001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28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2E3D-60E5-C34D-96BF-A3775724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Linearly Inseparable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3068C-2BA3-3E4A-BE8C-3D5C96C2E6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5882640"/>
            <a:ext cx="8229600" cy="4419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Unfortunately, data that can’t be separated linearly is very common…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A196-E5F7-FE41-8956-27369F70D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E0E79-5599-A54D-AE94-F48EAE386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4D7C96-A908-AE4B-9343-1FC40BC3B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99" y="1199864"/>
            <a:ext cx="7126801" cy="428653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ABF6CF-1C8F-9348-9A91-ACDBA9B1AC3A}"/>
              </a:ext>
            </a:extLst>
          </p:cNvPr>
          <p:cNvSpPr txBox="1">
            <a:spLocks/>
          </p:cNvSpPr>
          <p:nvPr/>
        </p:nvSpPr>
        <p:spPr>
          <a:xfrm>
            <a:off x="380999" y="5399768"/>
            <a:ext cx="8382000" cy="365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 typeface="Wingdings 3"/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Image source: Russel &amp;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Norvig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AI:  A Modern Approach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(Prentice Hal, 2010)</a:t>
            </a:r>
          </a:p>
        </p:txBody>
      </p:sp>
    </p:spTree>
    <p:extLst>
      <p:ext uri="{BB962C8B-B14F-4D97-AF65-F5344CB8AC3E}">
        <p14:creationId xmlns:p14="http://schemas.microsoft.com/office/powerpoint/2010/main" val="2975871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5E83-CFB7-8542-97C3-0FD0B8A7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Perceptron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015E-50F1-0C42-BBA7-4BB95867D6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To minimize error, we can modify the algorithm slightly: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Choose an input </a:t>
            </a:r>
            <a:r>
              <a:rPr lang="en-US" sz="2100" b="1" dirty="0">
                <a:latin typeface="Bookman Old Style" panose="02050604050505020204" pitchFamily="18" charset="0"/>
              </a:rPr>
              <a:t>x</a:t>
            </a:r>
            <a:r>
              <a:rPr lang="en-US" sz="2100" i="1" baseline="-25000" dirty="0">
                <a:latin typeface="Bookman Old Style" panose="02050604050505020204" pitchFamily="18" charset="0"/>
              </a:rPr>
              <a:t>i</a:t>
            </a:r>
            <a:r>
              <a:rPr lang="en-US" sz="2100" b="1" dirty="0"/>
              <a:t> </a:t>
            </a:r>
            <a:r>
              <a:rPr lang="en-US" sz="2100" dirty="0"/>
              <a:t>from our data set that is wrongly classified.</a:t>
            </a:r>
          </a:p>
          <a:p>
            <a:pPr marL="457200" indent="-457200">
              <a:spcAft>
                <a:spcPts val="4200"/>
              </a:spcAft>
              <a:buFont typeface="+mj-lt"/>
              <a:buAutoNum type="arabicPeriod"/>
            </a:pPr>
            <a:r>
              <a:rPr lang="en-US" sz="2100" dirty="0"/>
              <a:t>Update vector of weights,                                           , as follows: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Repeat until no classification errors remain</a:t>
            </a:r>
            <a:r>
              <a:rPr lang="en-US" sz="2000" dirty="0"/>
              <a:t>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 startAt="3"/>
            </a:pPr>
            <a:r>
              <a:rPr lang="en-US" sz="2000" dirty="0"/>
              <a:t>Repeat until weights no longer change; modify learning parameter </a:t>
            </a:r>
            <a:r>
              <a:rPr lang="en-US" sz="2000" dirty="0">
                <a:latin typeface="Bookman Old Style" panose="02050604050505020204" pitchFamily="18" charset="0"/>
              </a:rPr>
              <a:t>𝛼 </a:t>
            </a:r>
            <a:r>
              <a:rPr lang="en-US" sz="2000" dirty="0"/>
              <a:t>over time to guarantee this.</a:t>
            </a:r>
          </a:p>
          <a:p>
            <a:r>
              <a:rPr lang="en-US" sz="2200" dirty="0"/>
              <a:t>If we make </a:t>
            </a:r>
            <a:r>
              <a:rPr lang="en-US" sz="2400" dirty="0">
                <a:latin typeface="Bookman Old Style" panose="02050604050505020204" pitchFamily="18" charset="0"/>
              </a:rPr>
              <a:t>𝛼 </a:t>
            </a:r>
            <a:r>
              <a:rPr lang="en-US" sz="2400" dirty="0"/>
              <a:t>smaller and smaller over time, then as            ,  the weights will quit changing, and the algorithm converges</a:t>
            </a:r>
            <a:endParaRPr lang="en-US" sz="2200" dirty="0"/>
          </a:p>
          <a:p>
            <a:pPr>
              <a:spcAft>
                <a:spcPts val="7200"/>
              </a:spcAft>
            </a:pPr>
            <a:r>
              <a:rPr lang="en-US" sz="2200" dirty="0"/>
              <a:t>To get down to a </a:t>
            </a:r>
            <a:r>
              <a:rPr lang="en-US" sz="2200" dirty="0">
                <a:solidFill>
                  <a:schemeClr val="accent3"/>
                </a:solidFill>
              </a:rPr>
              <a:t>least-error</a:t>
            </a:r>
            <a:r>
              <a:rPr lang="en-US" sz="2200" dirty="0"/>
              <a:t> possible final separator, we do this slowly, e.g., setting                                           , where </a:t>
            </a:r>
            <a:r>
              <a:rPr lang="en-US" sz="2200" i="1" dirty="0">
                <a:latin typeface="Bookman Old Style" panose="02050604050505020204" pitchFamily="18" charset="0"/>
              </a:rPr>
              <a:t>t</a:t>
            </a:r>
            <a:r>
              <a:rPr lang="en-US" sz="2200" dirty="0"/>
              <a:t> is the current iteration of the update algorithm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9A5A3-2D29-0E43-B991-353262B2D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760D8-4D81-884C-94CD-1DB8039BE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C0C32E-F0A8-A946-A110-60ACD713D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240" y="2103120"/>
            <a:ext cx="3108960" cy="2743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7AF3AB-FF07-364E-807F-3BD2B440D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549016"/>
            <a:ext cx="4787900" cy="34328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CAF7BB-D0D0-614B-98BB-3C639356A797}"/>
              </a:ext>
            </a:extLst>
          </p:cNvPr>
          <p:cNvCxnSpPr>
            <a:cxnSpLocks/>
          </p:cNvCxnSpPr>
          <p:nvPr/>
        </p:nvCxnSpPr>
        <p:spPr>
          <a:xfrm>
            <a:off x="457200" y="3200400"/>
            <a:ext cx="5486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397A846-F268-D745-88A2-EA03B11CC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040" y="4297680"/>
            <a:ext cx="865505" cy="2393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BD9687-399C-9040-A3E0-D07B3680D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3512" y="5410200"/>
            <a:ext cx="3241040" cy="3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1888-F937-6546-9743-18CE9290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Perceptron Learning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9A945-AFB2-6A40-B190-74EBC3CA3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470B3-74FE-1741-8E96-19F9A7B85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313F0D-09E1-574A-A8F5-5520ACCB5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00200"/>
            <a:ext cx="8229600" cy="412496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0F6E26-0257-8444-BCD0-539F1F530514}"/>
              </a:ext>
            </a:extLst>
          </p:cNvPr>
          <p:cNvSpPr txBox="1">
            <a:spLocks/>
          </p:cNvSpPr>
          <p:nvPr/>
        </p:nvSpPr>
        <p:spPr>
          <a:xfrm>
            <a:off x="381000" y="5654040"/>
            <a:ext cx="8382000" cy="365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 typeface="Wingdings 3"/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Image source: Russel &amp;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Norvig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AI:  A Modern Approach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(Prentice Hal, 2010)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BE8F67-1C84-C043-B6EB-B24F6B8B95EA}"/>
              </a:ext>
            </a:extLst>
          </p:cNvPr>
          <p:cNvSpPr/>
          <p:nvPr/>
        </p:nvSpPr>
        <p:spPr>
          <a:xfrm>
            <a:off x="8610600" y="6477000"/>
            <a:ext cx="91440" cy="91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to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When collecting our training example pairs, </a:t>
            </a:r>
            <a:r>
              <a:rPr lang="en-US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Bookman Old Style"/>
                <a:cs typeface="Bookman Old Style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/>
                <a:cs typeface="Bookman Old Style"/>
              </a:rPr>
              <a:t>, </a:t>
            </a:r>
            <a:r>
              <a:rPr lang="en-US" i="1" spc="300" dirty="0">
                <a:solidFill>
                  <a:srgbClr val="000000"/>
                </a:solidFill>
                <a:latin typeface="Bookman Old Style"/>
                <a:cs typeface="Bookman Old Style"/>
              </a:rPr>
              <a:t>f</a:t>
            </a:r>
            <a:r>
              <a:rPr lang="en-US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lang="en-US" i="1" spc="300" dirty="0">
                <a:solidFill>
                  <a:srgbClr val="000000"/>
                </a:solidFill>
                <a:latin typeface="Bookman Old Style"/>
                <a:cs typeface="Bookman Old Style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/>
                <a:cs typeface="Bookman Old Style"/>
              </a:rPr>
              <a:t>))</a:t>
            </a:r>
            <a:r>
              <a:rPr lang="en-US" dirty="0"/>
              <a:t>, we still have some decisions to make</a:t>
            </a:r>
          </a:p>
          <a:p>
            <a:r>
              <a:rPr lang="en-US" b="1" i="1" dirty="0">
                <a:solidFill>
                  <a:srgbClr val="000000"/>
                </a:solidFill>
              </a:rPr>
              <a:t>Example</a:t>
            </a:r>
            <a:r>
              <a:rPr lang="en-US" dirty="0">
                <a:solidFill>
                  <a:srgbClr val="000000"/>
                </a:solidFill>
              </a:rPr>
              <a:t>: Medical Informatics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We have some genetic information about patients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Some get sick with a disease and some don’t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Patients live for a number of years (sick or not)</a:t>
            </a:r>
          </a:p>
          <a:p>
            <a:r>
              <a:rPr lang="en-US" b="1" i="1" dirty="0">
                <a:solidFill>
                  <a:srgbClr val="000000"/>
                </a:solidFill>
              </a:rPr>
              <a:t>Question</a:t>
            </a:r>
            <a:r>
              <a:rPr lang="en-US" dirty="0">
                <a:solidFill>
                  <a:srgbClr val="000000"/>
                </a:solidFill>
              </a:rPr>
              <a:t>: what do we want to learn from this data?</a:t>
            </a:r>
          </a:p>
          <a:p>
            <a:r>
              <a:rPr lang="en-US" dirty="0">
                <a:solidFill>
                  <a:srgbClr val="000000"/>
                </a:solidFill>
              </a:rPr>
              <a:t>Depending upon what we decide, we may use: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Different models of the data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Different machine learning approaches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Different measurements of successful learning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0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B3CE-B3DF-B441-B6A9-DE99D7B7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Approach: Regression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654706-2723-A548-84FD-F867F06F961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377952" y="1188527"/>
            <a:ext cx="4041648" cy="4694113"/>
          </a:xfrm>
        </p:spPr>
        <p:txBody>
          <a:bodyPr/>
          <a:lstStyle/>
          <a:p>
            <a:r>
              <a:rPr lang="en-US" dirty="0"/>
              <a:t>We decide that we want to try to learn to predict how long patients will live</a:t>
            </a:r>
          </a:p>
          <a:p>
            <a:r>
              <a:rPr lang="en-US" dirty="0"/>
              <a:t>We base this upon information about the degree to which they express a specific gene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3"/>
                </a:solidFill>
              </a:rPr>
              <a:t>regression problem</a:t>
            </a:r>
            <a:r>
              <a:rPr lang="en-US" dirty="0"/>
              <a:t>: the function we learn is the “best (linear) fit” to the data we have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72E28-FE69-BE46-9914-8CF919209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C84F2-CA8A-0E43-B27F-0640BE307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11C5C7-2BE5-1445-9C8D-F69D68989647}"/>
              </a:ext>
            </a:extLst>
          </p:cNvPr>
          <p:cNvGrpSpPr/>
          <p:nvPr/>
        </p:nvGrpSpPr>
        <p:grpSpPr>
          <a:xfrm>
            <a:off x="4452895" y="1355121"/>
            <a:ext cx="4233904" cy="3199353"/>
            <a:chOff x="4754722" y="1328993"/>
            <a:chExt cx="3855877" cy="286893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AD1F134-3316-9149-871E-2178F54EC053}"/>
                </a:ext>
              </a:extLst>
            </p:cNvPr>
            <p:cNvGrpSpPr/>
            <p:nvPr/>
          </p:nvGrpSpPr>
          <p:grpSpPr>
            <a:xfrm>
              <a:off x="4754722" y="1328993"/>
              <a:ext cx="3855877" cy="2868938"/>
              <a:chOff x="5205996" y="1142999"/>
              <a:chExt cx="3480804" cy="2557467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C983706-0E11-2E41-92BE-6253185B544C}"/>
                  </a:ext>
                </a:extLst>
              </p:cNvPr>
              <p:cNvGrpSpPr/>
              <p:nvPr/>
            </p:nvGrpSpPr>
            <p:grpSpPr>
              <a:xfrm>
                <a:off x="5205996" y="1142999"/>
                <a:ext cx="3480804" cy="2557467"/>
                <a:chOff x="5205996" y="1263012"/>
                <a:chExt cx="3480804" cy="2557467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BD4026C4-CF80-7D40-A4A6-11A18117BACB}"/>
                    </a:ext>
                  </a:extLst>
                </p:cNvPr>
                <p:cNvSpPr/>
                <p:nvPr/>
              </p:nvSpPr>
              <p:spPr>
                <a:xfrm>
                  <a:off x="5486399" y="1339213"/>
                  <a:ext cx="3200401" cy="2242187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DA414B6-3876-1046-8F5B-E2263A8C76C8}"/>
                    </a:ext>
                  </a:extLst>
                </p:cNvPr>
                <p:cNvSpPr txBox="1"/>
                <p:nvPr/>
              </p:nvSpPr>
              <p:spPr>
                <a:xfrm>
                  <a:off x="5867400" y="2590800"/>
                  <a:ext cx="457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/>
                      </a:solidFill>
                      <a:latin typeface="Andale Mono" panose="020B0509000000000004" pitchFamily="49" charset="0"/>
                    </a:rPr>
                    <a:t>x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3D044A0-2452-AB46-9BD4-FD21C037CA17}"/>
                    </a:ext>
                  </a:extLst>
                </p:cNvPr>
                <p:cNvSpPr txBox="1"/>
                <p:nvPr/>
              </p:nvSpPr>
              <p:spPr>
                <a:xfrm>
                  <a:off x="6019800" y="2743200"/>
                  <a:ext cx="457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/>
                      </a:solidFill>
                      <a:latin typeface="Andale Mono" panose="020B0509000000000004" pitchFamily="49" charset="0"/>
                    </a:rPr>
                    <a:t>x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93E6F13-B253-7647-A97C-D76B256187DB}"/>
                    </a:ext>
                  </a:extLst>
                </p:cNvPr>
                <p:cNvSpPr txBox="1"/>
                <p:nvPr/>
              </p:nvSpPr>
              <p:spPr>
                <a:xfrm>
                  <a:off x="6126480" y="2543810"/>
                  <a:ext cx="457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/>
                      </a:solidFill>
                      <a:latin typeface="Andale Mono" panose="020B0509000000000004" pitchFamily="49" charset="0"/>
                    </a:rPr>
                    <a:t>x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72D4937-D05E-C449-8FD0-D006CD629814}"/>
                    </a:ext>
                  </a:extLst>
                </p:cNvPr>
                <p:cNvSpPr txBox="1"/>
                <p:nvPr/>
              </p:nvSpPr>
              <p:spPr>
                <a:xfrm>
                  <a:off x="6477001" y="2452300"/>
                  <a:ext cx="457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/>
                      </a:solidFill>
                      <a:latin typeface="Andale Mono" panose="020B0509000000000004" pitchFamily="49" charset="0"/>
                    </a:rPr>
                    <a:t>x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1C67B6D-1E0F-A740-89B1-12F5F62D8E1C}"/>
                    </a:ext>
                  </a:extLst>
                </p:cNvPr>
                <p:cNvSpPr txBox="1"/>
                <p:nvPr/>
              </p:nvSpPr>
              <p:spPr>
                <a:xfrm>
                  <a:off x="6475475" y="2099101"/>
                  <a:ext cx="457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/>
                      </a:solidFill>
                      <a:latin typeface="Andale Mono" panose="020B0509000000000004" pitchFamily="49" charset="0"/>
                    </a:rPr>
                    <a:t>x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9370A2C-1B40-D644-AFF6-7DFECA91184B}"/>
                    </a:ext>
                  </a:extLst>
                </p:cNvPr>
                <p:cNvSpPr txBox="1"/>
                <p:nvPr/>
              </p:nvSpPr>
              <p:spPr>
                <a:xfrm>
                  <a:off x="6932675" y="2859897"/>
                  <a:ext cx="457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/>
                      </a:solidFill>
                      <a:latin typeface="Andale Mono" panose="020B0509000000000004" pitchFamily="49" charset="0"/>
                    </a:rPr>
                    <a:t>x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FC953DF-FF26-8547-BF69-21B8CB272EA9}"/>
                    </a:ext>
                  </a:extLst>
                </p:cNvPr>
                <p:cNvSpPr txBox="1"/>
                <p:nvPr/>
              </p:nvSpPr>
              <p:spPr>
                <a:xfrm>
                  <a:off x="7054596" y="2353642"/>
                  <a:ext cx="457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/>
                      </a:solidFill>
                      <a:latin typeface="Andale Mono" panose="020B0509000000000004" pitchFamily="49" charset="0"/>
                    </a:rPr>
                    <a:t>x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052C2AD-D44C-8E46-9545-728370A3DE8A}"/>
                    </a:ext>
                  </a:extLst>
                </p:cNvPr>
                <p:cNvSpPr txBox="1"/>
                <p:nvPr/>
              </p:nvSpPr>
              <p:spPr>
                <a:xfrm>
                  <a:off x="6538158" y="2311689"/>
                  <a:ext cx="457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/>
                      </a:solidFill>
                      <a:latin typeface="Andale Mono" panose="020B0509000000000004" pitchFamily="49" charset="0"/>
                    </a:rPr>
                    <a:t>x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919C218-8B9A-4342-A739-54BC4042A448}"/>
                    </a:ext>
                  </a:extLst>
                </p:cNvPr>
                <p:cNvSpPr txBox="1"/>
                <p:nvPr/>
              </p:nvSpPr>
              <p:spPr>
                <a:xfrm>
                  <a:off x="5776159" y="2464070"/>
                  <a:ext cx="457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/>
                      </a:solidFill>
                      <a:latin typeface="Andale Mono" panose="020B0509000000000004" pitchFamily="49" charset="0"/>
                    </a:rPr>
                    <a:t>x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063EF17-CF41-3440-8403-7A225CEF846B}"/>
                    </a:ext>
                  </a:extLst>
                </p:cNvPr>
                <p:cNvSpPr txBox="1"/>
                <p:nvPr/>
              </p:nvSpPr>
              <p:spPr>
                <a:xfrm>
                  <a:off x="5911698" y="2311689"/>
                  <a:ext cx="457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/>
                      </a:solidFill>
                      <a:latin typeface="Andale Mono" panose="020B0509000000000004" pitchFamily="49" charset="0"/>
                    </a:rPr>
                    <a:t>x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345D849-C7AF-4B49-987D-2455EC248FE3}"/>
                    </a:ext>
                  </a:extLst>
                </p:cNvPr>
                <p:cNvSpPr txBox="1"/>
                <p:nvPr/>
              </p:nvSpPr>
              <p:spPr>
                <a:xfrm rot="16200000">
                  <a:off x="4173318" y="2295690"/>
                  <a:ext cx="2318387" cy="2530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Andale Mono" panose="020B0509000000000004" pitchFamily="49" charset="0"/>
                    </a:rPr>
                    <a:t>survival (years)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4BADB6D-D864-EC46-A253-695D0728C714}"/>
                    </a:ext>
                  </a:extLst>
                </p:cNvPr>
                <p:cNvSpPr txBox="1"/>
                <p:nvPr/>
              </p:nvSpPr>
              <p:spPr>
                <a:xfrm>
                  <a:off x="5826107" y="3574451"/>
                  <a:ext cx="2213136" cy="2460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Andale Mono" panose="020B0509000000000004" pitchFamily="49" charset="0"/>
                    </a:rPr>
                    <a:t>gene X expression</a:t>
                  </a: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4A0C9F-5D17-B248-84EB-330FC74C0416}"/>
                  </a:ext>
                </a:extLst>
              </p:cNvPr>
              <p:cNvSpPr txBox="1"/>
              <p:nvPr/>
            </p:nvSpPr>
            <p:spPr>
              <a:xfrm>
                <a:off x="6096000" y="2576197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F783C6-E3C0-5D4A-943F-9687637A7DDA}"/>
                  </a:ext>
                </a:extLst>
              </p:cNvPr>
              <p:cNvSpPr txBox="1"/>
              <p:nvPr/>
            </p:nvSpPr>
            <p:spPr>
              <a:xfrm>
                <a:off x="6446521" y="2484687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0CD529-B2D0-0144-A609-EC49C98DA567}"/>
                  </a:ext>
                </a:extLst>
              </p:cNvPr>
              <p:cNvSpPr txBox="1"/>
              <p:nvPr/>
            </p:nvSpPr>
            <p:spPr>
              <a:xfrm>
                <a:off x="6744774" y="2341060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7D4F63-8FAE-3545-A30C-BB940BC4AFD8}"/>
                  </a:ext>
                </a:extLst>
              </p:cNvPr>
              <p:cNvSpPr txBox="1"/>
              <p:nvPr/>
            </p:nvSpPr>
            <p:spPr>
              <a:xfrm>
                <a:off x="6096000" y="292340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38D8E7-DAF4-5447-99D9-4B6DAD7338A5}"/>
                  </a:ext>
                </a:extLst>
              </p:cNvPr>
              <p:cNvSpPr txBox="1"/>
              <p:nvPr/>
            </p:nvSpPr>
            <p:spPr>
              <a:xfrm>
                <a:off x="6446521" y="283189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7FBADF-3A9A-5443-A4BC-4F0F832204BB}"/>
                  </a:ext>
                </a:extLst>
              </p:cNvPr>
              <p:cNvSpPr txBox="1"/>
              <p:nvPr/>
            </p:nvSpPr>
            <p:spPr>
              <a:xfrm>
                <a:off x="6902195" y="2582543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F9549A-FBCC-C04E-A9DB-DCAB07D2505C}"/>
                  </a:ext>
                </a:extLst>
              </p:cNvPr>
              <p:cNvSpPr txBox="1"/>
              <p:nvPr/>
            </p:nvSpPr>
            <p:spPr>
              <a:xfrm>
                <a:off x="6248400" y="292340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680A77-9B00-8449-8E50-5C8E5593AE86}"/>
                  </a:ext>
                </a:extLst>
              </p:cNvPr>
              <p:cNvSpPr txBox="1"/>
              <p:nvPr/>
            </p:nvSpPr>
            <p:spPr>
              <a:xfrm>
                <a:off x="6598921" y="283189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8C9B05-247C-BD4C-8B97-888DCF8A80BD}"/>
                  </a:ext>
                </a:extLst>
              </p:cNvPr>
              <p:cNvSpPr txBox="1"/>
              <p:nvPr/>
            </p:nvSpPr>
            <p:spPr>
              <a:xfrm>
                <a:off x="7054595" y="2582543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2150AC-574B-AB43-B247-695AC8471937}"/>
                  </a:ext>
                </a:extLst>
              </p:cNvPr>
              <p:cNvSpPr txBox="1"/>
              <p:nvPr/>
            </p:nvSpPr>
            <p:spPr>
              <a:xfrm>
                <a:off x="6248400" y="2703058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C86782-CF78-7A47-A2E9-9319D080D8EC}"/>
                  </a:ext>
                </a:extLst>
              </p:cNvPr>
              <p:cNvSpPr txBox="1"/>
              <p:nvPr/>
            </p:nvSpPr>
            <p:spPr>
              <a:xfrm>
                <a:off x="6598921" y="2611548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EFA867-D0FF-6940-83EE-677C634DF510}"/>
                  </a:ext>
                </a:extLst>
              </p:cNvPr>
              <p:cNvSpPr txBox="1"/>
              <p:nvPr/>
            </p:nvSpPr>
            <p:spPr>
              <a:xfrm>
                <a:off x="7054595" y="2362200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37E6DB-274B-6743-95E4-5CBBA747A8C6}"/>
                  </a:ext>
                </a:extLst>
              </p:cNvPr>
              <p:cNvSpPr txBox="1"/>
              <p:nvPr/>
            </p:nvSpPr>
            <p:spPr>
              <a:xfrm>
                <a:off x="6585205" y="307580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5A1FE4B-1FD6-144D-A6D5-B78F21EC2BAE}"/>
                  </a:ext>
                </a:extLst>
              </p:cNvPr>
              <p:cNvSpPr txBox="1"/>
              <p:nvPr/>
            </p:nvSpPr>
            <p:spPr>
              <a:xfrm>
                <a:off x="6935726" y="298429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59D14F-D8F5-034E-980C-D121D56FB88D}"/>
                  </a:ext>
                </a:extLst>
              </p:cNvPr>
              <p:cNvSpPr txBox="1"/>
              <p:nvPr/>
            </p:nvSpPr>
            <p:spPr>
              <a:xfrm>
                <a:off x="7391400" y="2734943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D18EABF-B822-2B42-BAE5-7612E375E801}"/>
                  </a:ext>
                </a:extLst>
              </p:cNvPr>
              <p:cNvSpPr txBox="1"/>
              <p:nvPr/>
            </p:nvSpPr>
            <p:spPr>
              <a:xfrm>
                <a:off x="6152586" y="2191676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F142AB-FBA5-B241-87A2-89616B0F2608}"/>
                  </a:ext>
                </a:extLst>
              </p:cNvPr>
              <p:cNvSpPr txBox="1"/>
              <p:nvPr/>
            </p:nvSpPr>
            <p:spPr>
              <a:xfrm>
                <a:off x="5752337" y="2048305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73282F-A906-4F47-AD98-D864B9F44135}"/>
                  </a:ext>
                </a:extLst>
              </p:cNvPr>
              <p:cNvSpPr txBox="1"/>
              <p:nvPr/>
            </p:nvSpPr>
            <p:spPr>
              <a:xfrm>
                <a:off x="5867400" y="200900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D47BA3-C1B3-0144-B405-9A17CB713DB5}"/>
                  </a:ext>
                </a:extLst>
              </p:cNvPr>
              <p:cNvSpPr txBox="1"/>
              <p:nvPr/>
            </p:nvSpPr>
            <p:spPr>
              <a:xfrm>
                <a:off x="6096000" y="2057400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0E53DD0-8AFF-1946-B1B3-437A2D605531}"/>
                  </a:ext>
                </a:extLst>
              </p:cNvPr>
              <p:cNvSpPr txBox="1"/>
              <p:nvPr/>
            </p:nvSpPr>
            <p:spPr>
              <a:xfrm>
                <a:off x="5562600" y="2313500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D89C39-0E00-DA4D-9B04-F3D2848CD0BC}"/>
                  </a:ext>
                </a:extLst>
              </p:cNvPr>
              <p:cNvSpPr txBox="1"/>
              <p:nvPr/>
            </p:nvSpPr>
            <p:spPr>
              <a:xfrm>
                <a:off x="5429207" y="2496236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A446B19-1D26-3948-AE62-DCD4450275E4}"/>
                  </a:ext>
                </a:extLst>
              </p:cNvPr>
              <p:cNvSpPr txBox="1"/>
              <p:nvPr/>
            </p:nvSpPr>
            <p:spPr>
              <a:xfrm>
                <a:off x="5715000" y="2465900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CD4087C-9A7D-4A49-B22E-CD50E6C28BE9}"/>
                  </a:ext>
                </a:extLst>
              </p:cNvPr>
              <p:cNvSpPr txBox="1"/>
              <p:nvPr/>
            </p:nvSpPr>
            <p:spPr>
              <a:xfrm>
                <a:off x="7935048" y="3288092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649F42D-3CB7-9F44-8290-1176F0429EEA}"/>
                  </a:ext>
                </a:extLst>
              </p:cNvPr>
              <p:cNvSpPr txBox="1"/>
              <p:nvPr/>
            </p:nvSpPr>
            <p:spPr>
              <a:xfrm>
                <a:off x="6096000" y="2313500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97B2B61-D6CB-CA4B-AA8E-854C3A283733}"/>
                  </a:ext>
                </a:extLst>
              </p:cNvPr>
              <p:cNvSpPr txBox="1"/>
              <p:nvPr/>
            </p:nvSpPr>
            <p:spPr>
              <a:xfrm>
                <a:off x="6446521" y="2705030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1A37B55-28C1-DC43-ADFA-29AF2EA2EE22}"/>
                  </a:ext>
                </a:extLst>
              </p:cNvPr>
              <p:cNvSpPr txBox="1"/>
              <p:nvPr/>
            </p:nvSpPr>
            <p:spPr>
              <a:xfrm>
                <a:off x="6248400" y="292340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0CB528C-B892-5541-995A-B9D19364CC7F}"/>
                  </a:ext>
                </a:extLst>
              </p:cNvPr>
              <p:cNvSpPr txBox="1"/>
              <p:nvPr/>
            </p:nvSpPr>
            <p:spPr>
              <a:xfrm>
                <a:off x="6598921" y="283189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0878BD-0EA5-7743-9D9E-C4A5FB65C2A5}"/>
                  </a:ext>
                </a:extLst>
              </p:cNvPr>
              <p:cNvSpPr txBox="1"/>
              <p:nvPr/>
            </p:nvSpPr>
            <p:spPr>
              <a:xfrm>
                <a:off x="6248400" y="2313500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9DD818-DA72-9741-B8B5-29A4EDDB7D5C}"/>
                  </a:ext>
                </a:extLst>
              </p:cNvPr>
              <p:cNvSpPr txBox="1"/>
              <p:nvPr/>
            </p:nvSpPr>
            <p:spPr>
              <a:xfrm>
                <a:off x="6598921" y="2450590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D41027-6E1B-BE49-B7DE-1B5F652C6B31}"/>
                  </a:ext>
                </a:extLst>
              </p:cNvPr>
              <p:cNvSpPr txBox="1"/>
              <p:nvPr/>
            </p:nvSpPr>
            <p:spPr>
              <a:xfrm>
                <a:off x="6306252" y="2618060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67057F-1140-0941-8945-4A4D619955B5}"/>
                  </a:ext>
                </a:extLst>
              </p:cNvPr>
              <p:cNvSpPr txBox="1"/>
              <p:nvPr/>
            </p:nvSpPr>
            <p:spPr>
              <a:xfrm>
                <a:off x="6751321" y="306049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27B46E-4368-2449-A449-157289561A39}"/>
                </a:ext>
              </a:extLst>
            </p:cNvPr>
            <p:cNvCxnSpPr>
              <a:cxnSpLocks/>
            </p:cNvCxnSpPr>
            <p:nvPr/>
          </p:nvCxnSpPr>
          <p:spPr>
            <a:xfrm>
              <a:off x="5065340" y="2337673"/>
              <a:ext cx="2822884" cy="1592060"/>
            </a:xfrm>
            <a:prstGeom prst="line">
              <a:avLst/>
            </a:prstGeom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082DCC-518A-D34F-9CC4-757FE5E0FC89}"/>
                </a:ext>
              </a:extLst>
            </p:cNvPr>
            <p:cNvSpPr txBox="1"/>
            <p:nvPr/>
          </p:nvSpPr>
          <p:spPr>
            <a:xfrm>
              <a:off x="7342134" y="3499266"/>
              <a:ext cx="506466" cy="31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71148C-D7F5-D543-89B2-56E72B047491}"/>
                </a:ext>
              </a:extLst>
            </p:cNvPr>
            <p:cNvSpPr txBox="1"/>
            <p:nvPr/>
          </p:nvSpPr>
          <p:spPr>
            <a:xfrm>
              <a:off x="7494534" y="3651666"/>
              <a:ext cx="506466" cy="31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704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B3CE-B3DF-B441-B6A9-DE99D7B7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Approach: Classification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654706-2723-A548-84FD-F867F06F961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377952" y="1188527"/>
            <a:ext cx="4041648" cy="4694113"/>
          </a:xfrm>
        </p:spPr>
        <p:txBody>
          <a:bodyPr>
            <a:normAutofit/>
          </a:bodyPr>
          <a:lstStyle/>
          <a:p>
            <a:r>
              <a:rPr lang="en-US" dirty="0"/>
              <a:t>We decide instead that we simply want to decide whether a patient will get the disease or not</a:t>
            </a:r>
          </a:p>
          <a:p>
            <a:r>
              <a:rPr lang="en-US" dirty="0"/>
              <a:t>We base this upon information about expression of two genes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3"/>
                </a:solidFill>
              </a:rPr>
              <a:t>classification problem</a:t>
            </a:r>
            <a:r>
              <a:rPr lang="en-US" dirty="0"/>
              <a:t>: function separates data into two different groups (binary classes)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72E28-FE69-BE46-9914-8CF919209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C84F2-CA8A-0E43-B27F-0640BE307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C3C0F6A-33A1-6D4D-BEBA-7A82C8A96AC6}"/>
              </a:ext>
            </a:extLst>
          </p:cNvPr>
          <p:cNvGrpSpPr/>
          <p:nvPr/>
        </p:nvGrpSpPr>
        <p:grpSpPr>
          <a:xfrm>
            <a:off x="4452895" y="1367454"/>
            <a:ext cx="4233905" cy="3199352"/>
            <a:chOff x="4452895" y="1367454"/>
            <a:chExt cx="4233905" cy="319935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0EA7E97-922F-2941-A1D6-1A87F7881B65}"/>
                </a:ext>
              </a:extLst>
            </p:cNvPr>
            <p:cNvSpPr/>
            <p:nvPr/>
          </p:nvSpPr>
          <p:spPr>
            <a:xfrm>
              <a:off x="4793966" y="1462779"/>
              <a:ext cx="3892834" cy="280494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2C9BB6D-8647-2D49-A142-D2985C4149D1}"/>
                </a:ext>
              </a:extLst>
            </p:cNvPr>
            <p:cNvSpPr txBox="1"/>
            <p:nvPr/>
          </p:nvSpPr>
          <p:spPr>
            <a:xfrm>
              <a:off x="5257400" y="3028496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E894E27-89C5-5847-BECA-6918E3E4698C}"/>
                </a:ext>
              </a:extLst>
            </p:cNvPr>
            <p:cNvSpPr txBox="1"/>
            <p:nvPr/>
          </p:nvSpPr>
          <p:spPr>
            <a:xfrm>
              <a:off x="5442773" y="3219146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9627BF2-5D06-C54B-A354-B1588AF5C5F0}"/>
                </a:ext>
              </a:extLst>
            </p:cNvPr>
            <p:cNvSpPr txBox="1"/>
            <p:nvPr/>
          </p:nvSpPr>
          <p:spPr>
            <a:xfrm>
              <a:off x="4953000" y="3844478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E5A89F3-4BF9-0147-AB0B-7FADD928C860}"/>
                </a:ext>
              </a:extLst>
            </p:cNvPr>
            <p:cNvSpPr txBox="1"/>
            <p:nvPr/>
          </p:nvSpPr>
          <p:spPr>
            <a:xfrm>
              <a:off x="5379359" y="3730001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208945D-CE13-E041-BC12-056319A890E3}"/>
                </a:ext>
              </a:extLst>
            </p:cNvPr>
            <p:cNvSpPr txBox="1"/>
            <p:nvPr/>
          </p:nvSpPr>
          <p:spPr>
            <a:xfrm>
              <a:off x="5377503" y="3288154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FB4264B-627E-554B-B8BE-ED6DB8D8F0CD}"/>
                </a:ext>
              </a:extLst>
            </p:cNvPr>
            <p:cNvSpPr txBox="1"/>
            <p:nvPr/>
          </p:nvSpPr>
          <p:spPr>
            <a:xfrm>
              <a:off x="5562600" y="3365132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2CB1C48-090F-C34F-B35D-365D8295DFB7}"/>
                </a:ext>
              </a:extLst>
            </p:cNvPr>
            <p:cNvSpPr txBox="1"/>
            <p:nvPr/>
          </p:nvSpPr>
          <p:spPr>
            <a:xfrm>
              <a:off x="6081922" y="3606581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56697C3-88D7-1144-AA82-8A0186114EE3}"/>
                </a:ext>
              </a:extLst>
            </p:cNvPr>
            <p:cNvSpPr txBox="1"/>
            <p:nvPr/>
          </p:nvSpPr>
          <p:spPr>
            <a:xfrm>
              <a:off x="5453748" y="3554098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1120DFF-D457-B841-A059-9F1DABE43D16}"/>
                </a:ext>
              </a:extLst>
            </p:cNvPr>
            <p:cNvSpPr txBox="1"/>
            <p:nvPr/>
          </p:nvSpPr>
          <p:spPr>
            <a:xfrm>
              <a:off x="5146418" y="2869959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2A406E2-95C3-EA46-8C37-FF2F637222DD}"/>
                </a:ext>
              </a:extLst>
            </p:cNvPr>
            <p:cNvSpPr txBox="1"/>
            <p:nvPr/>
          </p:nvSpPr>
          <p:spPr>
            <a:xfrm>
              <a:off x="4876800" y="3158678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A46E19-740B-5242-B865-579BA6DE368C}"/>
                </a:ext>
              </a:extLst>
            </p:cNvPr>
            <p:cNvSpPr txBox="1"/>
            <p:nvPr/>
          </p:nvSpPr>
          <p:spPr>
            <a:xfrm rot="16200000">
              <a:off x="3156650" y="2663699"/>
              <a:ext cx="2900267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ndale Mono" panose="020B0509000000000004" pitchFamily="49" charset="0"/>
                </a:rPr>
                <a:t>gene Y expression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E4FB8DA-76A5-C147-BC63-630B3B591C14}"/>
                </a:ext>
              </a:extLst>
            </p:cNvPr>
            <p:cNvSpPr txBox="1"/>
            <p:nvPr/>
          </p:nvSpPr>
          <p:spPr>
            <a:xfrm>
              <a:off x="5207173" y="4259029"/>
              <a:ext cx="2691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ndale Mono" panose="020B0509000000000004" pitchFamily="49" charset="0"/>
                </a:rPr>
                <a:t>gene X expression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727D05-5CA1-0C43-A303-8BB099D06D6A}"/>
                </a:ext>
              </a:extLst>
            </p:cNvPr>
            <p:cNvSpPr txBox="1"/>
            <p:nvPr/>
          </p:nvSpPr>
          <p:spPr>
            <a:xfrm>
              <a:off x="5535460" y="3160362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4A6813-D8E3-0E4D-ACAB-C6A70E5E9C03}"/>
                </a:ext>
              </a:extLst>
            </p:cNvPr>
            <p:cNvSpPr txBox="1"/>
            <p:nvPr/>
          </p:nvSpPr>
          <p:spPr>
            <a:xfrm>
              <a:off x="5535460" y="3594709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9854EA-49FB-3647-8E71-92CCB569B656}"/>
                </a:ext>
              </a:extLst>
            </p:cNvPr>
            <p:cNvSpPr txBox="1"/>
            <p:nvPr/>
          </p:nvSpPr>
          <p:spPr>
            <a:xfrm>
              <a:off x="5961819" y="3480232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15F50C-2223-704F-9EB6-2C426F92D21B}"/>
                </a:ext>
              </a:extLst>
            </p:cNvPr>
            <p:cNvSpPr txBox="1"/>
            <p:nvPr/>
          </p:nvSpPr>
          <p:spPr>
            <a:xfrm>
              <a:off x="5720833" y="3594709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D6EEE8-3A9F-B34F-850D-6D136E84299A}"/>
                </a:ext>
              </a:extLst>
            </p:cNvPr>
            <p:cNvSpPr txBox="1"/>
            <p:nvPr/>
          </p:nvSpPr>
          <p:spPr>
            <a:xfrm>
              <a:off x="6147192" y="3480232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8C0F8-BD0A-C042-9EA6-0D202A0CE697}"/>
                </a:ext>
              </a:extLst>
            </p:cNvPr>
            <p:cNvSpPr txBox="1"/>
            <p:nvPr/>
          </p:nvSpPr>
          <p:spPr>
            <a:xfrm>
              <a:off x="5720833" y="3319063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2A8139-1B82-CD4E-B146-2B309377F3DF}"/>
                </a:ext>
              </a:extLst>
            </p:cNvPr>
            <p:cNvSpPr txBox="1"/>
            <p:nvPr/>
          </p:nvSpPr>
          <p:spPr>
            <a:xfrm>
              <a:off x="6130508" y="3785359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91D648-AE08-F94A-9A57-253077F63AD2}"/>
                </a:ext>
              </a:extLst>
            </p:cNvPr>
            <p:cNvSpPr txBox="1"/>
            <p:nvPr/>
          </p:nvSpPr>
          <p:spPr>
            <a:xfrm>
              <a:off x="6556867" y="3670882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10F4F94-A0A6-3840-B7B0-93A977F6A777}"/>
                </a:ext>
              </a:extLst>
            </p:cNvPr>
            <p:cNvSpPr txBox="1"/>
            <p:nvPr/>
          </p:nvSpPr>
          <p:spPr>
            <a:xfrm>
              <a:off x="5117442" y="3207923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AB1501-9702-4740-BFB7-D99DCACD0449}"/>
                </a:ext>
              </a:extLst>
            </p:cNvPr>
            <p:cNvSpPr txBox="1"/>
            <p:nvPr/>
          </p:nvSpPr>
          <p:spPr>
            <a:xfrm>
              <a:off x="5257400" y="3158755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55A1A8F-69A8-FA42-8A8A-A9FE1B40163A}"/>
                </a:ext>
              </a:extLst>
            </p:cNvPr>
            <p:cNvSpPr txBox="1"/>
            <p:nvPr/>
          </p:nvSpPr>
          <p:spPr>
            <a:xfrm>
              <a:off x="4886654" y="2831732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032339-2291-B84A-B521-4BBF8EEB4E17}"/>
                </a:ext>
              </a:extLst>
            </p:cNvPr>
            <p:cNvSpPr txBox="1"/>
            <p:nvPr/>
          </p:nvSpPr>
          <p:spPr>
            <a:xfrm>
              <a:off x="4724400" y="3060332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3CB397C-70D6-9748-A8DC-6003D1B01023}"/>
                </a:ext>
              </a:extLst>
            </p:cNvPr>
            <p:cNvSpPr txBox="1"/>
            <p:nvPr/>
          </p:nvSpPr>
          <p:spPr>
            <a:xfrm>
              <a:off x="5072027" y="3022382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8C45FFA-39F6-9046-8EAC-42A898C2CABD}"/>
                </a:ext>
              </a:extLst>
            </p:cNvPr>
            <p:cNvSpPr txBox="1"/>
            <p:nvPr/>
          </p:nvSpPr>
          <p:spPr>
            <a:xfrm>
              <a:off x="5535460" y="3539678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0386920-7B30-6E40-8BF3-F995D24DFD7F}"/>
                </a:ext>
              </a:extLst>
            </p:cNvPr>
            <p:cNvSpPr txBox="1"/>
            <p:nvPr/>
          </p:nvSpPr>
          <p:spPr>
            <a:xfrm>
              <a:off x="5961819" y="3321530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2E72223-BE40-4140-A4EF-AE35E3443BA4}"/>
                </a:ext>
              </a:extLst>
            </p:cNvPr>
            <p:cNvSpPr txBox="1"/>
            <p:nvPr/>
          </p:nvSpPr>
          <p:spPr>
            <a:xfrm>
              <a:off x="5720833" y="3594709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439129B-BD3F-2B49-82A8-FCF6A9126BF3}"/>
                </a:ext>
              </a:extLst>
            </p:cNvPr>
            <p:cNvSpPr txBox="1"/>
            <p:nvPr/>
          </p:nvSpPr>
          <p:spPr>
            <a:xfrm>
              <a:off x="6147192" y="3480232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8CEBF0-9C0E-FD4C-9830-892B76E78828}"/>
                </a:ext>
              </a:extLst>
            </p:cNvPr>
            <p:cNvSpPr txBox="1"/>
            <p:nvPr/>
          </p:nvSpPr>
          <p:spPr>
            <a:xfrm>
              <a:off x="5334000" y="3158678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AD9C149-BBA9-744F-B9D2-BE5588166ADC}"/>
                </a:ext>
              </a:extLst>
            </p:cNvPr>
            <p:cNvSpPr txBox="1"/>
            <p:nvPr/>
          </p:nvSpPr>
          <p:spPr>
            <a:xfrm>
              <a:off x="5638800" y="3212732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279E38A-BD09-7D4F-89B7-A0A3AC27C5C9}"/>
                </a:ext>
              </a:extLst>
            </p:cNvPr>
            <p:cNvSpPr txBox="1"/>
            <p:nvPr/>
          </p:nvSpPr>
          <p:spPr>
            <a:xfrm>
              <a:off x="6332565" y="3766207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EE54302-841A-B84D-94D3-431784FD6FCF}"/>
                </a:ext>
              </a:extLst>
            </p:cNvPr>
            <p:cNvCxnSpPr>
              <a:cxnSpLocks/>
            </p:cNvCxnSpPr>
            <p:nvPr/>
          </p:nvCxnSpPr>
          <p:spPr>
            <a:xfrm>
              <a:off x="4793967" y="2492302"/>
              <a:ext cx="3099637" cy="1775417"/>
            </a:xfrm>
            <a:prstGeom prst="line">
              <a:avLst/>
            </a:prstGeom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16524FD-59A4-014D-8143-BB646F74F891}"/>
                </a:ext>
              </a:extLst>
            </p:cNvPr>
            <p:cNvSpPr txBox="1"/>
            <p:nvPr/>
          </p:nvSpPr>
          <p:spPr>
            <a:xfrm>
              <a:off x="4969001" y="1571183"/>
              <a:ext cx="13555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  <a:r>
                <a:rPr lang="en-US" sz="1400" dirty="0">
                  <a:latin typeface="Andale Mono" panose="020B0509000000000004" pitchFamily="49" charset="0"/>
                </a:rPr>
                <a:t> Healthy</a:t>
              </a:r>
            </a:p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r>
                <a:rPr lang="en-US" sz="1400" dirty="0">
                  <a:latin typeface="Andale Mono" panose="020B0509000000000004" pitchFamily="49" charset="0"/>
                </a:rPr>
                <a:t> Disease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36014C8-221C-CC47-ACBA-6BF1B013F1C4}"/>
                </a:ext>
              </a:extLst>
            </p:cNvPr>
            <p:cNvSpPr txBox="1"/>
            <p:nvPr/>
          </p:nvSpPr>
          <p:spPr>
            <a:xfrm flipH="1">
              <a:off x="5513409" y="2403672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FD9C4CC-B4F6-9C4C-9631-C81B292E39A7}"/>
                </a:ext>
              </a:extLst>
            </p:cNvPr>
            <p:cNvSpPr txBox="1"/>
            <p:nvPr/>
          </p:nvSpPr>
          <p:spPr>
            <a:xfrm flipH="1">
              <a:off x="5665809" y="2556072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BEB927D-8CAD-4040-A8AA-1DF4F941E99D}"/>
                </a:ext>
              </a:extLst>
            </p:cNvPr>
            <p:cNvSpPr txBox="1"/>
            <p:nvPr/>
          </p:nvSpPr>
          <p:spPr>
            <a:xfrm flipH="1">
              <a:off x="5796964" y="2390193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1A48073-7969-C245-BF87-D5B37471C6C8}"/>
                </a:ext>
              </a:extLst>
            </p:cNvPr>
            <p:cNvSpPr txBox="1"/>
            <p:nvPr/>
          </p:nvSpPr>
          <p:spPr>
            <a:xfrm flipH="1">
              <a:off x="5811571" y="2587823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3A34742-3DF0-594F-ACCB-DBF10E8CE9E2}"/>
                </a:ext>
              </a:extLst>
            </p:cNvPr>
            <p:cNvSpPr txBox="1"/>
            <p:nvPr/>
          </p:nvSpPr>
          <p:spPr>
            <a:xfrm flipH="1">
              <a:off x="5963971" y="2740223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EA0BD1B-6D4F-7548-9A6A-EA98D4DD07ED}"/>
                </a:ext>
              </a:extLst>
            </p:cNvPr>
            <p:cNvSpPr txBox="1"/>
            <p:nvPr/>
          </p:nvSpPr>
          <p:spPr>
            <a:xfrm flipH="1">
              <a:off x="6095126" y="2574344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3A48E80-FF8F-484A-957B-F4F83BCD5D6B}"/>
                </a:ext>
              </a:extLst>
            </p:cNvPr>
            <p:cNvSpPr txBox="1"/>
            <p:nvPr/>
          </p:nvSpPr>
          <p:spPr>
            <a:xfrm flipH="1">
              <a:off x="5867400" y="2451879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B16208B-DD94-4B47-A464-3D713B169854}"/>
                </a:ext>
              </a:extLst>
            </p:cNvPr>
            <p:cNvSpPr txBox="1"/>
            <p:nvPr/>
          </p:nvSpPr>
          <p:spPr>
            <a:xfrm flipH="1">
              <a:off x="6019800" y="2604279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FD70E79-1C75-0642-B5BB-7FE620D6844D}"/>
                </a:ext>
              </a:extLst>
            </p:cNvPr>
            <p:cNvSpPr txBox="1"/>
            <p:nvPr/>
          </p:nvSpPr>
          <p:spPr>
            <a:xfrm flipH="1">
              <a:off x="6150955" y="2438400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8617EC-37CC-5D43-A7BC-FD78213F06B6}"/>
                </a:ext>
              </a:extLst>
            </p:cNvPr>
            <p:cNvSpPr txBox="1"/>
            <p:nvPr/>
          </p:nvSpPr>
          <p:spPr>
            <a:xfrm flipH="1">
              <a:off x="5963971" y="2740223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9607C06-91AE-DD47-9C87-003598E2E16F}"/>
                </a:ext>
              </a:extLst>
            </p:cNvPr>
            <p:cNvSpPr txBox="1"/>
            <p:nvPr/>
          </p:nvSpPr>
          <p:spPr>
            <a:xfrm flipH="1">
              <a:off x="6344097" y="2968823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BECDE25-57FF-404A-B562-D90CEFB207D7}"/>
                </a:ext>
              </a:extLst>
            </p:cNvPr>
            <p:cNvSpPr txBox="1"/>
            <p:nvPr/>
          </p:nvSpPr>
          <p:spPr>
            <a:xfrm flipH="1">
              <a:off x="6399926" y="2726744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33AB43B-5BAC-0E4D-931D-795F7B49F7A5}"/>
                </a:ext>
              </a:extLst>
            </p:cNvPr>
            <p:cNvSpPr txBox="1"/>
            <p:nvPr/>
          </p:nvSpPr>
          <p:spPr>
            <a:xfrm flipH="1">
              <a:off x="6123009" y="2680479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4536024-1A39-3E49-8795-18E71641164F}"/>
                </a:ext>
              </a:extLst>
            </p:cNvPr>
            <p:cNvSpPr txBox="1"/>
            <p:nvPr/>
          </p:nvSpPr>
          <p:spPr>
            <a:xfrm flipH="1">
              <a:off x="6254164" y="2514600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0769038-C59A-A045-BC9E-64F8E4ADCF49}"/>
                </a:ext>
              </a:extLst>
            </p:cNvPr>
            <p:cNvSpPr txBox="1"/>
            <p:nvPr/>
          </p:nvSpPr>
          <p:spPr>
            <a:xfrm flipH="1">
              <a:off x="6421171" y="2712230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B8F814D-5DCC-C240-9B11-7428D0849998}"/>
                </a:ext>
              </a:extLst>
            </p:cNvPr>
            <p:cNvSpPr txBox="1"/>
            <p:nvPr/>
          </p:nvSpPr>
          <p:spPr>
            <a:xfrm flipH="1">
              <a:off x="6801297" y="2940830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20A01CE-267D-BF4F-88F1-1C8FA37221B7}"/>
                </a:ext>
              </a:extLst>
            </p:cNvPr>
            <p:cNvSpPr txBox="1"/>
            <p:nvPr/>
          </p:nvSpPr>
          <p:spPr>
            <a:xfrm flipH="1">
              <a:off x="6704726" y="2698751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03D5AB3-31EA-574E-8BE1-03E8EFF8E12F}"/>
                </a:ext>
              </a:extLst>
            </p:cNvPr>
            <p:cNvSpPr txBox="1"/>
            <p:nvPr/>
          </p:nvSpPr>
          <p:spPr>
            <a:xfrm flipH="1">
              <a:off x="6477000" y="2576286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4EB2334-0657-6E4D-A117-CE9A0856BC25}"/>
                </a:ext>
              </a:extLst>
            </p:cNvPr>
            <p:cNvSpPr txBox="1"/>
            <p:nvPr/>
          </p:nvSpPr>
          <p:spPr>
            <a:xfrm flipH="1">
              <a:off x="6629400" y="2728686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AE6AF6C-0B23-1242-800D-7F73FB9E00C0}"/>
                </a:ext>
              </a:extLst>
            </p:cNvPr>
            <p:cNvSpPr txBox="1"/>
            <p:nvPr/>
          </p:nvSpPr>
          <p:spPr>
            <a:xfrm flipH="1">
              <a:off x="6760555" y="2562807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E95A222-10FE-4443-819E-747C23D622B9}"/>
                </a:ext>
              </a:extLst>
            </p:cNvPr>
            <p:cNvSpPr txBox="1"/>
            <p:nvPr/>
          </p:nvSpPr>
          <p:spPr>
            <a:xfrm flipH="1">
              <a:off x="6801297" y="2940830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5C64A8B-55EB-9442-9B00-C67518E65424}"/>
                </a:ext>
              </a:extLst>
            </p:cNvPr>
            <p:cNvSpPr txBox="1"/>
            <p:nvPr/>
          </p:nvSpPr>
          <p:spPr>
            <a:xfrm flipH="1">
              <a:off x="6801297" y="3093230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4442C51-E8A0-B94C-8502-F5A8C5D5614D}"/>
                </a:ext>
              </a:extLst>
            </p:cNvPr>
            <p:cNvSpPr txBox="1"/>
            <p:nvPr/>
          </p:nvSpPr>
          <p:spPr>
            <a:xfrm flipH="1">
              <a:off x="7084852" y="2927351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AF65A44-325E-3848-B3BA-0C424794D4E0}"/>
                </a:ext>
              </a:extLst>
            </p:cNvPr>
            <p:cNvSpPr txBox="1"/>
            <p:nvPr/>
          </p:nvSpPr>
          <p:spPr>
            <a:xfrm flipH="1">
              <a:off x="6628526" y="3059537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F60ACA4-FC77-CD49-8F9D-918A867347F0}"/>
                </a:ext>
              </a:extLst>
            </p:cNvPr>
            <p:cNvSpPr txBox="1"/>
            <p:nvPr/>
          </p:nvSpPr>
          <p:spPr>
            <a:xfrm flipH="1">
              <a:off x="6649771" y="3045023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F044E2E-31CE-694A-B303-4D9F78926741}"/>
                </a:ext>
              </a:extLst>
            </p:cNvPr>
            <p:cNvSpPr txBox="1"/>
            <p:nvPr/>
          </p:nvSpPr>
          <p:spPr>
            <a:xfrm flipH="1">
              <a:off x="6802171" y="3197423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47ED88D-01A6-CF45-90BB-77831B2CEDAB}"/>
                </a:ext>
              </a:extLst>
            </p:cNvPr>
            <p:cNvSpPr txBox="1"/>
            <p:nvPr/>
          </p:nvSpPr>
          <p:spPr>
            <a:xfrm flipH="1">
              <a:off x="6933326" y="3031544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5A2C56C-3804-4E42-A67C-72C12B09577D}"/>
                </a:ext>
              </a:extLst>
            </p:cNvPr>
            <p:cNvSpPr txBox="1"/>
            <p:nvPr/>
          </p:nvSpPr>
          <p:spPr>
            <a:xfrm flipH="1">
              <a:off x="6705600" y="2909079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0596117-7574-F14E-AA05-B723EB7CB6B2}"/>
                </a:ext>
              </a:extLst>
            </p:cNvPr>
            <p:cNvSpPr txBox="1"/>
            <p:nvPr/>
          </p:nvSpPr>
          <p:spPr>
            <a:xfrm flipH="1">
              <a:off x="6858000" y="3061479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AF99F12-FB16-9242-B237-BA037CBA2364}"/>
                </a:ext>
              </a:extLst>
            </p:cNvPr>
            <p:cNvSpPr txBox="1"/>
            <p:nvPr/>
          </p:nvSpPr>
          <p:spPr>
            <a:xfrm flipH="1">
              <a:off x="6989155" y="2895600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8855F54-8F2C-C443-8FCC-7C595F78A2C5}"/>
                </a:ext>
              </a:extLst>
            </p:cNvPr>
            <p:cNvSpPr txBox="1"/>
            <p:nvPr/>
          </p:nvSpPr>
          <p:spPr>
            <a:xfrm flipH="1">
              <a:off x="6802171" y="3197423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12C9873-6FC8-1849-BA34-D05F6E45D1C5}"/>
                </a:ext>
              </a:extLst>
            </p:cNvPr>
            <p:cNvSpPr txBox="1"/>
            <p:nvPr/>
          </p:nvSpPr>
          <p:spPr>
            <a:xfrm flipH="1">
              <a:off x="7085726" y="3183944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9DBF881-5E4C-CE4B-97B0-41D900821E67}"/>
                </a:ext>
              </a:extLst>
            </p:cNvPr>
            <p:cNvSpPr txBox="1"/>
            <p:nvPr/>
          </p:nvSpPr>
          <p:spPr>
            <a:xfrm flipH="1">
              <a:off x="6960335" y="3288137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6724D8D-BEAE-6E4C-8486-A71E08585136}"/>
                </a:ext>
              </a:extLst>
            </p:cNvPr>
            <p:cNvSpPr txBox="1"/>
            <p:nvPr/>
          </p:nvSpPr>
          <p:spPr>
            <a:xfrm flipH="1">
              <a:off x="7183171" y="3349823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67D4113-C56A-3C4B-AD5D-801B9775655F}"/>
                </a:ext>
              </a:extLst>
            </p:cNvPr>
            <p:cNvSpPr txBox="1"/>
            <p:nvPr/>
          </p:nvSpPr>
          <p:spPr>
            <a:xfrm flipH="1">
              <a:off x="7466726" y="3336344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468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0ADE-011D-A34E-8F79-87408701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the Correct Approach?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F1312-B007-2741-9D30-785F35987D0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4953000"/>
            <a:ext cx="8382000" cy="12039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approach we use depends upon what we want to achieve, and what works best based upon the data we have</a:t>
            </a:r>
          </a:p>
          <a:p>
            <a:r>
              <a:rPr lang="en-US" dirty="0"/>
              <a:t>Much machine learning involves investigating different approaches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F39E3-8ACF-1541-91C6-A890AB3B9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4F08F-2BB2-7146-AE2D-72D57543D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5490AE-6D91-9E40-A70B-2B5D1E03AD12}"/>
              </a:ext>
            </a:extLst>
          </p:cNvPr>
          <p:cNvGrpSpPr/>
          <p:nvPr/>
        </p:nvGrpSpPr>
        <p:grpSpPr>
          <a:xfrm>
            <a:off x="152400" y="1346062"/>
            <a:ext cx="4233904" cy="3199353"/>
            <a:chOff x="4754722" y="1328993"/>
            <a:chExt cx="3855877" cy="286893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19BF7B-1827-8446-A0F3-925F0E45A43B}"/>
                </a:ext>
              </a:extLst>
            </p:cNvPr>
            <p:cNvGrpSpPr/>
            <p:nvPr/>
          </p:nvGrpSpPr>
          <p:grpSpPr>
            <a:xfrm>
              <a:off x="4754722" y="1328993"/>
              <a:ext cx="3855877" cy="2868938"/>
              <a:chOff x="5205996" y="1142999"/>
              <a:chExt cx="3480804" cy="2557467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D66992F-C644-C442-A8B5-7C4EAA28BB50}"/>
                  </a:ext>
                </a:extLst>
              </p:cNvPr>
              <p:cNvGrpSpPr/>
              <p:nvPr/>
            </p:nvGrpSpPr>
            <p:grpSpPr>
              <a:xfrm>
                <a:off x="5205996" y="1142999"/>
                <a:ext cx="3480804" cy="2557467"/>
                <a:chOff x="5205996" y="1263012"/>
                <a:chExt cx="3480804" cy="2557467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A23AA24-B002-DA4C-9EBD-5879DDC1D0E5}"/>
                    </a:ext>
                  </a:extLst>
                </p:cNvPr>
                <p:cNvSpPr/>
                <p:nvPr/>
              </p:nvSpPr>
              <p:spPr>
                <a:xfrm>
                  <a:off x="5486399" y="1339213"/>
                  <a:ext cx="3200401" cy="2242187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3252B59-CBE6-F142-A0D0-796DF39AF5C1}"/>
                    </a:ext>
                  </a:extLst>
                </p:cNvPr>
                <p:cNvSpPr txBox="1"/>
                <p:nvPr/>
              </p:nvSpPr>
              <p:spPr>
                <a:xfrm>
                  <a:off x="5867400" y="2590800"/>
                  <a:ext cx="457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/>
                      </a:solidFill>
                      <a:latin typeface="Andale Mono" panose="020B0509000000000004" pitchFamily="49" charset="0"/>
                    </a:rPr>
                    <a:t>x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DFCD74FB-AF0F-244A-B6CB-A390777F561D}"/>
                    </a:ext>
                  </a:extLst>
                </p:cNvPr>
                <p:cNvSpPr txBox="1"/>
                <p:nvPr/>
              </p:nvSpPr>
              <p:spPr>
                <a:xfrm>
                  <a:off x="6019800" y="2743200"/>
                  <a:ext cx="457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/>
                      </a:solidFill>
                      <a:latin typeface="Andale Mono" panose="020B0509000000000004" pitchFamily="49" charset="0"/>
                    </a:rPr>
                    <a:t>x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9A60385-28B5-A34D-9552-A9C79FFC280F}"/>
                    </a:ext>
                  </a:extLst>
                </p:cNvPr>
                <p:cNvSpPr txBox="1"/>
                <p:nvPr/>
              </p:nvSpPr>
              <p:spPr>
                <a:xfrm>
                  <a:off x="6126480" y="2543810"/>
                  <a:ext cx="457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/>
                      </a:solidFill>
                      <a:latin typeface="Andale Mono" panose="020B0509000000000004" pitchFamily="49" charset="0"/>
                    </a:rPr>
                    <a:t>x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72466EC-E8E0-1846-BF93-2CFA59486BB3}"/>
                    </a:ext>
                  </a:extLst>
                </p:cNvPr>
                <p:cNvSpPr txBox="1"/>
                <p:nvPr/>
              </p:nvSpPr>
              <p:spPr>
                <a:xfrm>
                  <a:off x="6477001" y="2452300"/>
                  <a:ext cx="457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/>
                      </a:solidFill>
                      <a:latin typeface="Andale Mono" panose="020B0509000000000004" pitchFamily="49" charset="0"/>
                    </a:rPr>
                    <a:t>x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F099164-E590-5547-99E4-092408F6A385}"/>
                    </a:ext>
                  </a:extLst>
                </p:cNvPr>
                <p:cNvSpPr txBox="1"/>
                <p:nvPr/>
              </p:nvSpPr>
              <p:spPr>
                <a:xfrm>
                  <a:off x="6475475" y="2099101"/>
                  <a:ext cx="457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/>
                      </a:solidFill>
                      <a:latin typeface="Andale Mono" panose="020B0509000000000004" pitchFamily="49" charset="0"/>
                    </a:rPr>
                    <a:t>x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0E365F2-C483-2D4A-99D9-02C5F8499698}"/>
                    </a:ext>
                  </a:extLst>
                </p:cNvPr>
                <p:cNvSpPr txBox="1"/>
                <p:nvPr/>
              </p:nvSpPr>
              <p:spPr>
                <a:xfrm>
                  <a:off x="6932675" y="2859897"/>
                  <a:ext cx="457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/>
                      </a:solidFill>
                      <a:latin typeface="Andale Mono" panose="020B0509000000000004" pitchFamily="49" charset="0"/>
                    </a:rPr>
                    <a:t>x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215FED7-32DE-1248-8B61-1306F32F1075}"/>
                    </a:ext>
                  </a:extLst>
                </p:cNvPr>
                <p:cNvSpPr txBox="1"/>
                <p:nvPr/>
              </p:nvSpPr>
              <p:spPr>
                <a:xfrm>
                  <a:off x="7054596" y="2353642"/>
                  <a:ext cx="457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/>
                      </a:solidFill>
                      <a:latin typeface="Andale Mono" panose="020B0509000000000004" pitchFamily="49" charset="0"/>
                    </a:rPr>
                    <a:t>x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E33AAA0-FE5A-C943-957D-211667294698}"/>
                    </a:ext>
                  </a:extLst>
                </p:cNvPr>
                <p:cNvSpPr txBox="1"/>
                <p:nvPr/>
              </p:nvSpPr>
              <p:spPr>
                <a:xfrm>
                  <a:off x="6538158" y="2311689"/>
                  <a:ext cx="457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/>
                      </a:solidFill>
                      <a:latin typeface="Andale Mono" panose="020B0509000000000004" pitchFamily="49" charset="0"/>
                    </a:rPr>
                    <a:t>x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A669E06-9E24-234F-97E1-F6A858A272C5}"/>
                    </a:ext>
                  </a:extLst>
                </p:cNvPr>
                <p:cNvSpPr txBox="1"/>
                <p:nvPr/>
              </p:nvSpPr>
              <p:spPr>
                <a:xfrm>
                  <a:off x="5776159" y="2464070"/>
                  <a:ext cx="457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/>
                      </a:solidFill>
                      <a:latin typeface="Andale Mono" panose="020B0509000000000004" pitchFamily="49" charset="0"/>
                    </a:rPr>
                    <a:t>x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48F260F-23EB-954B-88D6-AEEC209598AE}"/>
                    </a:ext>
                  </a:extLst>
                </p:cNvPr>
                <p:cNvSpPr txBox="1"/>
                <p:nvPr/>
              </p:nvSpPr>
              <p:spPr>
                <a:xfrm>
                  <a:off x="5911698" y="2311689"/>
                  <a:ext cx="457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/>
                      </a:solidFill>
                      <a:latin typeface="Andale Mono" panose="020B0509000000000004" pitchFamily="49" charset="0"/>
                    </a:rPr>
                    <a:t>x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E549DE0-8FAA-444E-96AA-712A43646605}"/>
                    </a:ext>
                  </a:extLst>
                </p:cNvPr>
                <p:cNvSpPr txBox="1"/>
                <p:nvPr/>
              </p:nvSpPr>
              <p:spPr>
                <a:xfrm rot="16200000">
                  <a:off x="4173318" y="2295690"/>
                  <a:ext cx="2318387" cy="2530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Andale Mono" panose="020B0509000000000004" pitchFamily="49" charset="0"/>
                    </a:rPr>
                    <a:t>survival (years)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048B441-4AC7-7C4E-9CE0-15FAB496EE14}"/>
                    </a:ext>
                  </a:extLst>
                </p:cNvPr>
                <p:cNvSpPr txBox="1"/>
                <p:nvPr/>
              </p:nvSpPr>
              <p:spPr>
                <a:xfrm>
                  <a:off x="5826107" y="3574451"/>
                  <a:ext cx="2213136" cy="2460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Andale Mono" panose="020B0509000000000004" pitchFamily="49" charset="0"/>
                    </a:rPr>
                    <a:t>gene X expression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F78CFD-CC30-554F-BBF3-6FFDFACBC810}"/>
                  </a:ext>
                </a:extLst>
              </p:cNvPr>
              <p:cNvSpPr txBox="1"/>
              <p:nvPr/>
            </p:nvSpPr>
            <p:spPr>
              <a:xfrm>
                <a:off x="6096000" y="2576197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3E10E2-2C51-2C41-9D05-B7C2A9277E6A}"/>
                  </a:ext>
                </a:extLst>
              </p:cNvPr>
              <p:cNvSpPr txBox="1"/>
              <p:nvPr/>
            </p:nvSpPr>
            <p:spPr>
              <a:xfrm>
                <a:off x="6446521" y="2484687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301D84-6325-CD4E-BB20-7BE7D14950A0}"/>
                  </a:ext>
                </a:extLst>
              </p:cNvPr>
              <p:cNvSpPr txBox="1"/>
              <p:nvPr/>
            </p:nvSpPr>
            <p:spPr>
              <a:xfrm>
                <a:off x="6744774" y="2341060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25AB2D-23DB-9048-98E0-75053FBB0D5A}"/>
                  </a:ext>
                </a:extLst>
              </p:cNvPr>
              <p:cNvSpPr txBox="1"/>
              <p:nvPr/>
            </p:nvSpPr>
            <p:spPr>
              <a:xfrm>
                <a:off x="6096000" y="292340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8937380-759D-9840-A573-131A4E9B43AD}"/>
                  </a:ext>
                </a:extLst>
              </p:cNvPr>
              <p:cNvSpPr txBox="1"/>
              <p:nvPr/>
            </p:nvSpPr>
            <p:spPr>
              <a:xfrm>
                <a:off x="6446521" y="283189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2A20E5-2FF1-EF46-B2B8-14EFB4254981}"/>
                  </a:ext>
                </a:extLst>
              </p:cNvPr>
              <p:cNvSpPr txBox="1"/>
              <p:nvPr/>
            </p:nvSpPr>
            <p:spPr>
              <a:xfrm>
                <a:off x="6902195" y="2582543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DAFCE7A-48F1-F14E-BBF8-B9FF1E0EB664}"/>
                  </a:ext>
                </a:extLst>
              </p:cNvPr>
              <p:cNvSpPr txBox="1"/>
              <p:nvPr/>
            </p:nvSpPr>
            <p:spPr>
              <a:xfrm>
                <a:off x="6248400" y="292340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B7A4D4-E53C-E849-A9E0-30E0CDBA1F40}"/>
                  </a:ext>
                </a:extLst>
              </p:cNvPr>
              <p:cNvSpPr txBox="1"/>
              <p:nvPr/>
            </p:nvSpPr>
            <p:spPr>
              <a:xfrm>
                <a:off x="6598921" y="283189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0A9399-4CAA-344C-8FBD-4A6F40BA25D4}"/>
                  </a:ext>
                </a:extLst>
              </p:cNvPr>
              <p:cNvSpPr txBox="1"/>
              <p:nvPr/>
            </p:nvSpPr>
            <p:spPr>
              <a:xfrm>
                <a:off x="7054595" y="2582543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93B7AC2-8777-7A44-90EB-E3A6481B4E54}"/>
                  </a:ext>
                </a:extLst>
              </p:cNvPr>
              <p:cNvSpPr txBox="1"/>
              <p:nvPr/>
            </p:nvSpPr>
            <p:spPr>
              <a:xfrm>
                <a:off x="6248400" y="2703058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254DBC4-7492-0E41-9F58-09750DD7B8BD}"/>
                  </a:ext>
                </a:extLst>
              </p:cNvPr>
              <p:cNvSpPr txBox="1"/>
              <p:nvPr/>
            </p:nvSpPr>
            <p:spPr>
              <a:xfrm>
                <a:off x="6598921" y="2611548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FF1DAE-D65B-0F49-ACB9-CDF79E1CBE1F}"/>
                  </a:ext>
                </a:extLst>
              </p:cNvPr>
              <p:cNvSpPr txBox="1"/>
              <p:nvPr/>
            </p:nvSpPr>
            <p:spPr>
              <a:xfrm>
                <a:off x="7054595" y="2362200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B078E6-48F7-574A-8417-FEB733B2D694}"/>
                  </a:ext>
                </a:extLst>
              </p:cNvPr>
              <p:cNvSpPr txBox="1"/>
              <p:nvPr/>
            </p:nvSpPr>
            <p:spPr>
              <a:xfrm>
                <a:off x="6585205" y="307580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99BB974-3485-704A-9948-9185A5D485A2}"/>
                  </a:ext>
                </a:extLst>
              </p:cNvPr>
              <p:cNvSpPr txBox="1"/>
              <p:nvPr/>
            </p:nvSpPr>
            <p:spPr>
              <a:xfrm>
                <a:off x="6935726" y="298429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577785-506D-F644-AB66-1C85E17C69A5}"/>
                  </a:ext>
                </a:extLst>
              </p:cNvPr>
              <p:cNvSpPr txBox="1"/>
              <p:nvPr/>
            </p:nvSpPr>
            <p:spPr>
              <a:xfrm>
                <a:off x="7391400" y="2734943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2E9391-54B1-F54F-B65F-DE59DDB4466A}"/>
                  </a:ext>
                </a:extLst>
              </p:cNvPr>
              <p:cNvSpPr txBox="1"/>
              <p:nvPr/>
            </p:nvSpPr>
            <p:spPr>
              <a:xfrm>
                <a:off x="6152586" y="2191676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BD9F95-DCD2-8242-8906-BEEC0A86D7A4}"/>
                  </a:ext>
                </a:extLst>
              </p:cNvPr>
              <p:cNvSpPr txBox="1"/>
              <p:nvPr/>
            </p:nvSpPr>
            <p:spPr>
              <a:xfrm>
                <a:off x="5752337" y="2048305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1221784-253F-2F40-B4E7-EB030C2F7699}"/>
                  </a:ext>
                </a:extLst>
              </p:cNvPr>
              <p:cNvSpPr txBox="1"/>
              <p:nvPr/>
            </p:nvSpPr>
            <p:spPr>
              <a:xfrm>
                <a:off x="5867400" y="200900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A93E1C1-8461-F34A-BEDF-28F7F17F5C3C}"/>
                  </a:ext>
                </a:extLst>
              </p:cNvPr>
              <p:cNvSpPr txBox="1"/>
              <p:nvPr/>
            </p:nvSpPr>
            <p:spPr>
              <a:xfrm>
                <a:off x="6096000" y="2057400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28DE77E-DD87-6E46-809D-5986D2FD5AE9}"/>
                  </a:ext>
                </a:extLst>
              </p:cNvPr>
              <p:cNvSpPr txBox="1"/>
              <p:nvPr/>
            </p:nvSpPr>
            <p:spPr>
              <a:xfrm>
                <a:off x="5562600" y="2313500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4380AB-EC6D-9E4F-A5E9-08E594941C3E}"/>
                  </a:ext>
                </a:extLst>
              </p:cNvPr>
              <p:cNvSpPr txBox="1"/>
              <p:nvPr/>
            </p:nvSpPr>
            <p:spPr>
              <a:xfrm>
                <a:off x="5429207" y="2496236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34BC4C8-0AE3-244C-BE5D-C503814D1A4C}"/>
                  </a:ext>
                </a:extLst>
              </p:cNvPr>
              <p:cNvSpPr txBox="1"/>
              <p:nvPr/>
            </p:nvSpPr>
            <p:spPr>
              <a:xfrm>
                <a:off x="5715000" y="2465900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70EBC1-D59D-6942-89A1-9405DB21CC81}"/>
                  </a:ext>
                </a:extLst>
              </p:cNvPr>
              <p:cNvSpPr txBox="1"/>
              <p:nvPr/>
            </p:nvSpPr>
            <p:spPr>
              <a:xfrm>
                <a:off x="7935048" y="3288092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CD38690-604A-294F-B4FC-CA36D6136F1B}"/>
                  </a:ext>
                </a:extLst>
              </p:cNvPr>
              <p:cNvSpPr txBox="1"/>
              <p:nvPr/>
            </p:nvSpPr>
            <p:spPr>
              <a:xfrm>
                <a:off x="6096000" y="2313500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5AAFFF-2119-FC4E-8538-8C50CAC010B6}"/>
                  </a:ext>
                </a:extLst>
              </p:cNvPr>
              <p:cNvSpPr txBox="1"/>
              <p:nvPr/>
            </p:nvSpPr>
            <p:spPr>
              <a:xfrm>
                <a:off x="6446521" y="2705030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66FDCC9-06C5-1247-A046-19398108FB4B}"/>
                  </a:ext>
                </a:extLst>
              </p:cNvPr>
              <p:cNvSpPr txBox="1"/>
              <p:nvPr/>
            </p:nvSpPr>
            <p:spPr>
              <a:xfrm>
                <a:off x="6248400" y="292340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311BD7-3084-3D4B-8643-3B33231C084F}"/>
                  </a:ext>
                </a:extLst>
              </p:cNvPr>
              <p:cNvSpPr txBox="1"/>
              <p:nvPr/>
            </p:nvSpPr>
            <p:spPr>
              <a:xfrm>
                <a:off x="6598921" y="283189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3C0B14-A600-2B45-9E9D-1A9D2D859F4A}"/>
                  </a:ext>
                </a:extLst>
              </p:cNvPr>
              <p:cNvSpPr txBox="1"/>
              <p:nvPr/>
            </p:nvSpPr>
            <p:spPr>
              <a:xfrm>
                <a:off x="6248400" y="2313500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3A3A03D-B641-6640-87AF-9549FEEFAB23}"/>
                  </a:ext>
                </a:extLst>
              </p:cNvPr>
              <p:cNvSpPr txBox="1"/>
              <p:nvPr/>
            </p:nvSpPr>
            <p:spPr>
              <a:xfrm>
                <a:off x="6598921" y="2450590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EFB2F69-191D-4C48-831F-2A7E3721F4DE}"/>
                  </a:ext>
                </a:extLst>
              </p:cNvPr>
              <p:cNvSpPr txBox="1"/>
              <p:nvPr/>
            </p:nvSpPr>
            <p:spPr>
              <a:xfrm>
                <a:off x="6306252" y="2618060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D6BA4F8-13EB-F548-8E09-971469368E61}"/>
                  </a:ext>
                </a:extLst>
              </p:cNvPr>
              <p:cNvSpPr txBox="1"/>
              <p:nvPr/>
            </p:nvSpPr>
            <p:spPr>
              <a:xfrm>
                <a:off x="6751321" y="306049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174AA8F-A071-684B-81EE-4D848264904C}"/>
                </a:ext>
              </a:extLst>
            </p:cNvPr>
            <p:cNvCxnSpPr>
              <a:cxnSpLocks/>
            </p:cNvCxnSpPr>
            <p:nvPr/>
          </p:nvCxnSpPr>
          <p:spPr>
            <a:xfrm>
              <a:off x="5065340" y="2337673"/>
              <a:ext cx="2822884" cy="1592060"/>
            </a:xfrm>
            <a:prstGeom prst="line">
              <a:avLst/>
            </a:prstGeom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7B5E89-B3C6-9446-9F31-15E111A70F49}"/>
                </a:ext>
              </a:extLst>
            </p:cNvPr>
            <p:cNvSpPr txBox="1"/>
            <p:nvPr/>
          </p:nvSpPr>
          <p:spPr>
            <a:xfrm>
              <a:off x="7342134" y="3499266"/>
              <a:ext cx="506466" cy="31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0335E3-5111-9140-B850-CEF49DFEE1F3}"/>
                </a:ext>
              </a:extLst>
            </p:cNvPr>
            <p:cNvSpPr txBox="1"/>
            <p:nvPr/>
          </p:nvSpPr>
          <p:spPr>
            <a:xfrm>
              <a:off x="7494534" y="3651666"/>
              <a:ext cx="506466" cy="31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2CE7075-BA63-B341-8F50-A868007C1019}"/>
              </a:ext>
            </a:extLst>
          </p:cNvPr>
          <p:cNvGrpSpPr/>
          <p:nvPr/>
        </p:nvGrpSpPr>
        <p:grpSpPr>
          <a:xfrm>
            <a:off x="4452895" y="1367454"/>
            <a:ext cx="4233905" cy="3199352"/>
            <a:chOff x="4452895" y="1367454"/>
            <a:chExt cx="4233905" cy="319935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2254DE1-DE15-7546-8186-F4E0884E90F8}"/>
                </a:ext>
              </a:extLst>
            </p:cNvPr>
            <p:cNvSpPr/>
            <p:nvPr/>
          </p:nvSpPr>
          <p:spPr>
            <a:xfrm>
              <a:off x="4793966" y="1462779"/>
              <a:ext cx="3892834" cy="280494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4DF26D1-A8FF-AA44-B9E8-B635784DBCDD}"/>
                </a:ext>
              </a:extLst>
            </p:cNvPr>
            <p:cNvSpPr txBox="1"/>
            <p:nvPr/>
          </p:nvSpPr>
          <p:spPr>
            <a:xfrm>
              <a:off x="5257400" y="3028496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B10D11A-5E8A-694C-97B6-8892B46C9993}"/>
                </a:ext>
              </a:extLst>
            </p:cNvPr>
            <p:cNvSpPr txBox="1"/>
            <p:nvPr/>
          </p:nvSpPr>
          <p:spPr>
            <a:xfrm>
              <a:off x="5442773" y="3219146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7047053-DDDB-8C4F-B9F3-315AA09501CF}"/>
                </a:ext>
              </a:extLst>
            </p:cNvPr>
            <p:cNvSpPr txBox="1"/>
            <p:nvPr/>
          </p:nvSpPr>
          <p:spPr>
            <a:xfrm>
              <a:off x="4953000" y="3844478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5B7BBD6-2096-A34D-BCD6-A344762DB0F4}"/>
                </a:ext>
              </a:extLst>
            </p:cNvPr>
            <p:cNvSpPr txBox="1"/>
            <p:nvPr/>
          </p:nvSpPr>
          <p:spPr>
            <a:xfrm>
              <a:off x="5379359" y="3730001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6568CAD-B9AC-374A-BA1E-92284C75CB5D}"/>
                </a:ext>
              </a:extLst>
            </p:cNvPr>
            <p:cNvSpPr txBox="1"/>
            <p:nvPr/>
          </p:nvSpPr>
          <p:spPr>
            <a:xfrm>
              <a:off x="5377503" y="3288154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2ECAF01-D8C0-2D42-9978-432273DB4C3C}"/>
                </a:ext>
              </a:extLst>
            </p:cNvPr>
            <p:cNvSpPr txBox="1"/>
            <p:nvPr/>
          </p:nvSpPr>
          <p:spPr>
            <a:xfrm>
              <a:off x="5562600" y="3365132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6E0853E-0475-EC4F-A0E9-52CF7D332881}"/>
                </a:ext>
              </a:extLst>
            </p:cNvPr>
            <p:cNvSpPr txBox="1"/>
            <p:nvPr/>
          </p:nvSpPr>
          <p:spPr>
            <a:xfrm>
              <a:off x="6081922" y="3606581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37D9318-8B14-BF4A-8424-ED48E260B0A2}"/>
                </a:ext>
              </a:extLst>
            </p:cNvPr>
            <p:cNvSpPr txBox="1"/>
            <p:nvPr/>
          </p:nvSpPr>
          <p:spPr>
            <a:xfrm>
              <a:off x="5453748" y="3554098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C4A43B7-7C01-FB4E-ACCC-7FFB0DB8EC70}"/>
                </a:ext>
              </a:extLst>
            </p:cNvPr>
            <p:cNvSpPr txBox="1"/>
            <p:nvPr/>
          </p:nvSpPr>
          <p:spPr>
            <a:xfrm>
              <a:off x="5146418" y="2869959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C009C4C-37CD-1448-9504-A02CF557E970}"/>
                </a:ext>
              </a:extLst>
            </p:cNvPr>
            <p:cNvSpPr txBox="1"/>
            <p:nvPr/>
          </p:nvSpPr>
          <p:spPr>
            <a:xfrm>
              <a:off x="4876800" y="3158678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FB53FFA-E6E2-A24C-B91E-2D96A41B09B3}"/>
                </a:ext>
              </a:extLst>
            </p:cNvPr>
            <p:cNvSpPr txBox="1"/>
            <p:nvPr/>
          </p:nvSpPr>
          <p:spPr>
            <a:xfrm rot="16200000">
              <a:off x="3156650" y="2663699"/>
              <a:ext cx="2900267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ndale Mono" panose="020B0509000000000004" pitchFamily="49" charset="0"/>
                </a:rPr>
                <a:t>gene Y expression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D60AE1D-8E1B-324B-9457-AF243BBA957E}"/>
                </a:ext>
              </a:extLst>
            </p:cNvPr>
            <p:cNvSpPr txBox="1"/>
            <p:nvPr/>
          </p:nvSpPr>
          <p:spPr>
            <a:xfrm>
              <a:off x="5207173" y="4259029"/>
              <a:ext cx="2691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ndale Mono" panose="020B0509000000000004" pitchFamily="49" charset="0"/>
                </a:rPr>
                <a:t>gene X expression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1986B3C-3E3A-394F-B7A7-1E76610B9812}"/>
                </a:ext>
              </a:extLst>
            </p:cNvPr>
            <p:cNvSpPr txBox="1"/>
            <p:nvPr/>
          </p:nvSpPr>
          <p:spPr>
            <a:xfrm>
              <a:off x="5535460" y="3160362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5541977-50AC-6441-BFC6-CF9328144160}"/>
                </a:ext>
              </a:extLst>
            </p:cNvPr>
            <p:cNvSpPr txBox="1"/>
            <p:nvPr/>
          </p:nvSpPr>
          <p:spPr>
            <a:xfrm>
              <a:off x="5535460" y="3594709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7F9B47E-92EA-5D40-AC3D-92B1DDB40611}"/>
                </a:ext>
              </a:extLst>
            </p:cNvPr>
            <p:cNvSpPr txBox="1"/>
            <p:nvPr/>
          </p:nvSpPr>
          <p:spPr>
            <a:xfrm>
              <a:off x="5961819" y="3480232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D56228B-73C1-F240-89E0-B963D35BFFE1}"/>
                </a:ext>
              </a:extLst>
            </p:cNvPr>
            <p:cNvSpPr txBox="1"/>
            <p:nvPr/>
          </p:nvSpPr>
          <p:spPr>
            <a:xfrm>
              <a:off x="5720833" y="3594709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25EF7DB-96BA-4F4F-A1CC-540DCE6C0519}"/>
                </a:ext>
              </a:extLst>
            </p:cNvPr>
            <p:cNvSpPr txBox="1"/>
            <p:nvPr/>
          </p:nvSpPr>
          <p:spPr>
            <a:xfrm>
              <a:off x="6147192" y="3480232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727CF2D-010F-8442-AAFF-423328C4FAAA}"/>
                </a:ext>
              </a:extLst>
            </p:cNvPr>
            <p:cNvSpPr txBox="1"/>
            <p:nvPr/>
          </p:nvSpPr>
          <p:spPr>
            <a:xfrm>
              <a:off x="5720833" y="3319063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646828F-EBE6-4A43-BA83-936F5597805E}"/>
                </a:ext>
              </a:extLst>
            </p:cNvPr>
            <p:cNvSpPr txBox="1"/>
            <p:nvPr/>
          </p:nvSpPr>
          <p:spPr>
            <a:xfrm>
              <a:off x="6130508" y="3785359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CA793A4-5899-C841-9BC0-5E2E6428AFA4}"/>
                </a:ext>
              </a:extLst>
            </p:cNvPr>
            <p:cNvSpPr txBox="1"/>
            <p:nvPr/>
          </p:nvSpPr>
          <p:spPr>
            <a:xfrm>
              <a:off x="6556867" y="3670882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9E863C2-B84B-6744-B1EB-DF8FCBB25C0D}"/>
                </a:ext>
              </a:extLst>
            </p:cNvPr>
            <p:cNvSpPr txBox="1"/>
            <p:nvPr/>
          </p:nvSpPr>
          <p:spPr>
            <a:xfrm>
              <a:off x="5117442" y="3207923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E8BF6D-28AE-8944-B1E5-1F7418B0A3F6}"/>
                </a:ext>
              </a:extLst>
            </p:cNvPr>
            <p:cNvSpPr txBox="1"/>
            <p:nvPr/>
          </p:nvSpPr>
          <p:spPr>
            <a:xfrm>
              <a:off x="5257400" y="3158755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65C537A-7AD9-A648-ABA3-74D9E86E463F}"/>
                </a:ext>
              </a:extLst>
            </p:cNvPr>
            <p:cNvSpPr txBox="1"/>
            <p:nvPr/>
          </p:nvSpPr>
          <p:spPr>
            <a:xfrm>
              <a:off x="4886654" y="2831732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903C36F-5E2D-864A-AE43-0DB5755DECF5}"/>
                </a:ext>
              </a:extLst>
            </p:cNvPr>
            <p:cNvSpPr txBox="1"/>
            <p:nvPr/>
          </p:nvSpPr>
          <p:spPr>
            <a:xfrm>
              <a:off x="4724400" y="3060332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E84A87-3721-F845-A1D0-8A9E36FC5FF4}"/>
                </a:ext>
              </a:extLst>
            </p:cNvPr>
            <p:cNvSpPr txBox="1"/>
            <p:nvPr/>
          </p:nvSpPr>
          <p:spPr>
            <a:xfrm>
              <a:off x="5072027" y="3022382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B7BE919-CE37-024E-BBC9-6ACA1F8ACB39}"/>
                </a:ext>
              </a:extLst>
            </p:cNvPr>
            <p:cNvSpPr txBox="1"/>
            <p:nvPr/>
          </p:nvSpPr>
          <p:spPr>
            <a:xfrm>
              <a:off x="5535460" y="3539678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ADBC6A0-B81C-D44D-9381-9EF23A86BE56}"/>
                </a:ext>
              </a:extLst>
            </p:cNvPr>
            <p:cNvSpPr txBox="1"/>
            <p:nvPr/>
          </p:nvSpPr>
          <p:spPr>
            <a:xfrm>
              <a:off x="5961819" y="3321530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2B14C02-FA3C-B941-93F8-0D1B3DF953D7}"/>
                </a:ext>
              </a:extLst>
            </p:cNvPr>
            <p:cNvSpPr txBox="1"/>
            <p:nvPr/>
          </p:nvSpPr>
          <p:spPr>
            <a:xfrm>
              <a:off x="5720833" y="3594709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5354377-170D-B64B-9F58-6F54B1267596}"/>
                </a:ext>
              </a:extLst>
            </p:cNvPr>
            <p:cNvSpPr txBox="1"/>
            <p:nvPr/>
          </p:nvSpPr>
          <p:spPr>
            <a:xfrm>
              <a:off x="6147192" y="3480232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5262DB7-861D-EC44-81E4-53424BC3F01A}"/>
                </a:ext>
              </a:extLst>
            </p:cNvPr>
            <p:cNvSpPr txBox="1"/>
            <p:nvPr/>
          </p:nvSpPr>
          <p:spPr>
            <a:xfrm>
              <a:off x="5334000" y="3158678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81C257A-462B-844A-A0F7-D5C44D0D90EF}"/>
                </a:ext>
              </a:extLst>
            </p:cNvPr>
            <p:cNvSpPr txBox="1"/>
            <p:nvPr/>
          </p:nvSpPr>
          <p:spPr>
            <a:xfrm>
              <a:off x="5638800" y="3212732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6C516DB-6C52-6C42-A116-EB658CD24AD5}"/>
                </a:ext>
              </a:extLst>
            </p:cNvPr>
            <p:cNvSpPr txBox="1"/>
            <p:nvPr/>
          </p:nvSpPr>
          <p:spPr>
            <a:xfrm>
              <a:off x="6332565" y="3766207"/>
              <a:ext cx="556119" cy="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5D987BE-67CF-9A45-875A-F00DBE1E0C33}"/>
                </a:ext>
              </a:extLst>
            </p:cNvPr>
            <p:cNvCxnSpPr>
              <a:cxnSpLocks/>
            </p:cNvCxnSpPr>
            <p:nvPr/>
          </p:nvCxnSpPr>
          <p:spPr>
            <a:xfrm>
              <a:off x="4793967" y="2492302"/>
              <a:ext cx="3099637" cy="1775417"/>
            </a:xfrm>
            <a:prstGeom prst="line">
              <a:avLst/>
            </a:prstGeom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F57872A-42B4-4349-866F-5E2093442B0D}"/>
                </a:ext>
              </a:extLst>
            </p:cNvPr>
            <p:cNvSpPr txBox="1"/>
            <p:nvPr/>
          </p:nvSpPr>
          <p:spPr>
            <a:xfrm>
              <a:off x="4969001" y="1571183"/>
              <a:ext cx="13555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  <a:r>
                <a:rPr lang="en-US" sz="1400" dirty="0">
                  <a:latin typeface="Andale Mono" panose="020B0509000000000004" pitchFamily="49" charset="0"/>
                </a:rPr>
                <a:t> Healthy</a:t>
              </a:r>
            </a:p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r>
                <a:rPr lang="en-US" sz="1400" dirty="0">
                  <a:latin typeface="Andale Mono" panose="020B0509000000000004" pitchFamily="49" charset="0"/>
                </a:rPr>
                <a:t> Disease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B81F103-34AF-5044-93BE-329B7343049E}"/>
                </a:ext>
              </a:extLst>
            </p:cNvPr>
            <p:cNvSpPr txBox="1"/>
            <p:nvPr/>
          </p:nvSpPr>
          <p:spPr>
            <a:xfrm flipH="1">
              <a:off x="5513409" y="2403672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197C324-232C-B241-A9F5-74D0EA8EE8F6}"/>
                </a:ext>
              </a:extLst>
            </p:cNvPr>
            <p:cNvSpPr txBox="1"/>
            <p:nvPr/>
          </p:nvSpPr>
          <p:spPr>
            <a:xfrm flipH="1">
              <a:off x="5665809" y="2556072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BB87685-8C3B-8E4A-AC3A-F12B1DAC9F41}"/>
                </a:ext>
              </a:extLst>
            </p:cNvPr>
            <p:cNvSpPr txBox="1"/>
            <p:nvPr/>
          </p:nvSpPr>
          <p:spPr>
            <a:xfrm flipH="1">
              <a:off x="5796964" y="2390193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AB14B0B-10F1-C444-9C3E-9E3A2161A56B}"/>
                </a:ext>
              </a:extLst>
            </p:cNvPr>
            <p:cNvSpPr txBox="1"/>
            <p:nvPr/>
          </p:nvSpPr>
          <p:spPr>
            <a:xfrm flipH="1">
              <a:off x="5811571" y="2587823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1DE812D-44C7-3B42-B4B7-2630B9E67010}"/>
                </a:ext>
              </a:extLst>
            </p:cNvPr>
            <p:cNvSpPr txBox="1"/>
            <p:nvPr/>
          </p:nvSpPr>
          <p:spPr>
            <a:xfrm flipH="1">
              <a:off x="5963971" y="2740223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CD683C2-E05F-B741-B5BF-D980CF522B74}"/>
                </a:ext>
              </a:extLst>
            </p:cNvPr>
            <p:cNvSpPr txBox="1"/>
            <p:nvPr/>
          </p:nvSpPr>
          <p:spPr>
            <a:xfrm flipH="1">
              <a:off x="6095126" y="2574344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4902537-EFE2-F748-BA21-7E7BB2D9BF59}"/>
                </a:ext>
              </a:extLst>
            </p:cNvPr>
            <p:cNvSpPr txBox="1"/>
            <p:nvPr/>
          </p:nvSpPr>
          <p:spPr>
            <a:xfrm flipH="1">
              <a:off x="5867400" y="2451879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DFF48DE-7E3B-2C41-B3C9-9884B4889027}"/>
                </a:ext>
              </a:extLst>
            </p:cNvPr>
            <p:cNvSpPr txBox="1"/>
            <p:nvPr/>
          </p:nvSpPr>
          <p:spPr>
            <a:xfrm flipH="1">
              <a:off x="6019800" y="2604279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9E3F27A-31E4-5948-94E2-E430625C3DF3}"/>
                </a:ext>
              </a:extLst>
            </p:cNvPr>
            <p:cNvSpPr txBox="1"/>
            <p:nvPr/>
          </p:nvSpPr>
          <p:spPr>
            <a:xfrm flipH="1">
              <a:off x="6150955" y="2438400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7EBFC2A-DE21-B14F-895E-4226274EA647}"/>
                </a:ext>
              </a:extLst>
            </p:cNvPr>
            <p:cNvSpPr txBox="1"/>
            <p:nvPr/>
          </p:nvSpPr>
          <p:spPr>
            <a:xfrm flipH="1">
              <a:off x="5963971" y="2740223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BEE4B50-BB62-9440-9BB0-E1EA7A9A5FD9}"/>
                </a:ext>
              </a:extLst>
            </p:cNvPr>
            <p:cNvSpPr txBox="1"/>
            <p:nvPr/>
          </p:nvSpPr>
          <p:spPr>
            <a:xfrm flipH="1">
              <a:off x="6344097" y="2968823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5224F4B-C6F9-0F4B-B7B3-97DF5950BA4D}"/>
                </a:ext>
              </a:extLst>
            </p:cNvPr>
            <p:cNvSpPr txBox="1"/>
            <p:nvPr/>
          </p:nvSpPr>
          <p:spPr>
            <a:xfrm flipH="1">
              <a:off x="6399926" y="2726744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3E4F640-0457-2F4C-9BBE-3576FF101446}"/>
                </a:ext>
              </a:extLst>
            </p:cNvPr>
            <p:cNvSpPr txBox="1"/>
            <p:nvPr/>
          </p:nvSpPr>
          <p:spPr>
            <a:xfrm flipH="1">
              <a:off x="6123009" y="2680479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8A6DA1-DEE0-9047-8A3F-58AC3A8B1283}"/>
                </a:ext>
              </a:extLst>
            </p:cNvPr>
            <p:cNvSpPr txBox="1"/>
            <p:nvPr/>
          </p:nvSpPr>
          <p:spPr>
            <a:xfrm flipH="1">
              <a:off x="6254164" y="2514600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6E41434-4FF8-3B41-89B8-AC0F6676EB77}"/>
                </a:ext>
              </a:extLst>
            </p:cNvPr>
            <p:cNvSpPr txBox="1"/>
            <p:nvPr/>
          </p:nvSpPr>
          <p:spPr>
            <a:xfrm flipH="1">
              <a:off x="6421171" y="2712230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44CF644-813E-A943-B50A-9146B73A5EE9}"/>
                </a:ext>
              </a:extLst>
            </p:cNvPr>
            <p:cNvSpPr txBox="1"/>
            <p:nvPr/>
          </p:nvSpPr>
          <p:spPr>
            <a:xfrm flipH="1">
              <a:off x="6801297" y="2940830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00D9E42-6C80-1F49-B0FB-22DB9FA64B3D}"/>
                </a:ext>
              </a:extLst>
            </p:cNvPr>
            <p:cNvSpPr txBox="1"/>
            <p:nvPr/>
          </p:nvSpPr>
          <p:spPr>
            <a:xfrm flipH="1">
              <a:off x="6704726" y="2698751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235DF94-BF06-4A4E-AB48-EF389E4D78D7}"/>
                </a:ext>
              </a:extLst>
            </p:cNvPr>
            <p:cNvSpPr txBox="1"/>
            <p:nvPr/>
          </p:nvSpPr>
          <p:spPr>
            <a:xfrm flipH="1">
              <a:off x="6477000" y="2576286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0D74BDB-C107-C949-96DE-535330C4A994}"/>
                </a:ext>
              </a:extLst>
            </p:cNvPr>
            <p:cNvSpPr txBox="1"/>
            <p:nvPr/>
          </p:nvSpPr>
          <p:spPr>
            <a:xfrm flipH="1">
              <a:off x="6629400" y="2728686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62AC8F5-2022-F848-A261-1DC1E6B6E0D8}"/>
                </a:ext>
              </a:extLst>
            </p:cNvPr>
            <p:cNvSpPr txBox="1"/>
            <p:nvPr/>
          </p:nvSpPr>
          <p:spPr>
            <a:xfrm flipH="1">
              <a:off x="6760555" y="2562807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DF3AAFC-AF3E-D242-BE91-663911256A34}"/>
                </a:ext>
              </a:extLst>
            </p:cNvPr>
            <p:cNvSpPr txBox="1"/>
            <p:nvPr/>
          </p:nvSpPr>
          <p:spPr>
            <a:xfrm flipH="1">
              <a:off x="6801297" y="2940830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2121C89-1EC0-AF45-A7DA-9BCAE1C619EA}"/>
                </a:ext>
              </a:extLst>
            </p:cNvPr>
            <p:cNvSpPr txBox="1"/>
            <p:nvPr/>
          </p:nvSpPr>
          <p:spPr>
            <a:xfrm flipH="1">
              <a:off x="6801297" y="3093230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AB6C108-05D1-C845-B8F6-24C4334A967E}"/>
                </a:ext>
              </a:extLst>
            </p:cNvPr>
            <p:cNvSpPr txBox="1"/>
            <p:nvPr/>
          </p:nvSpPr>
          <p:spPr>
            <a:xfrm flipH="1">
              <a:off x="7084852" y="2927351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97A7AF9-7953-8F40-892A-06853A0AF1F6}"/>
                </a:ext>
              </a:extLst>
            </p:cNvPr>
            <p:cNvSpPr txBox="1"/>
            <p:nvPr/>
          </p:nvSpPr>
          <p:spPr>
            <a:xfrm flipH="1">
              <a:off x="6628526" y="3059537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6094823-A712-FB43-B3F8-08F16D712F91}"/>
                </a:ext>
              </a:extLst>
            </p:cNvPr>
            <p:cNvSpPr txBox="1"/>
            <p:nvPr/>
          </p:nvSpPr>
          <p:spPr>
            <a:xfrm flipH="1">
              <a:off x="6649771" y="3045023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20DD0BE-2A92-6949-80BF-C5352C68656F}"/>
                </a:ext>
              </a:extLst>
            </p:cNvPr>
            <p:cNvSpPr txBox="1"/>
            <p:nvPr/>
          </p:nvSpPr>
          <p:spPr>
            <a:xfrm flipH="1">
              <a:off x="6802171" y="3197423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3A272BB-2098-5B4F-B95D-96CBD01315FB}"/>
                </a:ext>
              </a:extLst>
            </p:cNvPr>
            <p:cNvSpPr txBox="1"/>
            <p:nvPr/>
          </p:nvSpPr>
          <p:spPr>
            <a:xfrm flipH="1">
              <a:off x="6933326" y="3031544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569F475-31C9-934A-9650-0D84B202849B}"/>
                </a:ext>
              </a:extLst>
            </p:cNvPr>
            <p:cNvSpPr txBox="1"/>
            <p:nvPr/>
          </p:nvSpPr>
          <p:spPr>
            <a:xfrm flipH="1">
              <a:off x="6705600" y="2909079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0803169-75BA-5140-91BC-CF8885726E5B}"/>
                </a:ext>
              </a:extLst>
            </p:cNvPr>
            <p:cNvSpPr txBox="1"/>
            <p:nvPr/>
          </p:nvSpPr>
          <p:spPr>
            <a:xfrm flipH="1">
              <a:off x="6858000" y="3061479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E5BB2BF-38AE-C94F-B24F-946F13812D3B}"/>
                </a:ext>
              </a:extLst>
            </p:cNvPr>
            <p:cNvSpPr txBox="1"/>
            <p:nvPr/>
          </p:nvSpPr>
          <p:spPr>
            <a:xfrm flipH="1">
              <a:off x="6989155" y="2895600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F7444B0-A1E0-2D43-92A7-0FF4860EA09E}"/>
                </a:ext>
              </a:extLst>
            </p:cNvPr>
            <p:cNvSpPr txBox="1"/>
            <p:nvPr/>
          </p:nvSpPr>
          <p:spPr>
            <a:xfrm flipH="1">
              <a:off x="6802171" y="3197423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C43A147-2EFB-104F-A2B0-86C80E398900}"/>
                </a:ext>
              </a:extLst>
            </p:cNvPr>
            <p:cNvSpPr txBox="1"/>
            <p:nvPr/>
          </p:nvSpPr>
          <p:spPr>
            <a:xfrm flipH="1">
              <a:off x="7085726" y="3183944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215809E-B0D2-7541-B740-C78C8358B361}"/>
                </a:ext>
              </a:extLst>
            </p:cNvPr>
            <p:cNvSpPr txBox="1"/>
            <p:nvPr/>
          </p:nvSpPr>
          <p:spPr>
            <a:xfrm flipH="1">
              <a:off x="6960335" y="3288137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F8899ED-3371-E948-9F95-BBADCC5EA6B9}"/>
                </a:ext>
              </a:extLst>
            </p:cNvPr>
            <p:cNvSpPr txBox="1"/>
            <p:nvPr/>
          </p:nvSpPr>
          <p:spPr>
            <a:xfrm flipH="1">
              <a:off x="7183171" y="3349823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33FED50-AE77-7E4A-940C-5534B98CAC16}"/>
                </a:ext>
              </a:extLst>
            </p:cNvPr>
            <p:cNvSpPr txBox="1"/>
            <p:nvPr/>
          </p:nvSpPr>
          <p:spPr>
            <a:xfrm flipH="1">
              <a:off x="7466726" y="3336344"/>
              <a:ext cx="229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Andale Mono" panose="020B0509000000000004" pitchFamily="49" charset="0"/>
                </a:rPr>
                <a:t>o</a:t>
              </a:r>
              <a:endParaRPr lang="en-US" sz="1400" dirty="0">
                <a:latin typeface="Andale Mono" panose="020B0509000000000004" pitchFamily="49" charset="0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6F5C50D1-4A8B-254F-8CE5-739A172B9C69}"/>
              </a:ext>
            </a:extLst>
          </p:cNvPr>
          <p:cNvSpPr/>
          <p:nvPr/>
        </p:nvSpPr>
        <p:spPr>
          <a:xfrm>
            <a:off x="8610600" y="6477000"/>
            <a:ext cx="91440" cy="91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6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Regression to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114800"/>
            <a:ext cx="8229600" cy="1828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Suppose we have two classes of data, defined by a single attribute </a:t>
            </a:r>
            <a:r>
              <a:rPr lang="en-US" i="1" dirty="0">
                <a:latin typeface="Bookman Old Style" panose="02050604050505020204" pitchFamily="18" charset="0"/>
              </a:rPr>
              <a:t>x</a:t>
            </a:r>
          </a:p>
          <a:p>
            <a:r>
              <a:rPr lang="en-US" dirty="0"/>
              <a:t>We seek a </a:t>
            </a:r>
            <a:r>
              <a:rPr lang="en-US" dirty="0">
                <a:solidFill>
                  <a:schemeClr val="accent3"/>
                </a:solidFill>
              </a:rPr>
              <a:t>decision boundary </a:t>
            </a:r>
            <a:r>
              <a:rPr lang="en-US" dirty="0"/>
              <a:t>that splits the data in two</a:t>
            </a:r>
          </a:p>
          <a:p>
            <a:r>
              <a:rPr lang="en-US" dirty="0"/>
              <a:t>When such a boundary can be defined using a linear function, it is called a </a:t>
            </a:r>
            <a:r>
              <a:rPr lang="en-US" dirty="0">
                <a:solidFill>
                  <a:schemeClr val="accent3"/>
                </a:solidFill>
              </a:rPr>
              <a:t>linear separator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1B1C40-6632-4842-BCB8-1672B9760B71}"/>
              </a:ext>
            </a:extLst>
          </p:cNvPr>
          <p:cNvCxnSpPr>
            <a:cxnSpLocks/>
          </p:cNvCxnSpPr>
          <p:nvPr/>
        </p:nvCxnSpPr>
        <p:spPr>
          <a:xfrm>
            <a:off x="1066800" y="2971800"/>
            <a:ext cx="5943600" cy="8129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EF30368-8064-614F-90CD-700D629E3FB9}"/>
              </a:ext>
            </a:extLst>
          </p:cNvPr>
          <p:cNvSpPr/>
          <p:nvPr/>
        </p:nvSpPr>
        <p:spPr>
          <a:xfrm>
            <a:off x="1447800" y="2834640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C8CADE-BE68-EB41-9DD1-8B0857D60582}"/>
              </a:ext>
            </a:extLst>
          </p:cNvPr>
          <p:cNvSpPr/>
          <p:nvPr/>
        </p:nvSpPr>
        <p:spPr>
          <a:xfrm>
            <a:off x="1828800" y="2834640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F2B4AE-E56F-FF4E-A041-CA5D54FC5D6A}"/>
              </a:ext>
            </a:extLst>
          </p:cNvPr>
          <p:cNvSpPr/>
          <p:nvPr/>
        </p:nvSpPr>
        <p:spPr>
          <a:xfrm>
            <a:off x="2011471" y="2834640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46E0B1-59B3-804D-B9EB-E3EB2460BDCE}"/>
              </a:ext>
            </a:extLst>
          </p:cNvPr>
          <p:cNvSpPr/>
          <p:nvPr/>
        </p:nvSpPr>
        <p:spPr>
          <a:xfrm>
            <a:off x="2468462" y="2834640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E7F0AE-15D4-9242-9DC2-4211B1209529}"/>
              </a:ext>
            </a:extLst>
          </p:cNvPr>
          <p:cNvSpPr/>
          <p:nvPr/>
        </p:nvSpPr>
        <p:spPr>
          <a:xfrm>
            <a:off x="2913971" y="2842769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DF13100-065E-4742-B7E7-526EBA492A19}"/>
              </a:ext>
            </a:extLst>
          </p:cNvPr>
          <p:cNvSpPr/>
          <p:nvPr/>
        </p:nvSpPr>
        <p:spPr>
          <a:xfrm>
            <a:off x="3230880" y="2842769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D61641-1ED2-4D48-AFFF-9FD215A5131A}"/>
              </a:ext>
            </a:extLst>
          </p:cNvPr>
          <p:cNvSpPr/>
          <p:nvPr/>
        </p:nvSpPr>
        <p:spPr>
          <a:xfrm>
            <a:off x="3558540" y="2834640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8CDDC626-1CE5-334E-A77C-064B304A1F5A}"/>
              </a:ext>
            </a:extLst>
          </p:cNvPr>
          <p:cNvSpPr/>
          <p:nvPr/>
        </p:nvSpPr>
        <p:spPr>
          <a:xfrm>
            <a:off x="4105822" y="2834640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86F6BF07-B7FA-2D4F-8F45-FB7A860B7950}"/>
              </a:ext>
            </a:extLst>
          </p:cNvPr>
          <p:cNvSpPr/>
          <p:nvPr/>
        </p:nvSpPr>
        <p:spPr>
          <a:xfrm>
            <a:off x="4396740" y="2834640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BFDEF949-E416-364B-948D-56886309979E}"/>
              </a:ext>
            </a:extLst>
          </p:cNvPr>
          <p:cNvSpPr/>
          <p:nvPr/>
        </p:nvSpPr>
        <p:spPr>
          <a:xfrm>
            <a:off x="4578941" y="2834640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7A4F706E-91DF-A54D-9BD8-140BAD8003D3}"/>
              </a:ext>
            </a:extLst>
          </p:cNvPr>
          <p:cNvSpPr/>
          <p:nvPr/>
        </p:nvSpPr>
        <p:spPr>
          <a:xfrm>
            <a:off x="4986141" y="2834640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306F4E02-ADBF-434B-BA05-B41944A696FA}"/>
              </a:ext>
            </a:extLst>
          </p:cNvPr>
          <p:cNvSpPr/>
          <p:nvPr/>
        </p:nvSpPr>
        <p:spPr>
          <a:xfrm>
            <a:off x="5421733" y="2834640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78F4B8E1-F7DD-5A40-B82A-3D787EC556BC}"/>
              </a:ext>
            </a:extLst>
          </p:cNvPr>
          <p:cNvSpPr/>
          <p:nvPr/>
        </p:nvSpPr>
        <p:spPr>
          <a:xfrm>
            <a:off x="5585406" y="2834640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092910D0-4B34-D245-AC7A-089BB0AEF4F7}"/>
              </a:ext>
            </a:extLst>
          </p:cNvPr>
          <p:cNvSpPr/>
          <p:nvPr/>
        </p:nvSpPr>
        <p:spPr>
          <a:xfrm>
            <a:off x="5919618" y="2832748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31E858-50A1-C445-BFE0-2A0D6B7FA58E}"/>
              </a:ext>
            </a:extLst>
          </p:cNvPr>
          <p:cNvSpPr txBox="1"/>
          <p:nvPr/>
        </p:nvSpPr>
        <p:spPr>
          <a:xfrm>
            <a:off x="6705600" y="2895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ookman Old Style" panose="02050604050505020204" pitchFamily="18" charset="0"/>
              </a:rPr>
              <a:t>x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46CB566-A4C9-C84A-8C7C-940CB6816484}"/>
              </a:ext>
            </a:extLst>
          </p:cNvPr>
          <p:cNvCxnSpPr>
            <a:cxnSpLocks/>
          </p:cNvCxnSpPr>
          <p:nvPr/>
        </p:nvCxnSpPr>
        <p:spPr>
          <a:xfrm>
            <a:off x="3962400" y="1981200"/>
            <a:ext cx="0" cy="1828800"/>
          </a:xfrm>
          <a:prstGeom prst="line">
            <a:avLst/>
          </a:prstGeom>
          <a:ln w="34925">
            <a:solidFill>
              <a:schemeClr val="accent4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76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1481-B19C-2D48-9A73-7F0BC584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40B7-AACB-014F-AB3B-B4512A3C25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spcAft>
                <a:spcPts val="3600"/>
              </a:spcAft>
              <a:buFont typeface="+mj-lt"/>
              <a:buAutoNum type="arabicPeriod"/>
            </a:pPr>
            <a:r>
              <a:rPr lang="en-US" dirty="0"/>
              <a:t>We have data-points with </a:t>
            </a:r>
            <a:r>
              <a:rPr lang="en-US" i="1" dirty="0">
                <a:latin typeface="Bookman Old Style" panose="02050604050505020204" pitchFamily="18" charset="0"/>
              </a:rPr>
              <a:t>n</a:t>
            </a:r>
            <a:r>
              <a:rPr lang="en-US" i="1" dirty="0"/>
              <a:t> </a:t>
            </a:r>
            <a:r>
              <a:rPr lang="en-US" dirty="0"/>
              <a:t>features:</a:t>
            </a:r>
          </a:p>
          <a:p>
            <a:pPr marL="514350" indent="-514350">
              <a:spcAft>
                <a:spcPts val="3600"/>
              </a:spcAft>
              <a:buFont typeface="+mj-lt"/>
              <a:buAutoNum type="arabicPeriod"/>
            </a:pPr>
            <a:r>
              <a:rPr lang="en-US" dirty="0"/>
              <a:t>We have a linear function defined by </a:t>
            </a:r>
            <a:r>
              <a:rPr lang="en-US" i="1" spc="300" dirty="0">
                <a:latin typeface="Bookman Old Style" panose="02050604050505020204" pitchFamily="18" charset="0"/>
              </a:rPr>
              <a:t>n</a:t>
            </a:r>
            <a:r>
              <a:rPr lang="en-US" dirty="0">
                <a:latin typeface="Bookman Old Style" panose="02050604050505020204" pitchFamily="18" charset="0"/>
              </a:rPr>
              <a:t>+1 </a:t>
            </a:r>
            <a:r>
              <a:rPr lang="en-US" dirty="0"/>
              <a:t>weights:</a:t>
            </a:r>
          </a:p>
          <a:p>
            <a:pPr marL="514350" indent="-514350">
              <a:spcAft>
                <a:spcPts val="3000"/>
              </a:spcAft>
              <a:buFont typeface="+mj-lt"/>
              <a:buAutoNum type="arabicPeriod"/>
            </a:pPr>
            <a:r>
              <a:rPr lang="en-US" dirty="0"/>
              <a:t>We can write this linear function as:</a:t>
            </a:r>
          </a:p>
          <a:p>
            <a:pPr marL="514350" indent="-514350">
              <a:spcAft>
                <a:spcPts val="3000"/>
              </a:spcAft>
              <a:buFont typeface="+mj-lt"/>
              <a:buAutoNum type="arabicPeriod"/>
            </a:pPr>
            <a:r>
              <a:rPr lang="en-US" dirty="0"/>
              <a:t>We can then find the </a:t>
            </a:r>
            <a:r>
              <a:rPr lang="en-US" dirty="0">
                <a:solidFill>
                  <a:schemeClr val="accent3"/>
                </a:solidFill>
              </a:rPr>
              <a:t>linear boundary</a:t>
            </a:r>
            <a:r>
              <a:rPr lang="en-US" dirty="0"/>
              <a:t>, where: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And use it to define our </a:t>
            </a:r>
            <a:r>
              <a:rPr lang="en-US" dirty="0">
                <a:solidFill>
                  <a:schemeClr val="accent3"/>
                </a:solidFill>
              </a:rPr>
              <a:t>threshold</a:t>
            </a:r>
            <a:r>
              <a:rPr lang="en-US" dirty="0"/>
              <a:t> between classes: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6E9E6-9EB1-F241-906D-DB82C5679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746A2-B022-E847-AFB2-D1ADA45BD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C445F6-7B4B-ED43-ADA2-73EE900F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714500"/>
            <a:ext cx="4064000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075554-A8AC-0945-8E16-02331DC11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628900"/>
            <a:ext cx="4749800" cy="419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5B4DED-EFA5-CD49-8BB9-ACDE4C4CB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605530"/>
            <a:ext cx="965200" cy="20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83B122-C0FE-E04F-ACB9-99AA1F44A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8882" y="4426426"/>
            <a:ext cx="1539826" cy="2819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4C8C5C-C3C3-3141-8E29-D09EB19E91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5663" y="5227956"/>
            <a:ext cx="3024274" cy="10271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E918F1-1392-2745-AE0E-E3865004299A}"/>
              </a:ext>
            </a:extLst>
          </p:cNvPr>
          <p:cNvSpPr/>
          <p:nvPr/>
        </p:nvSpPr>
        <p:spPr>
          <a:xfrm>
            <a:off x="6019800" y="5227956"/>
            <a:ext cx="2895600" cy="1027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Outputs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here are </a:t>
            </a:r>
            <a:r>
              <a:rPr lang="en-US" b="1" i="1" dirty="0">
                <a:solidFill>
                  <a:schemeClr val="tx1"/>
                </a:solidFill>
              </a:rPr>
              <a:t>arbitrary labels</a:t>
            </a:r>
            <a:r>
              <a:rPr lang="en-US" dirty="0">
                <a:solidFill>
                  <a:schemeClr val="tx1"/>
                </a:solidFill>
              </a:rPr>
              <a:t> for one of two possible classes</a:t>
            </a:r>
          </a:p>
        </p:txBody>
      </p:sp>
    </p:spTree>
    <p:extLst>
      <p:ext uri="{BB962C8B-B14F-4D97-AF65-F5344CB8AC3E}">
        <p14:creationId xmlns:p14="http://schemas.microsoft.com/office/powerpoint/2010/main" val="92039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Regression to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114800"/>
            <a:ext cx="8229600" cy="1828800"/>
          </a:xfrm>
        </p:spPr>
        <p:txBody>
          <a:bodyPr>
            <a:normAutofit fontScale="92500"/>
          </a:bodyPr>
          <a:lstStyle/>
          <a:p>
            <a:pPr>
              <a:spcAft>
                <a:spcPts val="3600"/>
              </a:spcAft>
            </a:pPr>
            <a:r>
              <a:rPr lang="en-US" dirty="0"/>
              <a:t>Data is </a:t>
            </a:r>
            <a:r>
              <a:rPr lang="en-US" dirty="0">
                <a:solidFill>
                  <a:schemeClr val="accent3"/>
                </a:solidFill>
              </a:rPr>
              <a:t>linearly separable </a:t>
            </a:r>
            <a:r>
              <a:rPr lang="en-US" dirty="0"/>
              <a:t>if it can be divided into classes using a linear boundary:</a:t>
            </a:r>
          </a:p>
          <a:p>
            <a:r>
              <a:rPr lang="en-US" dirty="0"/>
              <a:t>Such a boundary, in </a:t>
            </a:r>
            <a:r>
              <a:rPr lang="en-US" dirty="0">
                <a:latin typeface="Bookman Old Style" panose="02050604050505020204" pitchFamily="18" charset="0"/>
              </a:rPr>
              <a:t>1</a:t>
            </a:r>
            <a:r>
              <a:rPr lang="en-US" dirty="0"/>
              <a:t>-dimensional space, is a </a:t>
            </a:r>
            <a:r>
              <a:rPr lang="en-US" b="1" i="1" dirty="0"/>
              <a:t>threshold value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1B1C40-6632-4842-BCB8-1672B9760B71}"/>
              </a:ext>
            </a:extLst>
          </p:cNvPr>
          <p:cNvCxnSpPr>
            <a:cxnSpLocks/>
          </p:cNvCxnSpPr>
          <p:nvPr/>
        </p:nvCxnSpPr>
        <p:spPr>
          <a:xfrm>
            <a:off x="1066800" y="2971800"/>
            <a:ext cx="5943600" cy="8129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EF30368-8064-614F-90CD-700D629E3FB9}"/>
              </a:ext>
            </a:extLst>
          </p:cNvPr>
          <p:cNvSpPr/>
          <p:nvPr/>
        </p:nvSpPr>
        <p:spPr>
          <a:xfrm>
            <a:off x="1447800" y="2834640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C8CADE-BE68-EB41-9DD1-8B0857D60582}"/>
              </a:ext>
            </a:extLst>
          </p:cNvPr>
          <p:cNvSpPr/>
          <p:nvPr/>
        </p:nvSpPr>
        <p:spPr>
          <a:xfrm>
            <a:off x="1828800" y="2834640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F2B4AE-E56F-FF4E-A041-CA5D54FC5D6A}"/>
              </a:ext>
            </a:extLst>
          </p:cNvPr>
          <p:cNvSpPr/>
          <p:nvPr/>
        </p:nvSpPr>
        <p:spPr>
          <a:xfrm>
            <a:off x="2011471" y="2834640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46E0B1-59B3-804D-B9EB-E3EB2460BDCE}"/>
              </a:ext>
            </a:extLst>
          </p:cNvPr>
          <p:cNvSpPr/>
          <p:nvPr/>
        </p:nvSpPr>
        <p:spPr>
          <a:xfrm>
            <a:off x="2468462" y="2834640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E7F0AE-15D4-9242-9DC2-4211B1209529}"/>
              </a:ext>
            </a:extLst>
          </p:cNvPr>
          <p:cNvSpPr/>
          <p:nvPr/>
        </p:nvSpPr>
        <p:spPr>
          <a:xfrm>
            <a:off x="2913971" y="2842769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DF13100-065E-4742-B7E7-526EBA492A19}"/>
              </a:ext>
            </a:extLst>
          </p:cNvPr>
          <p:cNvSpPr/>
          <p:nvPr/>
        </p:nvSpPr>
        <p:spPr>
          <a:xfrm>
            <a:off x="3230880" y="2842769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D61641-1ED2-4D48-AFFF-9FD215A5131A}"/>
              </a:ext>
            </a:extLst>
          </p:cNvPr>
          <p:cNvSpPr/>
          <p:nvPr/>
        </p:nvSpPr>
        <p:spPr>
          <a:xfrm>
            <a:off x="3558540" y="2834640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8CDDC626-1CE5-334E-A77C-064B304A1F5A}"/>
              </a:ext>
            </a:extLst>
          </p:cNvPr>
          <p:cNvSpPr/>
          <p:nvPr/>
        </p:nvSpPr>
        <p:spPr>
          <a:xfrm>
            <a:off x="4105822" y="2834640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86F6BF07-B7FA-2D4F-8F45-FB7A860B7950}"/>
              </a:ext>
            </a:extLst>
          </p:cNvPr>
          <p:cNvSpPr/>
          <p:nvPr/>
        </p:nvSpPr>
        <p:spPr>
          <a:xfrm>
            <a:off x="4396740" y="2834640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BFDEF949-E416-364B-948D-56886309979E}"/>
              </a:ext>
            </a:extLst>
          </p:cNvPr>
          <p:cNvSpPr/>
          <p:nvPr/>
        </p:nvSpPr>
        <p:spPr>
          <a:xfrm>
            <a:off x="4578941" y="2834640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7A4F706E-91DF-A54D-9BD8-140BAD8003D3}"/>
              </a:ext>
            </a:extLst>
          </p:cNvPr>
          <p:cNvSpPr/>
          <p:nvPr/>
        </p:nvSpPr>
        <p:spPr>
          <a:xfrm>
            <a:off x="4986141" y="2834640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306F4E02-ADBF-434B-BA05-B41944A696FA}"/>
              </a:ext>
            </a:extLst>
          </p:cNvPr>
          <p:cNvSpPr/>
          <p:nvPr/>
        </p:nvSpPr>
        <p:spPr>
          <a:xfrm>
            <a:off x="5421733" y="2834640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78F4B8E1-F7DD-5A40-B82A-3D787EC556BC}"/>
              </a:ext>
            </a:extLst>
          </p:cNvPr>
          <p:cNvSpPr/>
          <p:nvPr/>
        </p:nvSpPr>
        <p:spPr>
          <a:xfrm>
            <a:off x="5585406" y="2834640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092910D0-4B34-D245-AC7A-089BB0AEF4F7}"/>
              </a:ext>
            </a:extLst>
          </p:cNvPr>
          <p:cNvSpPr/>
          <p:nvPr/>
        </p:nvSpPr>
        <p:spPr>
          <a:xfrm>
            <a:off x="5919618" y="2832748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31E858-50A1-C445-BFE0-2A0D6B7FA58E}"/>
              </a:ext>
            </a:extLst>
          </p:cNvPr>
          <p:cNvSpPr txBox="1"/>
          <p:nvPr/>
        </p:nvSpPr>
        <p:spPr>
          <a:xfrm>
            <a:off x="6705600" y="2895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ookman Old Style" panose="02050604050505020204" pitchFamily="18" charset="0"/>
              </a:rPr>
              <a:t>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CDC0A5-2FE9-944A-8177-D5B82756A79D}"/>
              </a:ext>
            </a:extLst>
          </p:cNvPr>
          <p:cNvCxnSpPr>
            <a:cxnSpLocks/>
          </p:cNvCxnSpPr>
          <p:nvPr/>
        </p:nvCxnSpPr>
        <p:spPr>
          <a:xfrm>
            <a:off x="3962400" y="1981200"/>
            <a:ext cx="0" cy="1828800"/>
          </a:xfrm>
          <a:prstGeom prst="line">
            <a:avLst/>
          </a:prstGeom>
          <a:ln w="34925">
            <a:solidFill>
              <a:schemeClr val="accent4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203915B-EC2B-AB49-B55F-84E029AAF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82" y="4975860"/>
            <a:ext cx="1539826" cy="2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25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_lecs">
  <a:themeElements>
    <a:clrScheme name="Custom 15">
      <a:dk1>
        <a:srgbClr val="512C1D"/>
      </a:dk1>
      <a:lt1>
        <a:srgbClr val="FFFFFF"/>
      </a:lt1>
      <a:dk2>
        <a:srgbClr val="646469"/>
      </a:dk2>
      <a:lt2>
        <a:srgbClr val="DDE9EC"/>
      </a:lt2>
      <a:accent1>
        <a:srgbClr val="3071AE"/>
      </a:accent1>
      <a:accent2>
        <a:srgbClr val="3E8EDE"/>
      </a:accent2>
      <a:accent3>
        <a:srgbClr val="CB333B"/>
      </a:accent3>
      <a:accent4>
        <a:srgbClr val="566C11"/>
      </a:accent4>
      <a:accent5>
        <a:srgbClr val="61A60A"/>
      </a:accent5>
      <a:accent6>
        <a:srgbClr val="D35D00"/>
      </a:accent6>
      <a:hlink>
        <a:srgbClr val="CB333B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 w="22225">
          <a:solidFill>
            <a:schemeClr val="accent3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new_lecs.thmx</Template>
  <TotalTime>92153</TotalTime>
  <Words>2088</Words>
  <Application>Microsoft Macintosh PowerPoint</Application>
  <PresentationFormat>On-screen Show (4:3)</PresentationFormat>
  <Paragraphs>499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Andale Mono</vt:lpstr>
      <vt:lpstr>Bookman Old Style</vt:lpstr>
      <vt:lpstr>Gill Sans</vt:lpstr>
      <vt:lpstr>Gill Sans MT</vt:lpstr>
      <vt:lpstr>Helvetica</vt:lpstr>
      <vt:lpstr>Times New Roman</vt:lpstr>
      <vt:lpstr>Wingdings</vt:lpstr>
      <vt:lpstr>Wingdings 3</vt:lpstr>
      <vt:lpstr>new_lecs</vt:lpstr>
      <vt:lpstr>Class #05:   Linear Classification with the Perceptron</vt:lpstr>
      <vt:lpstr>Review: The General Learning Problem</vt:lpstr>
      <vt:lpstr>Decisions to Make</vt:lpstr>
      <vt:lpstr>One Approach: Regression</vt:lpstr>
      <vt:lpstr>Another Approach: Classification</vt:lpstr>
      <vt:lpstr>Which is the Correct Approach?</vt:lpstr>
      <vt:lpstr>From Regression to Classification</vt:lpstr>
      <vt:lpstr>Threshold Functions</vt:lpstr>
      <vt:lpstr>From Regression to Classification</vt:lpstr>
      <vt:lpstr>From Regression to Classification</vt:lpstr>
      <vt:lpstr>From Regression to Classification</vt:lpstr>
      <vt:lpstr>The Geometry of Linear Boundaries</vt:lpstr>
      <vt:lpstr>The Geometry of Linear Boundaries</vt:lpstr>
      <vt:lpstr>The Geometry of Linear Boundaries</vt:lpstr>
      <vt:lpstr>Zero-One Loss</vt:lpstr>
      <vt:lpstr>Minimizing Zero/One Loss</vt:lpstr>
      <vt:lpstr>Perceptron Loss</vt:lpstr>
      <vt:lpstr>Perceptron Learning</vt:lpstr>
      <vt:lpstr>Perceptron Updates</vt:lpstr>
      <vt:lpstr>Progress of Perceptron Learning</vt:lpstr>
      <vt:lpstr>Progress of Perceptron Learning</vt:lpstr>
      <vt:lpstr>Linear Separability</vt:lpstr>
      <vt:lpstr>Linearly Inseparable Data</vt:lpstr>
      <vt:lpstr>Linearly Inseparable Data</vt:lpstr>
      <vt:lpstr>Modifying Perceptron Learning</vt:lpstr>
      <vt:lpstr>Modifying Perceptron Learning</vt:lpstr>
    </vt:vector>
  </TitlesOfParts>
  <Manager/>
  <Company>University of Massachusetts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subject/>
  <dc:creator>Don Towsley</dc:creator>
  <cp:keywords/>
  <dc:description/>
  <cp:lastModifiedBy>Martin Allen</cp:lastModifiedBy>
  <cp:revision>2322</cp:revision>
  <cp:lastPrinted>2020-01-15T13:37:23Z</cp:lastPrinted>
  <dcterms:created xsi:type="dcterms:W3CDTF">2017-09-06T15:49:01Z</dcterms:created>
  <dcterms:modified xsi:type="dcterms:W3CDTF">2020-07-22T11:45:17Z</dcterms:modified>
  <cp:category/>
</cp:coreProperties>
</file>