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25"/>
  </p:notesMasterIdLst>
  <p:handoutMasterIdLst>
    <p:handoutMasterId r:id="rId26"/>
  </p:handoutMasterIdLst>
  <p:sldIdLst>
    <p:sldId id="1262" r:id="rId2"/>
    <p:sldId id="1541" r:id="rId3"/>
    <p:sldId id="1542" r:id="rId4"/>
    <p:sldId id="1543" r:id="rId5"/>
    <p:sldId id="1544" r:id="rId6"/>
    <p:sldId id="1545" r:id="rId7"/>
    <p:sldId id="1539" r:id="rId8"/>
    <p:sldId id="1547" r:id="rId9"/>
    <p:sldId id="1546" r:id="rId10"/>
    <p:sldId id="1548" r:id="rId11"/>
    <p:sldId id="1549" r:id="rId12"/>
    <p:sldId id="1550" r:id="rId13"/>
    <p:sldId id="1551" r:id="rId14"/>
    <p:sldId id="1552" r:id="rId15"/>
    <p:sldId id="1554" r:id="rId16"/>
    <p:sldId id="1555" r:id="rId17"/>
    <p:sldId id="1556" r:id="rId18"/>
    <p:sldId id="1557" r:id="rId19"/>
    <p:sldId id="1558" r:id="rId20"/>
    <p:sldId id="1559" r:id="rId21"/>
    <p:sldId id="1561" r:id="rId22"/>
    <p:sldId id="1562" r:id="rId23"/>
    <p:sldId id="1563" r:id="rId24"/>
  </p:sldIdLst>
  <p:sldSz cx="9144000" cy="6858000" type="screen4x3"/>
  <p:notesSz cx="9283700" cy="7035800"/>
  <p:defaultTextStyle>
    <a:defPPr>
      <a:defRPr lang="en-US"/>
    </a:defPPr>
    <a:lvl1pPr algn="ctr" rtl="0" eaLnBrk="0" fontAlgn="base" hangingPunct="0">
      <a:spcBef>
        <a:spcPct val="0"/>
      </a:spcBef>
      <a:spcAft>
        <a:spcPct val="0"/>
      </a:spcAft>
      <a:defRPr sz="2400" kern="1200">
        <a:solidFill>
          <a:schemeClr val="tx1"/>
        </a:solidFill>
        <a:latin typeface="Helvetica" charset="0"/>
        <a:ea typeface="+mn-ea"/>
        <a:cs typeface="+mn-cs"/>
      </a:defRPr>
    </a:lvl1pPr>
    <a:lvl2pPr marL="457200" algn="ctr" rtl="0" eaLnBrk="0" fontAlgn="base" hangingPunct="0">
      <a:spcBef>
        <a:spcPct val="0"/>
      </a:spcBef>
      <a:spcAft>
        <a:spcPct val="0"/>
      </a:spcAft>
      <a:defRPr sz="2400" kern="1200">
        <a:solidFill>
          <a:schemeClr val="tx1"/>
        </a:solidFill>
        <a:latin typeface="Helvetica" charset="0"/>
        <a:ea typeface="+mn-ea"/>
        <a:cs typeface="+mn-cs"/>
      </a:defRPr>
    </a:lvl2pPr>
    <a:lvl3pPr marL="914400" algn="ctr" rtl="0" eaLnBrk="0" fontAlgn="base" hangingPunct="0">
      <a:spcBef>
        <a:spcPct val="0"/>
      </a:spcBef>
      <a:spcAft>
        <a:spcPct val="0"/>
      </a:spcAft>
      <a:defRPr sz="2400" kern="1200">
        <a:solidFill>
          <a:schemeClr val="tx1"/>
        </a:solidFill>
        <a:latin typeface="Helvetica" charset="0"/>
        <a:ea typeface="+mn-ea"/>
        <a:cs typeface="+mn-cs"/>
      </a:defRPr>
    </a:lvl3pPr>
    <a:lvl4pPr marL="1371600" algn="ctr" rtl="0" eaLnBrk="0" fontAlgn="base" hangingPunct="0">
      <a:spcBef>
        <a:spcPct val="0"/>
      </a:spcBef>
      <a:spcAft>
        <a:spcPct val="0"/>
      </a:spcAft>
      <a:defRPr sz="2400" kern="1200">
        <a:solidFill>
          <a:schemeClr val="tx1"/>
        </a:solidFill>
        <a:latin typeface="Helvetica" charset="0"/>
        <a:ea typeface="+mn-ea"/>
        <a:cs typeface="+mn-cs"/>
      </a:defRPr>
    </a:lvl4pPr>
    <a:lvl5pPr marL="1828800" algn="ctr"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clrMru>
    <a:srgbClr val="E5FFFF"/>
    <a:srgbClr val="FDD22B"/>
    <a:srgbClr val="020000"/>
    <a:srgbClr val="3251D1"/>
    <a:srgbClr val="4F6F92"/>
    <a:srgbClr val="57B0FF"/>
    <a:srgbClr val="FFFF00"/>
    <a:srgbClr val="339900"/>
    <a:srgbClr val="CCCCCC"/>
    <a:srgbClr val="099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11" autoAdjust="0"/>
    <p:restoredTop sz="90952"/>
  </p:normalViewPr>
  <p:slideViewPr>
    <p:cSldViewPr>
      <p:cViewPr varScale="1">
        <p:scale>
          <a:sx n="116" d="100"/>
          <a:sy n="116" d="100"/>
        </p:scale>
        <p:origin x="16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
    </p:cViewPr>
  </p:sorterViewPr>
  <p:notesViewPr>
    <p:cSldViewPr>
      <p:cViewPr varScale="1">
        <p:scale>
          <a:sx n="156" d="100"/>
          <a:sy n="156" d="100"/>
        </p:scale>
        <p:origin x="-1104" y="-104"/>
      </p:cViewPr>
      <p:guideLst>
        <p:guide orient="horz" pos="2216"/>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defTabSz="920750">
              <a:defRPr sz="1200">
                <a:latin typeface="Times New Roman" charset="0"/>
              </a:defRPr>
            </a:lvl1pPr>
          </a:lstStyle>
          <a:p>
            <a:endParaRPr lang="en-US" dirty="0"/>
          </a:p>
        </p:txBody>
      </p:sp>
      <p:sp>
        <p:nvSpPr>
          <p:cNvPr id="172035" name="Rectangle 3"/>
          <p:cNvSpPr>
            <a:spLocks noGrp="1" noChangeArrowheads="1"/>
          </p:cNvSpPr>
          <p:nvPr>
            <p:ph type="dt" sz="quarter" idx="1"/>
          </p:nvPr>
        </p:nvSpPr>
        <p:spPr bwMode="auto">
          <a:xfrm>
            <a:off x="5305425"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defTabSz="920750">
              <a:defRPr sz="1200">
                <a:latin typeface="Times New Roman" charset="0"/>
              </a:defRPr>
            </a:lvl1pPr>
          </a:lstStyle>
          <a:p>
            <a:endParaRPr lang="en-US" dirty="0"/>
          </a:p>
        </p:txBody>
      </p:sp>
      <p:sp>
        <p:nvSpPr>
          <p:cNvPr id="172036" name="Rectangle 4"/>
          <p:cNvSpPr>
            <a:spLocks noGrp="1" noChangeArrowheads="1"/>
          </p:cNvSpPr>
          <p:nvPr>
            <p:ph type="ftr" sz="quarter" idx="2"/>
          </p:nvPr>
        </p:nvSpPr>
        <p:spPr bwMode="auto">
          <a:xfrm>
            <a:off x="0"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defTabSz="920750">
              <a:defRPr sz="1200">
                <a:latin typeface="Times New Roman" charset="0"/>
              </a:defRPr>
            </a:lvl1pPr>
          </a:lstStyle>
          <a:p>
            <a:endParaRPr lang="en-US" dirty="0"/>
          </a:p>
        </p:txBody>
      </p:sp>
      <p:sp>
        <p:nvSpPr>
          <p:cNvPr id="172037" name="Rectangle 5"/>
          <p:cNvSpPr>
            <a:spLocks noGrp="1" noChangeArrowheads="1"/>
          </p:cNvSpPr>
          <p:nvPr>
            <p:ph type="sldNum" sz="quarter" idx="3"/>
          </p:nvPr>
        </p:nvSpPr>
        <p:spPr bwMode="auto">
          <a:xfrm>
            <a:off x="5305425"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defTabSz="920750">
              <a:defRPr sz="1200">
                <a:latin typeface="Times New Roman" charset="0"/>
              </a:defRPr>
            </a:lvl1pPr>
          </a:lstStyle>
          <a:p>
            <a:fld id="{FED210AC-0B1E-A14F-AC42-C56FA48605A7}"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4313"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l" defTabSz="933450">
              <a:defRPr sz="1200">
                <a:latin typeface="Times New Roman" charset="0"/>
              </a:defRPr>
            </a:lvl1pPr>
          </a:lstStyle>
          <a:p>
            <a:endParaRPr lang="en-US" dirty="0"/>
          </a:p>
        </p:txBody>
      </p:sp>
      <p:sp>
        <p:nvSpPr>
          <p:cNvPr id="3075" name="Rectangle 3"/>
          <p:cNvSpPr>
            <a:spLocks noGrp="1" noChangeArrowheads="1"/>
          </p:cNvSpPr>
          <p:nvPr>
            <p:ph type="dt" idx="1"/>
          </p:nvPr>
        </p:nvSpPr>
        <p:spPr bwMode="auto">
          <a:xfrm>
            <a:off x="5259388" y="0"/>
            <a:ext cx="4024312"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r" defTabSz="933450">
              <a:defRPr sz="1200">
                <a:latin typeface="Times New Roman" charset="0"/>
              </a:defRPr>
            </a:lvl1pPr>
          </a:lstStyle>
          <a:p>
            <a:endParaRPr lang="en-US" dirty="0"/>
          </a:p>
        </p:txBody>
      </p:sp>
      <p:sp>
        <p:nvSpPr>
          <p:cNvPr id="3076" name="Rectangle 4"/>
          <p:cNvSpPr>
            <a:spLocks noGrp="1" noRot="1" noChangeAspect="1" noChangeArrowheads="1" noTextEdit="1"/>
          </p:cNvSpPr>
          <p:nvPr>
            <p:ph type="sldImg" idx="2"/>
          </p:nvPr>
        </p:nvSpPr>
        <p:spPr bwMode="auto">
          <a:xfrm>
            <a:off x="2882900" y="527050"/>
            <a:ext cx="3519488" cy="26400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236663" y="3341688"/>
            <a:ext cx="6810375" cy="3167062"/>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684963"/>
            <a:ext cx="4024313"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l" defTabSz="933450">
              <a:defRPr sz="1200">
                <a:latin typeface="Times New Roman" charset="0"/>
              </a:defRPr>
            </a:lvl1pPr>
          </a:lstStyle>
          <a:p>
            <a:endParaRPr lang="en-US" dirty="0"/>
          </a:p>
        </p:txBody>
      </p:sp>
      <p:sp>
        <p:nvSpPr>
          <p:cNvPr id="3079" name="Rectangle 7"/>
          <p:cNvSpPr>
            <a:spLocks noGrp="1" noChangeArrowheads="1"/>
          </p:cNvSpPr>
          <p:nvPr>
            <p:ph type="sldNum" sz="quarter" idx="5"/>
          </p:nvPr>
        </p:nvSpPr>
        <p:spPr bwMode="auto">
          <a:xfrm>
            <a:off x="5259388" y="6684963"/>
            <a:ext cx="4024312"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r" defTabSz="933450">
              <a:defRPr sz="1200">
                <a:latin typeface="Times New Roman" charset="0"/>
              </a:defRPr>
            </a:lvl1pPr>
          </a:lstStyle>
          <a:p>
            <a:fld id="{E6B0C90F-4174-C14F-A195-774157CA1723}"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a measure that is suited to our application.</a:t>
            </a:r>
          </a:p>
          <a:p>
            <a:endParaRPr lang="en-US" dirty="0"/>
          </a:p>
          <a:p>
            <a:r>
              <a:rPr lang="en-US" dirty="0"/>
              <a:t>[1]  If we are just doing some simple classifier for, say, cat images vs. dog images… Maybe accuracy is just fine? Maybe we figure there are lots of cats out there, so as long as PPV is all we care about (so if it says CAT, then we have a high likelihood that it actually is)</a:t>
            </a:r>
          </a:p>
          <a:p>
            <a:endParaRPr lang="en-US" dirty="0"/>
          </a:p>
          <a:p>
            <a:r>
              <a:rPr lang="en-US" dirty="0"/>
              <a:t>[2]  If we are doing medical diagnostics, we might want to avoid FN at all costs;  so TPR (Recall) might be our favorite there.</a:t>
            </a:r>
          </a:p>
        </p:txBody>
      </p:sp>
      <p:sp>
        <p:nvSpPr>
          <p:cNvPr id="4" name="Slide Number Placeholder 3"/>
          <p:cNvSpPr>
            <a:spLocks noGrp="1"/>
          </p:cNvSpPr>
          <p:nvPr>
            <p:ph type="sldNum" sz="quarter" idx="5"/>
          </p:nvPr>
        </p:nvSpPr>
        <p:spPr/>
        <p:txBody>
          <a:bodyPr/>
          <a:lstStyle/>
          <a:p>
            <a:fld id="{E6B0C90F-4174-C14F-A195-774157CA1723}" type="slidenum">
              <a:rPr lang="en-US" smtClean="0"/>
              <a:pPr/>
              <a:t>13</a:t>
            </a:fld>
            <a:endParaRPr lang="en-US" dirty="0"/>
          </a:p>
        </p:txBody>
      </p:sp>
    </p:spTree>
    <p:extLst>
      <p:ext uri="{BB962C8B-B14F-4D97-AF65-F5344CB8AC3E}">
        <p14:creationId xmlns:p14="http://schemas.microsoft.com/office/powerpoint/2010/main" val="3415747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3488" y="1905000"/>
            <a:ext cx="397986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Text Placeholder 2"/>
          <p:cNvSpPr>
            <a:spLocks noGrp="1"/>
          </p:cNvSpPr>
          <p:nvPr>
            <p:ph type="body" sz="half" idx="1"/>
          </p:nvPr>
        </p:nvSpPr>
        <p:spPr>
          <a:xfrm>
            <a:off x="912813" y="19050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2813" y="41529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0"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2" name="Footer Placeholder 2"/>
          <p:cNvSpPr>
            <a:spLocks noGrp="1"/>
          </p:cNvSpPr>
          <p:nvPr>
            <p:ph type="ftr" sz="quarter" idx="11"/>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4" name="Slide Number Placeholder 22"/>
          <p:cNvSpPr>
            <a:spLocks noGrp="1"/>
          </p:cNvSpPr>
          <p:nvPr>
            <p:ph type="sldNum" sz="quarter" idx="12"/>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pPr algn="l"/>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Monday, 27 Jan. 2020</a:t>
            </a:r>
            <a:endParaRPr lang="en-US" dirty="0"/>
          </a:p>
        </p:txBody>
      </p:sp>
      <p:sp>
        <p:nvSpPr>
          <p:cNvPr id="6" name="Footer Placeholder 5"/>
          <p:cNvSpPr>
            <a:spLocks noGrp="1"/>
          </p:cNvSpPr>
          <p:nvPr>
            <p:ph type="ftr" sz="quarter" idx="11"/>
          </p:nvPr>
        </p:nvSpPr>
        <p:spPr/>
        <p:txBody>
          <a:body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bg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olidFill>
          <a:ln>
            <a:noFill/>
          </a:ln>
          <a:effectLst/>
        </p:spPr>
        <p:txBody>
          <a:bodyPr/>
          <a:lstStyle>
            <a:lvl1pPr marL="0" indent="0">
              <a:spcBef>
                <a:spcPts val="600"/>
              </a:spcBef>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bg2"/>
                </a:solidFill>
              </a:defRPr>
            </a:lvl1pPr>
          </a:lstStyle>
          <a:p>
            <a:r>
              <a:rPr lang="en-US"/>
              <a:t>Monday, 27 Jan. 2020</a:t>
            </a:r>
            <a:endParaRPr lang="en-US" dirty="0"/>
          </a:p>
        </p:txBody>
      </p:sp>
      <p:sp>
        <p:nvSpPr>
          <p:cNvPr id="6" name="Footer Placeholder 5"/>
          <p:cNvSpPr>
            <a:spLocks noGrp="1"/>
          </p:cNvSpPr>
          <p:nvPr>
            <p:ph type="ftr" sz="quarter" idx="11"/>
          </p:nvPr>
        </p:nvSpPr>
        <p:spPr/>
        <p:txBody>
          <a:bodyPr/>
          <a:lstStyle>
            <a:lvl1pPr>
              <a:defRPr>
                <a:solidFill>
                  <a:schemeClr val="bg2"/>
                </a:solidFill>
              </a:defRPr>
            </a:lvl1p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lvl1pPr>
              <a:defRPr>
                <a:solidFill>
                  <a:schemeClr val="bg2"/>
                </a:solidFill>
              </a:defRPr>
            </a:lvl1p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solidFill>
                <a:schemeClr val="bg1"/>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Monday, 27 Jan. 2020</a:t>
            </a:r>
            <a:endParaRPr lang="en-US" dirty="0"/>
          </a:p>
        </p:txBody>
      </p:sp>
      <p:sp>
        <p:nvSpPr>
          <p:cNvPr id="3"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08516" y="3733800"/>
            <a:ext cx="4921084" cy="1143000"/>
          </a:xfrm>
        </p:spPr>
        <p:txBody>
          <a:bodyPr anchor="ctr">
            <a:normAutofit fontScale="90000"/>
          </a:bodyPr>
          <a:lstStyle/>
          <a:p>
            <a:pPr algn="l"/>
            <a:r>
              <a:rPr lang="en-US" sz="2400" dirty="0"/>
              <a:t>Class #06: </a:t>
            </a:r>
            <a:br>
              <a:rPr lang="en-US" sz="2400" dirty="0"/>
            </a:br>
            <a:r>
              <a:rPr lang="en-US" sz="2400" dirty="0"/>
              <a:t>Non-Binary Classification;</a:t>
            </a:r>
            <a:br>
              <a:rPr lang="en-US" sz="2400" dirty="0"/>
            </a:br>
            <a:r>
              <a:rPr lang="en-US" sz="2400" dirty="0"/>
              <a:t>Evaluating </a:t>
            </a:r>
            <a:r>
              <a:rPr lang="en-US" sz="2400"/>
              <a:t>ML Models</a:t>
            </a:r>
            <a:endParaRPr lang="en-US" sz="2400" dirty="0"/>
          </a:p>
        </p:txBody>
      </p:sp>
      <p:sp>
        <p:nvSpPr>
          <p:cNvPr id="2051" name="Rectangle 3"/>
          <p:cNvSpPr>
            <a:spLocks noGrp="1" noChangeArrowheads="1"/>
          </p:cNvSpPr>
          <p:nvPr>
            <p:ph type="subTitle" idx="1"/>
          </p:nvPr>
        </p:nvSpPr>
        <p:spPr/>
        <p:txBody>
          <a:bodyPr>
            <a:normAutofit/>
          </a:bodyPr>
          <a:lstStyle/>
          <a:p>
            <a:pPr algn="ctr" eaLnBrk="1" fontAlgn="auto" hangingPunct="1">
              <a:spcAft>
                <a:spcPts val="0"/>
              </a:spcAft>
              <a:buFont typeface="Wingdings 3"/>
              <a:buNone/>
              <a:defRPr/>
            </a:pPr>
            <a:r>
              <a:rPr lang="en-US" dirty="0"/>
              <a:t>Machine Learning (COMP 135)</a:t>
            </a:r>
          </a:p>
        </p:txBody>
      </p:sp>
      <p:pic>
        <p:nvPicPr>
          <p:cNvPr id="3" name="Picture 2">
            <a:extLst>
              <a:ext uri="{FF2B5EF4-FFF2-40B4-BE49-F238E27FC236}">
                <a16:creationId xmlns:a16="http://schemas.microsoft.com/office/drawing/2014/main" id="{BE37C96A-0ACF-AA40-8E5A-43146E634B5A}"/>
              </a:ext>
            </a:extLst>
          </p:cNvPr>
          <p:cNvPicPr>
            <a:picLocks noChangeAspect="1"/>
          </p:cNvPicPr>
          <p:nvPr/>
        </p:nvPicPr>
        <p:blipFill>
          <a:blip r:embed="rId2"/>
          <a:stretch>
            <a:fillRect/>
          </a:stretch>
        </p:blipFill>
        <p:spPr>
          <a:xfrm>
            <a:off x="1143000" y="3657600"/>
            <a:ext cx="2165516" cy="1276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AA1F-33E5-5644-AB68-D8F7AE727CD6}"/>
              </a:ext>
            </a:extLst>
          </p:cNvPr>
          <p:cNvSpPr>
            <a:spLocks noGrp="1"/>
          </p:cNvSpPr>
          <p:nvPr>
            <p:ph type="title"/>
          </p:nvPr>
        </p:nvSpPr>
        <p:spPr/>
        <p:txBody>
          <a:bodyPr/>
          <a:lstStyle/>
          <a:p>
            <a:r>
              <a:rPr lang="en-US" dirty="0"/>
              <a:t>Basic Accuracy</a:t>
            </a:r>
          </a:p>
        </p:txBody>
      </p:sp>
      <p:sp>
        <p:nvSpPr>
          <p:cNvPr id="3" name="Content Placeholder 2">
            <a:extLst>
              <a:ext uri="{FF2B5EF4-FFF2-40B4-BE49-F238E27FC236}">
                <a16:creationId xmlns:a16="http://schemas.microsoft.com/office/drawing/2014/main" id="{2642E6EE-53C2-ED45-B34A-9FE1EDC0B3B9}"/>
              </a:ext>
            </a:extLst>
          </p:cNvPr>
          <p:cNvSpPr>
            <a:spLocks noGrp="1"/>
          </p:cNvSpPr>
          <p:nvPr>
            <p:ph sz="quarter" idx="1"/>
          </p:nvPr>
        </p:nvSpPr>
        <p:spPr/>
        <p:txBody>
          <a:bodyPr/>
          <a:lstStyle/>
          <a:p>
            <a:pPr>
              <a:spcAft>
                <a:spcPts val="9600"/>
              </a:spcAft>
            </a:pPr>
            <a:r>
              <a:rPr lang="en-US" dirty="0"/>
              <a:t>The simplest measure of accuracy can also be misleading, depending upon the data-set itself:</a:t>
            </a:r>
          </a:p>
          <a:p>
            <a:pPr>
              <a:spcAft>
                <a:spcPts val="600"/>
              </a:spcAft>
            </a:pPr>
            <a:r>
              <a:rPr lang="en-US" dirty="0"/>
              <a:t>In a data-set of 100 examples, with 99 positive, and only a single negative example, any classifier that simply says positive (</a:t>
            </a:r>
            <a:r>
              <a:rPr lang="en-US" dirty="0">
                <a:latin typeface="Bookman Old Style" panose="02050604050505020204" pitchFamily="18" charset="0"/>
              </a:rPr>
              <a:t>1</a:t>
            </a:r>
            <a:r>
              <a:rPr lang="en-US" dirty="0"/>
              <a:t>) for everything would have 99% “accuracy”</a:t>
            </a:r>
          </a:p>
          <a:p>
            <a:pPr>
              <a:spcAft>
                <a:spcPts val="600"/>
              </a:spcAft>
            </a:pPr>
            <a:r>
              <a:rPr lang="en-US" dirty="0"/>
              <a:t>Such a classifier might be entirely useless for real-world classification problems, however!</a:t>
            </a:r>
          </a:p>
          <a:p>
            <a:pPr marL="0" indent="0">
              <a:buNone/>
            </a:pPr>
            <a:endParaRPr lang="en-US" dirty="0"/>
          </a:p>
        </p:txBody>
      </p:sp>
      <p:sp>
        <p:nvSpPr>
          <p:cNvPr id="5" name="Footer Placeholder 4">
            <a:extLst>
              <a:ext uri="{FF2B5EF4-FFF2-40B4-BE49-F238E27FC236}">
                <a16:creationId xmlns:a16="http://schemas.microsoft.com/office/drawing/2014/main" id="{26F2A116-2E2D-694B-BF55-609C6AE1D1F3}"/>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812B6DF-F82B-0B4F-91F8-782D4AA8CCC1}"/>
              </a:ext>
            </a:extLst>
          </p:cNvPr>
          <p:cNvSpPr>
            <a:spLocks noGrp="1"/>
          </p:cNvSpPr>
          <p:nvPr>
            <p:ph type="sldNum" sz="quarter" idx="4"/>
          </p:nvPr>
        </p:nvSpPr>
        <p:spPr/>
        <p:txBody>
          <a:bodyPr/>
          <a:lstStyle/>
          <a:p>
            <a:fld id="{CF871E9B-9377-9E47-A740-0327C5A5B6B1}" type="slidenum">
              <a:rPr lang="en-US" smtClean="0"/>
              <a:pPr/>
              <a:t>10</a:t>
            </a:fld>
            <a:endParaRPr lang="en-US" dirty="0"/>
          </a:p>
        </p:txBody>
      </p:sp>
      <p:pic>
        <p:nvPicPr>
          <p:cNvPr id="8" name="Picture 7">
            <a:extLst>
              <a:ext uri="{FF2B5EF4-FFF2-40B4-BE49-F238E27FC236}">
                <a16:creationId xmlns:a16="http://schemas.microsoft.com/office/drawing/2014/main" id="{1DF53845-1264-AD44-AD2A-40D92842D560}"/>
              </a:ext>
            </a:extLst>
          </p:cNvPr>
          <p:cNvPicPr>
            <a:picLocks noChangeAspect="1"/>
          </p:cNvPicPr>
          <p:nvPr/>
        </p:nvPicPr>
        <p:blipFill>
          <a:blip r:embed="rId2"/>
          <a:srcRect/>
          <a:stretch/>
        </p:blipFill>
        <p:spPr>
          <a:xfrm>
            <a:off x="1843087" y="2286000"/>
            <a:ext cx="5457825" cy="800100"/>
          </a:xfrm>
          <a:prstGeom prst="rect">
            <a:avLst/>
          </a:prstGeom>
        </p:spPr>
      </p:pic>
      <p:sp>
        <p:nvSpPr>
          <p:cNvPr id="7" name="Oval 6">
            <a:extLst>
              <a:ext uri="{FF2B5EF4-FFF2-40B4-BE49-F238E27FC236}">
                <a16:creationId xmlns:a16="http://schemas.microsoft.com/office/drawing/2014/main" id="{36F840F8-5CA5-4B4E-882D-F5E6FBE425D4}"/>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2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690E-71E6-AD4C-A1E8-0B39929CF179}"/>
              </a:ext>
            </a:extLst>
          </p:cNvPr>
          <p:cNvSpPr>
            <a:spLocks noGrp="1"/>
          </p:cNvSpPr>
          <p:nvPr>
            <p:ph type="title"/>
          </p:nvPr>
        </p:nvSpPr>
        <p:spPr/>
        <p:txBody>
          <a:bodyPr/>
          <a:lstStyle/>
          <a:p>
            <a:r>
              <a:rPr lang="en-US" dirty="0"/>
              <a:t>Confusion Matrices</a:t>
            </a:r>
          </a:p>
        </p:txBody>
      </p:sp>
      <p:sp>
        <p:nvSpPr>
          <p:cNvPr id="3" name="Content Placeholder 2">
            <a:extLst>
              <a:ext uri="{FF2B5EF4-FFF2-40B4-BE49-F238E27FC236}">
                <a16:creationId xmlns:a16="http://schemas.microsoft.com/office/drawing/2014/main" id="{FA00D4D1-3FD3-9D43-8704-C5ACE6D84E6F}"/>
              </a:ext>
            </a:extLst>
          </p:cNvPr>
          <p:cNvSpPr>
            <a:spLocks noGrp="1"/>
          </p:cNvSpPr>
          <p:nvPr>
            <p:ph sz="quarter" idx="1"/>
          </p:nvPr>
        </p:nvSpPr>
        <p:spPr/>
        <p:txBody>
          <a:bodyPr>
            <a:normAutofit lnSpcReduction="10000"/>
          </a:bodyPr>
          <a:lstStyle/>
          <a:p>
            <a:r>
              <a:rPr lang="en-US" sz="2400" dirty="0"/>
              <a:t>One way to separate out positive and negative examples, and better analyze the behavior of a classifier is to break down the overall success/failure case by case</a:t>
            </a:r>
          </a:p>
          <a:p>
            <a:pPr>
              <a:spcAft>
                <a:spcPts val="19800"/>
              </a:spcAft>
            </a:pPr>
            <a:r>
              <a:rPr lang="en-US" sz="2400" dirty="0"/>
              <a:t>For 100 data-points, 50 of each type, we might have behavior as shown in the following table:</a:t>
            </a:r>
          </a:p>
          <a:p>
            <a:r>
              <a:rPr lang="en-US" sz="2400" dirty="0"/>
              <a:t>What can this tell us?</a:t>
            </a:r>
          </a:p>
        </p:txBody>
      </p:sp>
      <p:sp>
        <p:nvSpPr>
          <p:cNvPr id="5" name="Footer Placeholder 4">
            <a:extLst>
              <a:ext uri="{FF2B5EF4-FFF2-40B4-BE49-F238E27FC236}">
                <a16:creationId xmlns:a16="http://schemas.microsoft.com/office/drawing/2014/main" id="{E6222C31-ADC6-CA41-B9F7-6380D3C1AD04}"/>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EB433A9B-9986-F64E-909A-0C0571607C7F}"/>
              </a:ext>
            </a:extLst>
          </p:cNvPr>
          <p:cNvSpPr>
            <a:spLocks noGrp="1"/>
          </p:cNvSpPr>
          <p:nvPr>
            <p:ph type="sldNum" sz="quarter" idx="4"/>
          </p:nvPr>
        </p:nvSpPr>
        <p:spPr/>
        <p:txBody>
          <a:bodyPr/>
          <a:lstStyle/>
          <a:p>
            <a:fld id="{CF871E9B-9377-9E47-A740-0327C5A5B6B1}" type="slidenum">
              <a:rPr lang="en-US" smtClean="0"/>
              <a:pPr/>
              <a:t>11</a:t>
            </a:fld>
            <a:endParaRPr lang="en-US" dirty="0"/>
          </a:p>
        </p:txBody>
      </p:sp>
      <p:graphicFrame>
        <p:nvGraphicFramePr>
          <p:cNvPr id="8" name="Table 7">
            <a:extLst>
              <a:ext uri="{FF2B5EF4-FFF2-40B4-BE49-F238E27FC236}">
                <a16:creationId xmlns:a16="http://schemas.microsoft.com/office/drawing/2014/main" id="{8187ED23-C9D6-444B-ACDF-93ADAA59C4EB}"/>
              </a:ext>
            </a:extLst>
          </p:cNvPr>
          <p:cNvGraphicFramePr>
            <a:graphicFrameLocks noGrp="1"/>
          </p:cNvGraphicFramePr>
          <p:nvPr/>
        </p:nvGraphicFramePr>
        <p:xfrm>
          <a:off x="533400" y="3200400"/>
          <a:ext cx="8077200" cy="2086292"/>
        </p:xfrm>
        <a:graphic>
          <a:graphicData uri="http://schemas.openxmlformats.org/drawingml/2006/table">
            <a:tbl>
              <a:tblPr firstRow="1" bandRow="1">
                <a:tableStyleId>{2D5ABB26-0587-4C30-8999-92F81FD0307C}</a:tableStyleId>
              </a:tblPr>
              <a:tblGrid>
                <a:gridCol w="2019300">
                  <a:extLst>
                    <a:ext uri="{9D8B030D-6E8A-4147-A177-3AD203B41FA5}">
                      <a16:colId xmlns:a16="http://schemas.microsoft.com/office/drawing/2014/main" val="575360143"/>
                    </a:ext>
                  </a:extLst>
                </a:gridCol>
                <a:gridCol w="2019300">
                  <a:extLst>
                    <a:ext uri="{9D8B030D-6E8A-4147-A177-3AD203B41FA5}">
                      <a16:colId xmlns:a16="http://schemas.microsoft.com/office/drawing/2014/main" val="995102019"/>
                    </a:ext>
                  </a:extLst>
                </a:gridCol>
                <a:gridCol w="2019300">
                  <a:extLst>
                    <a:ext uri="{9D8B030D-6E8A-4147-A177-3AD203B41FA5}">
                      <a16:colId xmlns:a16="http://schemas.microsoft.com/office/drawing/2014/main" val="3367237544"/>
                    </a:ext>
                  </a:extLst>
                </a:gridCol>
                <a:gridCol w="2019300">
                  <a:extLst>
                    <a:ext uri="{9D8B030D-6E8A-4147-A177-3AD203B41FA5}">
                      <a16:colId xmlns:a16="http://schemas.microsoft.com/office/drawing/2014/main" val="994744007"/>
                    </a:ext>
                  </a:extLst>
                </a:gridCol>
              </a:tblGrid>
              <a:tr h="521573">
                <a:tc>
                  <a:txBody>
                    <a:bodyPr/>
                    <a:lstStyle/>
                    <a:p>
                      <a:pPr algn="ctr"/>
                      <a:endParaRPr lang="en-US" sz="20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latin typeface="Bookman Old Style" panose="02050604050505020204" pitchFamily="18" charset="0"/>
                        </a:rPr>
                        <a:t>Classifier Output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715376"/>
                  </a:ext>
                </a:extLst>
              </a:tr>
              <a:tr h="521573">
                <a:tc>
                  <a:txBody>
                    <a:bodyPr/>
                    <a:lstStyle/>
                    <a:p>
                      <a:pPr algn="ctr"/>
                      <a:endParaRPr lang="en-US" sz="200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57125"/>
                  </a:ext>
                </a:extLst>
              </a:tr>
              <a:tr h="521573">
                <a:tc rowSpan="2">
                  <a:txBody>
                    <a:bodyPr/>
                    <a:lstStyle/>
                    <a:p>
                      <a:pPr algn="ctr"/>
                      <a:r>
                        <a:rPr lang="en-US" sz="2000" dirty="0">
                          <a:latin typeface="Bookman Old Style" panose="02050604050505020204" pitchFamily="18" charset="0"/>
                        </a:rPr>
                        <a:t>Ground </a:t>
                      </a:r>
                    </a:p>
                    <a:p>
                      <a:pPr algn="ctr"/>
                      <a:r>
                        <a:rPr lang="en-US" sz="2000" dirty="0">
                          <a:latin typeface="Bookman Old Style" panose="02050604050505020204" pitchFamily="18" charset="0"/>
                        </a:rPr>
                        <a:t>Truth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369294"/>
                  </a:ext>
                </a:extLst>
              </a:tr>
              <a:tr h="521573">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592204"/>
                  </a:ext>
                </a:extLst>
              </a:tr>
            </a:tbl>
          </a:graphicData>
        </a:graphic>
      </p:graphicFrame>
    </p:spTree>
    <p:extLst>
      <p:ext uri="{BB962C8B-B14F-4D97-AF65-F5344CB8AC3E}">
        <p14:creationId xmlns:p14="http://schemas.microsoft.com/office/powerpoint/2010/main" val="218017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690E-71E6-AD4C-A1E8-0B39929CF179}"/>
              </a:ext>
            </a:extLst>
          </p:cNvPr>
          <p:cNvSpPr>
            <a:spLocks noGrp="1"/>
          </p:cNvSpPr>
          <p:nvPr>
            <p:ph type="title"/>
          </p:nvPr>
        </p:nvSpPr>
        <p:spPr/>
        <p:txBody>
          <a:bodyPr/>
          <a:lstStyle/>
          <a:p>
            <a:r>
              <a:rPr lang="en-US" dirty="0"/>
              <a:t>Confusion Matrices</a:t>
            </a:r>
          </a:p>
        </p:txBody>
      </p:sp>
      <p:sp>
        <p:nvSpPr>
          <p:cNvPr id="3" name="Content Placeholder 2">
            <a:extLst>
              <a:ext uri="{FF2B5EF4-FFF2-40B4-BE49-F238E27FC236}">
                <a16:creationId xmlns:a16="http://schemas.microsoft.com/office/drawing/2014/main" id="{FA00D4D1-3FD3-9D43-8704-C5ACE6D84E6F}"/>
              </a:ext>
            </a:extLst>
          </p:cNvPr>
          <p:cNvSpPr>
            <a:spLocks noGrp="1"/>
          </p:cNvSpPr>
          <p:nvPr>
            <p:ph sz="quarter" idx="1"/>
          </p:nvPr>
        </p:nvSpPr>
        <p:spPr>
          <a:xfrm>
            <a:off x="457200" y="3534092"/>
            <a:ext cx="8229600" cy="2622868"/>
          </a:xfrm>
        </p:spPr>
        <p:txBody>
          <a:bodyPr>
            <a:normAutofit fontScale="92500" lnSpcReduction="10000"/>
          </a:bodyPr>
          <a:lstStyle/>
          <a:p>
            <a:r>
              <a:rPr lang="en-US" sz="2400" dirty="0"/>
              <a:t>In this data, the </a:t>
            </a:r>
            <a:r>
              <a:rPr lang="en-US" sz="2400" i="1" dirty="0"/>
              <a:t>overall</a:t>
            </a:r>
            <a:r>
              <a:rPr lang="en-US" sz="2400" dirty="0"/>
              <a:t> accuracy is </a:t>
            </a:r>
            <a:r>
              <a:rPr lang="en-US" sz="2400" dirty="0">
                <a:latin typeface="Bookman Old Style" panose="02050604050505020204" pitchFamily="18" charset="0"/>
              </a:rPr>
              <a:t>89/100 = 89%</a:t>
            </a:r>
          </a:p>
          <a:p>
            <a:r>
              <a:rPr lang="en-US" sz="2400" dirty="0"/>
              <a:t>However, we see that the accuracy over the two types of data is quite different:</a:t>
            </a:r>
          </a:p>
          <a:p>
            <a:pPr marL="457200" indent="-457200">
              <a:buFont typeface="+mj-lt"/>
              <a:buAutoNum type="arabicPeriod"/>
            </a:pPr>
            <a:r>
              <a:rPr lang="en-US" sz="2400" dirty="0"/>
              <a:t>For negative data, accuracy is just </a:t>
            </a:r>
            <a:r>
              <a:rPr lang="en-US" sz="2400" dirty="0">
                <a:latin typeface="Bookman Old Style" panose="02050604050505020204" pitchFamily="18" charset="0"/>
              </a:rPr>
              <a:t>40/50 = 80%</a:t>
            </a:r>
            <a:r>
              <a:rPr lang="en-US" sz="2400" dirty="0"/>
              <a:t>, with a </a:t>
            </a:r>
            <a:r>
              <a:rPr lang="en-US" sz="2400" dirty="0">
                <a:latin typeface="Bookman Old Style" panose="02050604050505020204" pitchFamily="18" charset="0"/>
              </a:rPr>
              <a:t>20% </a:t>
            </a:r>
            <a:r>
              <a:rPr lang="en-US" sz="2400" dirty="0"/>
              <a:t>rate of false positives</a:t>
            </a:r>
          </a:p>
          <a:p>
            <a:pPr marL="457200" indent="-457200">
              <a:buFont typeface="+mj-lt"/>
              <a:buAutoNum type="arabicPeriod"/>
            </a:pPr>
            <a:r>
              <a:rPr lang="en-US" sz="2400" dirty="0"/>
              <a:t>For positive data, accuracy is </a:t>
            </a:r>
            <a:r>
              <a:rPr lang="en-US" sz="2400" dirty="0">
                <a:latin typeface="Bookman Old Style" panose="02050604050505020204" pitchFamily="18" charset="0"/>
              </a:rPr>
              <a:t>49/50 = 98%</a:t>
            </a:r>
            <a:r>
              <a:rPr lang="en-US" sz="2400" dirty="0"/>
              <a:t>, with only a </a:t>
            </a:r>
            <a:r>
              <a:rPr lang="en-US" sz="2400" dirty="0">
                <a:latin typeface="Bookman Old Style" panose="02050604050505020204" pitchFamily="18" charset="0"/>
              </a:rPr>
              <a:t>2% </a:t>
            </a:r>
            <a:r>
              <a:rPr lang="en-US" sz="2400" dirty="0"/>
              <a:t>rate of false negatives</a:t>
            </a:r>
          </a:p>
        </p:txBody>
      </p:sp>
      <p:sp>
        <p:nvSpPr>
          <p:cNvPr id="5" name="Footer Placeholder 4">
            <a:extLst>
              <a:ext uri="{FF2B5EF4-FFF2-40B4-BE49-F238E27FC236}">
                <a16:creationId xmlns:a16="http://schemas.microsoft.com/office/drawing/2014/main" id="{E6222C31-ADC6-CA41-B9F7-6380D3C1AD04}"/>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EB433A9B-9986-F64E-909A-0C0571607C7F}"/>
              </a:ext>
            </a:extLst>
          </p:cNvPr>
          <p:cNvSpPr>
            <a:spLocks noGrp="1"/>
          </p:cNvSpPr>
          <p:nvPr>
            <p:ph type="sldNum" sz="quarter" idx="4"/>
          </p:nvPr>
        </p:nvSpPr>
        <p:spPr/>
        <p:txBody>
          <a:bodyPr/>
          <a:lstStyle/>
          <a:p>
            <a:fld id="{CF871E9B-9377-9E47-A740-0327C5A5B6B1}" type="slidenum">
              <a:rPr lang="en-US" smtClean="0"/>
              <a:pPr/>
              <a:t>12</a:t>
            </a:fld>
            <a:endParaRPr lang="en-US" dirty="0"/>
          </a:p>
        </p:txBody>
      </p:sp>
      <p:graphicFrame>
        <p:nvGraphicFramePr>
          <p:cNvPr id="8" name="Table 7">
            <a:extLst>
              <a:ext uri="{FF2B5EF4-FFF2-40B4-BE49-F238E27FC236}">
                <a16:creationId xmlns:a16="http://schemas.microsoft.com/office/drawing/2014/main" id="{8187ED23-C9D6-444B-ACDF-93ADAA59C4EB}"/>
              </a:ext>
            </a:extLst>
          </p:cNvPr>
          <p:cNvGraphicFramePr>
            <a:graphicFrameLocks noGrp="1"/>
          </p:cNvGraphicFramePr>
          <p:nvPr/>
        </p:nvGraphicFramePr>
        <p:xfrm>
          <a:off x="533400" y="1295400"/>
          <a:ext cx="8077200" cy="2086292"/>
        </p:xfrm>
        <a:graphic>
          <a:graphicData uri="http://schemas.openxmlformats.org/drawingml/2006/table">
            <a:tbl>
              <a:tblPr firstRow="1" bandRow="1">
                <a:tableStyleId>{2D5ABB26-0587-4C30-8999-92F81FD0307C}</a:tableStyleId>
              </a:tblPr>
              <a:tblGrid>
                <a:gridCol w="2019300">
                  <a:extLst>
                    <a:ext uri="{9D8B030D-6E8A-4147-A177-3AD203B41FA5}">
                      <a16:colId xmlns:a16="http://schemas.microsoft.com/office/drawing/2014/main" val="575360143"/>
                    </a:ext>
                  </a:extLst>
                </a:gridCol>
                <a:gridCol w="2019300">
                  <a:extLst>
                    <a:ext uri="{9D8B030D-6E8A-4147-A177-3AD203B41FA5}">
                      <a16:colId xmlns:a16="http://schemas.microsoft.com/office/drawing/2014/main" val="995102019"/>
                    </a:ext>
                  </a:extLst>
                </a:gridCol>
                <a:gridCol w="2019300">
                  <a:extLst>
                    <a:ext uri="{9D8B030D-6E8A-4147-A177-3AD203B41FA5}">
                      <a16:colId xmlns:a16="http://schemas.microsoft.com/office/drawing/2014/main" val="3367237544"/>
                    </a:ext>
                  </a:extLst>
                </a:gridCol>
                <a:gridCol w="2019300">
                  <a:extLst>
                    <a:ext uri="{9D8B030D-6E8A-4147-A177-3AD203B41FA5}">
                      <a16:colId xmlns:a16="http://schemas.microsoft.com/office/drawing/2014/main" val="994744007"/>
                    </a:ext>
                  </a:extLst>
                </a:gridCol>
              </a:tblGrid>
              <a:tr h="521573">
                <a:tc>
                  <a:txBody>
                    <a:bodyPr/>
                    <a:lstStyle/>
                    <a:p>
                      <a:pPr algn="ctr"/>
                      <a:endParaRPr lang="en-US" sz="20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latin typeface="Bookman Old Style" panose="02050604050505020204" pitchFamily="18" charset="0"/>
                        </a:rPr>
                        <a:t>Classifier Output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715376"/>
                  </a:ext>
                </a:extLst>
              </a:tr>
              <a:tr h="521573">
                <a:tc>
                  <a:txBody>
                    <a:bodyPr/>
                    <a:lstStyle/>
                    <a:p>
                      <a:pPr algn="ctr"/>
                      <a:endParaRPr lang="en-US" sz="200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57125"/>
                  </a:ext>
                </a:extLst>
              </a:tr>
              <a:tr h="521573">
                <a:tc rowSpan="2">
                  <a:txBody>
                    <a:bodyPr/>
                    <a:lstStyle/>
                    <a:p>
                      <a:pPr algn="ctr"/>
                      <a:r>
                        <a:rPr lang="en-US" sz="2000" dirty="0">
                          <a:latin typeface="Bookman Old Style" panose="02050604050505020204" pitchFamily="18" charset="0"/>
                        </a:rPr>
                        <a:t>Ground </a:t>
                      </a:r>
                    </a:p>
                    <a:p>
                      <a:pPr algn="ctr"/>
                      <a:r>
                        <a:rPr lang="en-US" sz="2000" dirty="0">
                          <a:latin typeface="Bookman Old Style" panose="02050604050505020204" pitchFamily="18" charset="0"/>
                        </a:rPr>
                        <a:t>Truth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369294"/>
                  </a:ext>
                </a:extLst>
              </a:tr>
              <a:tr h="521573">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592204"/>
                  </a:ext>
                </a:extLst>
              </a:tr>
            </a:tbl>
          </a:graphicData>
        </a:graphic>
      </p:graphicFrame>
    </p:spTree>
    <p:extLst>
      <p:ext uri="{BB962C8B-B14F-4D97-AF65-F5344CB8AC3E}">
        <p14:creationId xmlns:p14="http://schemas.microsoft.com/office/powerpoint/2010/main" val="143830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08CD-4CB1-E94B-AF2E-EE53E3FE3358}"/>
              </a:ext>
            </a:extLst>
          </p:cNvPr>
          <p:cNvSpPr>
            <a:spLocks noGrp="1"/>
          </p:cNvSpPr>
          <p:nvPr>
            <p:ph type="title"/>
          </p:nvPr>
        </p:nvSpPr>
        <p:spPr/>
        <p:txBody>
          <a:bodyPr/>
          <a:lstStyle/>
          <a:p>
            <a:r>
              <a:rPr lang="en-US" dirty="0"/>
              <a:t>Other Measures of Accuracy</a:t>
            </a:r>
          </a:p>
        </p:txBody>
      </p:sp>
      <p:sp>
        <p:nvSpPr>
          <p:cNvPr id="3" name="Content Placeholder 2">
            <a:extLst>
              <a:ext uri="{FF2B5EF4-FFF2-40B4-BE49-F238E27FC236}">
                <a16:creationId xmlns:a16="http://schemas.microsoft.com/office/drawing/2014/main" id="{E96AA889-3E1B-114D-8BB0-3F395B64C9CC}"/>
              </a:ext>
            </a:extLst>
          </p:cNvPr>
          <p:cNvSpPr>
            <a:spLocks noGrp="1"/>
          </p:cNvSpPr>
          <p:nvPr>
            <p:ph sz="quarter" idx="1"/>
          </p:nvPr>
        </p:nvSpPr>
        <p:spPr>
          <a:xfrm>
            <a:off x="457200" y="1219200"/>
            <a:ext cx="8229600" cy="990600"/>
          </a:xfrm>
        </p:spPr>
        <p:txBody>
          <a:bodyPr>
            <a:normAutofit/>
          </a:bodyPr>
          <a:lstStyle/>
          <a:p>
            <a:r>
              <a:rPr lang="en-US" sz="2000" dirty="0"/>
              <a:t>We can focus on a variety of  metrics, depending upon what we care about</a:t>
            </a:r>
          </a:p>
          <a:p>
            <a:pPr lvl="1"/>
            <a:r>
              <a:rPr lang="en-US" sz="1800" dirty="0"/>
              <a:t>“</a:t>
            </a:r>
            <a:r>
              <a:rPr lang="en-US" sz="1800" dirty="0">
                <a:latin typeface="Bookman Old Style" panose="02050604050505020204" pitchFamily="18" charset="0"/>
              </a:rPr>
              <a:t>C = X</a:t>
            </a:r>
            <a:r>
              <a:rPr lang="en-US" sz="1800" dirty="0"/>
              <a:t>” is “Classifier says X”, &amp; “</a:t>
            </a:r>
            <a:r>
              <a:rPr lang="en-US" sz="1800" dirty="0">
                <a:latin typeface="Bookman Old Style" panose="02050604050505020204" pitchFamily="18" charset="0"/>
              </a:rPr>
              <a:t>T = Y</a:t>
            </a:r>
            <a:r>
              <a:rPr lang="en-US" sz="1800" dirty="0"/>
              <a:t>” is “Truth is Y”</a:t>
            </a:r>
          </a:p>
        </p:txBody>
      </p:sp>
      <p:sp>
        <p:nvSpPr>
          <p:cNvPr id="5" name="Footer Placeholder 4">
            <a:extLst>
              <a:ext uri="{FF2B5EF4-FFF2-40B4-BE49-F238E27FC236}">
                <a16:creationId xmlns:a16="http://schemas.microsoft.com/office/drawing/2014/main" id="{507B7964-88F3-2E43-8973-022BB0B52D51}"/>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12A602C0-239F-4046-BBE3-0491308ED1DF}"/>
              </a:ext>
            </a:extLst>
          </p:cNvPr>
          <p:cNvSpPr>
            <a:spLocks noGrp="1"/>
          </p:cNvSpPr>
          <p:nvPr>
            <p:ph type="sldNum" sz="quarter" idx="4"/>
          </p:nvPr>
        </p:nvSpPr>
        <p:spPr/>
        <p:txBody>
          <a:bodyPr/>
          <a:lstStyle/>
          <a:p>
            <a:fld id="{CF871E9B-9377-9E47-A740-0327C5A5B6B1}" type="slidenum">
              <a:rPr lang="en-US" smtClean="0"/>
              <a:pPr/>
              <a:t>13</a:t>
            </a:fld>
            <a:endParaRPr lang="en-US" dirty="0"/>
          </a:p>
        </p:txBody>
      </p:sp>
      <p:graphicFrame>
        <p:nvGraphicFramePr>
          <p:cNvPr id="7" name="Table 6">
            <a:extLst>
              <a:ext uri="{FF2B5EF4-FFF2-40B4-BE49-F238E27FC236}">
                <a16:creationId xmlns:a16="http://schemas.microsoft.com/office/drawing/2014/main" id="{A011A1A4-B2A8-5C47-B746-C1EF918E1E35}"/>
              </a:ext>
            </a:extLst>
          </p:cNvPr>
          <p:cNvGraphicFramePr>
            <a:graphicFrameLocks noGrp="1"/>
          </p:cNvGraphicFramePr>
          <p:nvPr/>
        </p:nvGraphicFramePr>
        <p:xfrm>
          <a:off x="304800" y="2057400"/>
          <a:ext cx="8458200" cy="4216400"/>
        </p:xfrm>
        <a:graphic>
          <a:graphicData uri="http://schemas.openxmlformats.org/drawingml/2006/table">
            <a:tbl>
              <a:tblPr firstRow="1" bandRow="1">
                <a:tableStyleId>{2D5ABB26-0587-4C30-8999-92F81FD0307C}</a:tableStyleId>
              </a:tblPr>
              <a:tblGrid>
                <a:gridCol w="2667000">
                  <a:extLst>
                    <a:ext uri="{9D8B030D-6E8A-4147-A177-3AD203B41FA5}">
                      <a16:colId xmlns:a16="http://schemas.microsoft.com/office/drawing/2014/main" val="995102019"/>
                    </a:ext>
                  </a:extLst>
                </a:gridCol>
                <a:gridCol w="1562100">
                  <a:extLst>
                    <a:ext uri="{9D8B030D-6E8A-4147-A177-3AD203B41FA5}">
                      <a16:colId xmlns:a16="http://schemas.microsoft.com/office/drawing/2014/main" val="3367237544"/>
                    </a:ext>
                  </a:extLst>
                </a:gridCol>
                <a:gridCol w="2114550">
                  <a:extLst>
                    <a:ext uri="{9D8B030D-6E8A-4147-A177-3AD203B41FA5}">
                      <a16:colId xmlns:a16="http://schemas.microsoft.com/office/drawing/2014/main" val="3628399293"/>
                    </a:ext>
                  </a:extLst>
                </a:gridCol>
                <a:gridCol w="2114550">
                  <a:extLst>
                    <a:ext uri="{9D8B030D-6E8A-4147-A177-3AD203B41FA5}">
                      <a16:colId xmlns:a16="http://schemas.microsoft.com/office/drawing/2014/main" val="994744007"/>
                    </a:ext>
                  </a:extLst>
                </a:gridCol>
              </a:tblGrid>
              <a:tr h="619368">
                <a:tc>
                  <a:txBody>
                    <a:bodyPr/>
                    <a:lstStyle/>
                    <a:p>
                      <a:pPr algn="ctr"/>
                      <a:r>
                        <a:rPr lang="en-US" sz="1600" dirty="0">
                          <a:latin typeface="Bookman Old Style" panose="02050604050505020204" pitchFamily="18" charset="0"/>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Bookman Old Style" panose="02050604050505020204" pitchFamily="18" charset="0"/>
                        </a:rPr>
                        <a:t>Formula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How often…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 Probability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57125"/>
                  </a:ext>
                </a:extLst>
              </a:tr>
              <a:tr h="899258">
                <a:tc>
                  <a:txBody>
                    <a:bodyPr/>
                    <a:lstStyle/>
                    <a:p>
                      <a:pPr algn="ctr"/>
                      <a:r>
                        <a:rPr lang="en-US" sz="1600" dirty="0">
                          <a:latin typeface="Bookman Old Style" panose="02050604050505020204" pitchFamily="18" charset="0"/>
                        </a:rPr>
                        <a:t>True Positive Rate</a:t>
                      </a:r>
                    </a:p>
                    <a:p>
                      <a:pPr algn="ctr"/>
                      <a:r>
                        <a:rPr lang="en-US" sz="1600" dirty="0">
                          <a:latin typeface="Bookman Old Style" panose="020506040505050202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positive examples are correctly labeled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P(C = 1 | T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369294"/>
                  </a:ext>
                </a:extLst>
              </a:tr>
              <a:tr h="899258">
                <a:tc>
                  <a:txBody>
                    <a:bodyPr/>
                    <a:lstStyle/>
                    <a:p>
                      <a:pPr algn="ctr"/>
                      <a:r>
                        <a:rPr lang="en-US" sz="1600" dirty="0">
                          <a:latin typeface="Bookman Old Style" panose="02050604050505020204" pitchFamily="18" charset="0"/>
                        </a:rPr>
                        <a:t>True Negative Rate</a:t>
                      </a:r>
                    </a:p>
                    <a:p>
                      <a:pPr algn="ctr"/>
                      <a:r>
                        <a:rPr lang="en-US" sz="1600" dirty="0">
                          <a:latin typeface="Bookman Old Style" panose="02050604050505020204" pitchFamily="18" charset="0"/>
                        </a:rPr>
                        <a:t>(Specificity)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negative examples are correctly labeled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okman Old Style" panose="02050604050505020204" pitchFamily="18" charset="0"/>
                        </a:rPr>
                        <a:t>P(C = 0 | T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592204"/>
                  </a:ext>
                </a:extLst>
              </a:tr>
              <a:tr h="899258">
                <a:tc>
                  <a:txBody>
                    <a:bodyPr/>
                    <a:lstStyle/>
                    <a:p>
                      <a:pPr algn="ctr"/>
                      <a:r>
                        <a:rPr lang="en-US" sz="1600" dirty="0">
                          <a:latin typeface="Bookman Old Style" panose="02050604050505020204" pitchFamily="18" charset="0"/>
                        </a:rPr>
                        <a:t>Positive Predictive Value</a:t>
                      </a:r>
                    </a:p>
                    <a:p>
                      <a:pPr algn="ctr"/>
                      <a:r>
                        <a:rPr lang="en-US" sz="1600" dirty="0">
                          <a:latin typeface="Bookman Old Style" panose="020506040505050202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Bookman Old Style" panose="02050604050505020204" pitchFamily="18" charset="0"/>
                        </a:rPr>
                        <a:t>examples labeled positive actually are 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okman Old Style" panose="02050604050505020204" pitchFamily="18" charset="0"/>
                        </a:rPr>
                        <a:t>P(T = 1 | C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979428"/>
                  </a:ext>
                </a:extLst>
              </a:tr>
              <a:tr h="899258">
                <a:tc>
                  <a:txBody>
                    <a:bodyPr/>
                    <a:lstStyle/>
                    <a:p>
                      <a:pPr algn="ctr"/>
                      <a:r>
                        <a:rPr lang="en-US" sz="1600" dirty="0">
                          <a:latin typeface="Bookman Old Style" panose="02050604050505020204" pitchFamily="18" charset="0"/>
                        </a:rPr>
                        <a:t>Negative Predictive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okman Old Style" panose="02050604050505020204" pitchFamily="18" charset="0"/>
                        </a:rPr>
                        <a:t>examples labeled negative actually are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ookman Old Style" panose="02050604050505020204" pitchFamily="18" charset="0"/>
                        </a:rPr>
                        <a:t>P(T = 0 | C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4805"/>
                  </a:ext>
                </a:extLst>
              </a:tr>
            </a:tbl>
          </a:graphicData>
        </a:graphic>
      </p:graphicFrame>
      <p:pic>
        <p:nvPicPr>
          <p:cNvPr id="9" name="Picture 8">
            <a:extLst>
              <a:ext uri="{FF2B5EF4-FFF2-40B4-BE49-F238E27FC236}">
                <a16:creationId xmlns:a16="http://schemas.microsoft.com/office/drawing/2014/main" id="{0C5C442A-B35A-8D4D-8A10-6A947033C2B5}"/>
              </a:ext>
            </a:extLst>
          </p:cNvPr>
          <p:cNvPicPr>
            <a:picLocks noChangeAspect="1"/>
          </p:cNvPicPr>
          <p:nvPr/>
        </p:nvPicPr>
        <p:blipFill>
          <a:blip r:embed="rId3"/>
          <a:stretch>
            <a:fillRect/>
          </a:stretch>
        </p:blipFill>
        <p:spPr>
          <a:xfrm>
            <a:off x="3200400" y="2855277"/>
            <a:ext cx="1012825" cy="537845"/>
          </a:xfrm>
          <a:prstGeom prst="rect">
            <a:avLst/>
          </a:prstGeom>
        </p:spPr>
      </p:pic>
      <p:pic>
        <p:nvPicPr>
          <p:cNvPr id="11" name="Picture 10">
            <a:extLst>
              <a:ext uri="{FF2B5EF4-FFF2-40B4-BE49-F238E27FC236}">
                <a16:creationId xmlns:a16="http://schemas.microsoft.com/office/drawing/2014/main" id="{4783CF4B-7BAE-734C-A48A-C5B8A31E2D40}"/>
              </a:ext>
            </a:extLst>
          </p:cNvPr>
          <p:cNvPicPr>
            <a:picLocks noChangeAspect="1"/>
          </p:cNvPicPr>
          <p:nvPr/>
        </p:nvPicPr>
        <p:blipFill>
          <a:blip r:embed="rId4"/>
          <a:stretch>
            <a:fillRect/>
          </a:stretch>
        </p:blipFill>
        <p:spPr>
          <a:xfrm>
            <a:off x="3200399" y="3766618"/>
            <a:ext cx="1012825" cy="537845"/>
          </a:xfrm>
          <a:prstGeom prst="rect">
            <a:avLst/>
          </a:prstGeom>
        </p:spPr>
      </p:pic>
      <p:pic>
        <p:nvPicPr>
          <p:cNvPr id="13" name="Picture 12">
            <a:extLst>
              <a:ext uri="{FF2B5EF4-FFF2-40B4-BE49-F238E27FC236}">
                <a16:creationId xmlns:a16="http://schemas.microsoft.com/office/drawing/2014/main" id="{A9E26D3A-63D6-A74B-8051-89BA3EAE0345}"/>
              </a:ext>
            </a:extLst>
          </p:cNvPr>
          <p:cNvPicPr>
            <a:picLocks noChangeAspect="1"/>
          </p:cNvPicPr>
          <p:nvPr/>
        </p:nvPicPr>
        <p:blipFill>
          <a:blip r:embed="rId5"/>
          <a:stretch>
            <a:fillRect/>
          </a:stretch>
        </p:blipFill>
        <p:spPr>
          <a:xfrm>
            <a:off x="3194823" y="5557607"/>
            <a:ext cx="1033780" cy="537845"/>
          </a:xfrm>
          <a:prstGeom prst="rect">
            <a:avLst/>
          </a:prstGeom>
        </p:spPr>
      </p:pic>
      <p:pic>
        <p:nvPicPr>
          <p:cNvPr id="15" name="Picture 14">
            <a:extLst>
              <a:ext uri="{FF2B5EF4-FFF2-40B4-BE49-F238E27FC236}">
                <a16:creationId xmlns:a16="http://schemas.microsoft.com/office/drawing/2014/main" id="{5F26B772-7581-4F4C-AC89-31DAF7DD4816}"/>
              </a:ext>
            </a:extLst>
          </p:cNvPr>
          <p:cNvPicPr>
            <a:picLocks noChangeAspect="1"/>
          </p:cNvPicPr>
          <p:nvPr/>
        </p:nvPicPr>
        <p:blipFill>
          <a:blip r:embed="rId6"/>
          <a:stretch>
            <a:fillRect/>
          </a:stretch>
        </p:blipFill>
        <p:spPr>
          <a:xfrm>
            <a:off x="3194823" y="4648201"/>
            <a:ext cx="998855" cy="537845"/>
          </a:xfrm>
          <a:prstGeom prst="rect">
            <a:avLst/>
          </a:prstGeom>
        </p:spPr>
      </p:pic>
      <p:sp>
        <p:nvSpPr>
          <p:cNvPr id="12" name="Oval 11">
            <a:extLst>
              <a:ext uri="{FF2B5EF4-FFF2-40B4-BE49-F238E27FC236}">
                <a16:creationId xmlns:a16="http://schemas.microsoft.com/office/drawing/2014/main" id="{E761FFCA-4663-F544-A90B-4696C633E00E}"/>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59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69D-6F94-D74C-95E5-7A78824D9953}"/>
              </a:ext>
            </a:extLst>
          </p:cNvPr>
          <p:cNvSpPr>
            <a:spLocks noGrp="1"/>
          </p:cNvSpPr>
          <p:nvPr>
            <p:ph type="title"/>
          </p:nvPr>
        </p:nvSpPr>
        <p:spPr/>
        <p:txBody>
          <a:bodyPr/>
          <a:lstStyle/>
          <a:p>
            <a:r>
              <a:rPr lang="en-US" dirty="0"/>
              <a:t>ROC Curves</a:t>
            </a:r>
          </a:p>
        </p:txBody>
      </p:sp>
      <p:sp>
        <p:nvSpPr>
          <p:cNvPr id="3" name="Content Placeholder 2">
            <a:extLst>
              <a:ext uri="{FF2B5EF4-FFF2-40B4-BE49-F238E27FC236}">
                <a16:creationId xmlns:a16="http://schemas.microsoft.com/office/drawing/2014/main" id="{FDFD121B-9EC5-554C-9C67-D87F30BEE8FB}"/>
              </a:ext>
            </a:extLst>
          </p:cNvPr>
          <p:cNvSpPr>
            <a:spLocks noGrp="1"/>
          </p:cNvSpPr>
          <p:nvPr>
            <p:ph sz="quarter" idx="1"/>
          </p:nvPr>
        </p:nvSpPr>
        <p:spPr>
          <a:xfrm>
            <a:off x="4191000" y="1295401"/>
            <a:ext cx="4495800" cy="5072100"/>
          </a:xfrm>
        </p:spPr>
        <p:txBody>
          <a:bodyPr>
            <a:normAutofit/>
          </a:bodyPr>
          <a:lstStyle/>
          <a:p>
            <a:r>
              <a:rPr lang="en-US" dirty="0"/>
              <a:t>Another way to look at classifier performance is the </a:t>
            </a:r>
            <a:r>
              <a:rPr lang="en-US" i="1" dirty="0"/>
              <a:t>ratio</a:t>
            </a:r>
            <a:r>
              <a:rPr lang="en-US" dirty="0"/>
              <a:t> of the rates of true positives and false ones</a:t>
            </a:r>
          </a:p>
          <a:p>
            <a:r>
              <a:rPr lang="en-US" dirty="0"/>
              <a:t>That is, we compare the percentage of the true positives the classifier gives the right result for, and the percentage of errors it makes by mistakenly classifying negative examples as positive</a:t>
            </a:r>
          </a:p>
          <a:p>
            <a:pPr marL="514350" indent="-514350">
              <a:buFont typeface="+mj-lt"/>
              <a:buAutoNum type="arabicPeriod"/>
            </a:pPr>
            <a:endParaRPr lang="en-US" dirty="0"/>
          </a:p>
          <a:p>
            <a:endParaRPr lang="en-US" dirty="0"/>
          </a:p>
        </p:txBody>
      </p:sp>
      <p:sp>
        <p:nvSpPr>
          <p:cNvPr id="5" name="Footer Placeholder 4">
            <a:extLst>
              <a:ext uri="{FF2B5EF4-FFF2-40B4-BE49-F238E27FC236}">
                <a16:creationId xmlns:a16="http://schemas.microsoft.com/office/drawing/2014/main" id="{FBC4C38A-4A7B-A748-A3D5-C803C98F432E}"/>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3B40AFD-3ADF-5941-9826-59B59495A330}"/>
              </a:ext>
            </a:extLst>
          </p:cNvPr>
          <p:cNvSpPr>
            <a:spLocks noGrp="1"/>
          </p:cNvSpPr>
          <p:nvPr>
            <p:ph type="sldNum" sz="quarter" idx="4"/>
          </p:nvPr>
        </p:nvSpPr>
        <p:spPr/>
        <p:txBody>
          <a:bodyPr/>
          <a:lstStyle/>
          <a:p>
            <a:fld id="{CF871E9B-9377-9E47-A740-0327C5A5B6B1}" type="slidenum">
              <a:rPr lang="en-US" smtClean="0"/>
              <a:pPr/>
              <a:t>14</a:t>
            </a:fld>
            <a:endParaRPr lang="en-US" dirty="0"/>
          </a:p>
        </p:txBody>
      </p:sp>
      <p:pic>
        <p:nvPicPr>
          <p:cNvPr id="8" name="Picture 7">
            <a:extLst>
              <a:ext uri="{FF2B5EF4-FFF2-40B4-BE49-F238E27FC236}">
                <a16:creationId xmlns:a16="http://schemas.microsoft.com/office/drawing/2014/main" id="{8B5F99E1-932F-804E-B6B5-39D9E998E6D8}"/>
              </a:ext>
            </a:extLst>
          </p:cNvPr>
          <p:cNvPicPr>
            <a:picLocks noChangeAspect="1"/>
          </p:cNvPicPr>
          <p:nvPr/>
        </p:nvPicPr>
        <p:blipFill>
          <a:blip r:embed="rId2"/>
          <a:stretch>
            <a:fillRect/>
          </a:stretch>
        </p:blipFill>
        <p:spPr>
          <a:xfrm>
            <a:off x="457200" y="1230630"/>
            <a:ext cx="3771900" cy="3646170"/>
          </a:xfrm>
          <a:prstGeom prst="rect">
            <a:avLst/>
          </a:prstGeom>
        </p:spPr>
      </p:pic>
      <p:sp>
        <p:nvSpPr>
          <p:cNvPr id="9" name="Content Placeholder 2">
            <a:extLst>
              <a:ext uri="{FF2B5EF4-FFF2-40B4-BE49-F238E27FC236}">
                <a16:creationId xmlns:a16="http://schemas.microsoft.com/office/drawing/2014/main" id="{3F032CCE-8C5F-8C4B-BB12-F06A25CCDE55}"/>
              </a:ext>
            </a:extLst>
          </p:cNvPr>
          <p:cNvSpPr txBox="1">
            <a:spLocks/>
          </p:cNvSpPr>
          <p:nvPr/>
        </p:nvSpPr>
        <p:spPr>
          <a:xfrm>
            <a:off x="4648200" y="5996480"/>
            <a:ext cx="4038600" cy="3209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r" fontAlgn="auto">
              <a:spcAft>
                <a:spcPts val="0"/>
              </a:spcAft>
              <a:buFont typeface="Wingdings 3"/>
              <a:buNone/>
            </a:pPr>
            <a:r>
              <a:rPr lang="en-US" sz="1400" dirty="0">
                <a:solidFill>
                  <a:schemeClr val="bg1">
                    <a:lumMod val="50000"/>
                  </a:schemeClr>
                </a:solidFill>
              </a:rPr>
              <a:t>Image source: BOR, Wikipedia (CC ASA 3.0 license)</a:t>
            </a:r>
          </a:p>
        </p:txBody>
      </p:sp>
      <p:grpSp>
        <p:nvGrpSpPr>
          <p:cNvPr id="12" name="Group 11">
            <a:extLst>
              <a:ext uri="{FF2B5EF4-FFF2-40B4-BE49-F238E27FC236}">
                <a16:creationId xmlns:a16="http://schemas.microsoft.com/office/drawing/2014/main" id="{00A2D119-7194-9943-B3EA-BC17C636E595}"/>
              </a:ext>
            </a:extLst>
          </p:cNvPr>
          <p:cNvGrpSpPr>
            <a:grpSpLocks noChangeAspect="1"/>
          </p:cNvGrpSpPr>
          <p:nvPr/>
        </p:nvGrpSpPr>
        <p:grpSpPr>
          <a:xfrm>
            <a:off x="1451610" y="4986551"/>
            <a:ext cx="1783080" cy="1306855"/>
            <a:chOff x="1314449" y="4882780"/>
            <a:chExt cx="1981200" cy="1452064"/>
          </a:xfrm>
        </p:grpSpPr>
        <p:pic>
          <p:nvPicPr>
            <p:cNvPr id="10" name="Picture 9">
              <a:extLst>
                <a:ext uri="{FF2B5EF4-FFF2-40B4-BE49-F238E27FC236}">
                  <a16:creationId xmlns:a16="http://schemas.microsoft.com/office/drawing/2014/main" id="{23B8D0A1-F9FA-204E-8EE3-09A5E0AF7A7E}"/>
                </a:ext>
              </a:extLst>
            </p:cNvPr>
            <p:cNvPicPr>
              <a:picLocks noChangeAspect="1"/>
            </p:cNvPicPr>
            <p:nvPr/>
          </p:nvPicPr>
          <p:blipFill>
            <a:blip r:embed="rId3"/>
            <a:srcRect/>
            <a:stretch/>
          </p:blipFill>
          <p:spPr>
            <a:xfrm>
              <a:off x="1524952" y="5004976"/>
              <a:ext cx="1560195" cy="1171575"/>
            </a:xfrm>
            <a:prstGeom prst="rect">
              <a:avLst/>
            </a:prstGeom>
          </p:spPr>
        </p:pic>
        <p:sp>
          <p:nvSpPr>
            <p:cNvPr id="11" name="Rectangle 10">
              <a:extLst>
                <a:ext uri="{FF2B5EF4-FFF2-40B4-BE49-F238E27FC236}">
                  <a16:creationId xmlns:a16="http://schemas.microsoft.com/office/drawing/2014/main" id="{CAB534D4-4FA9-5141-8258-5BFFFEF57098}"/>
                </a:ext>
              </a:extLst>
            </p:cNvPr>
            <p:cNvSpPr/>
            <p:nvPr/>
          </p:nvSpPr>
          <p:spPr>
            <a:xfrm>
              <a:off x="1314449" y="4882780"/>
              <a:ext cx="1981200" cy="1452064"/>
            </a:xfrm>
            <a:prstGeom prst="rect">
              <a:avLst/>
            </a:prstGeom>
            <a:noFill/>
            <a:ln w="127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7986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69D-6F94-D74C-95E5-7A78824D9953}"/>
              </a:ext>
            </a:extLst>
          </p:cNvPr>
          <p:cNvSpPr>
            <a:spLocks noGrp="1"/>
          </p:cNvSpPr>
          <p:nvPr>
            <p:ph type="title"/>
          </p:nvPr>
        </p:nvSpPr>
        <p:spPr/>
        <p:txBody>
          <a:bodyPr/>
          <a:lstStyle/>
          <a:p>
            <a:r>
              <a:rPr lang="en-US" dirty="0"/>
              <a:t>ROC Curves</a:t>
            </a:r>
          </a:p>
        </p:txBody>
      </p:sp>
      <p:sp>
        <p:nvSpPr>
          <p:cNvPr id="3" name="Content Placeholder 2">
            <a:extLst>
              <a:ext uri="{FF2B5EF4-FFF2-40B4-BE49-F238E27FC236}">
                <a16:creationId xmlns:a16="http://schemas.microsoft.com/office/drawing/2014/main" id="{FDFD121B-9EC5-554C-9C67-D87F30BEE8FB}"/>
              </a:ext>
            </a:extLst>
          </p:cNvPr>
          <p:cNvSpPr>
            <a:spLocks noGrp="1"/>
          </p:cNvSpPr>
          <p:nvPr>
            <p:ph sz="quarter" idx="1"/>
          </p:nvPr>
        </p:nvSpPr>
        <p:spPr>
          <a:xfrm>
            <a:off x="4191000" y="1295401"/>
            <a:ext cx="4495800" cy="4697904"/>
          </a:xfrm>
        </p:spPr>
        <p:txBody>
          <a:bodyPr>
            <a:normAutofit fontScale="92500" lnSpcReduction="10000"/>
          </a:bodyPr>
          <a:lstStyle/>
          <a:p>
            <a:r>
              <a:rPr lang="en-US" dirty="0"/>
              <a:t>Some obvious facts :</a:t>
            </a:r>
          </a:p>
          <a:p>
            <a:pPr marL="514350" indent="-514350">
              <a:buFont typeface="+mj-lt"/>
              <a:buAutoNum type="arabicPeriod"/>
            </a:pPr>
            <a:r>
              <a:rPr lang="en-US" dirty="0"/>
              <a:t>A </a:t>
            </a:r>
            <a:r>
              <a:rPr lang="en-US" b="1" i="1" dirty="0"/>
              <a:t>perfect</a:t>
            </a:r>
            <a:r>
              <a:rPr lang="en-US" i="1" dirty="0"/>
              <a:t> </a:t>
            </a:r>
            <a:r>
              <a:rPr lang="en-US" dirty="0"/>
              <a:t>classifier would give us 100% success for true positives, with a 0% rate of false ones</a:t>
            </a:r>
          </a:p>
          <a:p>
            <a:pPr marL="514350" indent="-514350">
              <a:buFont typeface="+mj-lt"/>
              <a:buAutoNum type="arabicPeriod"/>
            </a:pPr>
            <a:r>
              <a:rPr lang="en-US" dirty="0"/>
              <a:t>A </a:t>
            </a:r>
            <a:r>
              <a:rPr lang="en-US" b="1" i="1" dirty="0"/>
              <a:t>coin-flip</a:t>
            </a:r>
            <a:r>
              <a:rPr lang="en-US" dirty="0"/>
              <a:t> classifier would achieve equal rates of each</a:t>
            </a:r>
          </a:p>
          <a:p>
            <a:pPr marL="514350" indent="-514350">
              <a:buFont typeface="+mj-lt"/>
              <a:buAutoNum type="arabicPeriod"/>
            </a:pPr>
            <a:r>
              <a:rPr lang="en-US" dirty="0"/>
              <a:t>Any classifier that is always positive</a:t>
            </a:r>
            <a:r>
              <a:rPr lang="en-US" b="1" i="1" dirty="0"/>
              <a:t> </a:t>
            </a:r>
            <a:r>
              <a:rPr lang="en-US" dirty="0"/>
              <a:t>hits all true </a:t>
            </a:r>
            <a:r>
              <a:rPr lang="en-US" b="1" i="1" dirty="0"/>
              <a:t>and </a:t>
            </a:r>
            <a:r>
              <a:rPr lang="en-US" dirty="0"/>
              <a:t>false positives</a:t>
            </a:r>
          </a:p>
          <a:p>
            <a:pPr marL="514350" indent="-514350">
              <a:buFont typeface="+mj-lt"/>
              <a:buAutoNum type="arabicPeriod"/>
            </a:pPr>
            <a:r>
              <a:rPr lang="en-US" dirty="0"/>
              <a:t>One that is always negative</a:t>
            </a:r>
            <a:r>
              <a:rPr lang="en-US" b="1" i="1" dirty="0"/>
              <a:t> </a:t>
            </a:r>
            <a:r>
              <a:rPr lang="en-US" dirty="0"/>
              <a:t>has </a:t>
            </a:r>
            <a:r>
              <a:rPr lang="en-US" b="1" i="1" dirty="0"/>
              <a:t>no</a:t>
            </a:r>
            <a:r>
              <a:rPr lang="en-US" dirty="0"/>
              <a:t> true or false positives </a:t>
            </a:r>
          </a:p>
          <a:p>
            <a:pPr marL="514350" indent="-514350">
              <a:buFont typeface="+mj-lt"/>
              <a:buAutoNum type="arabicPeriod"/>
            </a:pPr>
            <a:endParaRPr lang="en-US" dirty="0"/>
          </a:p>
          <a:p>
            <a:endParaRPr lang="en-US" dirty="0"/>
          </a:p>
        </p:txBody>
      </p:sp>
      <p:sp>
        <p:nvSpPr>
          <p:cNvPr id="5" name="Footer Placeholder 4">
            <a:extLst>
              <a:ext uri="{FF2B5EF4-FFF2-40B4-BE49-F238E27FC236}">
                <a16:creationId xmlns:a16="http://schemas.microsoft.com/office/drawing/2014/main" id="{FBC4C38A-4A7B-A748-A3D5-C803C98F432E}"/>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3B40AFD-3ADF-5941-9826-59B59495A330}"/>
              </a:ext>
            </a:extLst>
          </p:cNvPr>
          <p:cNvSpPr>
            <a:spLocks noGrp="1"/>
          </p:cNvSpPr>
          <p:nvPr>
            <p:ph type="sldNum" sz="quarter" idx="4"/>
          </p:nvPr>
        </p:nvSpPr>
        <p:spPr/>
        <p:txBody>
          <a:bodyPr/>
          <a:lstStyle/>
          <a:p>
            <a:fld id="{CF871E9B-9377-9E47-A740-0327C5A5B6B1}" type="slidenum">
              <a:rPr lang="en-US" smtClean="0"/>
              <a:pPr/>
              <a:t>15</a:t>
            </a:fld>
            <a:endParaRPr lang="en-US" dirty="0"/>
          </a:p>
        </p:txBody>
      </p:sp>
      <p:pic>
        <p:nvPicPr>
          <p:cNvPr id="8" name="Picture 7">
            <a:extLst>
              <a:ext uri="{FF2B5EF4-FFF2-40B4-BE49-F238E27FC236}">
                <a16:creationId xmlns:a16="http://schemas.microsoft.com/office/drawing/2014/main" id="{8B5F99E1-932F-804E-B6B5-39D9E998E6D8}"/>
              </a:ext>
            </a:extLst>
          </p:cNvPr>
          <p:cNvPicPr>
            <a:picLocks noChangeAspect="1"/>
          </p:cNvPicPr>
          <p:nvPr/>
        </p:nvPicPr>
        <p:blipFill>
          <a:blip r:embed="rId2"/>
          <a:stretch>
            <a:fillRect/>
          </a:stretch>
        </p:blipFill>
        <p:spPr>
          <a:xfrm>
            <a:off x="419100" y="1676400"/>
            <a:ext cx="3771900" cy="3646170"/>
          </a:xfrm>
          <a:prstGeom prst="rect">
            <a:avLst/>
          </a:prstGeom>
        </p:spPr>
      </p:pic>
      <p:sp>
        <p:nvSpPr>
          <p:cNvPr id="7" name="TextBox 6">
            <a:extLst>
              <a:ext uri="{FF2B5EF4-FFF2-40B4-BE49-F238E27FC236}">
                <a16:creationId xmlns:a16="http://schemas.microsoft.com/office/drawing/2014/main" id="{FEBC0556-9A47-434A-9C25-63509E008A0F}"/>
              </a:ext>
            </a:extLst>
          </p:cNvPr>
          <p:cNvSpPr txBox="1"/>
          <p:nvPr/>
        </p:nvSpPr>
        <p:spPr>
          <a:xfrm>
            <a:off x="2057400" y="4035623"/>
            <a:ext cx="1447800" cy="307777"/>
          </a:xfrm>
          <a:prstGeom prst="rect">
            <a:avLst/>
          </a:prstGeom>
          <a:noFill/>
          <a:ln>
            <a:solidFill>
              <a:schemeClr val="bg1">
                <a:lumMod val="75000"/>
              </a:schemeClr>
            </a:solidFill>
          </a:ln>
        </p:spPr>
        <p:txBody>
          <a:bodyPr wrap="square" rtlCol="0">
            <a:spAutoFit/>
          </a:bodyPr>
          <a:lstStyle/>
          <a:p>
            <a:r>
              <a:rPr lang="en-US" sz="1400" dirty="0"/>
              <a:t>(random guess)</a:t>
            </a:r>
          </a:p>
        </p:txBody>
      </p:sp>
      <p:cxnSp>
        <p:nvCxnSpPr>
          <p:cNvPr id="11" name="Straight Arrow Connector 10">
            <a:extLst>
              <a:ext uri="{FF2B5EF4-FFF2-40B4-BE49-F238E27FC236}">
                <a16:creationId xmlns:a16="http://schemas.microsoft.com/office/drawing/2014/main" id="{98DDF6A5-91A4-214D-BC13-3D8B1420F14A}"/>
              </a:ext>
            </a:extLst>
          </p:cNvPr>
          <p:cNvCxnSpPr>
            <a:cxnSpLocks/>
          </p:cNvCxnSpPr>
          <p:nvPr/>
        </p:nvCxnSpPr>
        <p:spPr>
          <a:xfrm flipH="1" flipV="1">
            <a:off x="1828800" y="4038600"/>
            <a:ext cx="228600" cy="1524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F33A9E8-2C59-2343-ABDF-8997FB68035D}"/>
              </a:ext>
            </a:extLst>
          </p:cNvPr>
          <p:cNvSpPr txBox="1"/>
          <p:nvPr/>
        </p:nvSpPr>
        <p:spPr>
          <a:xfrm>
            <a:off x="2590799" y="1227654"/>
            <a:ext cx="1185999" cy="307777"/>
          </a:xfrm>
          <a:prstGeom prst="rect">
            <a:avLst/>
          </a:prstGeom>
          <a:noFill/>
          <a:ln>
            <a:solidFill>
              <a:schemeClr val="bg1">
                <a:lumMod val="75000"/>
              </a:schemeClr>
            </a:solidFill>
          </a:ln>
        </p:spPr>
        <p:txBody>
          <a:bodyPr wrap="square" rtlCol="0">
            <a:spAutoFit/>
          </a:bodyPr>
          <a:lstStyle/>
          <a:p>
            <a:r>
              <a:rPr lang="en-US" sz="1400" dirty="0"/>
              <a:t>(all positive)</a:t>
            </a:r>
          </a:p>
        </p:txBody>
      </p:sp>
      <p:cxnSp>
        <p:nvCxnSpPr>
          <p:cNvPr id="13" name="Straight Arrow Connector 12">
            <a:extLst>
              <a:ext uri="{FF2B5EF4-FFF2-40B4-BE49-F238E27FC236}">
                <a16:creationId xmlns:a16="http://schemas.microsoft.com/office/drawing/2014/main" id="{10E1C311-6FBB-544F-A47A-95FA4113E473}"/>
              </a:ext>
            </a:extLst>
          </p:cNvPr>
          <p:cNvCxnSpPr>
            <a:cxnSpLocks/>
            <a:stCxn id="12" idx="3"/>
          </p:cNvCxnSpPr>
          <p:nvPr/>
        </p:nvCxnSpPr>
        <p:spPr>
          <a:xfrm>
            <a:off x="3776798" y="1381543"/>
            <a:ext cx="261802" cy="29485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0751D69-5420-F14F-B2E4-B52A717B6550}"/>
              </a:ext>
            </a:extLst>
          </p:cNvPr>
          <p:cNvCxnSpPr>
            <a:cxnSpLocks/>
          </p:cNvCxnSpPr>
          <p:nvPr/>
        </p:nvCxnSpPr>
        <p:spPr>
          <a:xfrm flipH="1">
            <a:off x="807176" y="1535430"/>
            <a:ext cx="183425" cy="14097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50CB425-C7D9-724A-B522-C2F7BF55CF54}"/>
              </a:ext>
            </a:extLst>
          </p:cNvPr>
          <p:cNvSpPr txBox="1"/>
          <p:nvPr/>
        </p:nvSpPr>
        <p:spPr>
          <a:xfrm>
            <a:off x="781049" y="1213246"/>
            <a:ext cx="1185999" cy="307777"/>
          </a:xfrm>
          <a:prstGeom prst="rect">
            <a:avLst/>
          </a:prstGeom>
          <a:noFill/>
          <a:ln>
            <a:solidFill>
              <a:schemeClr val="bg1">
                <a:lumMod val="75000"/>
              </a:schemeClr>
            </a:solidFill>
          </a:ln>
        </p:spPr>
        <p:txBody>
          <a:bodyPr wrap="square" rtlCol="0">
            <a:spAutoFit/>
          </a:bodyPr>
          <a:lstStyle/>
          <a:p>
            <a:r>
              <a:rPr lang="en-US" sz="1400" dirty="0"/>
              <a:t>(ideal point)</a:t>
            </a:r>
          </a:p>
        </p:txBody>
      </p:sp>
      <p:sp>
        <p:nvSpPr>
          <p:cNvPr id="25" name="TextBox 24">
            <a:extLst>
              <a:ext uri="{FF2B5EF4-FFF2-40B4-BE49-F238E27FC236}">
                <a16:creationId xmlns:a16="http://schemas.microsoft.com/office/drawing/2014/main" id="{A689FA41-6D55-2340-B5DE-2EB866AB37BD}"/>
              </a:ext>
            </a:extLst>
          </p:cNvPr>
          <p:cNvSpPr txBox="1"/>
          <p:nvPr/>
        </p:nvSpPr>
        <p:spPr>
          <a:xfrm>
            <a:off x="1142998" y="5423712"/>
            <a:ext cx="1447801" cy="307777"/>
          </a:xfrm>
          <a:prstGeom prst="rect">
            <a:avLst/>
          </a:prstGeom>
          <a:noFill/>
          <a:ln>
            <a:solidFill>
              <a:schemeClr val="bg1">
                <a:lumMod val="75000"/>
              </a:schemeClr>
            </a:solidFill>
          </a:ln>
        </p:spPr>
        <p:txBody>
          <a:bodyPr wrap="square" rtlCol="0">
            <a:spAutoFit/>
          </a:bodyPr>
          <a:lstStyle/>
          <a:p>
            <a:r>
              <a:rPr lang="en-US" sz="1400" dirty="0"/>
              <a:t>(all negative)</a:t>
            </a:r>
          </a:p>
        </p:txBody>
      </p:sp>
      <p:cxnSp>
        <p:nvCxnSpPr>
          <p:cNvPr id="26" name="Straight Arrow Connector 25">
            <a:extLst>
              <a:ext uri="{FF2B5EF4-FFF2-40B4-BE49-F238E27FC236}">
                <a16:creationId xmlns:a16="http://schemas.microsoft.com/office/drawing/2014/main" id="{1703834F-87C8-3347-9E68-D72267B6E9BD}"/>
              </a:ext>
            </a:extLst>
          </p:cNvPr>
          <p:cNvCxnSpPr>
            <a:cxnSpLocks/>
            <a:stCxn id="25" idx="1"/>
          </p:cNvCxnSpPr>
          <p:nvPr/>
        </p:nvCxnSpPr>
        <p:spPr>
          <a:xfrm flipH="1" flipV="1">
            <a:off x="807176" y="5029200"/>
            <a:ext cx="335822" cy="54840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ontent Placeholder 2">
            <a:extLst>
              <a:ext uri="{FF2B5EF4-FFF2-40B4-BE49-F238E27FC236}">
                <a16:creationId xmlns:a16="http://schemas.microsoft.com/office/drawing/2014/main" id="{57BB933F-9A8F-5049-8385-D57D59699644}"/>
              </a:ext>
            </a:extLst>
          </p:cNvPr>
          <p:cNvSpPr txBox="1">
            <a:spLocks/>
          </p:cNvSpPr>
          <p:nvPr/>
        </p:nvSpPr>
        <p:spPr>
          <a:xfrm>
            <a:off x="4648200" y="5996480"/>
            <a:ext cx="4038600" cy="3209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r" fontAlgn="auto">
              <a:spcAft>
                <a:spcPts val="0"/>
              </a:spcAft>
              <a:buFont typeface="Wingdings 3"/>
              <a:buNone/>
            </a:pPr>
            <a:r>
              <a:rPr lang="en-US" sz="1400" dirty="0">
                <a:solidFill>
                  <a:schemeClr val="bg1">
                    <a:lumMod val="50000"/>
                  </a:schemeClr>
                </a:solidFill>
              </a:rPr>
              <a:t>Image source: BOR, Wikipedia (CC ASA 3.0 license)</a:t>
            </a:r>
          </a:p>
        </p:txBody>
      </p:sp>
    </p:spTree>
    <p:extLst>
      <p:ext uri="{BB962C8B-B14F-4D97-AF65-F5344CB8AC3E}">
        <p14:creationId xmlns:p14="http://schemas.microsoft.com/office/powerpoint/2010/main" val="410430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wipe(up)">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22"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2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2" grpId="0" animBg="1"/>
      <p:bldP spid="18"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469D-6F94-D74C-95E5-7A78824D9953}"/>
              </a:ext>
            </a:extLst>
          </p:cNvPr>
          <p:cNvSpPr>
            <a:spLocks noGrp="1"/>
          </p:cNvSpPr>
          <p:nvPr>
            <p:ph type="title"/>
          </p:nvPr>
        </p:nvSpPr>
        <p:spPr/>
        <p:txBody>
          <a:bodyPr>
            <a:normAutofit fontScale="90000"/>
          </a:bodyPr>
          <a:lstStyle/>
          <a:p>
            <a:r>
              <a:rPr lang="en-US" dirty="0"/>
              <a:t>Area Under ROC Curves (AUROC or AUC)</a:t>
            </a:r>
          </a:p>
        </p:txBody>
      </p:sp>
      <p:sp>
        <p:nvSpPr>
          <p:cNvPr id="3" name="Content Placeholder 2">
            <a:extLst>
              <a:ext uri="{FF2B5EF4-FFF2-40B4-BE49-F238E27FC236}">
                <a16:creationId xmlns:a16="http://schemas.microsoft.com/office/drawing/2014/main" id="{FDFD121B-9EC5-554C-9C67-D87F30BEE8FB}"/>
              </a:ext>
            </a:extLst>
          </p:cNvPr>
          <p:cNvSpPr>
            <a:spLocks noGrp="1"/>
          </p:cNvSpPr>
          <p:nvPr>
            <p:ph sz="quarter" idx="1"/>
          </p:nvPr>
        </p:nvSpPr>
        <p:spPr>
          <a:xfrm>
            <a:off x="4191000" y="1295401"/>
            <a:ext cx="4495800" cy="4800599"/>
          </a:xfrm>
        </p:spPr>
        <p:txBody>
          <a:bodyPr>
            <a:normAutofit/>
          </a:bodyPr>
          <a:lstStyle/>
          <a:p>
            <a:r>
              <a:rPr lang="en-US" sz="2400" dirty="0"/>
              <a:t>The ROC curve can be very nuanced, and it is not always obvious from the curve itself how different algorithms measure up and compare</a:t>
            </a:r>
          </a:p>
          <a:p>
            <a:r>
              <a:rPr lang="en-US" sz="2400" dirty="0"/>
              <a:t>A metric for comparing multiple curves is the </a:t>
            </a:r>
            <a:r>
              <a:rPr lang="en-US" sz="2400" dirty="0">
                <a:solidFill>
                  <a:schemeClr val="accent3"/>
                </a:solidFill>
              </a:rPr>
              <a:t>area</a:t>
            </a:r>
            <a:r>
              <a:rPr lang="en-US" sz="2400" dirty="0">
                <a:solidFill>
                  <a:srgbClr val="FF0000"/>
                </a:solidFill>
              </a:rPr>
              <a:t> </a:t>
            </a:r>
            <a:r>
              <a:rPr lang="en-US" sz="2400" dirty="0"/>
              <a:t>under them</a:t>
            </a:r>
          </a:p>
          <a:p>
            <a:pPr lvl="1"/>
            <a:r>
              <a:rPr lang="en-US" sz="2000" dirty="0"/>
              <a:t>A larger area means the curve gets a higher true positive success rate </a:t>
            </a:r>
            <a:r>
              <a:rPr lang="en-US" sz="2000" b="1" i="1" dirty="0"/>
              <a:t>earlier</a:t>
            </a:r>
            <a:r>
              <a:rPr lang="en-US" sz="2000" dirty="0"/>
              <a:t> (i.e., with fewer false positives) than one of smaller area</a:t>
            </a:r>
          </a:p>
          <a:p>
            <a:pPr marL="514350" indent="-514350">
              <a:buFont typeface="+mj-lt"/>
              <a:buAutoNum type="arabicPeriod"/>
            </a:pPr>
            <a:endParaRPr lang="en-US" sz="2400" dirty="0"/>
          </a:p>
          <a:p>
            <a:endParaRPr lang="en-US" sz="2400" dirty="0"/>
          </a:p>
        </p:txBody>
      </p:sp>
      <p:sp>
        <p:nvSpPr>
          <p:cNvPr id="5" name="Footer Placeholder 4">
            <a:extLst>
              <a:ext uri="{FF2B5EF4-FFF2-40B4-BE49-F238E27FC236}">
                <a16:creationId xmlns:a16="http://schemas.microsoft.com/office/drawing/2014/main" id="{FBC4C38A-4A7B-A748-A3D5-C803C98F432E}"/>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3B40AFD-3ADF-5941-9826-59B59495A330}"/>
              </a:ext>
            </a:extLst>
          </p:cNvPr>
          <p:cNvSpPr>
            <a:spLocks noGrp="1"/>
          </p:cNvSpPr>
          <p:nvPr>
            <p:ph type="sldNum" sz="quarter" idx="4"/>
          </p:nvPr>
        </p:nvSpPr>
        <p:spPr/>
        <p:txBody>
          <a:bodyPr/>
          <a:lstStyle/>
          <a:p>
            <a:fld id="{CF871E9B-9377-9E47-A740-0327C5A5B6B1}" type="slidenum">
              <a:rPr lang="en-US" smtClean="0"/>
              <a:pPr/>
              <a:t>16</a:t>
            </a:fld>
            <a:endParaRPr lang="en-US" dirty="0"/>
          </a:p>
        </p:txBody>
      </p:sp>
      <p:pic>
        <p:nvPicPr>
          <p:cNvPr id="8" name="Picture 7">
            <a:extLst>
              <a:ext uri="{FF2B5EF4-FFF2-40B4-BE49-F238E27FC236}">
                <a16:creationId xmlns:a16="http://schemas.microsoft.com/office/drawing/2014/main" id="{8B5F99E1-932F-804E-B6B5-39D9E998E6D8}"/>
              </a:ext>
            </a:extLst>
          </p:cNvPr>
          <p:cNvPicPr>
            <a:picLocks noChangeAspect="1"/>
          </p:cNvPicPr>
          <p:nvPr/>
        </p:nvPicPr>
        <p:blipFill>
          <a:blip r:embed="rId2"/>
          <a:stretch>
            <a:fillRect/>
          </a:stretch>
        </p:blipFill>
        <p:spPr>
          <a:xfrm>
            <a:off x="419100" y="1285241"/>
            <a:ext cx="3771900" cy="3646170"/>
          </a:xfrm>
          <a:prstGeom prst="rect">
            <a:avLst/>
          </a:prstGeom>
        </p:spPr>
      </p:pic>
      <p:sp>
        <p:nvSpPr>
          <p:cNvPr id="7" name="Oval 6">
            <a:extLst>
              <a:ext uri="{FF2B5EF4-FFF2-40B4-BE49-F238E27FC236}">
                <a16:creationId xmlns:a16="http://schemas.microsoft.com/office/drawing/2014/main" id="{969D859A-44BC-704E-83DB-B9FD0F81446F}"/>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87B8F40-A9F3-BB45-A61B-B8FEBAEEF9BF}"/>
              </a:ext>
            </a:extLst>
          </p:cNvPr>
          <p:cNvSpPr txBox="1">
            <a:spLocks/>
          </p:cNvSpPr>
          <p:nvPr/>
        </p:nvSpPr>
        <p:spPr>
          <a:xfrm>
            <a:off x="4648200" y="5996480"/>
            <a:ext cx="4038600" cy="3209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r" fontAlgn="auto">
              <a:spcAft>
                <a:spcPts val="0"/>
              </a:spcAft>
              <a:buFont typeface="Wingdings 3"/>
              <a:buNone/>
            </a:pPr>
            <a:r>
              <a:rPr lang="en-US" sz="1400" dirty="0">
                <a:solidFill>
                  <a:schemeClr val="bg1">
                    <a:lumMod val="50000"/>
                  </a:schemeClr>
                </a:solidFill>
              </a:rPr>
              <a:t>Image source: BOR, Wikipedia (CC ASA 3.0 license)</a:t>
            </a:r>
          </a:p>
        </p:txBody>
      </p:sp>
    </p:spTree>
    <p:extLst>
      <p:ext uri="{BB962C8B-B14F-4D97-AF65-F5344CB8AC3E}">
        <p14:creationId xmlns:p14="http://schemas.microsoft.com/office/powerpoint/2010/main" val="343250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138-DEDB-ED40-8D73-E2707C88E03C}"/>
              </a:ext>
            </a:extLst>
          </p:cNvPr>
          <p:cNvSpPr>
            <a:spLocks noGrp="1"/>
          </p:cNvSpPr>
          <p:nvPr>
            <p:ph type="title"/>
          </p:nvPr>
        </p:nvSpPr>
        <p:spPr/>
        <p:txBody>
          <a:bodyPr/>
          <a:lstStyle/>
          <a:p>
            <a:r>
              <a:rPr lang="en-US" dirty="0"/>
              <a:t>Probabilistic Classifiers</a:t>
            </a:r>
          </a:p>
        </p:txBody>
      </p:sp>
      <p:sp>
        <p:nvSpPr>
          <p:cNvPr id="3" name="Content Placeholder 2">
            <a:extLst>
              <a:ext uri="{FF2B5EF4-FFF2-40B4-BE49-F238E27FC236}">
                <a16:creationId xmlns:a16="http://schemas.microsoft.com/office/drawing/2014/main" id="{B1E9149B-130E-F047-A539-0CA9D5302490}"/>
              </a:ext>
            </a:extLst>
          </p:cNvPr>
          <p:cNvSpPr>
            <a:spLocks noGrp="1"/>
          </p:cNvSpPr>
          <p:nvPr>
            <p:ph sz="quarter" idx="1"/>
          </p:nvPr>
        </p:nvSpPr>
        <p:spPr/>
        <p:txBody>
          <a:bodyPr>
            <a:noAutofit/>
          </a:bodyPr>
          <a:lstStyle/>
          <a:p>
            <a:r>
              <a:rPr lang="en-US" sz="2400" dirty="0"/>
              <a:t>The basic perceptron linear classifier assigns each data-item to a single specific class</a:t>
            </a:r>
          </a:p>
          <a:p>
            <a:r>
              <a:rPr lang="en-US" sz="2400" dirty="0"/>
              <a:t>Other approaches generate </a:t>
            </a:r>
            <a:r>
              <a:rPr lang="en-US" sz="2400" dirty="0">
                <a:solidFill>
                  <a:schemeClr val="accent3"/>
                </a:solidFill>
              </a:rPr>
              <a:t>probability distributions </a:t>
            </a:r>
            <a:r>
              <a:rPr lang="en-US" sz="2400" dirty="0"/>
              <a:t>over the data:  that is, they assign each data-item a probability of being in the positive class</a:t>
            </a:r>
          </a:p>
          <a:p>
            <a:pPr lvl="1"/>
            <a:r>
              <a:rPr lang="en-US" sz="2000" dirty="0"/>
              <a:t>A probability of </a:t>
            </a:r>
            <a:r>
              <a:rPr lang="en-US" sz="2000" dirty="0">
                <a:latin typeface="Bookman Old Style" panose="02050604050505020204" pitchFamily="18" charset="0"/>
              </a:rPr>
              <a:t>1.0</a:t>
            </a:r>
            <a:r>
              <a:rPr lang="en-US" sz="2000" dirty="0"/>
              <a:t> means the data-item is </a:t>
            </a:r>
            <a:r>
              <a:rPr lang="en-US" sz="2000" i="1" dirty="0"/>
              <a:t>definitely</a:t>
            </a:r>
            <a:r>
              <a:rPr lang="en-US" sz="2000" dirty="0"/>
              <a:t> positive</a:t>
            </a:r>
          </a:p>
          <a:p>
            <a:pPr lvl="1"/>
            <a:r>
              <a:rPr lang="en-US" sz="2000" dirty="0"/>
              <a:t>A probability of </a:t>
            </a:r>
            <a:r>
              <a:rPr lang="en-US" sz="2000" dirty="0">
                <a:latin typeface="Bookman Old Style" panose="02050604050505020204" pitchFamily="18" charset="0"/>
              </a:rPr>
              <a:t>0.0</a:t>
            </a:r>
            <a:r>
              <a:rPr lang="en-US" sz="2000" dirty="0"/>
              <a:t> means the data-item is </a:t>
            </a:r>
            <a:r>
              <a:rPr lang="en-US" sz="2000" i="1" dirty="0"/>
              <a:t>definitely</a:t>
            </a:r>
            <a:r>
              <a:rPr lang="en-US" sz="2000" dirty="0"/>
              <a:t> negative</a:t>
            </a:r>
          </a:p>
          <a:p>
            <a:pPr lvl="1">
              <a:spcAft>
                <a:spcPts val="1200"/>
              </a:spcAft>
            </a:pPr>
            <a:r>
              <a:rPr lang="en-US" sz="2000" dirty="0"/>
              <a:t>A probability </a:t>
            </a:r>
            <a:r>
              <a:rPr lang="en-US" sz="2000" dirty="0">
                <a:latin typeface="Bookman Old Style" panose="02050604050505020204" pitchFamily="18" charset="0"/>
              </a:rPr>
              <a:t>0.0 &lt; </a:t>
            </a:r>
            <a:r>
              <a:rPr lang="en-US" sz="2000" i="1" dirty="0">
                <a:latin typeface="Bookman Old Style" panose="02050604050505020204" pitchFamily="18" charset="0"/>
              </a:rPr>
              <a:t>p</a:t>
            </a:r>
            <a:r>
              <a:rPr lang="en-US" sz="2000" dirty="0">
                <a:latin typeface="Bookman Old Style" panose="02050604050505020204" pitchFamily="18" charset="0"/>
              </a:rPr>
              <a:t> &lt; 1.0</a:t>
            </a:r>
            <a:r>
              <a:rPr lang="en-US" sz="2000" dirty="0"/>
              <a:t> means the data-item has </a:t>
            </a:r>
            <a:r>
              <a:rPr lang="en-US" sz="2000" i="1" dirty="0"/>
              <a:t>some chance </a:t>
            </a:r>
            <a:r>
              <a:rPr lang="en-US" sz="2000" dirty="0"/>
              <a:t>of being in </a:t>
            </a:r>
            <a:r>
              <a:rPr lang="en-US" sz="2000" i="1" dirty="0"/>
              <a:t>either</a:t>
            </a:r>
            <a:r>
              <a:rPr lang="en-US" sz="2000" dirty="0"/>
              <a:t> class</a:t>
            </a:r>
          </a:p>
          <a:p>
            <a:r>
              <a:rPr lang="en-US" sz="2400" b="1" dirty="0"/>
              <a:t>Question</a:t>
            </a:r>
            <a:r>
              <a:rPr lang="en-US" sz="2400" dirty="0"/>
              <a:t>: how can we turn the outputs of a probabilistic classifier </a:t>
            </a:r>
            <a:r>
              <a:rPr lang="en-US" sz="2400" i="1" dirty="0"/>
              <a:t>back into </a:t>
            </a:r>
            <a:r>
              <a:rPr lang="en-US" sz="2400" dirty="0"/>
              <a:t>a discrete (</a:t>
            </a:r>
            <a:r>
              <a:rPr lang="en-US" sz="2400" dirty="0">
                <a:latin typeface="Bookman Old Style" panose="02050604050505020204" pitchFamily="18" charset="0"/>
              </a:rPr>
              <a:t>1/0</a:t>
            </a:r>
            <a:r>
              <a:rPr lang="en-US" sz="2400" dirty="0"/>
              <a:t>) classification?</a:t>
            </a:r>
          </a:p>
          <a:p>
            <a:pPr lvl="1"/>
            <a:r>
              <a:rPr lang="en-US" sz="2000" dirty="0"/>
              <a:t>One possibility is a </a:t>
            </a:r>
            <a:r>
              <a:rPr lang="en-US" sz="2000" dirty="0">
                <a:solidFill>
                  <a:schemeClr val="accent3"/>
                </a:solidFill>
              </a:rPr>
              <a:t>threshold</a:t>
            </a:r>
            <a:r>
              <a:rPr lang="en-US" sz="2000" dirty="0"/>
              <a:t>:  pick a probability </a:t>
            </a:r>
            <a:r>
              <a:rPr lang="en-US" sz="2000" i="1" dirty="0">
                <a:latin typeface="Bookman Old Style" panose="02050604050505020204" pitchFamily="18" charset="0"/>
              </a:rPr>
              <a:t>T</a:t>
            </a:r>
            <a:r>
              <a:rPr lang="en-US" sz="2000" dirty="0"/>
              <a:t> such that everything assigned a probability </a:t>
            </a:r>
            <a:r>
              <a:rPr lang="en-US" sz="2000" i="1" dirty="0">
                <a:latin typeface="Bookman Old Style" panose="02050604050505020204" pitchFamily="18" charset="0"/>
              </a:rPr>
              <a:t>p ≥ T</a:t>
            </a:r>
            <a:r>
              <a:rPr lang="en-US" sz="2000" dirty="0"/>
              <a:t> is assigned positive, all else negative</a:t>
            </a:r>
          </a:p>
          <a:p>
            <a:pPr lvl="1"/>
            <a:endParaRPr lang="en-US" sz="2000" dirty="0"/>
          </a:p>
          <a:p>
            <a:pPr lvl="1"/>
            <a:endParaRPr lang="en-US" sz="2000" dirty="0"/>
          </a:p>
        </p:txBody>
      </p:sp>
      <p:sp>
        <p:nvSpPr>
          <p:cNvPr id="5" name="Footer Placeholder 4">
            <a:extLst>
              <a:ext uri="{FF2B5EF4-FFF2-40B4-BE49-F238E27FC236}">
                <a16:creationId xmlns:a16="http://schemas.microsoft.com/office/drawing/2014/main" id="{DF4B4CF3-F16D-CE47-8452-6CE58E617141}"/>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770AD9D3-A61F-9B42-A931-4D814211E6F5}"/>
              </a:ext>
            </a:extLst>
          </p:cNvPr>
          <p:cNvSpPr>
            <a:spLocks noGrp="1"/>
          </p:cNvSpPr>
          <p:nvPr>
            <p:ph type="sldNum" sz="quarter" idx="4"/>
          </p:nvPr>
        </p:nvSpPr>
        <p:spPr/>
        <p:txBody>
          <a:bodyPr/>
          <a:lstStyle/>
          <a:p>
            <a:fld id="{CF871E9B-9377-9E47-A740-0327C5A5B6B1}" type="slidenum">
              <a:rPr lang="en-US" smtClean="0"/>
              <a:pPr/>
              <a:t>17</a:t>
            </a:fld>
            <a:endParaRPr lang="en-US" dirty="0"/>
          </a:p>
        </p:txBody>
      </p:sp>
    </p:spTree>
    <p:extLst>
      <p:ext uri="{BB962C8B-B14F-4D97-AF65-F5344CB8AC3E}">
        <p14:creationId xmlns:p14="http://schemas.microsoft.com/office/powerpoint/2010/main" val="370720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C207-D7CA-6740-8CDA-A24E727E3A2C}"/>
              </a:ext>
            </a:extLst>
          </p:cNvPr>
          <p:cNvSpPr>
            <a:spLocks noGrp="1"/>
          </p:cNvSpPr>
          <p:nvPr>
            <p:ph type="title"/>
          </p:nvPr>
        </p:nvSpPr>
        <p:spPr/>
        <p:txBody>
          <a:bodyPr/>
          <a:lstStyle/>
          <a:p>
            <a:r>
              <a:rPr lang="en-US" dirty="0"/>
              <a:t>Log-Loss for Probabilistic Classification</a:t>
            </a:r>
          </a:p>
        </p:txBody>
      </p:sp>
      <p:sp>
        <p:nvSpPr>
          <p:cNvPr id="3" name="Content Placeholder 2">
            <a:extLst>
              <a:ext uri="{FF2B5EF4-FFF2-40B4-BE49-F238E27FC236}">
                <a16:creationId xmlns:a16="http://schemas.microsoft.com/office/drawing/2014/main" id="{402781D4-4656-7349-95C8-0CC48E54D054}"/>
              </a:ext>
            </a:extLst>
          </p:cNvPr>
          <p:cNvSpPr>
            <a:spLocks noGrp="1"/>
          </p:cNvSpPr>
          <p:nvPr>
            <p:ph sz="quarter" idx="1"/>
          </p:nvPr>
        </p:nvSpPr>
        <p:spPr>
          <a:xfrm>
            <a:off x="457200" y="1219200"/>
            <a:ext cx="8229600" cy="5130800"/>
          </a:xfrm>
        </p:spPr>
        <p:txBody>
          <a:bodyPr>
            <a:normAutofit/>
          </a:bodyPr>
          <a:lstStyle/>
          <a:p>
            <a:r>
              <a:rPr lang="en-US" sz="2400" dirty="0"/>
              <a:t>For any data-item </a:t>
            </a:r>
            <a:r>
              <a:rPr lang="en-US" sz="2400" i="1" dirty="0">
                <a:latin typeface="Bookman Old Style" panose="02050604050505020204" pitchFamily="18" charset="0"/>
              </a:rPr>
              <a:t>x</a:t>
            </a:r>
            <a:r>
              <a:rPr lang="en-US" sz="2400" i="1" baseline="-25000" dirty="0">
                <a:latin typeface="Bookman Old Style" panose="02050604050505020204" pitchFamily="18" charset="0"/>
              </a:rPr>
              <a:t>i</a:t>
            </a:r>
            <a:r>
              <a:rPr lang="en-US" sz="2400" dirty="0"/>
              <a:t> (of </a:t>
            </a:r>
            <a:r>
              <a:rPr lang="en-US" sz="2400" i="1" dirty="0">
                <a:latin typeface="+mj-lt"/>
              </a:rPr>
              <a:t>N</a:t>
            </a:r>
            <a:r>
              <a:rPr lang="en-US" sz="2400" dirty="0"/>
              <a:t> total), let </a:t>
            </a:r>
            <a:r>
              <a:rPr lang="en-US" sz="2400" i="1" dirty="0" err="1">
                <a:latin typeface="+mj-lt"/>
              </a:rPr>
              <a:t>y</a:t>
            </a:r>
            <a:r>
              <a:rPr lang="en-US" sz="2400" i="1" baseline="-25000" dirty="0" err="1">
                <a:latin typeface="+mj-lt"/>
              </a:rPr>
              <a:t>i</a:t>
            </a:r>
            <a:r>
              <a:rPr lang="en-US" sz="2400" i="1" dirty="0"/>
              <a:t> </a:t>
            </a:r>
            <a:r>
              <a:rPr lang="en-US" sz="2400" dirty="0"/>
              <a:t>be the correct class-label (</a:t>
            </a:r>
            <a:r>
              <a:rPr lang="en-US" sz="2400" dirty="0">
                <a:latin typeface="Bookman Old Style" panose="02050604050505020204" pitchFamily="18" charset="0"/>
              </a:rPr>
              <a:t>1/0</a:t>
            </a:r>
            <a:r>
              <a:rPr lang="en-US" sz="2400" dirty="0"/>
              <a:t>), and let </a:t>
            </a:r>
            <a:r>
              <a:rPr lang="en-US" sz="2400" i="1" dirty="0">
                <a:latin typeface="+mj-lt"/>
              </a:rPr>
              <a:t>p</a:t>
            </a:r>
            <a:r>
              <a:rPr lang="en-US" sz="2400" i="1" baseline="-25000" dirty="0">
                <a:latin typeface="+mj-lt"/>
              </a:rPr>
              <a:t>i</a:t>
            </a:r>
            <a:r>
              <a:rPr lang="en-US" sz="2400" baseline="-25000" dirty="0"/>
              <a:t> </a:t>
            </a:r>
            <a:r>
              <a:rPr lang="en-US" sz="2400" dirty="0"/>
              <a:t>be the probability assigned by the classifier that the data-item is in fact </a:t>
            </a:r>
            <a:r>
              <a:rPr lang="en-US" sz="2400" dirty="0">
                <a:latin typeface="+mj-lt"/>
              </a:rPr>
              <a:t>1</a:t>
            </a:r>
          </a:p>
          <a:p>
            <a:pPr>
              <a:spcAft>
                <a:spcPts val="3600"/>
              </a:spcAft>
            </a:pPr>
            <a:r>
              <a:rPr lang="en-US" sz="2400" dirty="0"/>
              <a:t>We can then define the </a:t>
            </a:r>
            <a:r>
              <a:rPr lang="en-US" sz="2400" dirty="0">
                <a:solidFill>
                  <a:schemeClr val="accent3"/>
                </a:solidFill>
              </a:rPr>
              <a:t>logarithmic loss </a:t>
            </a:r>
            <a:r>
              <a:rPr lang="en-US" sz="2400" dirty="0"/>
              <a:t>(log-loss) for this classifier across the entire data-set:</a:t>
            </a:r>
          </a:p>
          <a:p>
            <a:endParaRPr lang="en-US" sz="2400" dirty="0"/>
          </a:p>
          <a:p>
            <a:endParaRPr lang="en-US" sz="2400" dirty="0"/>
          </a:p>
          <a:p>
            <a:r>
              <a:rPr lang="en-US" sz="2400" dirty="0"/>
              <a:t>This measures </a:t>
            </a:r>
            <a:r>
              <a:rPr lang="en-US" sz="2400" dirty="0">
                <a:solidFill>
                  <a:schemeClr val="accent3"/>
                </a:solidFill>
              </a:rPr>
              <a:t>cross entropy </a:t>
            </a:r>
            <a:r>
              <a:rPr lang="en-US" sz="2400" dirty="0"/>
              <a:t>between the true distribution of labels in our data and the classifier’s label distribution (that is, it measures the amount of </a:t>
            </a:r>
            <a:r>
              <a:rPr lang="en-US" sz="2400" dirty="0">
                <a:solidFill>
                  <a:schemeClr val="accent3"/>
                </a:solidFill>
              </a:rPr>
              <a:t>extra noise </a:t>
            </a:r>
            <a:r>
              <a:rPr lang="en-US" sz="2400" dirty="0"/>
              <a:t>introduced by the classifier, relative to the true noisiness of the data-set)</a:t>
            </a:r>
          </a:p>
        </p:txBody>
      </p:sp>
      <p:sp>
        <p:nvSpPr>
          <p:cNvPr id="5" name="Footer Placeholder 4">
            <a:extLst>
              <a:ext uri="{FF2B5EF4-FFF2-40B4-BE49-F238E27FC236}">
                <a16:creationId xmlns:a16="http://schemas.microsoft.com/office/drawing/2014/main" id="{CEA5D376-2AA3-544E-958C-01488DD0D502}"/>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B6BA9A4-CD29-C746-8E66-0B6C48A5D855}"/>
              </a:ext>
            </a:extLst>
          </p:cNvPr>
          <p:cNvSpPr>
            <a:spLocks noGrp="1"/>
          </p:cNvSpPr>
          <p:nvPr>
            <p:ph type="sldNum" sz="quarter" idx="4"/>
          </p:nvPr>
        </p:nvSpPr>
        <p:spPr/>
        <p:txBody>
          <a:bodyPr/>
          <a:lstStyle/>
          <a:p>
            <a:fld id="{CF871E9B-9377-9E47-A740-0327C5A5B6B1}" type="slidenum">
              <a:rPr lang="en-US" smtClean="0"/>
              <a:pPr/>
              <a:t>18</a:t>
            </a:fld>
            <a:endParaRPr lang="en-US" dirty="0"/>
          </a:p>
        </p:txBody>
      </p:sp>
      <p:pic>
        <p:nvPicPr>
          <p:cNvPr id="8" name="Picture 7">
            <a:extLst>
              <a:ext uri="{FF2B5EF4-FFF2-40B4-BE49-F238E27FC236}">
                <a16:creationId xmlns:a16="http://schemas.microsoft.com/office/drawing/2014/main" id="{FB0BA1FD-5B29-B74A-B29E-F9D187A9943C}"/>
              </a:ext>
            </a:extLst>
          </p:cNvPr>
          <p:cNvPicPr>
            <a:picLocks noChangeAspect="1"/>
          </p:cNvPicPr>
          <p:nvPr/>
        </p:nvPicPr>
        <p:blipFill>
          <a:blip r:embed="rId2"/>
          <a:stretch>
            <a:fillRect/>
          </a:stretch>
        </p:blipFill>
        <p:spPr>
          <a:xfrm>
            <a:off x="1239520" y="3251200"/>
            <a:ext cx="6664960" cy="1066800"/>
          </a:xfrm>
          <a:prstGeom prst="rect">
            <a:avLst/>
          </a:prstGeom>
        </p:spPr>
      </p:pic>
    </p:spTree>
    <p:extLst>
      <p:ext uri="{BB962C8B-B14F-4D97-AF65-F5344CB8AC3E}">
        <p14:creationId xmlns:p14="http://schemas.microsoft.com/office/powerpoint/2010/main" val="2452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C207-D7CA-6740-8CDA-A24E727E3A2C}"/>
              </a:ext>
            </a:extLst>
          </p:cNvPr>
          <p:cNvSpPr>
            <a:spLocks noGrp="1"/>
          </p:cNvSpPr>
          <p:nvPr>
            <p:ph type="title"/>
          </p:nvPr>
        </p:nvSpPr>
        <p:spPr/>
        <p:txBody>
          <a:bodyPr/>
          <a:lstStyle/>
          <a:p>
            <a:r>
              <a:rPr lang="en-US" dirty="0"/>
              <a:t>Log-Loss for Probabilistic Classification</a:t>
            </a:r>
          </a:p>
        </p:txBody>
      </p:sp>
      <p:sp>
        <p:nvSpPr>
          <p:cNvPr id="3" name="Content Placeholder 2">
            <a:extLst>
              <a:ext uri="{FF2B5EF4-FFF2-40B4-BE49-F238E27FC236}">
                <a16:creationId xmlns:a16="http://schemas.microsoft.com/office/drawing/2014/main" id="{402781D4-4656-7349-95C8-0CC48E54D054}"/>
              </a:ext>
            </a:extLst>
          </p:cNvPr>
          <p:cNvSpPr>
            <a:spLocks noGrp="1"/>
          </p:cNvSpPr>
          <p:nvPr>
            <p:ph sz="quarter" idx="1"/>
          </p:nvPr>
        </p:nvSpPr>
        <p:spPr>
          <a:xfrm>
            <a:off x="457200" y="2743200"/>
            <a:ext cx="8229600" cy="3606800"/>
          </a:xfrm>
        </p:spPr>
        <p:txBody>
          <a:bodyPr>
            <a:normAutofit/>
          </a:bodyPr>
          <a:lstStyle/>
          <a:p>
            <a:r>
              <a:rPr lang="en-US" sz="2400" dirty="0"/>
              <a:t>If the true class of a data-item is </a:t>
            </a:r>
            <a:r>
              <a:rPr lang="en-US" sz="2400" dirty="0">
                <a:latin typeface="Bookman Old Style" panose="02050604050505020204" pitchFamily="18" charset="0"/>
              </a:rPr>
              <a:t>1</a:t>
            </a:r>
            <a:r>
              <a:rPr lang="en-US" sz="2400" dirty="0"/>
              <a:t>, then the log-loss only sums up the </a:t>
            </a:r>
            <a:r>
              <a:rPr lang="en-US" sz="2400" i="1" dirty="0"/>
              <a:t>first</a:t>
            </a:r>
            <a:r>
              <a:rPr lang="en-US" sz="2400" dirty="0"/>
              <a:t> term in the right-hand equation</a:t>
            </a:r>
          </a:p>
          <a:p>
            <a:pPr lvl="1"/>
            <a:r>
              <a:rPr lang="en-US" sz="2100" dirty="0"/>
              <a:t>The closer probability </a:t>
            </a:r>
            <a:r>
              <a:rPr lang="en-US" sz="2100" i="1" dirty="0">
                <a:latin typeface="Bookman Old Style" panose="02050604050505020204" pitchFamily="18" charset="0"/>
              </a:rPr>
              <a:t>p</a:t>
            </a:r>
            <a:r>
              <a:rPr lang="en-US" sz="2100" i="1" baseline="-25000" dirty="0">
                <a:latin typeface="Bookman Old Style" panose="02050604050505020204" pitchFamily="18" charset="0"/>
              </a:rPr>
              <a:t>i</a:t>
            </a:r>
            <a:r>
              <a:rPr lang="en-US" sz="2100" dirty="0"/>
              <a:t> is to </a:t>
            </a:r>
            <a:r>
              <a:rPr lang="en-US" sz="2100" dirty="0">
                <a:latin typeface="Bookman Old Style" panose="02050604050505020204" pitchFamily="18" charset="0"/>
              </a:rPr>
              <a:t>1</a:t>
            </a:r>
            <a:r>
              <a:rPr lang="en-US" sz="2100" dirty="0"/>
              <a:t> in this case, the closer loss is to </a:t>
            </a:r>
            <a:r>
              <a:rPr lang="en-US" sz="2100" dirty="0">
                <a:latin typeface="Bookman Old Style" panose="02050604050505020204" pitchFamily="18" charset="0"/>
              </a:rPr>
              <a:t>0</a:t>
            </a:r>
          </a:p>
          <a:p>
            <a:pPr lvl="1"/>
            <a:endParaRPr lang="en-US" sz="2100" dirty="0">
              <a:latin typeface="Bookman Old Style" panose="02050604050505020204" pitchFamily="18" charset="0"/>
            </a:endParaRPr>
          </a:p>
          <a:p>
            <a:r>
              <a:rPr lang="en-US" sz="2400" dirty="0"/>
              <a:t>If the true class of a data-item is </a:t>
            </a:r>
            <a:r>
              <a:rPr lang="en-US" sz="2400" dirty="0">
                <a:latin typeface="Bookman Old Style" panose="02050604050505020204" pitchFamily="18" charset="0"/>
              </a:rPr>
              <a:t>0</a:t>
            </a:r>
            <a:r>
              <a:rPr lang="en-US" sz="2400" dirty="0"/>
              <a:t>, then the log-loss only sums up the </a:t>
            </a:r>
            <a:r>
              <a:rPr lang="en-US" sz="2400" i="1" dirty="0"/>
              <a:t>second</a:t>
            </a:r>
            <a:r>
              <a:rPr lang="en-US" sz="2400" dirty="0"/>
              <a:t> term in the right-hand equation</a:t>
            </a:r>
          </a:p>
          <a:p>
            <a:pPr lvl="1"/>
            <a:r>
              <a:rPr lang="en-US" sz="2100" dirty="0"/>
              <a:t>The closer probability </a:t>
            </a:r>
            <a:r>
              <a:rPr lang="en-US" sz="2100" i="1" dirty="0">
                <a:latin typeface="Bookman Old Style" panose="02050604050505020204" pitchFamily="18" charset="0"/>
              </a:rPr>
              <a:t>p</a:t>
            </a:r>
            <a:r>
              <a:rPr lang="en-US" sz="2100" i="1" baseline="-25000" dirty="0">
                <a:latin typeface="Bookman Old Style" panose="02050604050505020204" pitchFamily="18" charset="0"/>
              </a:rPr>
              <a:t>i</a:t>
            </a:r>
            <a:r>
              <a:rPr lang="en-US" sz="2100" dirty="0"/>
              <a:t> is to </a:t>
            </a:r>
            <a:r>
              <a:rPr lang="en-US" sz="2100" dirty="0">
                <a:latin typeface="Bookman Old Style" panose="02050604050505020204" pitchFamily="18" charset="0"/>
              </a:rPr>
              <a:t>0</a:t>
            </a:r>
            <a:r>
              <a:rPr lang="en-US" sz="2100" dirty="0"/>
              <a:t> in this case, the closer loss is to </a:t>
            </a:r>
            <a:r>
              <a:rPr lang="en-US" sz="2100" dirty="0">
                <a:latin typeface="Bookman Old Style" panose="02050604050505020204" pitchFamily="18" charset="0"/>
              </a:rPr>
              <a:t>0</a:t>
            </a:r>
          </a:p>
          <a:p>
            <a:pPr lvl="1"/>
            <a:r>
              <a:rPr lang="en-US" sz="2100" dirty="0"/>
              <a:t>Remember that by convention, we let </a:t>
            </a:r>
            <a:r>
              <a:rPr lang="en-US" sz="2100" dirty="0">
                <a:latin typeface="Bookman Old Style" panose="02050604050505020204" pitchFamily="18" charset="0"/>
              </a:rPr>
              <a:t>0 log 0 = 0</a:t>
            </a:r>
          </a:p>
          <a:p>
            <a:pPr lvl="1"/>
            <a:endParaRPr lang="en-US" sz="2100" dirty="0">
              <a:latin typeface="Bookman Old Style" panose="02050604050505020204" pitchFamily="18" charset="0"/>
            </a:endParaRPr>
          </a:p>
        </p:txBody>
      </p:sp>
      <p:sp>
        <p:nvSpPr>
          <p:cNvPr id="5" name="Footer Placeholder 4">
            <a:extLst>
              <a:ext uri="{FF2B5EF4-FFF2-40B4-BE49-F238E27FC236}">
                <a16:creationId xmlns:a16="http://schemas.microsoft.com/office/drawing/2014/main" id="{CEA5D376-2AA3-544E-958C-01488DD0D502}"/>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B6BA9A4-CD29-C746-8E66-0B6C48A5D855}"/>
              </a:ext>
            </a:extLst>
          </p:cNvPr>
          <p:cNvSpPr>
            <a:spLocks noGrp="1"/>
          </p:cNvSpPr>
          <p:nvPr>
            <p:ph type="sldNum" sz="quarter" idx="4"/>
          </p:nvPr>
        </p:nvSpPr>
        <p:spPr/>
        <p:txBody>
          <a:bodyPr/>
          <a:lstStyle/>
          <a:p>
            <a:fld id="{CF871E9B-9377-9E47-A740-0327C5A5B6B1}" type="slidenum">
              <a:rPr lang="en-US" smtClean="0"/>
              <a:pPr/>
              <a:t>19</a:t>
            </a:fld>
            <a:endParaRPr lang="en-US" dirty="0"/>
          </a:p>
        </p:txBody>
      </p:sp>
      <p:pic>
        <p:nvPicPr>
          <p:cNvPr id="8" name="Picture 7">
            <a:extLst>
              <a:ext uri="{FF2B5EF4-FFF2-40B4-BE49-F238E27FC236}">
                <a16:creationId xmlns:a16="http://schemas.microsoft.com/office/drawing/2014/main" id="{FB0BA1FD-5B29-B74A-B29E-F9D187A9943C}"/>
              </a:ext>
            </a:extLst>
          </p:cNvPr>
          <p:cNvPicPr>
            <a:picLocks noChangeAspect="1"/>
          </p:cNvPicPr>
          <p:nvPr/>
        </p:nvPicPr>
        <p:blipFill>
          <a:blip r:embed="rId2"/>
          <a:stretch>
            <a:fillRect/>
          </a:stretch>
        </p:blipFill>
        <p:spPr>
          <a:xfrm>
            <a:off x="1239520" y="1212850"/>
            <a:ext cx="6664960" cy="1066800"/>
          </a:xfrm>
          <a:prstGeom prst="rect">
            <a:avLst/>
          </a:prstGeom>
        </p:spPr>
      </p:pic>
    </p:spTree>
    <p:extLst>
      <p:ext uri="{BB962C8B-B14F-4D97-AF65-F5344CB8AC3E}">
        <p14:creationId xmlns:p14="http://schemas.microsoft.com/office/powerpoint/2010/main" val="259086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C320-EF34-A141-BA7C-490545231BF6}"/>
              </a:ext>
            </a:extLst>
          </p:cNvPr>
          <p:cNvSpPr>
            <a:spLocks noGrp="1"/>
          </p:cNvSpPr>
          <p:nvPr>
            <p:ph type="title"/>
          </p:nvPr>
        </p:nvSpPr>
        <p:spPr/>
        <p:txBody>
          <a:bodyPr/>
          <a:lstStyle/>
          <a:p>
            <a:r>
              <a:rPr lang="en-US" dirty="0"/>
              <a:t>Binary and Other Classification</a:t>
            </a:r>
          </a:p>
        </p:txBody>
      </p:sp>
      <p:sp>
        <p:nvSpPr>
          <p:cNvPr id="3" name="Content Placeholder 2">
            <a:extLst>
              <a:ext uri="{FF2B5EF4-FFF2-40B4-BE49-F238E27FC236}">
                <a16:creationId xmlns:a16="http://schemas.microsoft.com/office/drawing/2014/main" id="{BEC8F880-1950-2642-84D7-593F886BCB4B}"/>
              </a:ext>
            </a:extLst>
          </p:cNvPr>
          <p:cNvSpPr>
            <a:spLocks noGrp="1"/>
          </p:cNvSpPr>
          <p:nvPr>
            <p:ph sz="quarter" idx="1"/>
          </p:nvPr>
        </p:nvSpPr>
        <p:spPr/>
        <p:txBody>
          <a:bodyPr/>
          <a:lstStyle/>
          <a:p>
            <a:pPr>
              <a:spcAft>
                <a:spcPts val="1200"/>
              </a:spcAft>
            </a:pPr>
            <a:r>
              <a:rPr lang="en-US" dirty="0"/>
              <a:t>We will generally discuss </a:t>
            </a:r>
            <a:r>
              <a:rPr lang="en-US" dirty="0">
                <a:solidFill>
                  <a:schemeClr val="accent3"/>
                </a:solidFill>
              </a:rPr>
              <a:t>binary</a:t>
            </a:r>
            <a:r>
              <a:rPr lang="en-US" dirty="0"/>
              <a:t> classifiers, which divide data into one of two classes</a:t>
            </a:r>
          </a:p>
          <a:p>
            <a:r>
              <a:rPr lang="en-US" dirty="0">
                <a:solidFill>
                  <a:schemeClr val="accent3"/>
                </a:solidFill>
              </a:rPr>
              <a:t>Linear classifiers </a:t>
            </a:r>
            <a:r>
              <a:rPr lang="en-US" dirty="0"/>
              <a:t>are inherently binary, defining the classes based on two regions, separated by a linear function</a:t>
            </a:r>
          </a:p>
          <a:p>
            <a:pPr lvl="1"/>
            <a:r>
              <a:rPr lang="en-US" dirty="0"/>
              <a:t>Many of the things we discuss can be applied to more than two classes, however</a:t>
            </a:r>
          </a:p>
        </p:txBody>
      </p:sp>
      <p:sp>
        <p:nvSpPr>
          <p:cNvPr id="5" name="Footer Placeholder 4">
            <a:extLst>
              <a:ext uri="{FF2B5EF4-FFF2-40B4-BE49-F238E27FC236}">
                <a16:creationId xmlns:a16="http://schemas.microsoft.com/office/drawing/2014/main" id="{57116674-B491-0A4A-9A94-48A7822125B4}"/>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79F05ABD-772B-734F-AD75-664F95070F54}"/>
              </a:ext>
            </a:extLst>
          </p:cNvPr>
          <p:cNvSpPr>
            <a:spLocks noGrp="1"/>
          </p:cNvSpPr>
          <p:nvPr>
            <p:ph type="sldNum" sz="quarter" idx="4"/>
          </p:nvPr>
        </p:nvSpPr>
        <p:spPr/>
        <p:txBody>
          <a:bodyPr/>
          <a:lstStyle/>
          <a:p>
            <a:fld id="{CF871E9B-9377-9E47-A740-0327C5A5B6B1}" type="slidenum">
              <a:rPr lang="en-US" smtClean="0"/>
              <a:pPr/>
              <a:t>2</a:t>
            </a:fld>
            <a:endParaRPr lang="en-US" dirty="0"/>
          </a:p>
        </p:txBody>
      </p:sp>
    </p:spTree>
    <p:extLst>
      <p:ext uri="{BB962C8B-B14F-4D97-AF65-F5344CB8AC3E}">
        <p14:creationId xmlns:p14="http://schemas.microsoft.com/office/powerpoint/2010/main" val="112076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52CB-F58F-0041-8473-D250FAFFA536}"/>
              </a:ext>
            </a:extLst>
          </p:cNvPr>
          <p:cNvSpPr>
            <a:spLocks noGrp="1"/>
          </p:cNvSpPr>
          <p:nvPr>
            <p:ph type="title"/>
          </p:nvPr>
        </p:nvSpPr>
        <p:spPr/>
        <p:txBody>
          <a:bodyPr/>
          <a:lstStyle/>
          <a:p>
            <a:r>
              <a:rPr lang="en-US" dirty="0"/>
              <a:t>AUC for Probabilistic Classification</a:t>
            </a:r>
          </a:p>
        </p:txBody>
      </p:sp>
      <p:sp>
        <p:nvSpPr>
          <p:cNvPr id="3" name="Content Placeholder 2">
            <a:extLst>
              <a:ext uri="{FF2B5EF4-FFF2-40B4-BE49-F238E27FC236}">
                <a16:creationId xmlns:a16="http://schemas.microsoft.com/office/drawing/2014/main" id="{B8BD6C28-FC43-544D-A838-3D1FD463FCE1}"/>
              </a:ext>
            </a:extLst>
          </p:cNvPr>
          <p:cNvSpPr>
            <a:spLocks noGrp="1"/>
          </p:cNvSpPr>
          <p:nvPr>
            <p:ph sz="quarter" idx="1"/>
          </p:nvPr>
        </p:nvSpPr>
        <p:spPr/>
        <p:txBody>
          <a:bodyPr/>
          <a:lstStyle/>
          <a:p>
            <a:pPr>
              <a:spcAft>
                <a:spcPts val="1800"/>
              </a:spcAft>
            </a:pPr>
            <a:r>
              <a:rPr lang="en-US" dirty="0"/>
              <a:t>If we are using a probabilistic classifier, then the area under the ROC curve for the classifier actually measures something else of real interest:</a:t>
            </a:r>
          </a:p>
          <a:p>
            <a:endParaRPr lang="en-US" dirty="0"/>
          </a:p>
          <a:p>
            <a:pPr lvl="1">
              <a:spcAft>
                <a:spcPts val="1200"/>
              </a:spcAft>
            </a:pPr>
            <a:r>
              <a:rPr lang="en-US" dirty="0"/>
              <a:t>Here, again, </a:t>
            </a:r>
            <a:r>
              <a:rPr lang="en-US" sz="2500" dirty="0"/>
              <a:t>let </a:t>
            </a:r>
            <a:r>
              <a:rPr lang="en-US" sz="2500" i="1" dirty="0">
                <a:latin typeface="+mj-lt"/>
              </a:rPr>
              <a:t>p</a:t>
            </a:r>
            <a:r>
              <a:rPr lang="en-US" sz="2500" i="1" baseline="-25000" dirty="0">
                <a:latin typeface="+mj-lt"/>
              </a:rPr>
              <a:t>i</a:t>
            </a:r>
            <a:r>
              <a:rPr lang="en-US" sz="2500" dirty="0"/>
              <a:t> is the probability assigned by the classifier that the data-item is positive (</a:t>
            </a:r>
            <a:r>
              <a:rPr lang="en-US" sz="2500" dirty="0">
                <a:latin typeface="+mj-lt"/>
              </a:rPr>
              <a:t>1</a:t>
            </a:r>
            <a:r>
              <a:rPr lang="en-US" sz="2500" dirty="0"/>
              <a:t>)</a:t>
            </a:r>
          </a:p>
          <a:p>
            <a:r>
              <a:rPr lang="en-US" sz="2800" dirty="0"/>
              <a:t>This measures, for any given data-items </a:t>
            </a:r>
            <a:r>
              <a:rPr lang="en-US" sz="2800" i="1" dirty="0">
                <a:latin typeface="Bookman Old Style" panose="02050604050505020204" pitchFamily="18" charset="0"/>
              </a:rPr>
              <a:t>x</a:t>
            </a:r>
            <a:r>
              <a:rPr lang="en-US" sz="2800" i="1" baseline="-25000" dirty="0">
                <a:latin typeface="Bookman Old Style" panose="02050604050505020204" pitchFamily="18" charset="0"/>
              </a:rPr>
              <a:t>i</a:t>
            </a:r>
            <a:r>
              <a:rPr lang="en-US" sz="2800" dirty="0"/>
              <a:t> and </a:t>
            </a:r>
            <a:r>
              <a:rPr lang="en-US" sz="2800" i="1" dirty="0" err="1">
                <a:latin typeface="+mj-lt"/>
              </a:rPr>
              <a:t>x</a:t>
            </a:r>
            <a:r>
              <a:rPr lang="en-US" sz="2800" i="1" spc="600" baseline="-25000" dirty="0" err="1">
                <a:latin typeface="+mj-lt"/>
              </a:rPr>
              <a:t>j</a:t>
            </a:r>
            <a:r>
              <a:rPr lang="en-US" sz="2800" dirty="0"/>
              <a:t>, one positive and one negative, the chance that the classifier gives the positive one a higher probability than then negative one</a:t>
            </a:r>
            <a:endParaRPr lang="en-US" dirty="0"/>
          </a:p>
        </p:txBody>
      </p:sp>
      <p:sp>
        <p:nvSpPr>
          <p:cNvPr id="5" name="Footer Placeholder 4">
            <a:extLst>
              <a:ext uri="{FF2B5EF4-FFF2-40B4-BE49-F238E27FC236}">
                <a16:creationId xmlns:a16="http://schemas.microsoft.com/office/drawing/2014/main" id="{0185E418-1DBD-D348-A6C6-9A9D35850C27}"/>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BC300A1A-1450-024A-800E-697431144D99}"/>
              </a:ext>
            </a:extLst>
          </p:cNvPr>
          <p:cNvSpPr>
            <a:spLocks noGrp="1"/>
          </p:cNvSpPr>
          <p:nvPr>
            <p:ph type="sldNum" sz="quarter" idx="4"/>
          </p:nvPr>
        </p:nvSpPr>
        <p:spPr/>
        <p:txBody>
          <a:bodyPr/>
          <a:lstStyle/>
          <a:p>
            <a:fld id="{CF871E9B-9377-9E47-A740-0327C5A5B6B1}" type="slidenum">
              <a:rPr lang="en-US" smtClean="0"/>
              <a:pPr/>
              <a:t>20</a:t>
            </a:fld>
            <a:endParaRPr lang="en-US" dirty="0"/>
          </a:p>
        </p:txBody>
      </p:sp>
      <p:pic>
        <p:nvPicPr>
          <p:cNvPr id="8" name="Picture 7">
            <a:extLst>
              <a:ext uri="{FF2B5EF4-FFF2-40B4-BE49-F238E27FC236}">
                <a16:creationId xmlns:a16="http://schemas.microsoft.com/office/drawing/2014/main" id="{56990F78-8A68-E640-A965-604AF524E7DC}"/>
              </a:ext>
            </a:extLst>
          </p:cNvPr>
          <p:cNvPicPr>
            <a:picLocks noChangeAspect="1"/>
          </p:cNvPicPr>
          <p:nvPr/>
        </p:nvPicPr>
        <p:blipFill>
          <a:blip r:embed="rId2"/>
          <a:stretch>
            <a:fillRect/>
          </a:stretch>
        </p:blipFill>
        <p:spPr>
          <a:xfrm>
            <a:off x="723900" y="2590800"/>
            <a:ext cx="7696200" cy="482600"/>
          </a:xfrm>
          <a:prstGeom prst="rect">
            <a:avLst/>
          </a:prstGeom>
        </p:spPr>
      </p:pic>
      <p:sp>
        <p:nvSpPr>
          <p:cNvPr id="7" name="Oval 6">
            <a:extLst>
              <a:ext uri="{FF2B5EF4-FFF2-40B4-BE49-F238E27FC236}">
                <a16:creationId xmlns:a16="http://schemas.microsoft.com/office/drawing/2014/main" id="{BB47954C-36F7-EB47-8141-B943662C1651}"/>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06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9118-7DA2-8D43-B75D-514AD426066E}"/>
              </a:ext>
            </a:extLst>
          </p:cNvPr>
          <p:cNvSpPr>
            <a:spLocks noGrp="1"/>
          </p:cNvSpPr>
          <p:nvPr>
            <p:ph type="title"/>
          </p:nvPr>
        </p:nvSpPr>
        <p:spPr/>
        <p:txBody>
          <a:bodyPr/>
          <a:lstStyle/>
          <a:p>
            <a:r>
              <a:rPr lang="en-US" dirty="0"/>
              <a:t>A Problem Case for AUC</a:t>
            </a:r>
          </a:p>
        </p:txBody>
      </p:sp>
      <p:sp>
        <p:nvSpPr>
          <p:cNvPr id="3" name="Content Placeholder 2">
            <a:extLst>
              <a:ext uri="{FF2B5EF4-FFF2-40B4-BE49-F238E27FC236}">
                <a16:creationId xmlns:a16="http://schemas.microsoft.com/office/drawing/2014/main" id="{DFBFBB80-45EB-FE44-B8A8-16D72C473A23}"/>
              </a:ext>
            </a:extLst>
          </p:cNvPr>
          <p:cNvSpPr>
            <a:spLocks noGrp="1"/>
          </p:cNvSpPr>
          <p:nvPr>
            <p:ph sz="quarter" idx="1"/>
          </p:nvPr>
        </p:nvSpPr>
        <p:spPr>
          <a:xfrm>
            <a:off x="457200" y="1219200"/>
            <a:ext cx="8216646" cy="940562"/>
          </a:xfrm>
        </p:spPr>
        <p:txBody>
          <a:bodyPr>
            <a:normAutofit fontScale="92500"/>
          </a:bodyPr>
          <a:lstStyle/>
          <a:p>
            <a:r>
              <a:rPr lang="en-US" dirty="0"/>
              <a:t>Suppose we have data as shown, and two classifiers, </a:t>
            </a:r>
            <a:r>
              <a:rPr lang="en-US" i="1" dirty="0">
                <a:latin typeface="Bookman Old Style" panose="02050604050505020204" pitchFamily="18" charset="0"/>
              </a:rPr>
              <a:t>C</a:t>
            </a:r>
            <a:r>
              <a:rPr lang="en-US" baseline="-25000" dirty="0">
                <a:latin typeface="Bookman Old Style" panose="02050604050505020204" pitchFamily="18" charset="0"/>
              </a:rPr>
              <a:t>1</a:t>
            </a:r>
            <a:r>
              <a:rPr lang="en-US" baseline="-25000" dirty="0"/>
              <a:t> </a:t>
            </a:r>
            <a:r>
              <a:rPr lang="en-US" dirty="0"/>
              <a:t>and </a:t>
            </a:r>
            <a:r>
              <a:rPr lang="en-US" i="1" dirty="0">
                <a:latin typeface="Bookman Old Style" panose="02050604050505020204" pitchFamily="18" charset="0"/>
              </a:rPr>
              <a:t>C</a:t>
            </a:r>
            <a:r>
              <a:rPr lang="en-US" baseline="-25000" dirty="0">
                <a:latin typeface="Bookman Old Style" panose="02050604050505020204" pitchFamily="18" charset="0"/>
              </a:rPr>
              <a:t>2 </a:t>
            </a:r>
            <a:r>
              <a:rPr lang="en-US" dirty="0"/>
              <a:t>that assign probabilities as given in this table:</a:t>
            </a:r>
          </a:p>
        </p:txBody>
      </p:sp>
      <p:sp>
        <p:nvSpPr>
          <p:cNvPr id="9" name="Content Placeholder 8">
            <a:extLst>
              <a:ext uri="{FF2B5EF4-FFF2-40B4-BE49-F238E27FC236}">
                <a16:creationId xmlns:a16="http://schemas.microsoft.com/office/drawing/2014/main" id="{55E2792D-1D9C-0948-A6DF-4D965CAD7391}"/>
              </a:ext>
            </a:extLst>
          </p:cNvPr>
          <p:cNvSpPr>
            <a:spLocks noGrp="1"/>
          </p:cNvSpPr>
          <p:nvPr>
            <p:ph sz="quarter" idx="2"/>
          </p:nvPr>
        </p:nvSpPr>
        <p:spPr>
          <a:xfrm>
            <a:off x="4632198" y="2159762"/>
            <a:ext cx="4041648" cy="3994150"/>
          </a:xfrm>
        </p:spPr>
        <p:txBody>
          <a:bodyPr>
            <a:normAutofit fontScale="92500"/>
          </a:bodyPr>
          <a:lstStyle/>
          <a:p>
            <a:r>
              <a:rPr lang="en-US" dirty="0"/>
              <a:t>Although the classifiers differ in the values they assign each data-point, they are </a:t>
            </a:r>
            <a:r>
              <a:rPr lang="en-US" b="1" i="1" dirty="0"/>
              <a:t>both</a:t>
            </a:r>
            <a:r>
              <a:rPr lang="en-US" dirty="0"/>
              <a:t> in one sense </a:t>
            </a:r>
            <a:r>
              <a:rPr lang="en-US" b="1" i="1" dirty="0"/>
              <a:t>perfect</a:t>
            </a:r>
            <a:endParaRPr lang="en-US" dirty="0"/>
          </a:p>
          <a:p>
            <a:pPr lvl="1"/>
            <a:r>
              <a:rPr lang="en-US" dirty="0"/>
              <a:t>There are threshold values for which each classifies every input correctly</a:t>
            </a:r>
          </a:p>
          <a:p>
            <a:pPr lvl="1"/>
            <a:r>
              <a:rPr lang="en-US" dirty="0"/>
              <a:t>In fact, for any threshold value (</a:t>
            </a:r>
            <a:r>
              <a:rPr lang="en-US" dirty="0">
                <a:latin typeface="Bookman Old Style" panose="02050604050505020204" pitchFamily="18" charset="0"/>
              </a:rPr>
              <a:t>0.50 &lt; T ≤ 0.55</a:t>
            </a:r>
            <a:r>
              <a:rPr lang="en-US" dirty="0"/>
              <a:t>) </a:t>
            </a:r>
            <a:r>
              <a:rPr lang="en-US" b="1" i="1" dirty="0"/>
              <a:t>both</a:t>
            </a:r>
            <a:r>
              <a:rPr lang="en-US" dirty="0"/>
              <a:t> will classify everything correctly</a:t>
            </a:r>
          </a:p>
        </p:txBody>
      </p:sp>
      <p:sp>
        <p:nvSpPr>
          <p:cNvPr id="5" name="Footer Placeholder 4">
            <a:extLst>
              <a:ext uri="{FF2B5EF4-FFF2-40B4-BE49-F238E27FC236}">
                <a16:creationId xmlns:a16="http://schemas.microsoft.com/office/drawing/2014/main" id="{5A6E8D7F-36D3-E84F-BE11-F53A68C324E8}"/>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369C5C08-B64D-5545-B4BA-B8B7CAD2146A}"/>
              </a:ext>
            </a:extLst>
          </p:cNvPr>
          <p:cNvSpPr>
            <a:spLocks noGrp="1"/>
          </p:cNvSpPr>
          <p:nvPr>
            <p:ph type="sldNum" sz="quarter" idx="4"/>
          </p:nvPr>
        </p:nvSpPr>
        <p:spPr/>
        <p:txBody>
          <a:bodyPr/>
          <a:lstStyle/>
          <a:p>
            <a:fld id="{CF871E9B-9377-9E47-A740-0327C5A5B6B1}" type="slidenum">
              <a:rPr lang="en-US" smtClean="0"/>
              <a:pPr/>
              <a:t>21</a:t>
            </a:fld>
            <a:endParaRPr lang="en-US" dirty="0"/>
          </a:p>
        </p:txBody>
      </p:sp>
      <p:pic>
        <p:nvPicPr>
          <p:cNvPr id="8" name="Picture 7">
            <a:extLst>
              <a:ext uri="{FF2B5EF4-FFF2-40B4-BE49-F238E27FC236}">
                <a16:creationId xmlns:a16="http://schemas.microsoft.com/office/drawing/2014/main" id="{5D2A442D-14FB-4F46-BB5C-92D5F8F89F71}"/>
              </a:ext>
            </a:extLst>
          </p:cNvPr>
          <p:cNvPicPr>
            <a:picLocks noChangeAspect="1"/>
          </p:cNvPicPr>
          <p:nvPr/>
        </p:nvPicPr>
        <p:blipFill>
          <a:blip r:embed="rId2"/>
          <a:srcRect/>
          <a:stretch/>
        </p:blipFill>
        <p:spPr>
          <a:xfrm>
            <a:off x="762000" y="2362200"/>
            <a:ext cx="3298190" cy="3467099"/>
          </a:xfrm>
          <a:prstGeom prst="rect">
            <a:avLst/>
          </a:prstGeom>
        </p:spPr>
      </p:pic>
    </p:spTree>
    <p:extLst>
      <p:ext uri="{BB962C8B-B14F-4D97-AF65-F5344CB8AC3E}">
        <p14:creationId xmlns:p14="http://schemas.microsoft.com/office/powerpoint/2010/main" val="6642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9118-7DA2-8D43-B75D-514AD426066E}"/>
              </a:ext>
            </a:extLst>
          </p:cNvPr>
          <p:cNvSpPr>
            <a:spLocks noGrp="1"/>
          </p:cNvSpPr>
          <p:nvPr>
            <p:ph type="title"/>
          </p:nvPr>
        </p:nvSpPr>
        <p:spPr/>
        <p:txBody>
          <a:bodyPr/>
          <a:lstStyle/>
          <a:p>
            <a:r>
              <a:rPr lang="en-US" dirty="0"/>
              <a:t>A Problem Case for AUC</a:t>
            </a:r>
          </a:p>
        </p:txBody>
      </p:sp>
      <p:sp>
        <p:nvSpPr>
          <p:cNvPr id="3" name="Content Placeholder 2">
            <a:extLst>
              <a:ext uri="{FF2B5EF4-FFF2-40B4-BE49-F238E27FC236}">
                <a16:creationId xmlns:a16="http://schemas.microsoft.com/office/drawing/2014/main" id="{DFBFBB80-45EB-FE44-B8A8-16D72C473A23}"/>
              </a:ext>
            </a:extLst>
          </p:cNvPr>
          <p:cNvSpPr>
            <a:spLocks noGrp="1"/>
          </p:cNvSpPr>
          <p:nvPr>
            <p:ph sz="quarter" idx="1"/>
          </p:nvPr>
        </p:nvSpPr>
        <p:spPr>
          <a:xfrm>
            <a:off x="457200" y="1219200"/>
            <a:ext cx="8216646" cy="1219200"/>
          </a:xfrm>
        </p:spPr>
        <p:txBody>
          <a:bodyPr>
            <a:normAutofit/>
          </a:bodyPr>
          <a:lstStyle/>
          <a:p>
            <a:r>
              <a:rPr lang="en-US" sz="2000" dirty="0"/>
              <a:t>Varying threshold </a:t>
            </a:r>
            <a:r>
              <a:rPr lang="en-US" sz="2000" i="1" dirty="0">
                <a:latin typeface="Bookman Old Style" panose="02050604050505020204" pitchFamily="18" charset="0"/>
              </a:rPr>
              <a:t>T </a:t>
            </a:r>
            <a:r>
              <a:rPr lang="en-US" sz="2000" dirty="0"/>
              <a:t>does change the </a:t>
            </a:r>
            <a:r>
              <a:rPr lang="en-US" sz="2000" dirty="0">
                <a:latin typeface="Bookman Old Style" panose="02050604050505020204" pitchFamily="18" charset="0"/>
              </a:rPr>
              <a:t>TPR</a:t>
            </a:r>
            <a:r>
              <a:rPr lang="en-US" sz="2000" dirty="0"/>
              <a:t> and </a:t>
            </a:r>
            <a:r>
              <a:rPr lang="en-US" sz="2000" dirty="0">
                <a:latin typeface="+mj-lt"/>
              </a:rPr>
              <a:t>FPR</a:t>
            </a:r>
            <a:r>
              <a:rPr lang="en-US" sz="2000" dirty="0"/>
              <a:t> of each classifier</a:t>
            </a:r>
          </a:p>
          <a:p>
            <a:pPr lvl="1"/>
            <a:r>
              <a:rPr lang="en-US" sz="2000" dirty="0"/>
              <a:t>However, each always has </a:t>
            </a:r>
            <a:r>
              <a:rPr lang="en-US" sz="2000" dirty="0">
                <a:latin typeface="Bookman Old Style" panose="02050604050505020204" pitchFamily="18" charset="0"/>
              </a:rPr>
              <a:t>TPR = 1.0 </a:t>
            </a:r>
            <a:r>
              <a:rPr lang="en-US" sz="2000" dirty="0"/>
              <a:t>or</a:t>
            </a:r>
            <a:r>
              <a:rPr lang="en-US" sz="2000" dirty="0">
                <a:latin typeface="Bookman Old Style" panose="02050604050505020204" pitchFamily="18" charset="0"/>
              </a:rPr>
              <a:t> FPR = 0.0 </a:t>
            </a:r>
            <a:r>
              <a:rPr lang="en-US" sz="2000" dirty="0"/>
              <a:t>(or both)</a:t>
            </a:r>
          </a:p>
          <a:p>
            <a:pPr lvl="1"/>
            <a:r>
              <a:rPr lang="en-US" sz="2000" dirty="0"/>
              <a:t>It is easy to verify that </a:t>
            </a:r>
            <a:r>
              <a:rPr lang="en-US" sz="2000" dirty="0">
                <a:latin typeface="Bookman Old Style" panose="02050604050505020204" pitchFamily="18" charset="0"/>
              </a:rPr>
              <a:t>AUC = 1.0</a:t>
            </a:r>
            <a:r>
              <a:rPr lang="en-US" sz="2000" dirty="0"/>
              <a:t> (the same) for each classifier</a:t>
            </a:r>
          </a:p>
        </p:txBody>
      </p:sp>
      <p:sp>
        <p:nvSpPr>
          <p:cNvPr id="5" name="Footer Placeholder 4">
            <a:extLst>
              <a:ext uri="{FF2B5EF4-FFF2-40B4-BE49-F238E27FC236}">
                <a16:creationId xmlns:a16="http://schemas.microsoft.com/office/drawing/2014/main" id="{5A6E8D7F-36D3-E84F-BE11-F53A68C324E8}"/>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369C5C08-B64D-5545-B4BA-B8B7CAD2146A}"/>
              </a:ext>
            </a:extLst>
          </p:cNvPr>
          <p:cNvSpPr>
            <a:spLocks noGrp="1"/>
          </p:cNvSpPr>
          <p:nvPr>
            <p:ph type="sldNum" sz="quarter" idx="4"/>
          </p:nvPr>
        </p:nvSpPr>
        <p:spPr/>
        <p:txBody>
          <a:bodyPr/>
          <a:lstStyle/>
          <a:p>
            <a:fld id="{CF871E9B-9377-9E47-A740-0327C5A5B6B1}" type="slidenum">
              <a:rPr lang="en-US" smtClean="0"/>
              <a:pPr/>
              <a:t>22</a:t>
            </a:fld>
            <a:endParaRPr lang="en-US" dirty="0"/>
          </a:p>
        </p:txBody>
      </p:sp>
      <p:pic>
        <p:nvPicPr>
          <p:cNvPr id="8" name="Picture 7">
            <a:extLst>
              <a:ext uri="{FF2B5EF4-FFF2-40B4-BE49-F238E27FC236}">
                <a16:creationId xmlns:a16="http://schemas.microsoft.com/office/drawing/2014/main" id="{5D2A442D-14FB-4F46-BB5C-92D5F8F89F71}"/>
              </a:ext>
            </a:extLst>
          </p:cNvPr>
          <p:cNvPicPr>
            <a:picLocks noChangeAspect="1"/>
          </p:cNvPicPr>
          <p:nvPr/>
        </p:nvPicPr>
        <p:blipFill>
          <a:blip r:embed="rId2"/>
          <a:srcRect/>
          <a:stretch/>
        </p:blipFill>
        <p:spPr>
          <a:xfrm>
            <a:off x="457200" y="2621280"/>
            <a:ext cx="2827020" cy="2971800"/>
          </a:xfrm>
          <a:prstGeom prst="rect">
            <a:avLst/>
          </a:prstGeom>
        </p:spPr>
      </p:pic>
      <p:pic>
        <p:nvPicPr>
          <p:cNvPr id="12" name="Picture 11">
            <a:extLst>
              <a:ext uri="{FF2B5EF4-FFF2-40B4-BE49-F238E27FC236}">
                <a16:creationId xmlns:a16="http://schemas.microsoft.com/office/drawing/2014/main" id="{0577F308-6349-3343-B4DC-1556CF15F1B7}"/>
              </a:ext>
            </a:extLst>
          </p:cNvPr>
          <p:cNvPicPr>
            <a:picLocks noChangeAspect="1"/>
          </p:cNvPicPr>
          <p:nvPr/>
        </p:nvPicPr>
        <p:blipFill>
          <a:blip r:embed="rId3"/>
          <a:stretch>
            <a:fillRect/>
          </a:stretch>
        </p:blipFill>
        <p:spPr>
          <a:xfrm>
            <a:off x="3888486" y="2621280"/>
            <a:ext cx="4785360" cy="3627120"/>
          </a:xfrm>
          <a:prstGeom prst="rect">
            <a:avLst/>
          </a:prstGeom>
        </p:spPr>
      </p:pic>
    </p:spTree>
    <p:extLst>
      <p:ext uri="{BB962C8B-B14F-4D97-AF65-F5344CB8AC3E}">
        <p14:creationId xmlns:p14="http://schemas.microsoft.com/office/powerpoint/2010/main" val="2578613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9118-7DA2-8D43-B75D-514AD426066E}"/>
              </a:ext>
            </a:extLst>
          </p:cNvPr>
          <p:cNvSpPr>
            <a:spLocks noGrp="1"/>
          </p:cNvSpPr>
          <p:nvPr>
            <p:ph type="title"/>
          </p:nvPr>
        </p:nvSpPr>
        <p:spPr/>
        <p:txBody>
          <a:bodyPr/>
          <a:lstStyle/>
          <a:p>
            <a:r>
              <a:rPr lang="en-US" dirty="0"/>
              <a:t>Choosing an Appropriate Measure</a:t>
            </a:r>
          </a:p>
        </p:txBody>
      </p:sp>
      <p:sp>
        <p:nvSpPr>
          <p:cNvPr id="3" name="Content Placeholder 2">
            <a:extLst>
              <a:ext uri="{FF2B5EF4-FFF2-40B4-BE49-F238E27FC236}">
                <a16:creationId xmlns:a16="http://schemas.microsoft.com/office/drawing/2014/main" id="{DFBFBB80-45EB-FE44-B8A8-16D72C473A23}"/>
              </a:ext>
            </a:extLst>
          </p:cNvPr>
          <p:cNvSpPr>
            <a:spLocks noGrp="1"/>
          </p:cNvSpPr>
          <p:nvPr>
            <p:ph sz="quarter" idx="1"/>
          </p:nvPr>
        </p:nvSpPr>
        <p:spPr>
          <a:xfrm>
            <a:off x="3352800" y="1219199"/>
            <a:ext cx="5321046" cy="2969578"/>
          </a:xfrm>
        </p:spPr>
        <p:txBody>
          <a:bodyPr>
            <a:normAutofit/>
          </a:bodyPr>
          <a:lstStyle/>
          <a:p>
            <a:r>
              <a:rPr lang="en-US" sz="2000" dirty="0"/>
              <a:t>AUC is not a useful metric here, since it rates each classifier the same</a:t>
            </a:r>
          </a:p>
          <a:p>
            <a:r>
              <a:rPr lang="en-US" sz="2000" dirty="0"/>
              <a:t>Instead, we can compare the log-loss, which is better (lower) for </a:t>
            </a:r>
            <a:r>
              <a:rPr lang="en-US" sz="2000" i="1" dirty="0">
                <a:latin typeface="Bookman Old Style" panose="02050604050505020204" pitchFamily="18" charset="0"/>
              </a:rPr>
              <a:t>C</a:t>
            </a:r>
            <a:r>
              <a:rPr lang="en-US" sz="2000" baseline="-25000" dirty="0">
                <a:latin typeface="Bookman Old Style" panose="02050604050505020204" pitchFamily="18" charset="0"/>
              </a:rPr>
              <a:t>1</a:t>
            </a:r>
            <a:r>
              <a:rPr lang="en-US" sz="2000" baseline="-25000" dirty="0"/>
              <a:t> </a:t>
            </a:r>
            <a:r>
              <a:rPr lang="en-US" sz="2000" dirty="0"/>
              <a:t>because it consistently outputs a probability that is </a:t>
            </a:r>
            <a:r>
              <a:rPr lang="en-US" sz="2000" b="1" i="1" dirty="0"/>
              <a:t>closer</a:t>
            </a:r>
            <a:r>
              <a:rPr lang="en-US" sz="2000" dirty="0"/>
              <a:t> to the correct value (i.e., higher for the </a:t>
            </a:r>
            <a:r>
              <a:rPr lang="en-US" sz="2000" dirty="0">
                <a:latin typeface="Bookman Old Style" panose="02050604050505020204" pitchFamily="18" charset="0"/>
              </a:rPr>
              <a:t>1</a:t>
            </a:r>
            <a:r>
              <a:rPr lang="en-US" sz="2000" dirty="0"/>
              <a:t>’s and lower for the </a:t>
            </a:r>
            <a:r>
              <a:rPr lang="en-US" sz="2000" dirty="0">
                <a:latin typeface="Bookman Old Style" panose="02050604050505020204" pitchFamily="18" charset="0"/>
              </a:rPr>
              <a:t>0</a:t>
            </a:r>
            <a:r>
              <a:rPr lang="en-US" sz="2000" dirty="0"/>
              <a:t>’s)</a:t>
            </a:r>
          </a:p>
        </p:txBody>
      </p:sp>
      <p:sp>
        <p:nvSpPr>
          <p:cNvPr id="5" name="Footer Placeholder 4">
            <a:extLst>
              <a:ext uri="{FF2B5EF4-FFF2-40B4-BE49-F238E27FC236}">
                <a16:creationId xmlns:a16="http://schemas.microsoft.com/office/drawing/2014/main" id="{5A6E8D7F-36D3-E84F-BE11-F53A68C324E8}"/>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369C5C08-B64D-5545-B4BA-B8B7CAD2146A}"/>
              </a:ext>
            </a:extLst>
          </p:cNvPr>
          <p:cNvSpPr>
            <a:spLocks noGrp="1"/>
          </p:cNvSpPr>
          <p:nvPr>
            <p:ph type="sldNum" sz="quarter" idx="4"/>
          </p:nvPr>
        </p:nvSpPr>
        <p:spPr/>
        <p:txBody>
          <a:bodyPr/>
          <a:lstStyle/>
          <a:p>
            <a:fld id="{CF871E9B-9377-9E47-A740-0327C5A5B6B1}" type="slidenum">
              <a:rPr lang="en-US" smtClean="0"/>
              <a:pPr/>
              <a:t>23</a:t>
            </a:fld>
            <a:endParaRPr lang="en-US" dirty="0"/>
          </a:p>
        </p:txBody>
      </p:sp>
      <p:pic>
        <p:nvPicPr>
          <p:cNvPr id="8" name="Picture 7">
            <a:extLst>
              <a:ext uri="{FF2B5EF4-FFF2-40B4-BE49-F238E27FC236}">
                <a16:creationId xmlns:a16="http://schemas.microsoft.com/office/drawing/2014/main" id="{5D2A442D-14FB-4F46-BB5C-92D5F8F89F71}"/>
              </a:ext>
            </a:extLst>
          </p:cNvPr>
          <p:cNvPicPr>
            <a:picLocks noChangeAspect="1"/>
          </p:cNvPicPr>
          <p:nvPr/>
        </p:nvPicPr>
        <p:blipFill>
          <a:blip r:embed="rId2"/>
          <a:srcRect/>
          <a:stretch/>
        </p:blipFill>
        <p:spPr>
          <a:xfrm>
            <a:off x="430530" y="1245758"/>
            <a:ext cx="2827020" cy="2971800"/>
          </a:xfrm>
          <a:prstGeom prst="rect">
            <a:avLst/>
          </a:prstGeom>
        </p:spPr>
      </p:pic>
      <p:pic>
        <p:nvPicPr>
          <p:cNvPr id="9" name="Picture 8">
            <a:extLst>
              <a:ext uri="{FF2B5EF4-FFF2-40B4-BE49-F238E27FC236}">
                <a16:creationId xmlns:a16="http://schemas.microsoft.com/office/drawing/2014/main" id="{A4476F91-08F7-314E-AFF0-E8D83FBD0CFF}"/>
              </a:ext>
            </a:extLst>
          </p:cNvPr>
          <p:cNvPicPr>
            <a:picLocks noChangeAspect="1"/>
          </p:cNvPicPr>
          <p:nvPr/>
        </p:nvPicPr>
        <p:blipFill>
          <a:blip r:embed="rId3"/>
          <a:stretch>
            <a:fillRect/>
          </a:stretch>
        </p:blipFill>
        <p:spPr>
          <a:xfrm>
            <a:off x="3162300" y="4126342"/>
            <a:ext cx="5524500" cy="1874520"/>
          </a:xfrm>
          <a:prstGeom prst="rect">
            <a:avLst/>
          </a:prstGeom>
        </p:spPr>
      </p:pic>
      <p:sp>
        <p:nvSpPr>
          <p:cNvPr id="10" name="Oval 9">
            <a:extLst>
              <a:ext uri="{FF2B5EF4-FFF2-40B4-BE49-F238E27FC236}">
                <a16:creationId xmlns:a16="http://schemas.microsoft.com/office/drawing/2014/main" id="{AD114501-5D7C-D445-B404-A78D1A8E3A49}"/>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88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19DC-4D05-1F42-BF6B-868E93C9383F}"/>
              </a:ext>
            </a:extLst>
          </p:cNvPr>
          <p:cNvSpPr>
            <a:spLocks noGrp="1"/>
          </p:cNvSpPr>
          <p:nvPr>
            <p:ph type="title"/>
          </p:nvPr>
        </p:nvSpPr>
        <p:spPr/>
        <p:txBody>
          <a:bodyPr/>
          <a:lstStyle/>
          <a:p>
            <a:r>
              <a:rPr lang="en-US" dirty="0"/>
              <a:t>Extending Binary Linear Classification</a:t>
            </a:r>
          </a:p>
        </p:txBody>
      </p:sp>
      <p:sp>
        <p:nvSpPr>
          <p:cNvPr id="3" name="Content Placeholder 2">
            <a:extLst>
              <a:ext uri="{FF2B5EF4-FFF2-40B4-BE49-F238E27FC236}">
                <a16:creationId xmlns:a16="http://schemas.microsoft.com/office/drawing/2014/main" id="{110C9144-714F-8645-BE91-A8353476F51E}"/>
              </a:ext>
            </a:extLst>
          </p:cNvPr>
          <p:cNvSpPr>
            <a:spLocks noGrp="1"/>
          </p:cNvSpPr>
          <p:nvPr>
            <p:ph sz="quarter" idx="1"/>
          </p:nvPr>
        </p:nvSpPr>
        <p:spPr>
          <a:xfrm>
            <a:off x="4355749" y="1219200"/>
            <a:ext cx="4331051" cy="4937760"/>
          </a:xfrm>
        </p:spPr>
        <p:txBody>
          <a:bodyPr/>
          <a:lstStyle/>
          <a:p>
            <a:r>
              <a:rPr lang="en-US" dirty="0"/>
              <a:t>In the presence of more than two classes, a single basic linear classifier can’t properly divide data</a:t>
            </a:r>
          </a:p>
          <a:p>
            <a:r>
              <a:rPr lang="en-US" dirty="0"/>
              <a:t>Even if that data is linearly separable by class, any single line drawn must include elements of more than one class on at least one side</a:t>
            </a:r>
          </a:p>
          <a:p>
            <a:r>
              <a:rPr lang="en-US" dirty="0"/>
              <a:t>We can combine </a:t>
            </a:r>
            <a:r>
              <a:rPr lang="en-US" b="1" i="1" dirty="0"/>
              <a:t>multiple</a:t>
            </a:r>
            <a:r>
              <a:rPr lang="en-US" dirty="0"/>
              <a:t> such classifiers, however…</a:t>
            </a:r>
          </a:p>
        </p:txBody>
      </p:sp>
      <p:sp>
        <p:nvSpPr>
          <p:cNvPr id="5" name="Footer Placeholder 4">
            <a:extLst>
              <a:ext uri="{FF2B5EF4-FFF2-40B4-BE49-F238E27FC236}">
                <a16:creationId xmlns:a16="http://schemas.microsoft.com/office/drawing/2014/main" id="{53930F70-89BA-564C-89A1-871F38BB0839}"/>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F9542F33-35C4-914C-860A-F40C648751DF}"/>
              </a:ext>
            </a:extLst>
          </p:cNvPr>
          <p:cNvSpPr>
            <a:spLocks noGrp="1"/>
          </p:cNvSpPr>
          <p:nvPr>
            <p:ph type="sldNum" sz="quarter" idx="4"/>
          </p:nvPr>
        </p:nvSpPr>
        <p:spPr/>
        <p:txBody>
          <a:bodyPr/>
          <a:lstStyle/>
          <a:p>
            <a:fld id="{CF871E9B-9377-9E47-A740-0327C5A5B6B1}" type="slidenum">
              <a:rPr lang="en-US" smtClean="0"/>
              <a:pPr/>
              <a:t>3</a:t>
            </a:fld>
            <a:endParaRPr lang="en-US" dirty="0"/>
          </a:p>
        </p:txBody>
      </p:sp>
      <p:grpSp>
        <p:nvGrpSpPr>
          <p:cNvPr id="40" name="Group 39">
            <a:extLst>
              <a:ext uri="{FF2B5EF4-FFF2-40B4-BE49-F238E27FC236}">
                <a16:creationId xmlns:a16="http://schemas.microsoft.com/office/drawing/2014/main" id="{1E368A25-B302-E74A-B592-29D1A3FDF0D7}"/>
              </a:ext>
            </a:extLst>
          </p:cNvPr>
          <p:cNvGrpSpPr/>
          <p:nvPr/>
        </p:nvGrpSpPr>
        <p:grpSpPr>
          <a:xfrm>
            <a:off x="77953" y="1953059"/>
            <a:ext cx="4277796" cy="3838141"/>
            <a:chOff x="77953" y="1953059"/>
            <a:chExt cx="4277796" cy="3838141"/>
          </a:xfrm>
        </p:grpSpPr>
        <p:grpSp>
          <p:nvGrpSpPr>
            <p:cNvPr id="7" name="Group 6">
              <a:extLst>
                <a:ext uri="{FF2B5EF4-FFF2-40B4-BE49-F238E27FC236}">
                  <a16:creationId xmlns:a16="http://schemas.microsoft.com/office/drawing/2014/main" id="{AACD40DB-440F-B844-888C-BBE4F80F593E}"/>
                </a:ext>
              </a:extLst>
            </p:cNvPr>
            <p:cNvGrpSpPr/>
            <p:nvPr/>
          </p:nvGrpSpPr>
          <p:grpSpPr>
            <a:xfrm>
              <a:off x="685800" y="1953059"/>
              <a:ext cx="3581400" cy="3470041"/>
              <a:chOff x="914400" y="1600200"/>
              <a:chExt cx="3581400" cy="3470041"/>
            </a:xfrm>
          </p:grpSpPr>
          <p:cxnSp>
            <p:nvCxnSpPr>
              <p:cNvPr id="8" name="Straight Arrow Connector 7">
                <a:extLst>
                  <a:ext uri="{FF2B5EF4-FFF2-40B4-BE49-F238E27FC236}">
                    <a16:creationId xmlns:a16="http://schemas.microsoft.com/office/drawing/2014/main" id="{C71B4931-AAEC-2148-81D0-CEA086327247}"/>
                  </a:ext>
                </a:extLst>
              </p:cNvPr>
              <p:cNvCxnSpPr>
                <a:cxnSpLocks/>
              </p:cNvCxnSpPr>
              <p:nvPr/>
            </p:nvCxnSpPr>
            <p:spPr>
              <a:xfrm flipV="1">
                <a:off x="914400" y="1600200"/>
                <a:ext cx="0" cy="327660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7408134D-11E7-1F4E-AF90-0CDC2CA5821B}"/>
                  </a:ext>
                </a:extLst>
              </p:cNvPr>
              <p:cNvCxnSpPr>
                <a:cxnSpLocks/>
              </p:cNvCxnSpPr>
              <p:nvPr/>
            </p:nvCxnSpPr>
            <p:spPr>
              <a:xfrm>
                <a:off x="914400" y="4876800"/>
                <a:ext cx="3124200" cy="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0978E1F-3AFA-2948-B400-EDCE951F3158}"/>
                  </a:ext>
                </a:extLst>
              </p:cNvPr>
              <p:cNvSpPr txBox="1"/>
              <p:nvPr/>
            </p:nvSpPr>
            <p:spPr>
              <a:xfrm>
                <a:off x="3962400" y="4608576"/>
                <a:ext cx="533400" cy="461665"/>
              </a:xfrm>
              <a:prstGeom prst="rect">
                <a:avLst/>
              </a:prstGeom>
              <a:noFill/>
            </p:spPr>
            <p:txBody>
              <a:bodyPr wrap="square" rtlCol="0">
                <a:spAutoFit/>
              </a:bodyPr>
              <a:lstStyle/>
              <a:p>
                <a:r>
                  <a:rPr lang="en-US" i="1" dirty="0">
                    <a:latin typeface="Bookman Old Style" panose="02050604050505020204" pitchFamily="18" charset="0"/>
                  </a:rPr>
                  <a:t>x</a:t>
                </a:r>
                <a:r>
                  <a:rPr lang="en-US" baseline="-25000" dirty="0">
                    <a:latin typeface="Bookman Old Style" panose="02050604050505020204" pitchFamily="18" charset="0"/>
                  </a:rPr>
                  <a:t>1</a:t>
                </a:r>
                <a:endParaRPr lang="en-US" dirty="0">
                  <a:latin typeface="Bookman Old Style" panose="02050604050505020204" pitchFamily="18" charset="0"/>
                </a:endParaRPr>
              </a:p>
            </p:txBody>
          </p:sp>
          <p:sp>
            <p:nvSpPr>
              <p:cNvPr id="13" name="Oval 12">
                <a:extLst>
                  <a:ext uri="{FF2B5EF4-FFF2-40B4-BE49-F238E27FC236}">
                    <a16:creationId xmlns:a16="http://schemas.microsoft.com/office/drawing/2014/main" id="{680EFF0D-CC95-8640-82AC-0E776AADC8D8}"/>
                  </a:ext>
                </a:extLst>
              </p:cNvPr>
              <p:cNvSpPr/>
              <p:nvPr/>
            </p:nvSpPr>
            <p:spPr>
              <a:xfrm>
                <a:off x="1558946" y="4326127"/>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7B0A1C-F6B2-4140-8C62-2DF113EC462B}"/>
                  </a:ext>
                </a:extLst>
              </p:cNvPr>
              <p:cNvSpPr/>
              <p:nvPr/>
            </p:nvSpPr>
            <p:spPr>
              <a:xfrm>
                <a:off x="1108766" y="3948600"/>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6A41A0D-334B-B243-B31E-D7C27005FCA7}"/>
                  </a:ext>
                </a:extLst>
              </p:cNvPr>
              <p:cNvSpPr/>
              <p:nvPr/>
            </p:nvSpPr>
            <p:spPr>
              <a:xfrm>
                <a:off x="2089258" y="404367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11370B1-8347-1943-B1C3-C851C6605DFA}"/>
                  </a:ext>
                </a:extLst>
              </p:cNvPr>
              <p:cNvSpPr/>
              <p:nvPr/>
            </p:nvSpPr>
            <p:spPr>
              <a:xfrm>
                <a:off x="2200879" y="4471416"/>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0FFEB46-2A58-824D-90AD-ED7CA3C013D7}"/>
                  </a:ext>
                </a:extLst>
              </p:cNvPr>
              <p:cNvSpPr/>
              <p:nvPr/>
            </p:nvSpPr>
            <p:spPr>
              <a:xfrm>
                <a:off x="1626303" y="376935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riangle 18">
                <a:extLst>
                  <a:ext uri="{FF2B5EF4-FFF2-40B4-BE49-F238E27FC236}">
                    <a16:creationId xmlns:a16="http://schemas.microsoft.com/office/drawing/2014/main" id="{A83BF865-4DAF-AC44-9C3A-4D40474F46C3}"/>
                  </a:ext>
                </a:extLst>
              </p:cNvPr>
              <p:cNvSpPr/>
              <p:nvPr/>
            </p:nvSpPr>
            <p:spPr>
              <a:xfrm>
                <a:off x="1289650" y="2433744"/>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19573974-5783-B44F-98E4-C72BCB668521}"/>
                  </a:ext>
                </a:extLst>
              </p:cNvPr>
              <p:cNvSpPr/>
              <p:nvPr/>
            </p:nvSpPr>
            <p:spPr>
              <a:xfrm>
                <a:off x="1752855" y="213360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3233E11F-162E-7D49-A438-10A0C84B4F77}"/>
                  </a:ext>
                </a:extLst>
              </p:cNvPr>
              <p:cNvSpPr/>
              <p:nvPr/>
            </p:nvSpPr>
            <p:spPr>
              <a:xfrm>
                <a:off x="2054525" y="3036233"/>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C1649987-445F-5343-B26A-B4DDD02BEDFD}"/>
                  </a:ext>
                </a:extLst>
              </p:cNvPr>
              <p:cNvSpPr/>
              <p:nvPr/>
            </p:nvSpPr>
            <p:spPr>
              <a:xfrm>
                <a:off x="1624020" y="280629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096C2BC9-22BA-1A4C-BF3C-32D97E52547F}"/>
                  </a:ext>
                </a:extLst>
              </p:cNvPr>
              <p:cNvSpPr/>
              <p:nvPr/>
            </p:nvSpPr>
            <p:spPr>
              <a:xfrm>
                <a:off x="2328845" y="2258047"/>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40AF713A-FB10-5542-B8E1-B290EC02415A}"/>
                  </a:ext>
                </a:extLst>
              </p:cNvPr>
              <p:cNvSpPr/>
              <p:nvPr/>
            </p:nvSpPr>
            <p:spPr>
              <a:xfrm>
                <a:off x="2545080" y="2789321"/>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Frame 25">
              <a:extLst>
                <a:ext uri="{FF2B5EF4-FFF2-40B4-BE49-F238E27FC236}">
                  <a16:creationId xmlns:a16="http://schemas.microsoft.com/office/drawing/2014/main" id="{CA295467-5183-0549-A512-1A57CAED084D}"/>
                </a:ext>
              </a:extLst>
            </p:cNvPr>
            <p:cNvSpPr>
              <a:spLocks noChangeAspect="1"/>
            </p:cNvSpPr>
            <p:nvPr/>
          </p:nvSpPr>
          <p:spPr>
            <a:xfrm>
              <a:off x="2971801" y="38862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id="{7E43B745-B1F4-C540-9EB1-7123688B9879}"/>
                </a:ext>
              </a:extLst>
            </p:cNvPr>
            <p:cNvSpPr>
              <a:spLocks noChangeAspect="1"/>
            </p:cNvSpPr>
            <p:nvPr/>
          </p:nvSpPr>
          <p:spPr>
            <a:xfrm>
              <a:off x="2783828" y="4342455"/>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220E582C-94B2-9347-B70C-848BCD06291D}"/>
                </a:ext>
              </a:extLst>
            </p:cNvPr>
            <p:cNvSpPr>
              <a:spLocks noChangeAspect="1"/>
            </p:cNvSpPr>
            <p:nvPr/>
          </p:nvSpPr>
          <p:spPr>
            <a:xfrm>
              <a:off x="3432892" y="3957344"/>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6E836448-7A12-9244-B5B1-312AD5E4D308}"/>
                </a:ext>
              </a:extLst>
            </p:cNvPr>
            <p:cNvSpPr>
              <a:spLocks noChangeAspect="1"/>
            </p:cNvSpPr>
            <p:nvPr/>
          </p:nvSpPr>
          <p:spPr>
            <a:xfrm>
              <a:off x="3193405" y="4575779"/>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661C9BEC-D11E-4D4F-AF0B-7DDA845EFCFF}"/>
                </a:ext>
              </a:extLst>
            </p:cNvPr>
            <p:cNvSpPr>
              <a:spLocks noChangeAspect="1"/>
            </p:cNvSpPr>
            <p:nvPr/>
          </p:nvSpPr>
          <p:spPr>
            <a:xfrm>
              <a:off x="3581401" y="44958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1" name="Straight Connector 30">
              <a:extLst>
                <a:ext uri="{FF2B5EF4-FFF2-40B4-BE49-F238E27FC236}">
                  <a16:creationId xmlns:a16="http://schemas.microsoft.com/office/drawing/2014/main" id="{DFFB7A7B-C385-E946-AD7E-17DD9341624F}"/>
                </a:ext>
              </a:extLst>
            </p:cNvPr>
            <p:cNvCxnSpPr>
              <a:cxnSpLocks/>
            </p:cNvCxnSpPr>
            <p:nvPr/>
          </p:nvCxnSpPr>
          <p:spPr>
            <a:xfrm rot="2400000">
              <a:off x="77953" y="4187613"/>
              <a:ext cx="3886200" cy="0"/>
            </a:xfrm>
            <a:prstGeom prst="line">
              <a:avLst/>
            </a:prstGeom>
            <a:solidFill>
              <a:schemeClr val="accent3"/>
            </a:solidFill>
            <a:ln w="2222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AE3064C-C0B9-3942-B8E4-58F90E8A6005}"/>
                </a:ext>
              </a:extLst>
            </p:cNvPr>
            <p:cNvCxnSpPr>
              <a:cxnSpLocks/>
            </p:cNvCxnSpPr>
            <p:nvPr/>
          </p:nvCxnSpPr>
          <p:spPr>
            <a:xfrm flipH="1">
              <a:off x="2518218" y="2133601"/>
              <a:ext cx="462955" cy="3657599"/>
            </a:xfrm>
            <a:prstGeom prst="line">
              <a:avLst/>
            </a:prstGeom>
            <a:solidFill>
              <a:schemeClr val="accent3"/>
            </a:solidFill>
            <a:ln w="2222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55CAA8-2E97-A24E-AB5D-1FBC589FF565}"/>
                </a:ext>
              </a:extLst>
            </p:cNvPr>
            <p:cNvCxnSpPr>
              <a:cxnSpLocks/>
              <a:endCxn id="3" idx="1"/>
            </p:cNvCxnSpPr>
            <p:nvPr/>
          </p:nvCxnSpPr>
          <p:spPr>
            <a:xfrm flipV="1">
              <a:off x="337071" y="3688080"/>
              <a:ext cx="4018678" cy="198120"/>
            </a:xfrm>
            <a:prstGeom prst="line">
              <a:avLst/>
            </a:prstGeom>
            <a:solidFill>
              <a:schemeClr val="accent3"/>
            </a:solidFill>
            <a:ln w="22225">
              <a:solidFill>
                <a:schemeClr val="accent3"/>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6615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776B5F55-CAE6-C84E-AA93-EFF013BBB9E4}"/>
              </a:ext>
            </a:extLst>
          </p:cNvPr>
          <p:cNvSpPr txBox="1"/>
          <p:nvPr/>
        </p:nvSpPr>
        <p:spPr>
          <a:xfrm>
            <a:off x="3340363" y="5660657"/>
            <a:ext cx="1374576" cy="338554"/>
          </a:xfrm>
          <a:prstGeom prst="rect">
            <a:avLst/>
          </a:prstGeom>
          <a:noFill/>
        </p:spPr>
        <p:txBody>
          <a:bodyPr wrap="square" rtlCol="0">
            <a:spAutoFit/>
          </a:bodyPr>
          <a:lstStyle/>
          <a:p>
            <a:r>
              <a:rPr lang="en-US" sz="1600" dirty="0">
                <a:latin typeface="+mn-lt"/>
              </a:rPr>
              <a:t>vs. other</a:t>
            </a:r>
          </a:p>
        </p:txBody>
      </p:sp>
      <p:sp>
        <p:nvSpPr>
          <p:cNvPr id="51" name="TextBox 50">
            <a:extLst>
              <a:ext uri="{FF2B5EF4-FFF2-40B4-BE49-F238E27FC236}">
                <a16:creationId xmlns:a16="http://schemas.microsoft.com/office/drawing/2014/main" id="{99D6EB94-4A7F-A643-9913-838518E3C40B}"/>
              </a:ext>
            </a:extLst>
          </p:cNvPr>
          <p:cNvSpPr txBox="1"/>
          <p:nvPr/>
        </p:nvSpPr>
        <p:spPr>
          <a:xfrm>
            <a:off x="2451015" y="1801962"/>
            <a:ext cx="1374576" cy="338554"/>
          </a:xfrm>
          <a:prstGeom prst="rect">
            <a:avLst/>
          </a:prstGeom>
          <a:noFill/>
        </p:spPr>
        <p:txBody>
          <a:bodyPr wrap="square" rtlCol="0">
            <a:spAutoFit/>
          </a:bodyPr>
          <a:lstStyle/>
          <a:p>
            <a:r>
              <a:rPr lang="en-US" sz="1600" dirty="0">
                <a:latin typeface="+mn-lt"/>
              </a:rPr>
              <a:t>vs. other</a:t>
            </a:r>
          </a:p>
        </p:txBody>
      </p:sp>
      <p:sp>
        <p:nvSpPr>
          <p:cNvPr id="54" name="TextBox 53">
            <a:extLst>
              <a:ext uri="{FF2B5EF4-FFF2-40B4-BE49-F238E27FC236}">
                <a16:creationId xmlns:a16="http://schemas.microsoft.com/office/drawing/2014/main" id="{55836885-D5B3-5A4C-A244-411B4B3D42C5}"/>
              </a:ext>
            </a:extLst>
          </p:cNvPr>
          <p:cNvSpPr txBox="1"/>
          <p:nvPr/>
        </p:nvSpPr>
        <p:spPr>
          <a:xfrm>
            <a:off x="3654624" y="3219815"/>
            <a:ext cx="1374576" cy="338554"/>
          </a:xfrm>
          <a:prstGeom prst="rect">
            <a:avLst/>
          </a:prstGeom>
          <a:noFill/>
        </p:spPr>
        <p:txBody>
          <a:bodyPr wrap="square" rtlCol="0">
            <a:spAutoFit/>
          </a:bodyPr>
          <a:lstStyle/>
          <a:p>
            <a:r>
              <a:rPr lang="en-US" sz="1600" dirty="0">
                <a:latin typeface="+mn-lt"/>
              </a:rPr>
              <a:t>vs. other</a:t>
            </a:r>
          </a:p>
        </p:txBody>
      </p:sp>
      <p:sp>
        <p:nvSpPr>
          <p:cNvPr id="2" name="Title 1">
            <a:extLst>
              <a:ext uri="{FF2B5EF4-FFF2-40B4-BE49-F238E27FC236}">
                <a16:creationId xmlns:a16="http://schemas.microsoft.com/office/drawing/2014/main" id="{1FBB19DC-4D05-1F42-BF6B-868E93C9383F}"/>
              </a:ext>
            </a:extLst>
          </p:cNvPr>
          <p:cNvSpPr>
            <a:spLocks noGrp="1"/>
          </p:cNvSpPr>
          <p:nvPr>
            <p:ph type="title"/>
          </p:nvPr>
        </p:nvSpPr>
        <p:spPr/>
        <p:txBody>
          <a:bodyPr/>
          <a:lstStyle/>
          <a:p>
            <a:r>
              <a:rPr lang="en-US" dirty="0"/>
              <a:t>One-Versus-All Classification (OVA)</a:t>
            </a:r>
          </a:p>
        </p:txBody>
      </p:sp>
      <p:sp>
        <p:nvSpPr>
          <p:cNvPr id="3" name="Content Placeholder 2">
            <a:extLst>
              <a:ext uri="{FF2B5EF4-FFF2-40B4-BE49-F238E27FC236}">
                <a16:creationId xmlns:a16="http://schemas.microsoft.com/office/drawing/2014/main" id="{110C9144-714F-8645-BE91-A8353476F51E}"/>
              </a:ext>
            </a:extLst>
          </p:cNvPr>
          <p:cNvSpPr>
            <a:spLocks noGrp="1"/>
          </p:cNvSpPr>
          <p:nvPr>
            <p:ph sz="quarter" idx="1"/>
          </p:nvPr>
        </p:nvSpPr>
        <p:spPr>
          <a:xfrm>
            <a:off x="4966839" y="1219200"/>
            <a:ext cx="3719960" cy="4937760"/>
          </a:xfrm>
        </p:spPr>
        <p:txBody>
          <a:bodyPr>
            <a:normAutofit/>
          </a:bodyPr>
          <a:lstStyle/>
          <a:p>
            <a:r>
              <a:rPr lang="en-US" dirty="0"/>
              <a:t>In an OVA scheme, with </a:t>
            </a:r>
            <a:r>
              <a:rPr lang="en-US" i="1" dirty="0">
                <a:latin typeface="Bookman Old Style" panose="02050604050505020204" pitchFamily="18" charset="0"/>
              </a:rPr>
              <a:t>k</a:t>
            </a:r>
            <a:r>
              <a:rPr lang="en-US" dirty="0"/>
              <a:t> different classes:</a:t>
            </a:r>
          </a:p>
          <a:p>
            <a:pPr marL="514350" indent="-514350">
              <a:buFont typeface="+mj-lt"/>
              <a:buAutoNum type="arabicPeriod"/>
            </a:pPr>
            <a:r>
              <a:rPr lang="en-US" dirty="0"/>
              <a:t>Train </a:t>
            </a:r>
            <a:r>
              <a:rPr lang="en-US" i="1" dirty="0">
                <a:latin typeface="Bookman Old Style" panose="02050604050505020204" pitchFamily="18" charset="0"/>
              </a:rPr>
              <a:t>k</a:t>
            </a:r>
            <a:r>
              <a:rPr lang="en-US" i="1" dirty="0"/>
              <a:t> </a:t>
            </a:r>
            <a:r>
              <a:rPr lang="en-US" dirty="0"/>
              <a:t>different </a:t>
            </a:r>
            <a:r>
              <a:rPr lang="en-US" dirty="0">
                <a:latin typeface="+mj-lt"/>
              </a:rPr>
              <a:t>1/0</a:t>
            </a:r>
            <a:r>
              <a:rPr lang="en-US" dirty="0"/>
              <a:t> classifiers, one for each output class</a:t>
            </a:r>
          </a:p>
          <a:p>
            <a:pPr marL="514350" indent="-514350">
              <a:buFont typeface="+mj-lt"/>
              <a:buAutoNum type="arabicPeriod"/>
            </a:pPr>
            <a:r>
              <a:rPr lang="en-US" dirty="0"/>
              <a:t>On any new data-item, apply each classifier to it, and assign it the class corresponding to the classifier for which it receives a </a:t>
            </a:r>
            <a:r>
              <a:rPr lang="en-US" dirty="0">
                <a:latin typeface="Bookman Old Style" panose="02050604050505020204" pitchFamily="18" charset="0"/>
              </a:rPr>
              <a:t>1</a:t>
            </a:r>
          </a:p>
          <a:p>
            <a:endParaRPr lang="en-US" dirty="0"/>
          </a:p>
        </p:txBody>
      </p:sp>
      <p:sp>
        <p:nvSpPr>
          <p:cNvPr id="5" name="Footer Placeholder 4">
            <a:extLst>
              <a:ext uri="{FF2B5EF4-FFF2-40B4-BE49-F238E27FC236}">
                <a16:creationId xmlns:a16="http://schemas.microsoft.com/office/drawing/2014/main" id="{53930F70-89BA-564C-89A1-871F38BB0839}"/>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F9542F33-35C4-914C-860A-F40C648751DF}"/>
              </a:ext>
            </a:extLst>
          </p:cNvPr>
          <p:cNvSpPr>
            <a:spLocks noGrp="1"/>
          </p:cNvSpPr>
          <p:nvPr>
            <p:ph type="sldNum" sz="quarter" idx="4"/>
          </p:nvPr>
        </p:nvSpPr>
        <p:spPr/>
        <p:txBody>
          <a:bodyPr/>
          <a:lstStyle/>
          <a:p>
            <a:fld id="{CF871E9B-9377-9E47-A740-0327C5A5B6B1}" type="slidenum">
              <a:rPr lang="en-US" smtClean="0"/>
              <a:pPr/>
              <a:t>4</a:t>
            </a:fld>
            <a:endParaRPr lang="en-US" dirty="0"/>
          </a:p>
        </p:txBody>
      </p:sp>
      <p:grpSp>
        <p:nvGrpSpPr>
          <p:cNvPr id="26" name="Group 25">
            <a:extLst>
              <a:ext uri="{FF2B5EF4-FFF2-40B4-BE49-F238E27FC236}">
                <a16:creationId xmlns:a16="http://schemas.microsoft.com/office/drawing/2014/main" id="{99658449-CC2E-EB4A-AD09-919CD2319DE5}"/>
              </a:ext>
            </a:extLst>
          </p:cNvPr>
          <p:cNvGrpSpPr/>
          <p:nvPr/>
        </p:nvGrpSpPr>
        <p:grpSpPr>
          <a:xfrm>
            <a:off x="337071" y="1953059"/>
            <a:ext cx="3930129" cy="3838141"/>
            <a:chOff x="337071" y="1953059"/>
            <a:chExt cx="3930129" cy="3838141"/>
          </a:xfrm>
        </p:grpSpPr>
        <p:grpSp>
          <p:nvGrpSpPr>
            <p:cNvPr id="27" name="Group 26">
              <a:extLst>
                <a:ext uri="{FF2B5EF4-FFF2-40B4-BE49-F238E27FC236}">
                  <a16:creationId xmlns:a16="http://schemas.microsoft.com/office/drawing/2014/main" id="{CDE0DB83-F721-2F46-8C40-CE79EA5D84EB}"/>
                </a:ext>
              </a:extLst>
            </p:cNvPr>
            <p:cNvGrpSpPr/>
            <p:nvPr/>
          </p:nvGrpSpPr>
          <p:grpSpPr>
            <a:xfrm>
              <a:off x="685800" y="1953059"/>
              <a:ext cx="3581400" cy="3470041"/>
              <a:chOff x="914400" y="1600200"/>
              <a:chExt cx="3581400" cy="3470041"/>
            </a:xfrm>
          </p:grpSpPr>
          <p:cxnSp>
            <p:nvCxnSpPr>
              <p:cNvPr id="36" name="Straight Arrow Connector 35">
                <a:extLst>
                  <a:ext uri="{FF2B5EF4-FFF2-40B4-BE49-F238E27FC236}">
                    <a16:creationId xmlns:a16="http://schemas.microsoft.com/office/drawing/2014/main" id="{5E6A0541-4FA7-C94E-ABD2-78B7C987D1C8}"/>
                  </a:ext>
                </a:extLst>
              </p:cNvPr>
              <p:cNvCxnSpPr>
                <a:cxnSpLocks/>
              </p:cNvCxnSpPr>
              <p:nvPr/>
            </p:nvCxnSpPr>
            <p:spPr>
              <a:xfrm flipV="1">
                <a:off x="914400" y="1600200"/>
                <a:ext cx="0" cy="327660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05B2CDA-2278-AC41-A40C-E4F42AC14FD4}"/>
                  </a:ext>
                </a:extLst>
              </p:cNvPr>
              <p:cNvCxnSpPr>
                <a:cxnSpLocks/>
              </p:cNvCxnSpPr>
              <p:nvPr/>
            </p:nvCxnSpPr>
            <p:spPr>
              <a:xfrm>
                <a:off x="914400" y="4876800"/>
                <a:ext cx="3124200" cy="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8DA39CA-AB81-2442-9DFF-F6A39A564489}"/>
                  </a:ext>
                </a:extLst>
              </p:cNvPr>
              <p:cNvSpPr txBox="1"/>
              <p:nvPr/>
            </p:nvSpPr>
            <p:spPr>
              <a:xfrm>
                <a:off x="3962400" y="4608576"/>
                <a:ext cx="533400" cy="461665"/>
              </a:xfrm>
              <a:prstGeom prst="rect">
                <a:avLst/>
              </a:prstGeom>
              <a:noFill/>
            </p:spPr>
            <p:txBody>
              <a:bodyPr wrap="square" rtlCol="0">
                <a:spAutoFit/>
              </a:bodyPr>
              <a:lstStyle/>
              <a:p>
                <a:r>
                  <a:rPr lang="en-US" i="1" dirty="0">
                    <a:latin typeface="Bookman Old Style" panose="02050604050505020204" pitchFamily="18" charset="0"/>
                  </a:rPr>
                  <a:t>x</a:t>
                </a:r>
                <a:r>
                  <a:rPr lang="en-US" baseline="-25000" dirty="0">
                    <a:latin typeface="Bookman Old Style" panose="02050604050505020204" pitchFamily="18" charset="0"/>
                  </a:rPr>
                  <a:t>1</a:t>
                </a:r>
                <a:endParaRPr lang="en-US" dirty="0">
                  <a:latin typeface="Bookman Old Style" panose="02050604050505020204" pitchFamily="18" charset="0"/>
                </a:endParaRPr>
              </a:p>
            </p:txBody>
          </p:sp>
          <p:sp>
            <p:nvSpPr>
              <p:cNvPr id="39" name="Oval 38">
                <a:extLst>
                  <a:ext uri="{FF2B5EF4-FFF2-40B4-BE49-F238E27FC236}">
                    <a16:creationId xmlns:a16="http://schemas.microsoft.com/office/drawing/2014/main" id="{200958C6-8173-3945-B0DB-84F548BD3B48}"/>
                  </a:ext>
                </a:extLst>
              </p:cNvPr>
              <p:cNvSpPr/>
              <p:nvPr/>
            </p:nvSpPr>
            <p:spPr>
              <a:xfrm>
                <a:off x="1558946" y="4326127"/>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3592E57-D5C5-7B42-B198-A0470666CD0F}"/>
                  </a:ext>
                </a:extLst>
              </p:cNvPr>
              <p:cNvSpPr/>
              <p:nvPr/>
            </p:nvSpPr>
            <p:spPr>
              <a:xfrm>
                <a:off x="1108766" y="3948600"/>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E74C61B-C09C-AE4F-822A-4B92DECAE98D}"/>
                  </a:ext>
                </a:extLst>
              </p:cNvPr>
              <p:cNvSpPr/>
              <p:nvPr/>
            </p:nvSpPr>
            <p:spPr>
              <a:xfrm>
                <a:off x="2089258" y="404367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BD919A9-3FF5-F14C-ACC8-3C7C0835C33D}"/>
                  </a:ext>
                </a:extLst>
              </p:cNvPr>
              <p:cNvSpPr/>
              <p:nvPr/>
            </p:nvSpPr>
            <p:spPr>
              <a:xfrm>
                <a:off x="2200879" y="4471416"/>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649AF98-6A26-B047-BF89-5281578C9B7E}"/>
                  </a:ext>
                </a:extLst>
              </p:cNvPr>
              <p:cNvSpPr/>
              <p:nvPr/>
            </p:nvSpPr>
            <p:spPr>
              <a:xfrm>
                <a:off x="1626303" y="376935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FC023233-447E-EB49-A4EC-C9EC967F9991}"/>
                  </a:ext>
                </a:extLst>
              </p:cNvPr>
              <p:cNvSpPr/>
              <p:nvPr/>
            </p:nvSpPr>
            <p:spPr>
              <a:xfrm>
                <a:off x="1289650" y="2433744"/>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AEAC2B04-D391-AA42-A7E6-A4A33F70B02B}"/>
                  </a:ext>
                </a:extLst>
              </p:cNvPr>
              <p:cNvSpPr/>
              <p:nvPr/>
            </p:nvSpPr>
            <p:spPr>
              <a:xfrm>
                <a:off x="1752855" y="213360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Triangle 45">
                <a:extLst>
                  <a:ext uri="{FF2B5EF4-FFF2-40B4-BE49-F238E27FC236}">
                    <a16:creationId xmlns:a16="http://schemas.microsoft.com/office/drawing/2014/main" id="{3FDF0F8C-7868-2C4F-9377-995EA57DCB5D}"/>
                  </a:ext>
                </a:extLst>
              </p:cNvPr>
              <p:cNvSpPr/>
              <p:nvPr/>
            </p:nvSpPr>
            <p:spPr>
              <a:xfrm>
                <a:off x="2054525" y="3036233"/>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riangle 46">
                <a:extLst>
                  <a:ext uri="{FF2B5EF4-FFF2-40B4-BE49-F238E27FC236}">
                    <a16:creationId xmlns:a16="http://schemas.microsoft.com/office/drawing/2014/main" id="{6D9F03BA-B6E8-FF45-B8AA-697E0DC2C13F}"/>
                  </a:ext>
                </a:extLst>
              </p:cNvPr>
              <p:cNvSpPr/>
              <p:nvPr/>
            </p:nvSpPr>
            <p:spPr>
              <a:xfrm>
                <a:off x="1624020" y="280629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riangle 47">
                <a:extLst>
                  <a:ext uri="{FF2B5EF4-FFF2-40B4-BE49-F238E27FC236}">
                    <a16:creationId xmlns:a16="http://schemas.microsoft.com/office/drawing/2014/main" id="{320831DC-0726-D14A-8C4A-A3D763756D5C}"/>
                  </a:ext>
                </a:extLst>
              </p:cNvPr>
              <p:cNvSpPr/>
              <p:nvPr/>
            </p:nvSpPr>
            <p:spPr>
              <a:xfrm>
                <a:off x="2328845" y="2258047"/>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riangle 48">
                <a:extLst>
                  <a:ext uri="{FF2B5EF4-FFF2-40B4-BE49-F238E27FC236}">
                    <a16:creationId xmlns:a16="http://schemas.microsoft.com/office/drawing/2014/main" id="{C9BFA64F-40C1-E94F-9B0C-738D2934B139}"/>
                  </a:ext>
                </a:extLst>
              </p:cNvPr>
              <p:cNvSpPr/>
              <p:nvPr/>
            </p:nvSpPr>
            <p:spPr>
              <a:xfrm>
                <a:off x="2545080" y="2789321"/>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8" name="Frame 27">
              <a:extLst>
                <a:ext uri="{FF2B5EF4-FFF2-40B4-BE49-F238E27FC236}">
                  <a16:creationId xmlns:a16="http://schemas.microsoft.com/office/drawing/2014/main" id="{FBCDE1CB-E1FC-354C-AB97-3E6BFB3BF2DC}"/>
                </a:ext>
              </a:extLst>
            </p:cNvPr>
            <p:cNvSpPr>
              <a:spLocks noChangeAspect="1"/>
            </p:cNvSpPr>
            <p:nvPr/>
          </p:nvSpPr>
          <p:spPr>
            <a:xfrm>
              <a:off x="2971801" y="38862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8DAB3CCC-4236-654F-BE7D-202A4FDEBD7B}"/>
                </a:ext>
              </a:extLst>
            </p:cNvPr>
            <p:cNvSpPr>
              <a:spLocks noChangeAspect="1"/>
            </p:cNvSpPr>
            <p:nvPr/>
          </p:nvSpPr>
          <p:spPr>
            <a:xfrm>
              <a:off x="2783828" y="4342455"/>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4B04BFA8-EF91-C947-96B9-651938ACFA24}"/>
                </a:ext>
              </a:extLst>
            </p:cNvPr>
            <p:cNvSpPr>
              <a:spLocks noChangeAspect="1"/>
            </p:cNvSpPr>
            <p:nvPr/>
          </p:nvSpPr>
          <p:spPr>
            <a:xfrm>
              <a:off x="3432892" y="3957344"/>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1" name="Frame 30">
              <a:extLst>
                <a:ext uri="{FF2B5EF4-FFF2-40B4-BE49-F238E27FC236}">
                  <a16:creationId xmlns:a16="http://schemas.microsoft.com/office/drawing/2014/main" id="{9C49CFA3-7E8B-944E-8C71-A6CEA906A594}"/>
                </a:ext>
              </a:extLst>
            </p:cNvPr>
            <p:cNvSpPr>
              <a:spLocks noChangeAspect="1"/>
            </p:cNvSpPr>
            <p:nvPr/>
          </p:nvSpPr>
          <p:spPr>
            <a:xfrm>
              <a:off x="3193405" y="4575779"/>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Frame 31">
              <a:extLst>
                <a:ext uri="{FF2B5EF4-FFF2-40B4-BE49-F238E27FC236}">
                  <a16:creationId xmlns:a16="http://schemas.microsoft.com/office/drawing/2014/main" id="{F384A8BC-084B-2A42-B3EA-70015EF25D70}"/>
                </a:ext>
              </a:extLst>
            </p:cNvPr>
            <p:cNvSpPr>
              <a:spLocks noChangeAspect="1"/>
            </p:cNvSpPr>
            <p:nvPr/>
          </p:nvSpPr>
          <p:spPr>
            <a:xfrm>
              <a:off x="3581401" y="44958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3" name="Straight Connector 32">
              <a:extLst>
                <a:ext uri="{FF2B5EF4-FFF2-40B4-BE49-F238E27FC236}">
                  <a16:creationId xmlns:a16="http://schemas.microsoft.com/office/drawing/2014/main" id="{90995290-E9A7-F940-87A2-6DCBBC9C77EA}"/>
                </a:ext>
              </a:extLst>
            </p:cNvPr>
            <p:cNvCxnSpPr>
              <a:cxnSpLocks/>
            </p:cNvCxnSpPr>
            <p:nvPr/>
          </p:nvCxnSpPr>
          <p:spPr>
            <a:xfrm>
              <a:off x="532552" y="2938612"/>
              <a:ext cx="3201247" cy="2744595"/>
            </a:xfrm>
            <a:prstGeom prst="line">
              <a:avLst/>
            </a:prstGeom>
            <a:ln w="222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707F9DF-A570-A141-9E24-B56D9AEB91D8}"/>
                </a:ext>
              </a:extLst>
            </p:cNvPr>
            <p:cNvCxnSpPr>
              <a:cxnSpLocks/>
            </p:cNvCxnSpPr>
            <p:nvPr/>
          </p:nvCxnSpPr>
          <p:spPr>
            <a:xfrm flipH="1">
              <a:off x="2518218" y="2133601"/>
              <a:ext cx="462955" cy="3657599"/>
            </a:xfrm>
            <a:prstGeom prst="line">
              <a:avLst/>
            </a:prstGeom>
            <a:solidFill>
              <a:schemeClr val="accent4"/>
            </a:solidFill>
            <a:ln w="2222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C35E66-B7A1-7343-84D9-DCA8556BDE36}"/>
                </a:ext>
              </a:extLst>
            </p:cNvPr>
            <p:cNvCxnSpPr>
              <a:cxnSpLocks/>
            </p:cNvCxnSpPr>
            <p:nvPr/>
          </p:nvCxnSpPr>
          <p:spPr>
            <a:xfrm flipV="1">
              <a:off x="337071" y="3688081"/>
              <a:ext cx="3744358" cy="198119"/>
            </a:xfrm>
            <a:prstGeom prst="line">
              <a:avLst/>
            </a:prstGeom>
            <a:solidFill>
              <a:schemeClr val="accent3"/>
            </a:solidFill>
            <a:ln w="22225">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52" name="Frame 51">
            <a:extLst>
              <a:ext uri="{FF2B5EF4-FFF2-40B4-BE49-F238E27FC236}">
                <a16:creationId xmlns:a16="http://schemas.microsoft.com/office/drawing/2014/main" id="{840E554D-9284-0C49-9408-7CC8F7B4BB8C}"/>
              </a:ext>
            </a:extLst>
          </p:cNvPr>
          <p:cNvSpPr>
            <a:spLocks noChangeAspect="1"/>
          </p:cNvSpPr>
          <p:nvPr/>
        </p:nvSpPr>
        <p:spPr>
          <a:xfrm>
            <a:off x="2453642" y="1860920"/>
            <a:ext cx="230700" cy="232545"/>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riangle 52">
            <a:extLst>
              <a:ext uri="{FF2B5EF4-FFF2-40B4-BE49-F238E27FC236}">
                <a16:creationId xmlns:a16="http://schemas.microsoft.com/office/drawing/2014/main" id="{14F9DBC2-5CDC-984B-830A-606C02B3AD8C}"/>
              </a:ext>
            </a:extLst>
          </p:cNvPr>
          <p:cNvSpPr>
            <a:spLocks noChangeAspect="1"/>
          </p:cNvSpPr>
          <p:nvPr/>
        </p:nvSpPr>
        <p:spPr>
          <a:xfrm>
            <a:off x="3672843" y="3267209"/>
            <a:ext cx="230217" cy="230217"/>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B4D0D8AA-78B0-E54E-96DF-5B02085D3441}"/>
              </a:ext>
            </a:extLst>
          </p:cNvPr>
          <p:cNvSpPr>
            <a:spLocks noChangeAspect="1"/>
          </p:cNvSpPr>
          <p:nvPr/>
        </p:nvSpPr>
        <p:spPr>
          <a:xfrm>
            <a:off x="3340363" y="5720916"/>
            <a:ext cx="228600" cy="22860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856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19DC-4D05-1F42-BF6B-868E93C9383F}"/>
              </a:ext>
            </a:extLst>
          </p:cNvPr>
          <p:cNvSpPr>
            <a:spLocks noGrp="1"/>
          </p:cNvSpPr>
          <p:nvPr>
            <p:ph type="title"/>
          </p:nvPr>
        </p:nvSpPr>
        <p:spPr/>
        <p:txBody>
          <a:bodyPr/>
          <a:lstStyle/>
          <a:p>
            <a:r>
              <a:rPr lang="en-US" dirty="0"/>
              <a:t>Issues with OVA Classification</a:t>
            </a:r>
          </a:p>
        </p:txBody>
      </p:sp>
      <p:sp>
        <p:nvSpPr>
          <p:cNvPr id="3" name="Content Placeholder 2">
            <a:extLst>
              <a:ext uri="{FF2B5EF4-FFF2-40B4-BE49-F238E27FC236}">
                <a16:creationId xmlns:a16="http://schemas.microsoft.com/office/drawing/2014/main" id="{110C9144-714F-8645-BE91-A8353476F51E}"/>
              </a:ext>
            </a:extLst>
          </p:cNvPr>
          <p:cNvSpPr>
            <a:spLocks noGrp="1"/>
          </p:cNvSpPr>
          <p:nvPr>
            <p:ph sz="quarter" idx="1"/>
          </p:nvPr>
        </p:nvSpPr>
        <p:spPr>
          <a:xfrm>
            <a:off x="4966839" y="1219200"/>
            <a:ext cx="3719960" cy="4937760"/>
          </a:xfrm>
        </p:spPr>
        <p:txBody>
          <a:bodyPr>
            <a:normAutofit/>
          </a:bodyPr>
          <a:lstStyle/>
          <a:p>
            <a:r>
              <a:rPr lang="en-US" dirty="0"/>
              <a:t>The basic OVA idea requires that each linear classifier separate one class from all others</a:t>
            </a:r>
          </a:p>
          <a:p>
            <a:r>
              <a:rPr lang="en-US" dirty="0"/>
              <a:t>As the number of classes increases, this added linear separability constraint gets harder to satisfy</a:t>
            </a:r>
          </a:p>
        </p:txBody>
      </p:sp>
      <p:sp>
        <p:nvSpPr>
          <p:cNvPr id="5" name="Footer Placeholder 4">
            <a:extLst>
              <a:ext uri="{FF2B5EF4-FFF2-40B4-BE49-F238E27FC236}">
                <a16:creationId xmlns:a16="http://schemas.microsoft.com/office/drawing/2014/main" id="{53930F70-89BA-564C-89A1-871F38BB0839}"/>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F9542F33-35C4-914C-860A-F40C648751DF}"/>
              </a:ext>
            </a:extLst>
          </p:cNvPr>
          <p:cNvSpPr>
            <a:spLocks noGrp="1"/>
          </p:cNvSpPr>
          <p:nvPr>
            <p:ph type="sldNum" sz="quarter" idx="4"/>
          </p:nvPr>
        </p:nvSpPr>
        <p:spPr/>
        <p:txBody>
          <a:bodyPr/>
          <a:lstStyle/>
          <a:p>
            <a:fld id="{CF871E9B-9377-9E47-A740-0327C5A5B6B1}" type="slidenum">
              <a:rPr lang="en-US" smtClean="0"/>
              <a:pPr/>
              <a:t>5</a:t>
            </a:fld>
            <a:endParaRPr lang="en-US" dirty="0"/>
          </a:p>
        </p:txBody>
      </p:sp>
      <p:grpSp>
        <p:nvGrpSpPr>
          <p:cNvPr id="52" name="Group 51">
            <a:extLst>
              <a:ext uri="{FF2B5EF4-FFF2-40B4-BE49-F238E27FC236}">
                <a16:creationId xmlns:a16="http://schemas.microsoft.com/office/drawing/2014/main" id="{D5AAE964-8765-FF42-AF2C-7D875E6749DD}"/>
              </a:ext>
            </a:extLst>
          </p:cNvPr>
          <p:cNvGrpSpPr/>
          <p:nvPr/>
        </p:nvGrpSpPr>
        <p:grpSpPr>
          <a:xfrm>
            <a:off x="337071" y="1953059"/>
            <a:ext cx="3930129" cy="3838141"/>
            <a:chOff x="337071" y="1953059"/>
            <a:chExt cx="3930129" cy="3838141"/>
          </a:xfrm>
        </p:grpSpPr>
        <p:grpSp>
          <p:nvGrpSpPr>
            <p:cNvPr id="53" name="Group 52">
              <a:extLst>
                <a:ext uri="{FF2B5EF4-FFF2-40B4-BE49-F238E27FC236}">
                  <a16:creationId xmlns:a16="http://schemas.microsoft.com/office/drawing/2014/main" id="{29A2E34B-C4CC-C847-889A-AB4E58D51E97}"/>
                </a:ext>
              </a:extLst>
            </p:cNvPr>
            <p:cNvGrpSpPr/>
            <p:nvPr/>
          </p:nvGrpSpPr>
          <p:grpSpPr>
            <a:xfrm>
              <a:off x="685800" y="1953059"/>
              <a:ext cx="3581400" cy="3470041"/>
              <a:chOff x="914400" y="1600200"/>
              <a:chExt cx="3581400" cy="3470041"/>
            </a:xfrm>
          </p:grpSpPr>
          <p:cxnSp>
            <p:nvCxnSpPr>
              <p:cNvPr id="62" name="Straight Arrow Connector 61">
                <a:extLst>
                  <a:ext uri="{FF2B5EF4-FFF2-40B4-BE49-F238E27FC236}">
                    <a16:creationId xmlns:a16="http://schemas.microsoft.com/office/drawing/2014/main" id="{C862A873-C6F9-4B46-BD15-23AD0B5C79C7}"/>
                  </a:ext>
                </a:extLst>
              </p:cNvPr>
              <p:cNvCxnSpPr>
                <a:cxnSpLocks/>
              </p:cNvCxnSpPr>
              <p:nvPr/>
            </p:nvCxnSpPr>
            <p:spPr>
              <a:xfrm flipV="1">
                <a:off x="914400" y="1600200"/>
                <a:ext cx="0" cy="327660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0A96AE56-286F-6543-B73D-5BE309070F45}"/>
                  </a:ext>
                </a:extLst>
              </p:cNvPr>
              <p:cNvCxnSpPr>
                <a:cxnSpLocks/>
              </p:cNvCxnSpPr>
              <p:nvPr/>
            </p:nvCxnSpPr>
            <p:spPr>
              <a:xfrm>
                <a:off x="914400" y="4876800"/>
                <a:ext cx="3124200" cy="0"/>
              </a:xfrm>
              <a:prstGeom prst="straightConnector1">
                <a:avLst/>
              </a:prstGeom>
              <a:ln w="254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00416B88-9667-3449-AD06-F13409508708}"/>
                  </a:ext>
                </a:extLst>
              </p:cNvPr>
              <p:cNvSpPr txBox="1"/>
              <p:nvPr/>
            </p:nvSpPr>
            <p:spPr>
              <a:xfrm>
                <a:off x="3962400" y="4608576"/>
                <a:ext cx="533400" cy="461665"/>
              </a:xfrm>
              <a:prstGeom prst="rect">
                <a:avLst/>
              </a:prstGeom>
              <a:noFill/>
            </p:spPr>
            <p:txBody>
              <a:bodyPr wrap="square" rtlCol="0">
                <a:spAutoFit/>
              </a:bodyPr>
              <a:lstStyle/>
              <a:p>
                <a:r>
                  <a:rPr lang="en-US" i="1" dirty="0">
                    <a:latin typeface="Bookman Old Style" panose="02050604050505020204" pitchFamily="18" charset="0"/>
                  </a:rPr>
                  <a:t>x</a:t>
                </a:r>
                <a:r>
                  <a:rPr lang="en-US" baseline="-25000" dirty="0">
                    <a:latin typeface="Bookman Old Style" panose="02050604050505020204" pitchFamily="18" charset="0"/>
                  </a:rPr>
                  <a:t>1</a:t>
                </a:r>
                <a:endParaRPr lang="en-US" dirty="0">
                  <a:latin typeface="Bookman Old Style" panose="02050604050505020204" pitchFamily="18" charset="0"/>
                </a:endParaRPr>
              </a:p>
            </p:txBody>
          </p:sp>
          <p:sp>
            <p:nvSpPr>
              <p:cNvPr id="65" name="Oval 64">
                <a:extLst>
                  <a:ext uri="{FF2B5EF4-FFF2-40B4-BE49-F238E27FC236}">
                    <a16:creationId xmlns:a16="http://schemas.microsoft.com/office/drawing/2014/main" id="{1E97F8A5-CBF2-D544-9C1E-4D6950FDE801}"/>
                  </a:ext>
                </a:extLst>
              </p:cNvPr>
              <p:cNvSpPr/>
              <p:nvPr/>
            </p:nvSpPr>
            <p:spPr>
              <a:xfrm>
                <a:off x="1558946" y="4326127"/>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2B68C15-FFFA-FE44-BA94-9F6CD62D8DA2}"/>
                  </a:ext>
                </a:extLst>
              </p:cNvPr>
              <p:cNvSpPr/>
              <p:nvPr/>
            </p:nvSpPr>
            <p:spPr>
              <a:xfrm>
                <a:off x="1108766" y="3948600"/>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1956EED-E04A-BE4A-AF99-B17BF09C931A}"/>
                  </a:ext>
                </a:extLst>
              </p:cNvPr>
              <p:cNvSpPr/>
              <p:nvPr/>
            </p:nvSpPr>
            <p:spPr>
              <a:xfrm>
                <a:off x="2089258" y="404367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DB134AB-BE67-B342-B106-F608D13C4A88}"/>
                  </a:ext>
                </a:extLst>
              </p:cNvPr>
              <p:cNvSpPr/>
              <p:nvPr/>
            </p:nvSpPr>
            <p:spPr>
              <a:xfrm>
                <a:off x="2200879" y="4471416"/>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FE10F450-1294-9045-A20F-50A92AC1914C}"/>
                  </a:ext>
                </a:extLst>
              </p:cNvPr>
              <p:cNvSpPr/>
              <p:nvPr/>
            </p:nvSpPr>
            <p:spPr>
              <a:xfrm>
                <a:off x="1626303" y="3769358"/>
                <a:ext cx="274320" cy="274320"/>
              </a:xfrm>
              <a:prstGeom prst="ellipse">
                <a:avLst/>
              </a:prstGeom>
              <a:noFill/>
              <a:ln w="539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riangle 69">
                <a:extLst>
                  <a:ext uri="{FF2B5EF4-FFF2-40B4-BE49-F238E27FC236}">
                    <a16:creationId xmlns:a16="http://schemas.microsoft.com/office/drawing/2014/main" id="{57F96F7A-BE9A-144E-BAA6-1A8ECE861F0E}"/>
                  </a:ext>
                </a:extLst>
              </p:cNvPr>
              <p:cNvSpPr/>
              <p:nvPr/>
            </p:nvSpPr>
            <p:spPr>
              <a:xfrm>
                <a:off x="1289650" y="2433744"/>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riangle 70">
                <a:extLst>
                  <a:ext uri="{FF2B5EF4-FFF2-40B4-BE49-F238E27FC236}">
                    <a16:creationId xmlns:a16="http://schemas.microsoft.com/office/drawing/2014/main" id="{565ABC26-BD82-8040-8D44-63AC7F593EBE}"/>
                  </a:ext>
                </a:extLst>
              </p:cNvPr>
              <p:cNvSpPr/>
              <p:nvPr/>
            </p:nvSpPr>
            <p:spPr>
              <a:xfrm>
                <a:off x="1752855" y="213360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Triangle 71">
                <a:extLst>
                  <a:ext uri="{FF2B5EF4-FFF2-40B4-BE49-F238E27FC236}">
                    <a16:creationId xmlns:a16="http://schemas.microsoft.com/office/drawing/2014/main" id="{1429AFFC-C1D0-8A4A-AABE-670DA87CEBFA}"/>
                  </a:ext>
                </a:extLst>
              </p:cNvPr>
              <p:cNvSpPr/>
              <p:nvPr/>
            </p:nvSpPr>
            <p:spPr>
              <a:xfrm>
                <a:off x="2054525" y="3036233"/>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Triangle 72">
                <a:extLst>
                  <a:ext uri="{FF2B5EF4-FFF2-40B4-BE49-F238E27FC236}">
                    <a16:creationId xmlns:a16="http://schemas.microsoft.com/office/drawing/2014/main" id="{11030E71-7E09-8C44-BD65-D9AC70B6354F}"/>
                  </a:ext>
                </a:extLst>
              </p:cNvPr>
              <p:cNvSpPr/>
              <p:nvPr/>
            </p:nvSpPr>
            <p:spPr>
              <a:xfrm>
                <a:off x="1624020" y="2806290"/>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Triangle 73">
                <a:extLst>
                  <a:ext uri="{FF2B5EF4-FFF2-40B4-BE49-F238E27FC236}">
                    <a16:creationId xmlns:a16="http://schemas.microsoft.com/office/drawing/2014/main" id="{7F46C575-82C4-3244-9F8B-481474225BA1}"/>
                  </a:ext>
                </a:extLst>
              </p:cNvPr>
              <p:cNvSpPr/>
              <p:nvPr/>
            </p:nvSpPr>
            <p:spPr>
              <a:xfrm>
                <a:off x="2328845" y="2258047"/>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riangle 74">
                <a:extLst>
                  <a:ext uri="{FF2B5EF4-FFF2-40B4-BE49-F238E27FC236}">
                    <a16:creationId xmlns:a16="http://schemas.microsoft.com/office/drawing/2014/main" id="{CA36798A-04A0-B64B-9EA4-7598A617CB18}"/>
                  </a:ext>
                </a:extLst>
              </p:cNvPr>
              <p:cNvSpPr/>
              <p:nvPr/>
            </p:nvSpPr>
            <p:spPr>
              <a:xfrm>
                <a:off x="2545080" y="2789321"/>
                <a:ext cx="274320" cy="274320"/>
              </a:xfrm>
              <a:prstGeom prst="triangl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Frame 53">
              <a:extLst>
                <a:ext uri="{FF2B5EF4-FFF2-40B4-BE49-F238E27FC236}">
                  <a16:creationId xmlns:a16="http://schemas.microsoft.com/office/drawing/2014/main" id="{E8B57BF0-C7BA-9B47-8101-5577FC0277A4}"/>
                </a:ext>
              </a:extLst>
            </p:cNvPr>
            <p:cNvSpPr>
              <a:spLocks noChangeAspect="1"/>
            </p:cNvSpPr>
            <p:nvPr/>
          </p:nvSpPr>
          <p:spPr>
            <a:xfrm>
              <a:off x="2971801" y="38862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Frame 54">
              <a:extLst>
                <a:ext uri="{FF2B5EF4-FFF2-40B4-BE49-F238E27FC236}">
                  <a16:creationId xmlns:a16="http://schemas.microsoft.com/office/drawing/2014/main" id="{AF2AC49D-B588-7341-9AA4-00A977B4D18E}"/>
                </a:ext>
              </a:extLst>
            </p:cNvPr>
            <p:cNvSpPr>
              <a:spLocks noChangeAspect="1"/>
            </p:cNvSpPr>
            <p:nvPr/>
          </p:nvSpPr>
          <p:spPr>
            <a:xfrm>
              <a:off x="2783828" y="4342455"/>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6" name="Frame 55">
              <a:extLst>
                <a:ext uri="{FF2B5EF4-FFF2-40B4-BE49-F238E27FC236}">
                  <a16:creationId xmlns:a16="http://schemas.microsoft.com/office/drawing/2014/main" id="{10DF48C4-911F-C141-9A26-453352C16F5B}"/>
                </a:ext>
              </a:extLst>
            </p:cNvPr>
            <p:cNvSpPr>
              <a:spLocks noChangeAspect="1"/>
            </p:cNvSpPr>
            <p:nvPr/>
          </p:nvSpPr>
          <p:spPr>
            <a:xfrm>
              <a:off x="3432892" y="3957344"/>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7" name="Frame 56">
              <a:extLst>
                <a:ext uri="{FF2B5EF4-FFF2-40B4-BE49-F238E27FC236}">
                  <a16:creationId xmlns:a16="http://schemas.microsoft.com/office/drawing/2014/main" id="{E40E9B25-5D4C-6E49-97AB-DD957A4E712F}"/>
                </a:ext>
              </a:extLst>
            </p:cNvPr>
            <p:cNvSpPr>
              <a:spLocks noChangeAspect="1"/>
            </p:cNvSpPr>
            <p:nvPr/>
          </p:nvSpPr>
          <p:spPr>
            <a:xfrm>
              <a:off x="3193405" y="4575779"/>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8" name="Frame 57">
              <a:extLst>
                <a:ext uri="{FF2B5EF4-FFF2-40B4-BE49-F238E27FC236}">
                  <a16:creationId xmlns:a16="http://schemas.microsoft.com/office/drawing/2014/main" id="{0486E197-3FBA-7549-A588-5053B210964C}"/>
                </a:ext>
              </a:extLst>
            </p:cNvPr>
            <p:cNvSpPr>
              <a:spLocks noChangeAspect="1"/>
            </p:cNvSpPr>
            <p:nvPr/>
          </p:nvSpPr>
          <p:spPr>
            <a:xfrm>
              <a:off x="3581401" y="4495800"/>
              <a:ext cx="272143" cy="274320"/>
            </a:xfrm>
            <a:prstGeom prst="fram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C4B34E97-3B35-D044-94B7-A077B2C4DF6F}"/>
                </a:ext>
              </a:extLst>
            </p:cNvPr>
            <p:cNvCxnSpPr>
              <a:cxnSpLocks/>
            </p:cNvCxnSpPr>
            <p:nvPr/>
          </p:nvCxnSpPr>
          <p:spPr>
            <a:xfrm>
              <a:off x="532552" y="2938612"/>
              <a:ext cx="3201247" cy="2744595"/>
            </a:xfrm>
            <a:prstGeom prst="line">
              <a:avLst/>
            </a:prstGeom>
            <a:ln w="222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AFD15F0F-E76E-ED43-A6DF-DB1E98F39082}"/>
                </a:ext>
              </a:extLst>
            </p:cNvPr>
            <p:cNvCxnSpPr>
              <a:cxnSpLocks/>
            </p:cNvCxnSpPr>
            <p:nvPr/>
          </p:nvCxnSpPr>
          <p:spPr>
            <a:xfrm flipH="1">
              <a:off x="2518218" y="2133601"/>
              <a:ext cx="462955" cy="3657599"/>
            </a:xfrm>
            <a:prstGeom prst="line">
              <a:avLst/>
            </a:prstGeom>
            <a:solidFill>
              <a:schemeClr val="accent4"/>
            </a:solidFill>
            <a:ln w="2222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9680515-2D18-F944-9A65-AD083E445FA1}"/>
                </a:ext>
              </a:extLst>
            </p:cNvPr>
            <p:cNvCxnSpPr>
              <a:cxnSpLocks/>
            </p:cNvCxnSpPr>
            <p:nvPr/>
          </p:nvCxnSpPr>
          <p:spPr>
            <a:xfrm flipV="1">
              <a:off x="337071" y="3688081"/>
              <a:ext cx="3744358" cy="198119"/>
            </a:xfrm>
            <a:prstGeom prst="line">
              <a:avLst/>
            </a:prstGeom>
            <a:solidFill>
              <a:schemeClr val="accent3"/>
            </a:solidFill>
            <a:ln w="22225">
              <a:solidFill>
                <a:schemeClr val="accent3"/>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574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4A92-EFF9-B243-B764-5305AB5BAF67}"/>
              </a:ext>
            </a:extLst>
          </p:cNvPr>
          <p:cNvSpPr>
            <a:spLocks noGrp="1"/>
          </p:cNvSpPr>
          <p:nvPr>
            <p:ph type="title"/>
          </p:nvPr>
        </p:nvSpPr>
        <p:spPr/>
        <p:txBody>
          <a:bodyPr/>
          <a:lstStyle/>
          <a:p>
            <a:r>
              <a:rPr lang="en-US" dirty="0"/>
              <a:t>One-Versus-One Classification (OVO)</a:t>
            </a:r>
          </a:p>
        </p:txBody>
      </p:sp>
      <p:sp>
        <p:nvSpPr>
          <p:cNvPr id="3" name="Content Placeholder 2">
            <a:extLst>
              <a:ext uri="{FF2B5EF4-FFF2-40B4-BE49-F238E27FC236}">
                <a16:creationId xmlns:a16="http://schemas.microsoft.com/office/drawing/2014/main" id="{E99A844A-0884-4346-A3F8-633278CB41D6}"/>
              </a:ext>
            </a:extLst>
          </p:cNvPr>
          <p:cNvSpPr>
            <a:spLocks noGrp="1"/>
          </p:cNvSpPr>
          <p:nvPr>
            <p:ph sz="quarter" idx="1"/>
          </p:nvPr>
        </p:nvSpPr>
        <p:spPr/>
        <p:txBody>
          <a:bodyPr>
            <a:normAutofit fontScale="92500" lnSpcReduction="10000"/>
          </a:bodyPr>
          <a:lstStyle/>
          <a:p>
            <a:r>
              <a:rPr lang="en-US" dirty="0"/>
              <a:t>Another idea is to train a separate classifier for each possible </a:t>
            </a:r>
            <a:r>
              <a:rPr lang="en-US" i="1" dirty="0"/>
              <a:t>pair </a:t>
            </a:r>
            <a:r>
              <a:rPr lang="en-US" dirty="0"/>
              <a:t>of output classes</a:t>
            </a:r>
          </a:p>
          <a:p>
            <a:pPr lvl="1"/>
            <a:r>
              <a:rPr lang="en-US" dirty="0"/>
              <a:t>Only requires each such pair to be </a:t>
            </a:r>
            <a:r>
              <a:rPr lang="en-US" b="1" i="1" dirty="0"/>
              <a:t>individually</a:t>
            </a:r>
            <a:r>
              <a:rPr lang="en-US" i="1" dirty="0"/>
              <a:t> </a:t>
            </a:r>
            <a:r>
              <a:rPr lang="en-US" dirty="0"/>
              <a:t>separable, which is somewhat more reasonable</a:t>
            </a:r>
          </a:p>
          <a:p>
            <a:pPr lvl="1">
              <a:spcAft>
                <a:spcPts val="7200"/>
              </a:spcAft>
            </a:pPr>
            <a:r>
              <a:rPr lang="en-US" dirty="0"/>
              <a:t>For </a:t>
            </a:r>
            <a:r>
              <a:rPr lang="en-US" i="1" dirty="0">
                <a:latin typeface="Bookman Old Style" panose="02050604050505020204" pitchFamily="18" charset="0"/>
              </a:rPr>
              <a:t>k</a:t>
            </a:r>
            <a:r>
              <a:rPr lang="en-US" dirty="0"/>
              <a:t> classes, it requires a larger number of classifiers:</a:t>
            </a:r>
          </a:p>
          <a:p>
            <a:pPr lvl="1">
              <a:spcAft>
                <a:spcPts val="1200"/>
              </a:spcAft>
            </a:pPr>
            <a:r>
              <a:rPr lang="en-US" dirty="0"/>
              <a:t>Relative to the size of data sets, this is generally manageable, and each classifier is often simpler than in an OVA setting</a:t>
            </a:r>
          </a:p>
          <a:p>
            <a:r>
              <a:rPr lang="en-US" dirty="0"/>
              <a:t>A new data-item is again tested against all the classifiers, and given the class of the </a:t>
            </a:r>
            <a:r>
              <a:rPr lang="en-US" b="1" i="1" dirty="0"/>
              <a:t>majority</a:t>
            </a:r>
            <a:r>
              <a:rPr lang="en-US" dirty="0"/>
              <a:t> of those for which it is given a non-negative (</a:t>
            </a:r>
            <a:r>
              <a:rPr lang="en-US" dirty="0">
                <a:latin typeface="Bookman Old Style" panose="02050604050505020204" pitchFamily="18" charset="0"/>
              </a:rPr>
              <a:t>1</a:t>
            </a:r>
            <a:r>
              <a:rPr lang="en-US" dirty="0"/>
              <a:t>) value</a:t>
            </a:r>
          </a:p>
          <a:p>
            <a:pPr lvl="1"/>
            <a:r>
              <a:rPr lang="en-US" dirty="0"/>
              <a:t>May still suffer from some ambiguities</a:t>
            </a:r>
          </a:p>
        </p:txBody>
      </p:sp>
      <p:sp>
        <p:nvSpPr>
          <p:cNvPr id="5" name="Footer Placeholder 4">
            <a:extLst>
              <a:ext uri="{FF2B5EF4-FFF2-40B4-BE49-F238E27FC236}">
                <a16:creationId xmlns:a16="http://schemas.microsoft.com/office/drawing/2014/main" id="{BEDDB879-8808-E543-8294-F5C835BE00F7}"/>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197FB1F2-648F-CB48-ACF8-8688B7C90821}"/>
              </a:ext>
            </a:extLst>
          </p:cNvPr>
          <p:cNvSpPr>
            <a:spLocks noGrp="1"/>
          </p:cNvSpPr>
          <p:nvPr>
            <p:ph type="sldNum" sz="quarter" idx="4"/>
          </p:nvPr>
        </p:nvSpPr>
        <p:spPr/>
        <p:txBody>
          <a:bodyPr/>
          <a:lstStyle/>
          <a:p>
            <a:fld id="{CF871E9B-9377-9E47-A740-0327C5A5B6B1}" type="slidenum">
              <a:rPr lang="en-US" smtClean="0"/>
              <a:pPr/>
              <a:t>6</a:t>
            </a:fld>
            <a:endParaRPr lang="en-US" dirty="0"/>
          </a:p>
        </p:txBody>
      </p:sp>
      <p:pic>
        <p:nvPicPr>
          <p:cNvPr id="8" name="Picture 7">
            <a:extLst>
              <a:ext uri="{FF2B5EF4-FFF2-40B4-BE49-F238E27FC236}">
                <a16:creationId xmlns:a16="http://schemas.microsoft.com/office/drawing/2014/main" id="{304D4BCD-380D-6A4B-B3D8-571214D484C9}"/>
              </a:ext>
            </a:extLst>
          </p:cNvPr>
          <p:cNvPicPr>
            <a:picLocks noChangeAspect="1"/>
          </p:cNvPicPr>
          <p:nvPr/>
        </p:nvPicPr>
        <p:blipFill>
          <a:blip r:embed="rId2"/>
          <a:srcRect/>
          <a:stretch/>
        </p:blipFill>
        <p:spPr>
          <a:xfrm>
            <a:off x="3070860" y="3097530"/>
            <a:ext cx="3002280" cy="662940"/>
          </a:xfrm>
          <a:prstGeom prst="rect">
            <a:avLst/>
          </a:prstGeom>
        </p:spPr>
      </p:pic>
      <p:sp>
        <p:nvSpPr>
          <p:cNvPr id="7" name="Oval 6">
            <a:extLst>
              <a:ext uri="{FF2B5EF4-FFF2-40B4-BE49-F238E27FC236}">
                <a16:creationId xmlns:a16="http://schemas.microsoft.com/office/drawing/2014/main" id="{8111A549-6E9F-1548-89AC-4AAB60C3D08C}"/>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6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DC7F-B989-A342-9290-C4D5028B12DF}"/>
              </a:ext>
            </a:extLst>
          </p:cNvPr>
          <p:cNvSpPr>
            <a:spLocks noGrp="1"/>
          </p:cNvSpPr>
          <p:nvPr>
            <p:ph type="title"/>
          </p:nvPr>
        </p:nvSpPr>
        <p:spPr/>
        <p:txBody>
          <a:bodyPr/>
          <a:lstStyle/>
          <a:p>
            <a:r>
              <a:rPr lang="en-US" dirty="0"/>
              <a:t>Evaluating a Classifier</a:t>
            </a:r>
          </a:p>
        </p:txBody>
      </p:sp>
      <p:sp>
        <p:nvSpPr>
          <p:cNvPr id="6" name="Content Placeholder 5">
            <a:extLst>
              <a:ext uri="{FF2B5EF4-FFF2-40B4-BE49-F238E27FC236}">
                <a16:creationId xmlns:a16="http://schemas.microsoft.com/office/drawing/2014/main" id="{21B68564-D5A2-A34F-B022-DF3871485808}"/>
              </a:ext>
            </a:extLst>
          </p:cNvPr>
          <p:cNvSpPr>
            <a:spLocks noGrp="1"/>
          </p:cNvSpPr>
          <p:nvPr>
            <p:ph sz="quarter" idx="1"/>
          </p:nvPr>
        </p:nvSpPr>
        <p:spPr/>
        <p:txBody>
          <a:bodyPr>
            <a:normAutofit fontScale="92500" lnSpcReduction="20000"/>
          </a:bodyPr>
          <a:lstStyle/>
          <a:p>
            <a:r>
              <a:rPr lang="en-US" dirty="0"/>
              <a:t>It is often useful to separate the results generated by a classifier, according to what it gets right or not:</a:t>
            </a:r>
          </a:p>
          <a:p>
            <a:pPr lvl="1"/>
            <a:r>
              <a:rPr lang="en-US" dirty="0">
                <a:solidFill>
                  <a:schemeClr val="accent3"/>
                </a:solidFill>
              </a:rPr>
              <a:t>True Positives </a:t>
            </a:r>
            <a:r>
              <a:rPr lang="en-US" dirty="0"/>
              <a:t>(TP): those that it identifies correctly as relevant</a:t>
            </a:r>
          </a:p>
          <a:p>
            <a:pPr lvl="1"/>
            <a:r>
              <a:rPr lang="en-US" dirty="0">
                <a:solidFill>
                  <a:schemeClr val="accent3"/>
                </a:solidFill>
              </a:rPr>
              <a:t>False Positives </a:t>
            </a:r>
            <a:r>
              <a:rPr lang="en-US" dirty="0"/>
              <a:t>(FP): those that if identifies wrongly as relevant</a:t>
            </a:r>
          </a:p>
          <a:p>
            <a:pPr lvl="1"/>
            <a:r>
              <a:rPr lang="en-US" dirty="0">
                <a:solidFill>
                  <a:schemeClr val="accent3"/>
                </a:solidFill>
              </a:rPr>
              <a:t>False Negatives </a:t>
            </a:r>
            <a:r>
              <a:rPr lang="en-US" dirty="0"/>
              <a:t>(FN): those that are relevant, but missed</a:t>
            </a:r>
          </a:p>
          <a:p>
            <a:pPr lvl="1">
              <a:spcAft>
                <a:spcPts val="600"/>
              </a:spcAft>
            </a:pPr>
            <a:r>
              <a:rPr lang="en-US" dirty="0">
                <a:solidFill>
                  <a:schemeClr val="accent3"/>
                </a:solidFill>
              </a:rPr>
              <a:t>True Negatives </a:t>
            </a:r>
            <a:r>
              <a:rPr lang="en-US" dirty="0"/>
              <a:t>(TN): those it correctly labels as non-relevant</a:t>
            </a:r>
          </a:p>
          <a:p>
            <a:pPr>
              <a:spcAft>
                <a:spcPts val="1200"/>
              </a:spcAft>
            </a:pPr>
            <a:r>
              <a:rPr lang="en-US" dirty="0"/>
              <a:t>These categories make sense when we are interested in separating out one relevant class from another (again, we return to binary classification for simplicity)</a:t>
            </a:r>
          </a:p>
          <a:p>
            <a:r>
              <a:rPr lang="en-US" dirty="0"/>
              <a:t>Of course, relevance depends upon what we care about:</a:t>
            </a:r>
          </a:p>
          <a:p>
            <a:pPr lvl="1"/>
            <a:r>
              <a:rPr lang="en-US" dirty="0"/>
              <a:t>Picking out the actual earthquakes in seismic data (earthquakes are relevant; explosions are not)</a:t>
            </a:r>
          </a:p>
          <a:p>
            <a:pPr lvl="1"/>
            <a:r>
              <a:rPr lang="en-US" dirty="0"/>
              <a:t>Picking out the explosions in seismic data (explosions are relevant; earthquakes are not)</a:t>
            </a:r>
          </a:p>
          <a:p>
            <a:pPr lvl="1"/>
            <a:endParaRPr lang="en-US" dirty="0"/>
          </a:p>
        </p:txBody>
      </p:sp>
      <p:sp>
        <p:nvSpPr>
          <p:cNvPr id="4" name="Footer Placeholder 3">
            <a:extLst>
              <a:ext uri="{FF2B5EF4-FFF2-40B4-BE49-F238E27FC236}">
                <a16:creationId xmlns:a16="http://schemas.microsoft.com/office/drawing/2014/main" id="{0654EECA-8E62-5142-92CA-3D6BB24CCE80}"/>
              </a:ext>
            </a:extLst>
          </p:cNvPr>
          <p:cNvSpPr>
            <a:spLocks noGrp="1"/>
          </p:cNvSpPr>
          <p:nvPr>
            <p:ph type="ftr" sz="quarter" idx="3"/>
          </p:nvPr>
        </p:nvSpPr>
        <p:spPr/>
        <p:txBody>
          <a:bodyPr/>
          <a:lstStyle/>
          <a:p>
            <a:pPr algn="l"/>
            <a:r>
              <a:rPr lang="en-US"/>
              <a:t>Machine Learning (COMP 135)</a:t>
            </a:r>
            <a:endParaRPr lang="en-US" dirty="0"/>
          </a:p>
        </p:txBody>
      </p:sp>
      <p:sp>
        <p:nvSpPr>
          <p:cNvPr id="5" name="Slide Number Placeholder 4">
            <a:extLst>
              <a:ext uri="{FF2B5EF4-FFF2-40B4-BE49-F238E27FC236}">
                <a16:creationId xmlns:a16="http://schemas.microsoft.com/office/drawing/2014/main" id="{8E69B5CA-D0D6-4C47-9A74-F1B057F0F9D9}"/>
              </a:ext>
            </a:extLst>
          </p:cNvPr>
          <p:cNvSpPr>
            <a:spLocks noGrp="1"/>
          </p:cNvSpPr>
          <p:nvPr>
            <p:ph type="sldNum" sz="quarter" idx="4"/>
          </p:nvPr>
        </p:nvSpPr>
        <p:spPr/>
        <p:txBody>
          <a:bodyPr/>
          <a:lstStyle/>
          <a:p>
            <a:fld id="{CF871E9B-9377-9E47-A740-0327C5A5B6B1}" type="slidenum">
              <a:rPr lang="en-US" smtClean="0"/>
              <a:pPr/>
              <a:t>7</a:t>
            </a:fld>
            <a:endParaRPr lang="en-US" dirty="0"/>
          </a:p>
        </p:txBody>
      </p:sp>
    </p:spTree>
    <p:extLst>
      <p:ext uri="{BB962C8B-B14F-4D97-AF65-F5344CB8AC3E}">
        <p14:creationId xmlns:p14="http://schemas.microsoft.com/office/powerpoint/2010/main" val="318500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DC7F-B989-A342-9290-C4D5028B12DF}"/>
              </a:ext>
            </a:extLst>
          </p:cNvPr>
          <p:cNvSpPr>
            <a:spLocks noGrp="1"/>
          </p:cNvSpPr>
          <p:nvPr>
            <p:ph type="title"/>
          </p:nvPr>
        </p:nvSpPr>
        <p:spPr/>
        <p:txBody>
          <a:bodyPr/>
          <a:lstStyle/>
          <a:p>
            <a:r>
              <a:rPr lang="en-US" dirty="0"/>
              <a:t>Evaluating a Classifier</a:t>
            </a:r>
          </a:p>
        </p:txBody>
      </p:sp>
      <p:sp>
        <p:nvSpPr>
          <p:cNvPr id="6" name="Content Placeholder 5">
            <a:extLst>
              <a:ext uri="{FF2B5EF4-FFF2-40B4-BE49-F238E27FC236}">
                <a16:creationId xmlns:a16="http://schemas.microsoft.com/office/drawing/2014/main" id="{21B68564-D5A2-A34F-B022-DF3871485808}"/>
              </a:ext>
            </a:extLst>
          </p:cNvPr>
          <p:cNvSpPr>
            <a:spLocks noGrp="1"/>
          </p:cNvSpPr>
          <p:nvPr>
            <p:ph sz="quarter" idx="1"/>
          </p:nvPr>
        </p:nvSpPr>
        <p:spPr/>
        <p:txBody>
          <a:bodyPr>
            <a:normAutofit/>
          </a:bodyPr>
          <a:lstStyle/>
          <a:p>
            <a:r>
              <a:rPr lang="en-US" dirty="0"/>
              <a:t>It is often useful to separate the results generated by a classifier, according to what it gets right or not:</a:t>
            </a:r>
          </a:p>
          <a:p>
            <a:pPr lvl="1"/>
            <a:r>
              <a:rPr lang="en-US" dirty="0"/>
              <a:t>True Positives (TP): those that it identifies correctly as relevant</a:t>
            </a:r>
          </a:p>
          <a:p>
            <a:pPr lvl="1"/>
            <a:r>
              <a:rPr lang="en-US" dirty="0"/>
              <a:t>False Positives (FP): those that if identifies wrongly as relevant</a:t>
            </a:r>
          </a:p>
          <a:p>
            <a:pPr lvl="1"/>
            <a:r>
              <a:rPr lang="en-US" dirty="0"/>
              <a:t>False Negatives (FN): those that are relevant, but missed</a:t>
            </a:r>
          </a:p>
          <a:p>
            <a:pPr lvl="1">
              <a:spcAft>
                <a:spcPts val="600"/>
              </a:spcAft>
            </a:pPr>
            <a:r>
              <a:rPr lang="en-US" dirty="0"/>
              <a:t>True Negatives (TN): those it correctly labels as non-relevant</a:t>
            </a:r>
          </a:p>
          <a:p>
            <a:pPr lvl="1"/>
            <a:endParaRPr lang="en-US" dirty="0"/>
          </a:p>
        </p:txBody>
      </p:sp>
      <p:sp>
        <p:nvSpPr>
          <p:cNvPr id="4" name="Footer Placeholder 3">
            <a:extLst>
              <a:ext uri="{FF2B5EF4-FFF2-40B4-BE49-F238E27FC236}">
                <a16:creationId xmlns:a16="http://schemas.microsoft.com/office/drawing/2014/main" id="{0654EECA-8E62-5142-92CA-3D6BB24CCE80}"/>
              </a:ext>
            </a:extLst>
          </p:cNvPr>
          <p:cNvSpPr>
            <a:spLocks noGrp="1"/>
          </p:cNvSpPr>
          <p:nvPr>
            <p:ph type="ftr" sz="quarter" idx="3"/>
          </p:nvPr>
        </p:nvSpPr>
        <p:spPr/>
        <p:txBody>
          <a:bodyPr/>
          <a:lstStyle/>
          <a:p>
            <a:pPr algn="l"/>
            <a:r>
              <a:rPr lang="en-US"/>
              <a:t>Machine Learning (COMP 135)</a:t>
            </a:r>
            <a:endParaRPr lang="en-US" dirty="0"/>
          </a:p>
        </p:txBody>
      </p:sp>
      <p:sp>
        <p:nvSpPr>
          <p:cNvPr id="5" name="Slide Number Placeholder 4">
            <a:extLst>
              <a:ext uri="{FF2B5EF4-FFF2-40B4-BE49-F238E27FC236}">
                <a16:creationId xmlns:a16="http://schemas.microsoft.com/office/drawing/2014/main" id="{8E69B5CA-D0D6-4C47-9A74-F1B057F0F9D9}"/>
              </a:ext>
            </a:extLst>
          </p:cNvPr>
          <p:cNvSpPr>
            <a:spLocks noGrp="1"/>
          </p:cNvSpPr>
          <p:nvPr>
            <p:ph type="sldNum" sz="quarter" idx="4"/>
          </p:nvPr>
        </p:nvSpPr>
        <p:spPr/>
        <p:txBody>
          <a:bodyPr/>
          <a:lstStyle/>
          <a:p>
            <a:fld id="{CF871E9B-9377-9E47-A740-0327C5A5B6B1}" type="slidenum">
              <a:rPr lang="en-US" smtClean="0"/>
              <a:pPr/>
              <a:t>8</a:t>
            </a:fld>
            <a:endParaRPr lang="en-US" dirty="0"/>
          </a:p>
        </p:txBody>
      </p:sp>
      <p:graphicFrame>
        <p:nvGraphicFramePr>
          <p:cNvPr id="7" name="Table 6">
            <a:extLst>
              <a:ext uri="{FF2B5EF4-FFF2-40B4-BE49-F238E27FC236}">
                <a16:creationId xmlns:a16="http://schemas.microsoft.com/office/drawing/2014/main" id="{FE274C53-BC3F-5142-85CA-2BC7C8323238}"/>
              </a:ext>
            </a:extLst>
          </p:cNvPr>
          <p:cNvGraphicFramePr>
            <a:graphicFrameLocks noGrp="1"/>
          </p:cNvGraphicFramePr>
          <p:nvPr/>
        </p:nvGraphicFramePr>
        <p:xfrm>
          <a:off x="609600" y="4009708"/>
          <a:ext cx="8077200" cy="2086292"/>
        </p:xfrm>
        <a:graphic>
          <a:graphicData uri="http://schemas.openxmlformats.org/drawingml/2006/table">
            <a:tbl>
              <a:tblPr firstRow="1" bandRow="1">
                <a:tableStyleId>{2D5ABB26-0587-4C30-8999-92F81FD0307C}</a:tableStyleId>
              </a:tblPr>
              <a:tblGrid>
                <a:gridCol w="2019300">
                  <a:extLst>
                    <a:ext uri="{9D8B030D-6E8A-4147-A177-3AD203B41FA5}">
                      <a16:colId xmlns:a16="http://schemas.microsoft.com/office/drawing/2014/main" val="575360143"/>
                    </a:ext>
                  </a:extLst>
                </a:gridCol>
                <a:gridCol w="2019300">
                  <a:extLst>
                    <a:ext uri="{9D8B030D-6E8A-4147-A177-3AD203B41FA5}">
                      <a16:colId xmlns:a16="http://schemas.microsoft.com/office/drawing/2014/main" val="995102019"/>
                    </a:ext>
                  </a:extLst>
                </a:gridCol>
                <a:gridCol w="2019300">
                  <a:extLst>
                    <a:ext uri="{9D8B030D-6E8A-4147-A177-3AD203B41FA5}">
                      <a16:colId xmlns:a16="http://schemas.microsoft.com/office/drawing/2014/main" val="3367237544"/>
                    </a:ext>
                  </a:extLst>
                </a:gridCol>
                <a:gridCol w="2019300">
                  <a:extLst>
                    <a:ext uri="{9D8B030D-6E8A-4147-A177-3AD203B41FA5}">
                      <a16:colId xmlns:a16="http://schemas.microsoft.com/office/drawing/2014/main" val="994744007"/>
                    </a:ext>
                  </a:extLst>
                </a:gridCol>
              </a:tblGrid>
              <a:tr h="521573">
                <a:tc>
                  <a:txBody>
                    <a:bodyPr/>
                    <a:lstStyle/>
                    <a:p>
                      <a:pPr algn="ctr"/>
                      <a:endParaRPr lang="en-US" sz="2000" dirty="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latin typeface="Bookman Old Style" panose="02050604050505020204" pitchFamily="18" charset="0"/>
                        </a:rPr>
                        <a:t>Classifier Output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715376"/>
                  </a:ext>
                </a:extLst>
              </a:tr>
              <a:tr h="521573">
                <a:tc>
                  <a:txBody>
                    <a:bodyPr/>
                    <a:lstStyle/>
                    <a:p>
                      <a:pPr algn="ctr"/>
                      <a:endParaRPr lang="en-US" sz="2000">
                        <a:latin typeface="Bookman Old Style" panose="0205060405050502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latin typeface="Bookman Old Style" panose="0205060405050502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57125"/>
                  </a:ext>
                </a:extLst>
              </a:tr>
              <a:tr h="521573">
                <a:tc rowSpan="2">
                  <a:txBody>
                    <a:bodyPr/>
                    <a:lstStyle/>
                    <a:p>
                      <a:pPr algn="ctr"/>
                      <a:r>
                        <a:rPr lang="en-US" sz="2000" dirty="0">
                          <a:latin typeface="Bookman Old Style" panose="02050604050505020204" pitchFamily="18" charset="0"/>
                        </a:rPr>
                        <a:t>Ground </a:t>
                      </a:r>
                    </a:p>
                    <a:p>
                      <a:pPr algn="ctr"/>
                      <a:r>
                        <a:rPr lang="en-US" sz="2000" dirty="0">
                          <a:latin typeface="Bookman Old Style" panose="02050604050505020204" pitchFamily="18" charset="0"/>
                        </a:rPr>
                        <a:t>Truth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Negative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369294"/>
                  </a:ext>
                </a:extLst>
              </a:tr>
              <a:tr h="521573">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latin typeface="Bookman Old Style" panose="02050604050505020204" pitchFamily="18" charset="0"/>
                        </a:rPr>
                        <a:t>Positive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ookman Old Style" panose="02050604050505020204" pitchFamily="18" charset="0"/>
                        </a:rPr>
                        <a:t>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592204"/>
                  </a:ext>
                </a:extLst>
              </a:tr>
            </a:tbl>
          </a:graphicData>
        </a:graphic>
      </p:graphicFrame>
    </p:spTree>
    <p:extLst>
      <p:ext uri="{BB962C8B-B14F-4D97-AF65-F5344CB8AC3E}">
        <p14:creationId xmlns:p14="http://schemas.microsoft.com/office/powerpoint/2010/main" val="44122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AA1F-33E5-5644-AB68-D8F7AE727CD6}"/>
              </a:ext>
            </a:extLst>
          </p:cNvPr>
          <p:cNvSpPr>
            <a:spLocks noGrp="1"/>
          </p:cNvSpPr>
          <p:nvPr>
            <p:ph type="title"/>
          </p:nvPr>
        </p:nvSpPr>
        <p:spPr/>
        <p:txBody>
          <a:bodyPr/>
          <a:lstStyle/>
          <a:p>
            <a:r>
              <a:rPr lang="en-US" dirty="0"/>
              <a:t>Basic Accuracy</a:t>
            </a:r>
          </a:p>
        </p:txBody>
      </p:sp>
      <p:sp>
        <p:nvSpPr>
          <p:cNvPr id="3" name="Content Placeholder 2">
            <a:extLst>
              <a:ext uri="{FF2B5EF4-FFF2-40B4-BE49-F238E27FC236}">
                <a16:creationId xmlns:a16="http://schemas.microsoft.com/office/drawing/2014/main" id="{2642E6EE-53C2-ED45-B34A-9FE1EDC0B3B9}"/>
              </a:ext>
            </a:extLst>
          </p:cNvPr>
          <p:cNvSpPr>
            <a:spLocks noGrp="1"/>
          </p:cNvSpPr>
          <p:nvPr>
            <p:ph sz="quarter" idx="1"/>
          </p:nvPr>
        </p:nvSpPr>
        <p:spPr/>
        <p:txBody>
          <a:bodyPr/>
          <a:lstStyle/>
          <a:p>
            <a:pPr>
              <a:spcAft>
                <a:spcPts val="8400"/>
              </a:spcAft>
            </a:pPr>
            <a:r>
              <a:rPr lang="en-US" dirty="0"/>
              <a:t>The simplest measure of accuracy is just the fraction of correct classifications:</a:t>
            </a:r>
          </a:p>
          <a:p>
            <a:pPr>
              <a:spcAft>
                <a:spcPts val="600"/>
              </a:spcAft>
            </a:pPr>
            <a:r>
              <a:rPr lang="en-US" dirty="0"/>
              <a:t>Basic accuracy treats both types of correctness—and therefore both types of </a:t>
            </a:r>
            <a:r>
              <a:rPr lang="en-US" dirty="0">
                <a:solidFill>
                  <a:schemeClr val="accent3"/>
                </a:solidFill>
              </a:rPr>
              <a:t>error</a:t>
            </a:r>
            <a:r>
              <a:rPr lang="en-US" dirty="0"/>
              <a:t>—as the same</a:t>
            </a:r>
          </a:p>
          <a:p>
            <a:r>
              <a:rPr lang="en-US" dirty="0"/>
              <a:t>This isn’t always what we want however; sometimes false positives and false negatives are quite different things</a:t>
            </a:r>
          </a:p>
          <a:p>
            <a:pPr marL="0" indent="0">
              <a:buNone/>
            </a:pPr>
            <a:endParaRPr lang="en-US" dirty="0"/>
          </a:p>
        </p:txBody>
      </p:sp>
      <p:sp>
        <p:nvSpPr>
          <p:cNvPr id="5" name="Footer Placeholder 4">
            <a:extLst>
              <a:ext uri="{FF2B5EF4-FFF2-40B4-BE49-F238E27FC236}">
                <a16:creationId xmlns:a16="http://schemas.microsoft.com/office/drawing/2014/main" id="{26F2A116-2E2D-694B-BF55-609C6AE1D1F3}"/>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8812B6DF-F82B-0B4F-91F8-782D4AA8CCC1}"/>
              </a:ext>
            </a:extLst>
          </p:cNvPr>
          <p:cNvSpPr>
            <a:spLocks noGrp="1"/>
          </p:cNvSpPr>
          <p:nvPr>
            <p:ph type="sldNum" sz="quarter" idx="4"/>
          </p:nvPr>
        </p:nvSpPr>
        <p:spPr/>
        <p:txBody>
          <a:bodyPr/>
          <a:lstStyle/>
          <a:p>
            <a:fld id="{CF871E9B-9377-9E47-A740-0327C5A5B6B1}" type="slidenum">
              <a:rPr lang="en-US" smtClean="0"/>
              <a:pPr/>
              <a:t>9</a:t>
            </a:fld>
            <a:endParaRPr lang="en-US" dirty="0"/>
          </a:p>
        </p:txBody>
      </p:sp>
      <p:pic>
        <p:nvPicPr>
          <p:cNvPr id="8" name="Picture 7">
            <a:extLst>
              <a:ext uri="{FF2B5EF4-FFF2-40B4-BE49-F238E27FC236}">
                <a16:creationId xmlns:a16="http://schemas.microsoft.com/office/drawing/2014/main" id="{1DF53845-1264-AD44-AD2A-40D92842D560}"/>
              </a:ext>
            </a:extLst>
          </p:cNvPr>
          <p:cNvPicPr>
            <a:picLocks noChangeAspect="1"/>
          </p:cNvPicPr>
          <p:nvPr/>
        </p:nvPicPr>
        <p:blipFill>
          <a:blip r:embed="rId2"/>
          <a:srcRect/>
          <a:stretch/>
        </p:blipFill>
        <p:spPr>
          <a:xfrm>
            <a:off x="2097786" y="2286000"/>
            <a:ext cx="4948428" cy="725424"/>
          </a:xfrm>
          <a:prstGeom prst="rect">
            <a:avLst/>
          </a:prstGeom>
        </p:spPr>
      </p:pic>
    </p:spTree>
    <p:extLst>
      <p:ext uri="{BB962C8B-B14F-4D97-AF65-F5344CB8AC3E}">
        <p14:creationId xmlns:p14="http://schemas.microsoft.com/office/powerpoint/2010/main" val="1943376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_lecs">
  <a:themeElements>
    <a:clrScheme name="Custom 15">
      <a:dk1>
        <a:srgbClr val="512C1D"/>
      </a:dk1>
      <a:lt1>
        <a:srgbClr val="FFFFFF"/>
      </a:lt1>
      <a:dk2>
        <a:srgbClr val="646469"/>
      </a:dk2>
      <a:lt2>
        <a:srgbClr val="DDE9EC"/>
      </a:lt2>
      <a:accent1>
        <a:srgbClr val="3071AE"/>
      </a:accent1>
      <a:accent2>
        <a:srgbClr val="3E8EDE"/>
      </a:accent2>
      <a:accent3>
        <a:srgbClr val="CB333B"/>
      </a:accent3>
      <a:accent4>
        <a:srgbClr val="566C11"/>
      </a:accent4>
      <a:accent5>
        <a:srgbClr val="61A60A"/>
      </a:accent5>
      <a:accent6>
        <a:srgbClr val="D35D00"/>
      </a:accent6>
      <a:hlink>
        <a:srgbClr val="CB333B"/>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22225">
          <a:solidFill>
            <a:schemeClr val="accent3"/>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new_lecs.thmx</Template>
  <TotalTime>88873</TotalTime>
  <Words>2098</Words>
  <Application>Microsoft Macintosh PowerPoint</Application>
  <PresentationFormat>On-screen Show (4:3)</PresentationFormat>
  <Paragraphs>226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Bookman Old Style</vt:lpstr>
      <vt:lpstr>Gill Sans MT</vt:lpstr>
      <vt:lpstr>Helvetica</vt:lpstr>
      <vt:lpstr>Times New Roman</vt:lpstr>
      <vt:lpstr>Wingdings</vt:lpstr>
      <vt:lpstr>Wingdings 3</vt:lpstr>
      <vt:lpstr>new_lecs</vt:lpstr>
      <vt:lpstr>Class #06:  Non-Binary Classification; Evaluating ML Models</vt:lpstr>
      <vt:lpstr>Binary and Other Classification</vt:lpstr>
      <vt:lpstr>Extending Binary Linear Classification</vt:lpstr>
      <vt:lpstr>One-Versus-All Classification (OVA)</vt:lpstr>
      <vt:lpstr>Issues with OVA Classification</vt:lpstr>
      <vt:lpstr>One-Versus-One Classification (OVO)</vt:lpstr>
      <vt:lpstr>Evaluating a Classifier</vt:lpstr>
      <vt:lpstr>Evaluating a Classifier</vt:lpstr>
      <vt:lpstr>Basic Accuracy</vt:lpstr>
      <vt:lpstr>Basic Accuracy</vt:lpstr>
      <vt:lpstr>Confusion Matrices</vt:lpstr>
      <vt:lpstr>Confusion Matrices</vt:lpstr>
      <vt:lpstr>Other Measures of Accuracy</vt:lpstr>
      <vt:lpstr>ROC Curves</vt:lpstr>
      <vt:lpstr>ROC Curves</vt:lpstr>
      <vt:lpstr>Area Under ROC Curves (AUROC or AUC)</vt:lpstr>
      <vt:lpstr>Probabilistic Classifiers</vt:lpstr>
      <vt:lpstr>Log-Loss for Probabilistic Classification</vt:lpstr>
      <vt:lpstr>Log-Loss for Probabilistic Classification</vt:lpstr>
      <vt:lpstr>AUC for Probabilistic Classification</vt:lpstr>
      <vt:lpstr>A Problem Case for AUC</vt:lpstr>
      <vt:lpstr>A Problem Case for AUC</vt:lpstr>
      <vt:lpstr>Choosing an Appropriate Measure</vt:lpstr>
    </vt:vector>
  </TitlesOfParts>
  <Manager/>
  <Company>University of Massachusetts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subject/>
  <dc:creator>Don Towsley</dc:creator>
  <cp:keywords/>
  <dc:description/>
  <cp:lastModifiedBy>Martin Allen</cp:lastModifiedBy>
  <cp:revision>2309</cp:revision>
  <cp:lastPrinted>2020-01-15T13:37:23Z</cp:lastPrinted>
  <dcterms:created xsi:type="dcterms:W3CDTF">2017-09-06T15:49:01Z</dcterms:created>
  <dcterms:modified xsi:type="dcterms:W3CDTF">2020-10-08T14:27:49Z</dcterms:modified>
  <cp:category/>
</cp:coreProperties>
</file>