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1262" r:id="rId2"/>
    <p:sldId id="1555" r:id="rId3"/>
    <p:sldId id="1556" r:id="rId4"/>
    <p:sldId id="1557" r:id="rId5"/>
    <p:sldId id="1558" r:id="rId6"/>
    <p:sldId id="458" r:id="rId7"/>
    <p:sldId id="1560" r:id="rId8"/>
    <p:sldId id="1559" r:id="rId9"/>
    <p:sldId id="1561" r:id="rId10"/>
    <p:sldId id="467" r:id="rId11"/>
    <p:sldId id="468" r:id="rId12"/>
    <p:sldId id="477" r:id="rId13"/>
    <p:sldId id="476" r:id="rId14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 autoAdjust="0"/>
    <p:restoredTop sz="90952"/>
  </p:normalViewPr>
  <p:slideViewPr>
    <p:cSldViewPr>
      <p:cViewPr varScale="1">
        <p:scale>
          <a:sx n="116" d="100"/>
          <a:sy n="116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Class #07: </a:t>
            </a:r>
            <a:br>
              <a:rPr lang="en-US" sz="2400" dirty="0"/>
            </a:br>
            <a:r>
              <a:rPr lang="en-US" sz="2400" dirty="0"/>
              <a:t>Feature Engineering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B5BC-1FAD-CE4D-9A4E-01E46F54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Best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1E5E-89A8-0D47-97E1-FD2A8D48F7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83970"/>
            <a:ext cx="8229600" cy="4872990"/>
          </a:xfrm>
        </p:spPr>
        <p:txBody>
          <a:bodyPr>
            <a:normAutofit/>
          </a:bodyPr>
          <a:lstStyle/>
          <a:p>
            <a:r>
              <a:rPr lang="en-US" dirty="0"/>
              <a:t>An algorithm for choosing a subset from </a:t>
            </a:r>
            <a:r>
              <a:rPr lang="en-US" i="1" dirty="0">
                <a:latin typeface="+mj-lt"/>
              </a:rPr>
              <a:t>F</a:t>
            </a:r>
            <a:r>
              <a:rPr lang="en-US" i="1" dirty="0"/>
              <a:t> </a:t>
            </a:r>
            <a:r>
              <a:rPr lang="en-US" dirty="0"/>
              <a:t>total features: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Start with a </a:t>
            </a:r>
            <a:r>
              <a:rPr lang="en-US" b="1" i="1" dirty="0"/>
              <a:t>null model </a:t>
            </a:r>
            <a:r>
              <a:rPr lang="en-US" i="1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/>
              <a:t>, predicting empirical mean</a:t>
            </a:r>
          </a:p>
          <a:p>
            <a:pPr marL="73152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>
                <a:latin typeface="+mj-lt"/>
              </a:rPr>
              <a:t>k </a:t>
            </a:r>
            <a:r>
              <a:rPr lang="en-US" dirty="0">
                <a:latin typeface="+mj-lt"/>
              </a:rPr>
              <a:t>= 1, 2, …, </a:t>
            </a:r>
            <a:r>
              <a:rPr lang="en-US" i="1" spc="300" dirty="0">
                <a:latin typeface="+mj-lt"/>
              </a:rPr>
              <a:t>F</a:t>
            </a:r>
            <a:r>
              <a:rPr lang="en-US" dirty="0">
                <a:latin typeface="+mj-lt"/>
              </a:rPr>
              <a:t>:</a:t>
            </a:r>
          </a:p>
          <a:p>
            <a:pPr marL="1005840" lvl="2" indent="-457200">
              <a:spcAft>
                <a:spcPts val="600"/>
              </a:spcAft>
            </a:pPr>
            <a:r>
              <a:rPr lang="en-US" dirty="0"/>
              <a:t>Fit all      models, each using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/>
              <a:t> features</a:t>
            </a:r>
          </a:p>
          <a:p>
            <a:pPr marL="1005840" lvl="2" indent="-457200"/>
            <a:r>
              <a:rPr lang="en-US" dirty="0"/>
              <a:t>Let </a:t>
            </a:r>
            <a:r>
              <a:rPr lang="en-US" i="1" dirty="0">
                <a:latin typeface="+mj-lt"/>
              </a:rPr>
              <a:t>M</a:t>
            </a:r>
            <a:r>
              <a:rPr lang="en-US" i="1" baseline="-25000" dirty="0">
                <a:latin typeface="+mj-lt"/>
              </a:rPr>
              <a:t>k</a:t>
            </a:r>
            <a:r>
              <a:rPr lang="en-US" i="1" dirty="0"/>
              <a:t> </a:t>
            </a:r>
            <a:r>
              <a:rPr lang="en-US" dirty="0"/>
              <a:t>be the model from this selection with lowest error</a:t>
            </a:r>
          </a:p>
          <a:p>
            <a:pPr marL="731520" lvl="1" indent="-457200">
              <a:spcAft>
                <a:spcPts val="3000"/>
              </a:spcAft>
            </a:pPr>
            <a:r>
              <a:rPr lang="en-US" dirty="0"/>
              <a:t>Select a final, best-performing model from </a:t>
            </a:r>
            <a:r>
              <a:rPr lang="en-US" i="1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, …, </a:t>
            </a:r>
            <a:r>
              <a:rPr lang="en-US" i="1" dirty="0">
                <a:latin typeface="+mj-lt"/>
              </a:rPr>
              <a:t>M</a:t>
            </a:r>
            <a:r>
              <a:rPr lang="en-US" i="1" spc="300" baseline="-25000" dirty="0">
                <a:latin typeface="+mj-lt"/>
              </a:rPr>
              <a:t>F</a:t>
            </a:r>
            <a:r>
              <a:rPr lang="en-US" dirty="0"/>
              <a:t>, using cross-validation, or some other technique</a:t>
            </a:r>
            <a:endParaRPr lang="en-US" baseline="-25000" dirty="0"/>
          </a:p>
          <a:p>
            <a:r>
              <a:rPr lang="en-US" dirty="0"/>
              <a:t>Main issue: too many subsets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+mj-lt"/>
              </a:rPr>
              <a:t>O(2</a:t>
            </a:r>
            <a:r>
              <a:rPr lang="en-US" i="1" spc="600" baseline="30000" dirty="0">
                <a:latin typeface="+mj-lt"/>
              </a:rPr>
              <a:t>F</a:t>
            </a:r>
            <a:r>
              <a:rPr lang="en-US" dirty="0">
                <a:latin typeface="+mj-lt"/>
              </a:rPr>
              <a:t>)</a:t>
            </a:r>
            <a:r>
              <a:rPr lang="en-US" dirty="0"/>
              <a:t> such collections of features</a:t>
            </a:r>
          </a:p>
          <a:p>
            <a:pPr lvl="1"/>
            <a:r>
              <a:rPr lang="en-US" dirty="0"/>
              <a:t>For problems with large feature-sets, this proves infeasible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4239F-9168-234A-AE8C-45566A04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617089"/>
            <a:ext cx="331851" cy="4309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9DA09D-FA15-3D45-AB01-F8308CF6F8DE}"/>
              </a:ext>
            </a:extLst>
          </p:cNvPr>
          <p:cNvCxnSpPr/>
          <p:nvPr/>
        </p:nvCxnSpPr>
        <p:spPr>
          <a:xfrm>
            <a:off x="762000" y="4495800"/>
            <a:ext cx="79248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1DE782-C261-1D45-973A-2A435700D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Machine Learning (COMP 135)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FA9E54-F3F2-0C49-A8F9-A1671E00A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FAB-673A-904D-9531-08AD7C47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Approach:</a:t>
            </a:r>
            <a:br>
              <a:rPr lang="en-US" dirty="0"/>
            </a:br>
            <a:r>
              <a:rPr lang="en-US" dirty="0"/>
              <a:t>Forward 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84B2-4EE8-8049-BE07-E5A9771615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with a </a:t>
            </a:r>
            <a:r>
              <a:rPr lang="en-US" b="1" i="1" dirty="0"/>
              <a:t>null model </a:t>
            </a:r>
            <a:r>
              <a:rPr lang="en-US" i="1" dirty="0">
                <a:latin typeface="Bookman Old Style" panose="02050604050505020204" pitchFamily="18" charset="0"/>
              </a:rPr>
              <a:t>M</a:t>
            </a:r>
            <a:r>
              <a:rPr lang="en-US" baseline="-25000" dirty="0">
                <a:latin typeface="Bookman Old Style" panose="02050604050505020204" pitchFamily="18" charset="0"/>
              </a:rPr>
              <a:t>0</a:t>
            </a:r>
            <a:r>
              <a:rPr lang="en-US" dirty="0"/>
              <a:t>, predicting empirical mean</a:t>
            </a:r>
          </a:p>
          <a:p>
            <a:pPr marL="514350" indent="-514350">
              <a:spcAft>
                <a:spcPts val="600"/>
              </a:spcAft>
              <a:buClr>
                <a:srgbClr val="3E8EDE"/>
              </a:buClr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>
                <a:latin typeface="Bookman Old Style"/>
              </a:rPr>
              <a:t>i </a:t>
            </a:r>
            <a:r>
              <a:rPr lang="en-US" dirty="0">
                <a:latin typeface="Bookman Old Style"/>
              </a:rPr>
              <a:t>= 1, 2, …, </a:t>
            </a:r>
            <a:r>
              <a:rPr lang="en-US" i="1" spc="300" dirty="0">
                <a:latin typeface="Bookman Old Style"/>
              </a:rPr>
              <a:t>F</a:t>
            </a:r>
            <a:r>
              <a:rPr lang="en-US" dirty="0">
                <a:latin typeface="Bookman Old Style"/>
              </a:rPr>
              <a:t>:</a:t>
            </a:r>
          </a:p>
          <a:p>
            <a:pPr lvl="1">
              <a:buClr>
                <a:srgbClr val="3E8EDE"/>
              </a:buClr>
            </a:pPr>
            <a:r>
              <a:rPr lang="en-US" dirty="0">
                <a:solidFill>
                  <a:srgbClr val="646469"/>
                </a:solidFill>
              </a:rPr>
              <a:t>Build a model using only feature </a:t>
            </a:r>
            <a:r>
              <a:rPr lang="en-US" i="1" dirty="0">
                <a:solidFill>
                  <a:srgbClr val="646469"/>
                </a:solidFill>
                <a:latin typeface="Bookman Old Style" panose="02050604050505020204" pitchFamily="18" charset="0"/>
              </a:rPr>
              <a:t>f</a:t>
            </a:r>
            <a:r>
              <a:rPr lang="en-US" i="1" baseline="-25000" dirty="0">
                <a:solidFill>
                  <a:srgbClr val="646469"/>
                </a:solidFill>
                <a:latin typeface="Bookman Old Style" panose="02050604050505020204" pitchFamily="18" charset="0"/>
              </a:rPr>
              <a:t>i</a:t>
            </a:r>
          </a:p>
          <a:p>
            <a:pPr lvl="1">
              <a:spcAft>
                <a:spcPts val="600"/>
              </a:spcAft>
              <a:buClr>
                <a:srgbClr val="3E8EDE"/>
              </a:buClr>
            </a:pPr>
            <a:r>
              <a:rPr lang="en-US" dirty="0"/>
              <a:t>Store the best of these models as </a:t>
            </a:r>
            <a:r>
              <a:rPr lang="en-US" i="1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size </a:t>
            </a:r>
            <a:r>
              <a:rPr lang="en-US" i="1" dirty="0">
                <a:latin typeface="Bookman Old Style"/>
              </a:rPr>
              <a:t>k </a:t>
            </a:r>
            <a:r>
              <a:rPr lang="en-US" dirty="0">
                <a:latin typeface="Bookman Old Style"/>
              </a:rPr>
              <a:t>= 2, …, </a:t>
            </a:r>
            <a:r>
              <a:rPr lang="en-US" i="1" spc="300" dirty="0">
                <a:latin typeface="Bookman Old Style"/>
              </a:rPr>
              <a:t>F</a:t>
            </a:r>
            <a:r>
              <a:rPr lang="en-US" dirty="0">
                <a:latin typeface="Bookman Old Style"/>
              </a:rPr>
              <a:t>: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Add each possible feature not already included, to build (</a:t>
            </a:r>
            <a:r>
              <a:rPr lang="en-US" dirty="0">
                <a:latin typeface="Bookman Old Style" panose="02050604050505020204" pitchFamily="18" charset="0"/>
              </a:rPr>
              <a:t>F – (k–1)</a:t>
            </a:r>
            <a:r>
              <a:rPr lang="en-US" dirty="0"/>
              <a:t>) new models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Clr>
                <a:srgbClr val="3E8EDE"/>
              </a:buClr>
            </a:pPr>
            <a:r>
              <a:rPr lang="en-US" dirty="0"/>
              <a:t>Store the best of these models as </a:t>
            </a:r>
            <a:r>
              <a:rPr lang="en-US" i="1" dirty="0">
                <a:latin typeface="+mj-lt"/>
              </a:rPr>
              <a:t>M</a:t>
            </a:r>
            <a:r>
              <a:rPr lang="en-US" i="1" baseline="-25000" dirty="0">
                <a:latin typeface="+mj-lt"/>
              </a:rPr>
              <a:t>k</a:t>
            </a:r>
          </a:p>
          <a:p>
            <a:pPr marL="514350" indent="-514350">
              <a:spcAft>
                <a:spcPts val="3000"/>
              </a:spcAft>
              <a:buClr>
                <a:srgbClr val="3E8EDE"/>
              </a:buClr>
              <a:buFont typeface="+mj-lt"/>
              <a:buAutoNum type="arabicPeriod"/>
            </a:pPr>
            <a:r>
              <a:rPr lang="en-US" dirty="0">
                <a:solidFill>
                  <a:srgbClr val="646469"/>
                </a:solidFill>
              </a:rPr>
              <a:t>Select a final, best-performing model from </a:t>
            </a:r>
            <a:r>
              <a:rPr lang="en-US" i="1" dirty="0">
                <a:solidFill>
                  <a:srgbClr val="646469"/>
                </a:solidFill>
                <a:latin typeface="Bookman Old Style"/>
              </a:rPr>
              <a:t>M</a:t>
            </a:r>
            <a:r>
              <a:rPr lang="en-US" baseline="-25000" dirty="0">
                <a:solidFill>
                  <a:srgbClr val="646469"/>
                </a:solidFill>
                <a:latin typeface="Bookman Old Style"/>
              </a:rPr>
              <a:t>0</a:t>
            </a:r>
            <a:r>
              <a:rPr lang="en-US" dirty="0">
                <a:solidFill>
                  <a:srgbClr val="646469"/>
                </a:solidFill>
                <a:latin typeface="Bookman Old Style"/>
              </a:rPr>
              <a:t>, …, </a:t>
            </a:r>
            <a:r>
              <a:rPr lang="en-US" i="1" dirty="0">
                <a:solidFill>
                  <a:srgbClr val="646469"/>
                </a:solidFill>
                <a:latin typeface="Bookman Old Style"/>
              </a:rPr>
              <a:t>M</a:t>
            </a:r>
            <a:r>
              <a:rPr lang="en-US" i="1" spc="300" baseline="-25000" dirty="0">
                <a:solidFill>
                  <a:srgbClr val="646469"/>
                </a:solidFill>
                <a:latin typeface="Bookman Old Style"/>
              </a:rPr>
              <a:t>F</a:t>
            </a:r>
            <a:r>
              <a:rPr lang="en-US" dirty="0">
                <a:solidFill>
                  <a:srgbClr val="646469"/>
                </a:solidFill>
              </a:rPr>
              <a:t>, using cross-validation, or some other technique</a:t>
            </a:r>
          </a:p>
          <a:p>
            <a:pPr marL="457200" indent="-457200">
              <a:buClr>
                <a:srgbClr val="3E8EDE"/>
              </a:buClr>
            </a:pPr>
            <a:r>
              <a:rPr lang="en-US" dirty="0"/>
              <a:t>When the number of features is much smaller than the overall data-set size, this is much more efficient</a:t>
            </a:r>
          </a:p>
          <a:p>
            <a:pPr marL="731520" lvl="1" indent="-457200">
              <a:spcAft>
                <a:spcPts val="1800"/>
              </a:spcAft>
              <a:buClr>
                <a:srgbClr val="3E8EDE"/>
              </a:buClr>
            </a:pPr>
            <a:r>
              <a:rPr lang="en-US" dirty="0"/>
              <a:t>In general, for best results, we usually </a:t>
            </a:r>
            <a:r>
              <a:rPr lang="en-US" b="1" i="1" dirty="0"/>
              <a:t>need</a:t>
            </a:r>
            <a:r>
              <a:rPr lang="en-US" dirty="0"/>
              <a:t> this to be true anyhow…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D3DC1C-8F5C-FE46-9935-77E83F27842F}"/>
              </a:ext>
            </a:extLst>
          </p:cNvPr>
          <p:cNvCxnSpPr/>
          <p:nvPr/>
        </p:nvCxnSpPr>
        <p:spPr>
          <a:xfrm>
            <a:off x="762000" y="4648200"/>
            <a:ext cx="79248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FA8507-78EE-484E-9790-FF05B7983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Machine Learning (COMP 135)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47A12C-A700-3E40-880F-F8D5A1C3E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C99-E60F-6C4B-A06B-49DF4E88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7D7B-F449-B748-9B0F-E7DF868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forward process can also be run backwards: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</a:t>
            </a:r>
            <a:r>
              <a:rPr lang="en-US" b="1" i="1" dirty="0"/>
              <a:t>all</a:t>
            </a:r>
            <a:r>
              <a:rPr lang="en-US" dirty="0"/>
              <a:t>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Gradually test all models with one feature </a:t>
            </a:r>
            <a:r>
              <a:rPr lang="en-US" b="1" i="1" dirty="0"/>
              <a:t>removed</a:t>
            </a:r>
            <a:r>
              <a:rPr lang="en-US" dirty="0"/>
              <a:t> from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to remove </a:t>
            </a:r>
            <a:r>
              <a:rPr lang="en-US" dirty="0">
                <a:latin typeface="+mj-lt"/>
              </a:rPr>
              <a:t>2, 3, …, </a:t>
            </a:r>
            <a:r>
              <a:rPr lang="en-US" i="1" dirty="0">
                <a:latin typeface="+mj-lt"/>
              </a:rPr>
              <a:t>F</a:t>
            </a:r>
            <a:r>
              <a:rPr lang="en-US" dirty="0"/>
              <a:t> features, all the way down to single-feature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best-performing model </a:t>
            </a:r>
            <a:r>
              <a:rPr lang="en-US"/>
              <a:t>seen overall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C346A5-8C16-6D44-87C3-B6BFE14B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Machine Learning (COMP 135)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E11132-A936-2448-9C20-931F0BA6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A680-5723-0B48-B8E0-BBC44C91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 vs. Stepwise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F77DBD-99E7-2449-AC51-EE572DE584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3680"/>
            <a:ext cx="8229600" cy="2113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cases exist where stepwise selection does not lead to the best possible feature-set</a:t>
            </a:r>
          </a:p>
          <a:p>
            <a:pPr lvl="1"/>
            <a:r>
              <a:rPr lang="en-US" dirty="0"/>
              <a:t>Since we add a feature at each step, but </a:t>
            </a:r>
            <a:r>
              <a:rPr lang="en-US" b="1" i="1" dirty="0"/>
              <a:t>never remove </a:t>
            </a:r>
            <a:r>
              <a:rPr lang="en-US" dirty="0"/>
              <a:t>any, stepwise process can get “locked in” on subsets of features</a:t>
            </a:r>
          </a:p>
          <a:p>
            <a:pPr lvl="1"/>
            <a:r>
              <a:rPr lang="en-US" dirty="0"/>
              <a:t>Best subset process considers </a:t>
            </a:r>
            <a:r>
              <a:rPr lang="en-US" b="1" i="1" dirty="0"/>
              <a:t>all</a:t>
            </a:r>
            <a:r>
              <a:rPr lang="en-US" dirty="0"/>
              <a:t> possible combinations, and so can add/remove features at any point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D7A7B-1115-AB41-87F2-050755E95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89528"/>
              </p:ext>
            </p:extLst>
          </p:nvPr>
        </p:nvGraphicFramePr>
        <p:xfrm>
          <a:off x="710647" y="1339215"/>
          <a:ext cx="772270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2043117590"/>
                    </a:ext>
                  </a:extLst>
                </a:gridCol>
                <a:gridCol w="2574235">
                  <a:extLst>
                    <a:ext uri="{9D8B030D-6E8A-4147-A177-3AD203B41FA5}">
                      <a16:colId xmlns:a16="http://schemas.microsoft.com/office/drawing/2014/main" val="1132153778"/>
                    </a:ext>
                  </a:extLst>
                </a:gridCol>
                <a:gridCol w="2574235">
                  <a:extLst>
                    <a:ext uri="{9D8B030D-6E8A-4147-A177-3AD203B41FA5}">
                      <a16:colId xmlns:a16="http://schemas.microsoft.com/office/drawing/2014/main" val="1356775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#Variables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Subset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 Stepwise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Weight,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Weight,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Weight, Income, </a:t>
                      </a:r>
                      <a:r>
                        <a:rPr lang="en-US" dirty="0" err="1">
                          <a:latin typeface="Courier" pitchFamily="2" charset="0"/>
                        </a:rPr>
                        <a:t>ZipCode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Age, Weight, Height,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38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352EE25-2EAC-5042-852A-7A2C1B6E552F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F368F7-D864-EE48-9F69-14C721DF3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Machine Learning (COMP 135)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8A5668-F9BA-634C-B928-87601987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AAAE-3E50-E449-9355-C4A171E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0474-B041-8D4A-B420-0C432C8CC3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As we saw with polynomial regression, we often want to </a:t>
            </a:r>
            <a:r>
              <a:rPr lang="en-US" b="1" i="1" dirty="0"/>
              <a:t>transform</a:t>
            </a:r>
            <a:r>
              <a:rPr lang="en-US" dirty="0"/>
              <a:t> our data in order to get better results from a machine learning algorithm</a:t>
            </a:r>
          </a:p>
          <a:p>
            <a:r>
              <a:rPr lang="en-US" dirty="0"/>
              <a:t>We often get better results by: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Changing how features are represented.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Adding new features.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Deleting/ignoring some features.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F5B0-C593-7D4F-AC86-89E0B909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A03A-E70A-E242-B5C2-A90B228D0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1FC-A725-2B4D-A812-E43FAE08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5890"/>
            <a:ext cx="8729663" cy="93091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dirty="0"/>
              <a:t>Example: Higher-Order Polynomial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061C1-F1A1-6145-A6D8-7C14EE96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2" y="1320329"/>
            <a:ext cx="4763138" cy="4775671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C9BDC4-69CA-4E2D-A4A2-AB5C6036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3488" y="1320329"/>
            <a:ext cx="3979862" cy="4775671"/>
          </a:xfrm>
        </p:spPr>
        <p:txBody>
          <a:bodyPr/>
          <a:lstStyle/>
          <a:p>
            <a:r>
              <a:rPr lang="en-US" dirty="0"/>
              <a:t>Transforming data by mapping to higher-degree polynomials, and then fitting a linear regression, can reduce error</a:t>
            </a:r>
          </a:p>
          <a:p>
            <a:pPr lvl="1"/>
            <a:r>
              <a:rPr lang="en-US" dirty="0"/>
              <a:t>Gains are most significant at first, and then error starts to level off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C598-7087-E747-BB23-32E289368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(COMP 135)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3FE6-F41C-EC44-82C8-F856FB78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0FF4C5-3704-1A47-A0A5-F7966143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Feature Transformation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28D07D-A0A7-B742-8C55-80B0993003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486400"/>
            <a:ext cx="8229600" cy="86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every transformation is as useful as others</a:t>
            </a:r>
          </a:p>
          <a:p>
            <a:r>
              <a:rPr lang="en-US" dirty="0"/>
              <a:t>The polynomial degrees above 3 from previous slide also start to show some evidence of over-fitting, as revealed by cross-validation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3383-764C-C646-A975-1A387C70E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2B1A-2C6E-9D49-A5BC-35180EFF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1CD9C-4594-8140-B2B1-AD26BF66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191768"/>
            <a:ext cx="5800725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1FC-A725-2B4D-A812-E43FAE08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5890"/>
            <a:ext cx="8653463" cy="93091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The Cost of Feature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061C1-F1A1-6145-A6D8-7C14EE96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862" y="1361049"/>
            <a:ext cx="4763138" cy="4694231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C9BDC4-69CA-4E2D-A4A2-AB5C6036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3488" y="1320329"/>
            <a:ext cx="3979862" cy="4775671"/>
          </a:xfrm>
        </p:spPr>
        <p:txBody>
          <a:bodyPr>
            <a:normAutofit/>
          </a:bodyPr>
          <a:lstStyle/>
          <a:p>
            <a:r>
              <a:rPr lang="en-US" dirty="0"/>
              <a:t>Not every transformation is useful—at very high polynomials, some of the mathematics of the linear regression libraries in </a:t>
            </a:r>
            <a:r>
              <a:rPr lang="en-US" dirty="0" err="1">
                <a:latin typeface="Courier" pitchFamily="2" charset="0"/>
              </a:rPr>
              <a:t>sklearn</a:t>
            </a:r>
            <a:r>
              <a:rPr lang="en-US" dirty="0"/>
              <a:t> break down</a:t>
            </a:r>
          </a:p>
          <a:p>
            <a:pPr lvl="1"/>
            <a:r>
              <a:rPr lang="en-US" dirty="0"/>
              <a:t>Mathematically, we expect better and better fits</a:t>
            </a:r>
          </a:p>
          <a:p>
            <a:pPr lvl="1"/>
            <a:r>
              <a:rPr lang="en-US" dirty="0"/>
              <a:t>In practice, the method ceases working effectively, and models are generally useless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C598-7087-E747-BB23-32E289368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(COMP 135)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3FE6-F41C-EC44-82C8-F856FB78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5C96F2-2FD8-9E4C-8E4C-4B0DE6BCA7A2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DAB-E52F-6A4D-9180-A9BB3F8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“Uneven”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AE6A-3689-6144-B78D-E08010B5C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We apply some algorithm to data, fitting a linear (or other) function, for regression or classification</a:t>
            </a:r>
          </a:p>
          <a:p>
            <a:r>
              <a:rPr lang="en-US" sz="2800" b="1" i="1" dirty="0"/>
              <a:t>Problem</a:t>
            </a:r>
            <a:r>
              <a:rPr lang="en-US" sz="2800" dirty="0"/>
              <a:t>: data-features have radically different ranges</a:t>
            </a:r>
          </a:p>
          <a:p>
            <a:pPr lvl="1"/>
            <a:r>
              <a:rPr lang="en-US" sz="2500" dirty="0"/>
              <a:t>E.g., data-set of health &amp; demographic data</a:t>
            </a:r>
          </a:p>
          <a:p>
            <a:pPr lvl="1"/>
            <a:r>
              <a:rPr lang="en-US" sz="2500" i="1" dirty="0"/>
              <a:t>age</a:t>
            </a:r>
            <a:r>
              <a:rPr lang="en-US" sz="2500" dirty="0"/>
              <a:t> in </a:t>
            </a:r>
            <a:r>
              <a:rPr lang="en-US" sz="2500" dirty="0">
                <a:latin typeface="+mj-lt"/>
              </a:rPr>
              <a:t>[0, 95],</a:t>
            </a:r>
            <a:r>
              <a:rPr lang="en-US" sz="2500" dirty="0"/>
              <a:t> </a:t>
            </a:r>
            <a:r>
              <a:rPr lang="en-US" sz="2500" i="1" dirty="0"/>
              <a:t>height </a:t>
            </a:r>
            <a:r>
              <a:rPr lang="en-US" sz="2500" dirty="0"/>
              <a:t>in </a:t>
            </a:r>
            <a:r>
              <a:rPr lang="en-US" sz="2500" dirty="0">
                <a:latin typeface="+mj-lt"/>
              </a:rPr>
              <a:t>[0,7]</a:t>
            </a:r>
            <a:r>
              <a:rPr lang="en-US" sz="2500" dirty="0"/>
              <a:t>, </a:t>
            </a:r>
            <a:r>
              <a:rPr lang="en-US" sz="2500" i="1" dirty="0"/>
              <a:t>weight </a:t>
            </a:r>
            <a:r>
              <a:rPr lang="en-US" sz="2500" dirty="0"/>
              <a:t>in </a:t>
            </a:r>
            <a:r>
              <a:rPr lang="en-US" sz="2500" dirty="0">
                <a:latin typeface="+mj-lt"/>
              </a:rPr>
              <a:t>[0,300]</a:t>
            </a:r>
            <a:r>
              <a:rPr lang="en-US" sz="2500" dirty="0"/>
              <a:t>,           </a:t>
            </a:r>
            <a:r>
              <a:rPr lang="en-US" sz="2500" i="1" dirty="0"/>
              <a:t>co-morbidities </a:t>
            </a:r>
            <a:r>
              <a:rPr lang="en-US" sz="2500" dirty="0"/>
              <a:t>in </a:t>
            </a:r>
            <a:r>
              <a:rPr lang="en-US" sz="2500" dirty="0">
                <a:latin typeface="+mj-lt"/>
              </a:rPr>
              <a:t>[0,2]</a:t>
            </a:r>
            <a:r>
              <a:rPr lang="en-US" sz="2500" dirty="0"/>
              <a:t>, </a:t>
            </a:r>
            <a:r>
              <a:rPr lang="en-US" sz="2500" i="1" dirty="0"/>
              <a:t>income </a:t>
            </a:r>
            <a:r>
              <a:rPr lang="en-US" sz="2500" dirty="0"/>
              <a:t>in </a:t>
            </a:r>
            <a:r>
              <a:rPr lang="en-US" sz="2500" dirty="0">
                <a:latin typeface="+mj-lt"/>
              </a:rPr>
              <a:t>[10K, 250K]</a:t>
            </a:r>
          </a:p>
          <a:p>
            <a:pPr lvl="1">
              <a:spcAft>
                <a:spcPts val="1200"/>
              </a:spcAft>
            </a:pPr>
            <a:r>
              <a:rPr lang="en-US" sz="2500" dirty="0"/>
              <a:t>Algorithm needs to make coefficient on </a:t>
            </a:r>
            <a:r>
              <a:rPr lang="en-US" sz="2500" i="1" dirty="0"/>
              <a:t>income </a:t>
            </a:r>
            <a:r>
              <a:rPr lang="en-US" sz="2500" dirty="0"/>
              <a:t>very small, while others need to be made relatively large</a:t>
            </a:r>
          </a:p>
          <a:p>
            <a:r>
              <a:rPr lang="en-US" sz="2800" dirty="0"/>
              <a:t>This can lead to very poor performance, and even failure of model to converge</a:t>
            </a:r>
          </a:p>
          <a:p>
            <a:endParaRPr lang="en-US" sz="28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D68854-77F4-8843-AD9A-08FAE263F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(COMP 135)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3044B2-8130-7F49-94D9-F4A23E46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DAB-E52F-6A4D-9180-A9BB3F8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AE6A-3689-6144-B78D-E08010B5C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Input</a:t>
            </a:r>
            <a:r>
              <a:rPr lang="en-US" dirty="0"/>
              <a:t>: numeric features, each with a minimum/maximum</a:t>
            </a:r>
          </a:p>
          <a:p>
            <a:pPr lvl="2">
              <a:spcAft>
                <a:spcPts val="1200"/>
              </a:spcAft>
            </a:pPr>
            <a:r>
              <a:rPr lang="en-US" sz="2400" dirty="0"/>
              <a:t>E.g.,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/>
              <a:t> in </a:t>
            </a:r>
            <a:r>
              <a:rPr lang="en-US" sz="2400" dirty="0">
                <a:latin typeface="+mj-lt"/>
              </a:rPr>
              <a:t>[0, 1]</a:t>
            </a:r>
            <a:r>
              <a:rPr lang="en-US" sz="2400" dirty="0"/>
              <a:t>, </a:t>
            </a:r>
            <a:r>
              <a:rPr lang="en-US" sz="2400" i="1" dirty="0">
                <a:latin typeface="+mj-lt"/>
              </a:rPr>
              <a:t>B</a:t>
            </a:r>
            <a:r>
              <a:rPr lang="en-US" sz="2400" i="1" dirty="0"/>
              <a:t> </a:t>
            </a:r>
            <a:r>
              <a:rPr lang="en-US" sz="2400" dirty="0"/>
              <a:t>in </a:t>
            </a:r>
            <a:r>
              <a:rPr lang="en-US" sz="2400" dirty="0">
                <a:latin typeface="+mj-lt"/>
              </a:rPr>
              <a:t>[-5, 5]</a:t>
            </a:r>
            <a:r>
              <a:rPr lang="en-US" sz="2400" dirty="0"/>
              <a:t>, 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i="1" dirty="0"/>
              <a:t> </a:t>
            </a:r>
            <a:r>
              <a:rPr lang="en-US" sz="2400" dirty="0"/>
              <a:t>in </a:t>
            </a:r>
            <a:r>
              <a:rPr lang="en-US" sz="2400" dirty="0">
                <a:latin typeface="+mj-lt"/>
              </a:rPr>
              <a:t>[-3333, -2222]</a:t>
            </a:r>
            <a:endParaRPr lang="en-US" sz="3200" dirty="0"/>
          </a:p>
          <a:p>
            <a:r>
              <a:rPr lang="en-US" b="1" i="1" dirty="0"/>
              <a:t>Output</a:t>
            </a:r>
            <a:r>
              <a:rPr lang="en-US" dirty="0"/>
              <a:t>: transformed feature vector, all on same scale</a:t>
            </a:r>
          </a:p>
          <a:p>
            <a:endParaRPr lang="en-US" sz="3200" dirty="0"/>
          </a:p>
          <a:p>
            <a:r>
              <a:rPr lang="en-US" dirty="0"/>
              <a:t>Each feature </a:t>
            </a:r>
            <a:r>
              <a:rPr lang="en-US" i="1" dirty="0">
                <a:latin typeface="+mj-lt"/>
              </a:rPr>
              <a:t>f </a:t>
            </a:r>
            <a:r>
              <a:rPr lang="en-US" dirty="0"/>
              <a:t>now has values in range </a:t>
            </a:r>
            <a:r>
              <a:rPr lang="en-US" dirty="0">
                <a:latin typeface="+mj-lt"/>
              </a:rPr>
              <a:t>[0, 1]</a:t>
            </a:r>
            <a:endParaRPr lang="en-US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700" dirty="0" err="1">
                <a:latin typeface="+mj-lt"/>
              </a:rPr>
              <a:t>min</a:t>
            </a:r>
            <a:r>
              <a:rPr lang="en-US" sz="2700" i="1" baseline="-25000" dirty="0" err="1">
                <a:latin typeface="+mj-lt"/>
              </a:rPr>
              <a:t>f</a:t>
            </a:r>
            <a:r>
              <a:rPr lang="en-US" sz="2700" dirty="0"/>
              <a:t> = minimum value for </a:t>
            </a:r>
            <a:r>
              <a:rPr lang="en-US" sz="2700" i="1" dirty="0">
                <a:latin typeface="+mj-lt"/>
              </a:rPr>
              <a:t>f</a:t>
            </a:r>
            <a:r>
              <a:rPr lang="en-US" sz="2700" i="1" dirty="0"/>
              <a:t> </a:t>
            </a:r>
            <a:r>
              <a:rPr lang="en-US" sz="2700" dirty="0"/>
              <a:t>in training data</a:t>
            </a:r>
          </a:p>
          <a:p>
            <a:pPr lvl="1"/>
            <a:r>
              <a:rPr lang="en-US" sz="2700" dirty="0" err="1">
                <a:latin typeface="+mj-lt"/>
              </a:rPr>
              <a:t>max</a:t>
            </a:r>
            <a:r>
              <a:rPr lang="en-US" sz="2700" i="1" baseline="-25000" dirty="0" err="1">
                <a:latin typeface="+mj-lt"/>
              </a:rPr>
              <a:t>f</a:t>
            </a:r>
            <a:r>
              <a:rPr lang="en-US" sz="2700" dirty="0"/>
              <a:t> = maximum value for </a:t>
            </a:r>
            <a:r>
              <a:rPr lang="en-US" sz="2700" i="1" dirty="0">
                <a:latin typeface="+mj-lt"/>
              </a:rPr>
              <a:t>f</a:t>
            </a:r>
            <a:r>
              <a:rPr lang="en-US" sz="2700" i="1" dirty="0"/>
              <a:t> </a:t>
            </a:r>
            <a:r>
              <a:rPr lang="en-US" sz="2700" dirty="0"/>
              <a:t>in training data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803AB-64F6-564C-9F7D-45CF24EF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13" y="3657600"/>
            <a:ext cx="4660900" cy="10668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D68854-77F4-8843-AD9A-08FAE263F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(COMP 135)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3044B2-8130-7F49-94D9-F4A23E46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DAB-E52F-6A4D-9180-A9BB3F8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AE6A-3689-6144-B78D-E08010B5C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Input</a:t>
            </a:r>
            <a:r>
              <a:rPr lang="en-US" dirty="0"/>
              <a:t>: numeric features, each on any scale</a:t>
            </a:r>
          </a:p>
          <a:p>
            <a:pPr>
              <a:spcAft>
                <a:spcPts val="1800"/>
              </a:spcAft>
            </a:pPr>
            <a:r>
              <a:rPr lang="en-US" b="1" i="1" dirty="0"/>
              <a:t>Output</a:t>
            </a:r>
            <a:r>
              <a:rPr lang="en-US" dirty="0"/>
              <a:t>: transformed feature vector, all evenly distributed</a:t>
            </a:r>
          </a:p>
          <a:p>
            <a:r>
              <a:rPr lang="en-US" dirty="0"/>
              <a:t>Each feature </a:t>
            </a:r>
            <a:r>
              <a:rPr lang="en-US" i="1" dirty="0">
                <a:latin typeface="+mj-lt"/>
              </a:rPr>
              <a:t>f</a:t>
            </a:r>
            <a:r>
              <a:rPr lang="en-US" dirty="0"/>
              <a:t> now has zero mean and unit variance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lvl="1"/>
            <a:r>
              <a:rPr lang="en-US" dirty="0"/>
              <a:t>      = empirical mean </a:t>
            </a:r>
            <a:r>
              <a:rPr lang="en-US" sz="2400" dirty="0"/>
              <a:t>for </a:t>
            </a:r>
            <a:r>
              <a:rPr lang="en-US" sz="2400" i="1" dirty="0">
                <a:latin typeface="+mj-lt"/>
              </a:rPr>
              <a:t>f</a:t>
            </a:r>
            <a:r>
              <a:rPr lang="en-US" dirty="0"/>
              <a:t> in training data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dirty="0"/>
              <a:t>      = empirical standard deviation </a:t>
            </a:r>
            <a:r>
              <a:rPr lang="en-US" sz="2400" dirty="0"/>
              <a:t>for </a:t>
            </a:r>
            <a:r>
              <a:rPr lang="en-US" sz="2400" i="1" dirty="0">
                <a:latin typeface="+mj-lt"/>
              </a:rPr>
              <a:t>f</a:t>
            </a:r>
            <a:r>
              <a:rPr lang="en-US" dirty="0"/>
              <a:t> in training data</a:t>
            </a:r>
          </a:p>
          <a:p>
            <a:r>
              <a:rPr lang="en-US" dirty="0"/>
              <a:t>Features treated as if normally distributed</a:t>
            </a:r>
          </a:p>
          <a:p>
            <a:pPr lvl="1"/>
            <a:r>
              <a:rPr lang="en-US" dirty="0"/>
              <a:t>If original data is (approximately) normal, typical range is </a:t>
            </a:r>
            <a:r>
              <a:rPr lang="en-US" dirty="0">
                <a:latin typeface="+mj-lt"/>
              </a:rPr>
              <a:t>[-3, 3]</a:t>
            </a:r>
          </a:p>
          <a:p>
            <a:pPr lvl="1"/>
            <a:r>
              <a:rPr lang="en-US" dirty="0"/>
              <a:t>Also known as a </a:t>
            </a:r>
            <a:r>
              <a:rPr lang="en-US" dirty="0">
                <a:solidFill>
                  <a:schemeClr val="accent3"/>
                </a:solidFill>
              </a:rPr>
              <a:t>z-score transform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99E872-D6FC-2845-B218-95D091B5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(COMP 135)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6086F1-9346-A948-B2F3-BC0873C0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9B5AF67-037D-A84F-AA9C-E2680132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68600"/>
            <a:ext cx="3810000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17CFD-8909-D84B-9541-CFD4D785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" y="3882263"/>
            <a:ext cx="388620" cy="291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9C302-AF3F-F146-AD85-259ADFF35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51" y="4263263"/>
            <a:ext cx="415608" cy="308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2496C0-8497-9041-87AD-C95113D4328A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DAB-E52F-6A4D-9180-A9BB3F8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Too Many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AE6A-3689-6144-B78D-E08010B5C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We apply some algorithm to data, fitting a linear (or other) function, for regression or classification</a:t>
            </a:r>
          </a:p>
          <a:p>
            <a:r>
              <a:rPr lang="en-US" sz="2800" b="1" i="1" dirty="0"/>
              <a:t>Problem</a:t>
            </a:r>
            <a:r>
              <a:rPr lang="en-US" sz="2800" dirty="0"/>
              <a:t>: many, many data-features</a:t>
            </a:r>
          </a:p>
          <a:p>
            <a:pPr lvl="1"/>
            <a:r>
              <a:rPr lang="en-US" sz="2500" dirty="0"/>
              <a:t>E.g., data-set of high-resolution (megapixel) images</a:t>
            </a:r>
          </a:p>
          <a:p>
            <a:pPr lvl="1"/>
            <a:r>
              <a:rPr lang="en-US" sz="2500" dirty="0"/>
              <a:t>Each pixel in an image has 3 numerical values corresponding to color channels</a:t>
            </a:r>
          </a:p>
          <a:p>
            <a:pPr lvl="1">
              <a:spcAft>
                <a:spcPts val="1200"/>
              </a:spcAft>
            </a:pPr>
            <a:r>
              <a:rPr lang="en-US" sz="2500" dirty="0"/>
              <a:t>Algorithm needs to find coefficients for each such value</a:t>
            </a:r>
          </a:p>
          <a:p>
            <a:r>
              <a:rPr lang="en-US" sz="2800" dirty="0"/>
              <a:t>Again, this can lead to very poor performance, and it may be impractical even to use all the features</a:t>
            </a:r>
          </a:p>
          <a:p>
            <a:pPr lvl="1"/>
            <a:r>
              <a:rPr lang="en-US" sz="2500" dirty="0"/>
              <a:t>We generally </a:t>
            </a:r>
            <a:r>
              <a:rPr lang="en-US" sz="2500" b="1" i="1" dirty="0"/>
              <a:t>don’t know </a:t>
            </a:r>
            <a:r>
              <a:rPr lang="en-US" sz="2500" dirty="0"/>
              <a:t>which are truly important</a:t>
            </a:r>
          </a:p>
          <a:p>
            <a:endParaRPr lang="en-US" sz="28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D68854-77F4-8843-AD9A-08FAE263F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Machine Learning (COMP 135)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3044B2-8130-7F49-94D9-F4A23E46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88922</TotalTime>
  <Words>1020</Words>
  <Application>Microsoft Macintosh PowerPoint</Application>
  <PresentationFormat>On-screen Show (4:3)</PresentationFormat>
  <Paragraphs>129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Bookman Old Style</vt:lpstr>
      <vt:lpstr>Courier</vt:lpstr>
      <vt:lpstr>Gill Sans MT</vt:lpstr>
      <vt:lpstr>Helvetica</vt:lpstr>
      <vt:lpstr>Times New Roman</vt:lpstr>
      <vt:lpstr>Wingdings</vt:lpstr>
      <vt:lpstr>Wingdings 3</vt:lpstr>
      <vt:lpstr>new_lecs</vt:lpstr>
      <vt:lpstr>Class #07:  Feature Engineering</vt:lpstr>
      <vt:lpstr>Feature Engineering</vt:lpstr>
      <vt:lpstr>Example: Higher-Order Polynomial Features</vt:lpstr>
      <vt:lpstr>The Cost of Feature Transformation</vt:lpstr>
      <vt:lpstr>The Cost of Feature Transformation</vt:lpstr>
      <vt:lpstr>Issue: “Uneven” Features</vt:lpstr>
      <vt:lpstr>Feature Rescaling</vt:lpstr>
      <vt:lpstr>Feature Standardization</vt:lpstr>
      <vt:lpstr>Issue: Too Many Features</vt:lpstr>
      <vt:lpstr>One Solution: Best Subset Selection</vt:lpstr>
      <vt:lpstr>Another Approach: Forward Stepwise Selection</vt:lpstr>
      <vt:lpstr>Backwards Stepwise Selection</vt:lpstr>
      <vt:lpstr>Best Subset vs. Stepwise Selection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2373</cp:revision>
  <cp:lastPrinted>2020-01-15T13:37:23Z</cp:lastPrinted>
  <dcterms:created xsi:type="dcterms:W3CDTF">2017-09-06T15:49:01Z</dcterms:created>
  <dcterms:modified xsi:type="dcterms:W3CDTF">2020-07-22T13:44:22Z</dcterms:modified>
  <cp:category/>
</cp:coreProperties>
</file>