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1262" r:id="rId2"/>
    <p:sldId id="1530" r:id="rId3"/>
    <p:sldId id="1478" r:id="rId4"/>
    <p:sldId id="1480" r:id="rId5"/>
    <p:sldId id="1545" r:id="rId6"/>
    <p:sldId id="1555" r:id="rId7"/>
    <p:sldId id="1556" r:id="rId8"/>
    <p:sldId id="1557" r:id="rId9"/>
    <p:sldId id="1558" r:id="rId10"/>
    <p:sldId id="1512" r:id="rId11"/>
    <p:sldId id="1544" r:id="rId12"/>
    <p:sldId id="1536" r:id="rId13"/>
    <p:sldId id="1563" r:id="rId14"/>
    <p:sldId id="1564" r:id="rId15"/>
    <p:sldId id="1559" r:id="rId16"/>
    <p:sldId id="1562" r:id="rId17"/>
    <p:sldId id="1560" r:id="rId18"/>
    <p:sldId id="1547" r:id="rId19"/>
    <p:sldId id="1553" r:id="rId20"/>
    <p:sldId id="1561" r:id="rId21"/>
    <p:sldId id="1548" r:id="rId22"/>
  </p:sldIdLst>
  <p:sldSz cx="9144000" cy="6858000" type="screen4x3"/>
  <p:notesSz cx="9283700" cy="7035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E5FFFF"/>
    <a:srgbClr val="FDD22B"/>
    <a:srgbClr val="020000"/>
    <a:srgbClr val="3251D1"/>
    <a:srgbClr val="4F6F92"/>
    <a:srgbClr val="57B0FF"/>
    <a:srgbClr val="FFFF00"/>
    <a:srgbClr val="339900"/>
    <a:srgbClr val="CCCCCC"/>
    <a:srgbClr val="09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20" autoAdjust="0"/>
    <p:restoredTop sz="90952"/>
  </p:normalViewPr>
  <p:slideViewPr>
    <p:cSldViewPr>
      <p:cViewPr varScale="1">
        <p:scale>
          <a:sx n="116" d="100"/>
          <a:sy n="116" d="100"/>
        </p:scale>
        <p:origin x="13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0"/>
    </p:cViewPr>
  </p:sorterViewPr>
  <p:notesViewPr>
    <p:cSldViewPr>
      <p:cViewPr varScale="1">
        <p:scale>
          <a:sx n="156" d="100"/>
          <a:sy n="156" d="100"/>
        </p:scale>
        <p:origin x="-1104" y="-104"/>
      </p:cViewPr>
      <p:guideLst>
        <p:guide orient="horz" pos="2216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5425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5425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fld id="{FED210AC-0B1E-A14F-AC42-C56FA48605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3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4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7050"/>
            <a:ext cx="3519488" cy="2640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41688"/>
            <a:ext cx="68103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4963"/>
            <a:ext cx="4024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84963"/>
            <a:ext cx="40243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fld id="{E6B0C90F-4174-C14F-A195-774157CA172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C90F-4174-C14F-A195-774157CA172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3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813" y="41529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/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8516" y="3733800"/>
            <a:ext cx="4921084" cy="1143000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/>
              <a:t>Class #08: </a:t>
            </a:r>
            <a:br>
              <a:rPr lang="en-US" sz="2400" dirty="0"/>
            </a:br>
            <a:r>
              <a:rPr lang="en-US" sz="2400" dirty="0"/>
              <a:t>Logistic Regression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Machine Learning (COMP 135)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7C96A-0ACF-AA40-8E5A-43146E63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57600"/>
            <a:ext cx="2165516" cy="12765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the Logistic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67200" y="1295400"/>
            <a:ext cx="4495800" cy="3886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Also known as the </a:t>
            </a:r>
            <a:r>
              <a:rPr lang="en-US" dirty="0">
                <a:solidFill>
                  <a:schemeClr val="accent3"/>
                </a:solidFill>
              </a:rPr>
              <a:t>Sigmoid</a:t>
            </a:r>
            <a:r>
              <a:rPr lang="en-US" dirty="0"/>
              <a:t>, from the shape of its plot</a:t>
            </a:r>
          </a:p>
          <a:p>
            <a:r>
              <a:rPr lang="en-US" dirty="0"/>
              <a:t>It always has a value in range: </a:t>
            </a:r>
          </a:p>
          <a:p>
            <a:pPr algn="ctr">
              <a:spcAft>
                <a:spcPts val="1200"/>
              </a:spcAft>
              <a:buNone/>
            </a:pPr>
            <a:r>
              <a:rPr lang="en-US" dirty="0">
                <a:latin typeface="Bookman Old Style"/>
                <a:cs typeface="Bookman Old Style"/>
              </a:rPr>
              <a:t>0 ≤ </a:t>
            </a:r>
            <a:r>
              <a:rPr lang="en-US" i="1" dirty="0" err="1">
                <a:latin typeface="Bookman Old Style"/>
                <a:cs typeface="Bookman Old Style"/>
              </a:rPr>
              <a:t>x</a:t>
            </a:r>
            <a:r>
              <a:rPr lang="en-US" dirty="0">
                <a:latin typeface="Bookman Old Style"/>
                <a:cs typeface="Bookman Old Style"/>
              </a:rPr>
              <a:t> ≤ 1</a:t>
            </a:r>
          </a:p>
          <a:p>
            <a:r>
              <a:rPr lang="en-US" dirty="0"/>
              <a:t>The function is everywhere differentiable, and has a </a:t>
            </a:r>
            <a:r>
              <a:rPr lang="en-US" i="1" dirty="0"/>
              <a:t>derivative</a:t>
            </a:r>
            <a:r>
              <a:rPr lang="en-US" b="1" i="1" dirty="0"/>
              <a:t> </a:t>
            </a:r>
            <a:r>
              <a:rPr lang="en-US" dirty="0"/>
              <a:t>that is easy to calculate, which turns out to be useful for learning: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176729"/>
            <a:ext cx="2667000" cy="67564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33400" y="5029200"/>
            <a:ext cx="3124200" cy="1066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33400" y="1295400"/>
            <a:ext cx="3124200" cy="3733800"/>
            <a:chOff x="533400" y="2362200"/>
            <a:chExt cx="3124200" cy="3733800"/>
          </a:xfrm>
        </p:grpSpPr>
        <p:pic>
          <p:nvPicPr>
            <p:cNvPr id="12" name="Picture 11" descr="sigmoidPlot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2706253"/>
              <a:ext cx="2819400" cy="3161147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33400" y="2362200"/>
              <a:ext cx="3124200" cy="3733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14800" y="5105400"/>
            <a:ext cx="4800600" cy="914400"/>
            <a:chOff x="4191000" y="4267200"/>
            <a:chExt cx="4800600" cy="91440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3400" y="4540512"/>
              <a:ext cx="4495800" cy="406762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4191000" y="4267200"/>
              <a:ext cx="48006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2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5E83-CFB7-8542-97C3-0FD0B8A7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015E-50F1-0C42-BBA7-4BB95867D6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6600"/>
              </a:spcAft>
            </a:pPr>
            <a:r>
              <a:rPr lang="en-US" sz="2200" dirty="0"/>
              <a:t>In perceptron learning we update the weight vector in each case based upon a mis-classified instance, using the equation:</a:t>
            </a:r>
          </a:p>
          <a:p>
            <a:r>
              <a:rPr lang="en-US" sz="2200" dirty="0"/>
              <a:t>For the logistic, using the same loss function (squared error), we would do the same, but add an extra term: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9A5A3-2D29-0E43-B991-353262B2D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760D8-4D81-884C-94CD-1DB8039BE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7AF3AB-FF07-364E-807F-3BD2B440D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2133600"/>
            <a:ext cx="5048250" cy="361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E6BD61-D06C-CE48-8C95-C274378F3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652361"/>
            <a:ext cx="8382000" cy="361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CC11CA-EB62-944C-B178-99379B9393DE}"/>
              </a:ext>
            </a:extLst>
          </p:cNvPr>
          <p:cNvCxnSpPr>
            <a:cxnSpLocks/>
          </p:cNvCxnSpPr>
          <p:nvPr/>
        </p:nvCxnSpPr>
        <p:spPr>
          <a:xfrm flipH="1">
            <a:off x="3314704" y="4251802"/>
            <a:ext cx="228598" cy="257807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48C0C98-6E7C-6A40-B489-696E809C9720}"/>
              </a:ext>
            </a:extLst>
          </p:cNvPr>
          <p:cNvSpPr/>
          <p:nvPr/>
        </p:nvSpPr>
        <p:spPr>
          <a:xfrm>
            <a:off x="104775" y="4386738"/>
            <a:ext cx="4038600" cy="10604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difference between what output </a:t>
            </a:r>
            <a:r>
              <a:rPr lang="en-US" b="1" i="1" dirty="0">
                <a:solidFill>
                  <a:schemeClr val="tx1"/>
                </a:solidFill>
              </a:rPr>
              <a:t>should</a:t>
            </a:r>
            <a:r>
              <a:rPr lang="en-US" dirty="0">
                <a:solidFill>
                  <a:schemeClr val="tx1"/>
                </a:solidFill>
              </a:rPr>
              <a:t> be, and what our weights make it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0A3D0F9-50B3-C647-BABF-1B7BA114F377}"/>
              </a:ext>
            </a:extLst>
          </p:cNvPr>
          <p:cNvSpPr/>
          <p:nvPr/>
        </p:nvSpPr>
        <p:spPr>
          <a:xfrm rot="16200000">
            <a:off x="3475833" y="3243578"/>
            <a:ext cx="134938" cy="1752601"/>
          </a:xfrm>
          <a:prstGeom prst="leftBrace">
            <a:avLst/>
          </a:prstGeom>
          <a:ln w="317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DE2231-2BBE-074A-A8A3-F0D9DF1E46E4}"/>
              </a:ext>
            </a:extLst>
          </p:cNvPr>
          <p:cNvCxnSpPr>
            <a:cxnSpLocks/>
          </p:cNvCxnSpPr>
          <p:nvPr/>
        </p:nvCxnSpPr>
        <p:spPr>
          <a:xfrm flipH="1">
            <a:off x="5717612" y="4262518"/>
            <a:ext cx="647699" cy="1084836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D3BD3AA-6F00-914B-AD4B-5E133D0A92EA}"/>
              </a:ext>
            </a:extLst>
          </p:cNvPr>
          <p:cNvSpPr/>
          <p:nvPr/>
        </p:nvSpPr>
        <p:spPr>
          <a:xfrm>
            <a:off x="4305300" y="5348604"/>
            <a:ext cx="4038600" cy="7473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The derivative of the logistic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45BE2D08-F032-B840-ACE3-E24AA590AE63}"/>
              </a:ext>
            </a:extLst>
          </p:cNvPr>
          <p:cNvSpPr/>
          <p:nvPr/>
        </p:nvSpPr>
        <p:spPr>
          <a:xfrm rot="16200000">
            <a:off x="6284787" y="2722910"/>
            <a:ext cx="161048" cy="2814182"/>
          </a:xfrm>
          <a:prstGeom prst="leftBrace">
            <a:avLst/>
          </a:prstGeom>
          <a:ln w="317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8A5E70-DC71-AF4E-8980-CACFD30ED524}"/>
              </a:ext>
            </a:extLst>
          </p:cNvPr>
          <p:cNvCxnSpPr>
            <a:cxnSpLocks/>
          </p:cNvCxnSpPr>
          <p:nvPr/>
        </p:nvCxnSpPr>
        <p:spPr>
          <a:xfrm flipH="1">
            <a:off x="8170069" y="4330292"/>
            <a:ext cx="214980" cy="58667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B4EE9C4-9130-1A48-841B-1CA77E8DE111}"/>
              </a:ext>
            </a:extLst>
          </p:cNvPr>
          <p:cNvSpPr/>
          <p:nvPr/>
        </p:nvSpPr>
        <p:spPr>
          <a:xfrm>
            <a:off x="7079225" y="4481441"/>
            <a:ext cx="1907611" cy="7473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The </a:t>
            </a:r>
            <a:r>
              <a:rPr lang="en-US" sz="2200" i="1" spc="3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j</a:t>
            </a:r>
            <a:r>
              <a:rPr lang="en-US" sz="2200" dirty="0" err="1">
                <a:solidFill>
                  <a:schemeClr val="tx1"/>
                </a:solidFill>
              </a:rPr>
              <a:t>th</a:t>
            </a:r>
            <a:r>
              <a:rPr lang="en-US" sz="2200" dirty="0">
                <a:solidFill>
                  <a:schemeClr val="tx1"/>
                </a:solidFill>
              </a:rPr>
              <a:t> feature-value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A6D4D749-3B9A-FB49-911A-0F687F2CBAAB}"/>
              </a:ext>
            </a:extLst>
          </p:cNvPr>
          <p:cNvSpPr/>
          <p:nvPr/>
        </p:nvSpPr>
        <p:spPr>
          <a:xfrm rot="16200000">
            <a:off x="8267128" y="3724501"/>
            <a:ext cx="210435" cy="865597"/>
          </a:xfrm>
          <a:prstGeom prst="leftBrace">
            <a:avLst/>
          </a:prstGeom>
          <a:ln w="317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90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0" grpId="0" animBg="1"/>
      <p:bldP spid="19" grpId="0" animBg="1"/>
      <p:bldP spid="20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5E83-CFB7-8542-97C3-0FD0B8A7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Descent for Logistic Regression,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015E-50F1-0C42-BBA7-4BB95867D6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6152"/>
            <a:ext cx="8229600" cy="4937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We could then use the same approach as for linear classification,  starting with some random (or uniform) weights and then: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Choose an input </a:t>
            </a:r>
            <a:r>
              <a:rPr lang="en-US" sz="2100" b="1" dirty="0">
                <a:latin typeface="Bookman Old Style" panose="02050604050505020204" pitchFamily="18" charset="0"/>
              </a:rPr>
              <a:t>x</a:t>
            </a:r>
            <a:r>
              <a:rPr lang="en-US" sz="2100" i="1" baseline="-25000" dirty="0">
                <a:latin typeface="Bookman Old Style" panose="02050604050505020204" pitchFamily="18" charset="0"/>
              </a:rPr>
              <a:t>i</a:t>
            </a:r>
            <a:r>
              <a:rPr lang="en-US" sz="2100" b="1" dirty="0"/>
              <a:t> </a:t>
            </a:r>
            <a:r>
              <a:rPr lang="en-US" sz="2100" dirty="0"/>
              <a:t>from our data set that is wrongly classified.</a:t>
            </a:r>
          </a:p>
          <a:p>
            <a:pPr marL="457200" indent="-457200">
              <a:spcAft>
                <a:spcPts val="4200"/>
              </a:spcAft>
              <a:buFont typeface="+mj-lt"/>
              <a:buAutoNum type="arabicPeriod"/>
            </a:pPr>
            <a:r>
              <a:rPr lang="en-US" sz="2100" dirty="0"/>
              <a:t>Update vector of weights,                                           :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 startAt="3"/>
            </a:pPr>
            <a:r>
              <a:rPr lang="en-US" sz="2000" dirty="0"/>
              <a:t>Repeat until weights no longer change; modify learning parameter </a:t>
            </a:r>
            <a:r>
              <a:rPr lang="en-US" sz="2000" dirty="0">
                <a:latin typeface="Bookman Old Style" panose="02050604050505020204" pitchFamily="18" charset="0"/>
              </a:rPr>
              <a:t>𝛼 </a:t>
            </a:r>
            <a:r>
              <a:rPr lang="en-US" sz="2000" dirty="0"/>
              <a:t>over time to guarantee this.</a:t>
            </a:r>
          </a:p>
          <a:p>
            <a:r>
              <a:rPr lang="en-US" sz="2200" dirty="0"/>
              <a:t>Again, we make </a:t>
            </a:r>
            <a:r>
              <a:rPr lang="en-US" sz="2400" dirty="0">
                <a:latin typeface="Bookman Old Style" panose="02050604050505020204" pitchFamily="18" charset="0"/>
              </a:rPr>
              <a:t>𝛼 </a:t>
            </a:r>
            <a:r>
              <a:rPr lang="en-US" sz="2400" dirty="0"/>
              <a:t>smaller and smaller over time, and the algorithm converges as </a:t>
            </a:r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9A5A3-2D29-0E43-B991-353262B2D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760D8-4D81-884C-94CD-1DB8039BE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0C32E-F0A8-A946-A110-60ACD713D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40" y="2514600"/>
            <a:ext cx="3108960" cy="274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97A846-F268-D745-88A2-EA03B11CC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0" y="4681728"/>
            <a:ext cx="865505" cy="2393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3885F7-B553-D947-A2F5-498D71BCE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927350"/>
            <a:ext cx="8087895" cy="3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6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5E83-CFB7-8542-97C3-0FD0B8A7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Problem: Local Minima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015E-50F1-0C42-BBA7-4BB95867D6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570560"/>
            <a:ext cx="8229600" cy="158335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While this sort of weight update </a:t>
            </a:r>
            <a:r>
              <a:rPr lang="en-US" sz="2200" b="1" i="1" dirty="0"/>
              <a:t>does </a:t>
            </a:r>
            <a:r>
              <a:rPr lang="en-US" sz="2200" dirty="0"/>
              <a:t>drive the error down, it has a flaw: squared-error loss for logistic regression is </a:t>
            </a:r>
            <a:r>
              <a:rPr lang="en-US" sz="2200" b="1" i="1" dirty="0"/>
              <a:t>not </a:t>
            </a:r>
            <a:r>
              <a:rPr lang="en-US" sz="2200" dirty="0"/>
              <a:t>convex</a:t>
            </a:r>
          </a:p>
          <a:p>
            <a:pPr lvl="1"/>
            <a:r>
              <a:rPr lang="en-US" sz="1900" dirty="0"/>
              <a:t>Gradient descent can get stuck in locally optimal solutions that aren’t ideal</a:t>
            </a:r>
          </a:p>
          <a:p>
            <a:pPr lvl="1">
              <a:spcAft>
                <a:spcPts val="600"/>
              </a:spcAft>
            </a:pPr>
            <a:r>
              <a:rPr lang="en-US" sz="1900" dirty="0"/>
              <a:t>Solution: change the error function!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9A5A3-2D29-0E43-B991-353262B2D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760D8-4D81-884C-94CD-1DB8039BE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3885F7-B553-D947-A2F5-498D71BCE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50950"/>
            <a:ext cx="8087895" cy="34925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92F38B-D626-C644-BB00-5E57D4ECBEE0}"/>
              </a:ext>
            </a:extLst>
          </p:cNvPr>
          <p:cNvGrpSpPr/>
          <p:nvPr/>
        </p:nvGrpSpPr>
        <p:grpSpPr>
          <a:xfrm>
            <a:off x="1143000" y="1631555"/>
            <a:ext cx="7097975" cy="2635645"/>
            <a:chOff x="1287057" y="1479155"/>
            <a:chExt cx="7097975" cy="263564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A9AE5C4-0E62-C54B-AA51-7B262ECE0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968084" y="2603890"/>
              <a:ext cx="894512" cy="256565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DB84BB-9369-5342-BD69-5BA5F13C3ACF}"/>
                </a:ext>
              </a:extLst>
            </p:cNvPr>
            <p:cNvGrpSpPr/>
            <p:nvPr/>
          </p:nvGrpSpPr>
          <p:grpSpPr>
            <a:xfrm>
              <a:off x="1652529" y="1479155"/>
              <a:ext cx="6732503" cy="2635645"/>
              <a:chOff x="1652529" y="1311007"/>
              <a:chExt cx="6732503" cy="263564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1EC27E7-00C7-6C4B-84E2-312B31FB83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5065" y="1517694"/>
                <a:ext cx="0" cy="24289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ABE9DAC-AF96-704C-BA80-38FAC808E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5065" y="3946651"/>
                <a:ext cx="67299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53A89BCC-0C88-CB43-95DA-E4C83A84032B}"/>
                  </a:ext>
                </a:extLst>
              </p:cNvPr>
              <p:cNvSpPr/>
              <p:nvPr/>
            </p:nvSpPr>
            <p:spPr>
              <a:xfrm>
                <a:off x="1652529" y="1311007"/>
                <a:ext cx="6732503" cy="2423724"/>
              </a:xfrm>
              <a:custGeom>
                <a:avLst/>
                <a:gdLst>
                  <a:gd name="connsiteX0" fmla="*/ 0 w 5739788"/>
                  <a:gd name="connsiteY0" fmla="*/ 2060154 h 2423724"/>
                  <a:gd name="connsiteX1" fmla="*/ 484742 w 5739788"/>
                  <a:gd name="connsiteY1" fmla="*/ 2423711 h 2423724"/>
                  <a:gd name="connsiteX2" fmla="*/ 980501 w 5739788"/>
                  <a:gd name="connsiteY2" fmla="*/ 2049138 h 2423724"/>
                  <a:gd name="connsiteX3" fmla="*/ 1377109 w 5739788"/>
                  <a:gd name="connsiteY3" fmla="*/ 2346593 h 2423724"/>
                  <a:gd name="connsiteX4" fmla="*/ 2302525 w 5739788"/>
                  <a:gd name="connsiteY4" fmla="*/ 1586429 h 2423724"/>
                  <a:gd name="connsiteX5" fmla="*/ 3040656 w 5739788"/>
                  <a:gd name="connsiteY5" fmla="*/ 1927952 h 2423724"/>
                  <a:gd name="connsiteX6" fmla="*/ 4682169 w 5739788"/>
                  <a:gd name="connsiteY6" fmla="*/ 495759 h 2423724"/>
                  <a:gd name="connsiteX7" fmla="*/ 5519451 w 5739788"/>
                  <a:gd name="connsiteY7" fmla="*/ 187287 h 2423724"/>
                  <a:gd name="connsiteX8" fmla="*/ 5739788 w 5739788"/>
                  <a:gd name="connsiteY8" fmla="*/ 0 h 2423724"/>
                  <a:gd name="connsiteX9" fmla="*/ 5739788 w 5739788"/>
                  <a:gd name="connsiteY9" fmla="*/ 0 h 2423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39788" h="2423724">
                    <a:moveTo>
                      <a:pt x="0" y="2060154"/>
                    </a:moveTo>
                    <a:cubicBezTo>
                      <a:pt x="160662" y="2242850"/>
                      <a:pt x="321325" y="2425547"/>
                      <a:pt x="484742" y="2423711"/>
                    </a:cubicBezTo>
                    <a:cubicBezTo>
                      <a:pt x="648159" y="2421875"/>
                      <a:pt x="831773" y="2061991"/>
                      <a:pt x="980501" y="2049138"/>
                    </a:cubicBezTo>
                    <a:cubicBezTo>
                      <a:pt x="1129229" y="2036285"/>
                      <a:pt x="1156772" y="2423711"/>
                      <a:pt x="1377109" y="2346593"/>
                    </a:cubicBezTo>
                    <a:cubicBezTo>
                      <a:pt x="1597446" y="2269475"/>
                      <a:pt x="2025267" y="1656203"/>
                      <a:pt x="2302525" y="1586429"/>
                    </a:cubicBezTo>
                    <a:cubicBezTo>
                      <a:pt x="2579783" y="1516655"/>
                      <a:pt x="2644049" y="2109730"/>
                      <a:pt x="3040656" y="1927952"/>
                    </a:cubicBezTo>
                    <a:cubicBezTo>
                      <a:pt x="3437263" y="1746174"/>
                      <a:pt x="4269037" y="785870"/>
                      <a:pt x="4682169" y="495759"/>
                    </a:cubicBezTo>
                    <a:cubicBezTo>
                      <a:pt x="5095301" y="205648"/>
                      <a:pt x="5343181" y="269913"/>
                      <a:pt x="5519451" y="187287"/>
                    </a:cubicBezTo>
                    <a:cubicBezTo>
                      <a:pt x="5695721" y="104660"/>
                      <a:pt x="5739788" y="0"/>
                      <a:pt x="5739788" y="0"/>
                    </a:cubicBezTo>
                    <a:lnTo>
                      <a:pt x="5739788" y="0"/>
                    </a:lnTo>
                  </a:path>
                </a:pathLst>
              </a:custGeom>
              <a:noFill/>
              <a:ln w="22225"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052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5E83-CFB7-8542-97C3-0FD0B8A7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Descent for Logistic Regression,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015E-50F1-0C42-BBA7-4BB95867D6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6152"/>
            <a:ext cx="8229600" cy="4937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We change the weight-update in our gradient descent approach: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Choose an input </a:t>
            </a:r>
            <a:r>
              <a:rPr lang="en-US" sz="2100" b="1" dirty="0">
                <a:latin typeface="Bookman Old Style" panose="02050604050505020204" pitchFamily="18" charset="0"/>
              </a:rPr>
              <a:t>x</a:t>
            </a:r>
            <a:r>
              <a:rPr lang="en-US" sz="2100" i="1" baseline="-25000" dirty="0">
                <a:latin typeface="Bookman Old Style" panose="02050604050505020204" pitchFamily="18" charset="0"/>
              </a:rPr>
              <a:t>i</a:t>
            </a:r>
            <a:r>
              <a:rPr lang="en-US" sz="2100" b="1" dirty="0"/>
              <a:t> </a:t>
            </a:r>
            <a:r>
              <a:rPr lang="en-US" sz="2100" dirty="0"/>
              <a:t>from our data set that is wrongly classified.</a:t>
            </a:r>
          </a:p>
          <a:p>
            <a:pPr marL="457200" indent="-457200">
              <a:spcAft>
                <a:spcPts val="4200"/>
              </a:spcAft>
              <a:buFont typeface="+mj-lt"/>
              <a:buAutoNum type="arabicPeriod"/>
            </a:pPr>
            <a:r>
              <a:rPr lang="en-US" sz="2100" dirty="0"/>
              <a:t>Update vector of weights,                                           :</a:t>
            </a:r>
          </a:p>
          <a:p>
            <a:pPr marL="457200" indent="-457200">
              <a:spcAft>
                <a:spcPts val="2400"/>
              </a:spcAft>
              <a:buFont typeface="+mj-lt"/>
              <a:buAutoNum type="arabicPeriod" startAt="3"/>
            </a:pPr>
            <a:r>
              <a:rPr lang="en-US" sz="2000" dirty="0"/>
              <a:t>Repeat until weights no longer change; modify learning parameter </a:t>
            </a:r>
            <a:r>
              <a:rPr lang="en-US" sz="2000" dirty="0">
                <a:latin typeface="Bookman Old Style" panose="02050604050505020204" pitchFamily="18" charset="0"/>
              </a:rPr>
              <a:t>𝛼 </a:t>
            </a:r>
            <a:r>
              <a:rPr lang="en-US" sz="2000" dirty="0"/>
              <a:t>over time to guarantee this.</a:t>
            </a:r>
          </a:p>
          <a:p>
            <a:r>
              <a:rPr lang="en-US" sz="2200" dirty="0"/>
              <a:t>Note: the update </a:t>
            </a:r>
            <a:r>
              <a:rPr lang="en-US" sz="2200" b="1" i="1" dirty="0"/>
              <a:t>looks </a:t>
            </a:r>
            <a:r>
              <a:rPr lang="en-US" sz="2200" dirty="0"/>
              <a:t>like the update for linear regression, but: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900" dirty="0"/>
              <a:t>It only uses a </a:t>
            </a:r>
            <a:r>
              <a:rPr lang="en-US" sz="1900" b="1" i="1" dirty="0"/>
              <a:t>single </a:t>
            </a:r>
            <a:r>
              <a:rPr lang="en-US" sz="1900" dirty="0"/>
              <a:t>incorrect data-point, not the sum of </a:t>
            </a:r>
            <a:r>
              <a:rPr lang="en-US" sz="1900" b="1" i="1" dirty="0"/>
              <a:t>all </a:t>
            </a:r>
            <a:r>
              <a:rPr lang="en-US" sz="1900" dirty="0"/>
              <a:t>errors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900" dirty="0"/>
              <a:t>The hypothesis </a:t>
            </a:r>
            <a:r>
              <a:rPr lang="en-US" sz="1900" i="1" dirty="0">
                <a:latin typeface="+mj-lt"/>
              </a:rPr>
              <a:t>h</a:t>
            </a:r>
            <a:r>
              <a:rPr lang="en-US" sz="1900" i="1" dirty="0"/>
              <a:t> </a:t>
            </a:r>
            <a:r>
              <a:rPr lang="en-US" sz="1900" dirty="0"/>
              <a:t>is an application of the logistic function</a:t>
            </a:r>
          </a:p>
          <a:p>
            <a:r>
              <a:rPr lang="en-US" sz="2200" dirty="0"/>
              <a:t>The reason we can do this update is that we </a:t>
            </a:r>
            <a:r>
              <a:rPr lang="en-US" sz="2200" b="1" i="1" dirty="0"/>
              <a:t>don’t </a:t>
            </a:r>
            <a:r>
              <a:rPr lang="en-US" sz="2200" dirty="0"/>
              <a:t>use the squared-error loss, but use a </a:t>
            </a:r>
            <a:r>
              <a:rPr lang="en-US" sz="2200" b="1" i="1" dirty="0"/>
              <a:t>different </a:t>
            </a:r>
            <a:r>
              <a:rPr lang="en-US" sz="2200" dirty="0"/>
              <a:t>loss function: </a:t>
            </a:r>
            <a:r>
              <a:rPr lang="en-US" sz="2200" dirty="0">
                <a:solidFill>
                  <a:schemeClr val="accent3"/>
                </a:solidFill>
              </a:rPr>
              <a:t>logistic loss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9A5A3-2D29-0E43-B991-353262B2D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760D8-4D81-884C-94CD-1DB8039BE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0C32E-F0A8-A946-A110-60ACD713D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40" y="2164080"/>
            <a:ext cx="3108960" cy="274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3885F7-B553-D947-A2F5-498D71BCEB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65041" y="2591499"/>
            <a:ext cx="4577013" cy="34785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8D56BE1-BC4F-B448-A4DB-92A1DF805A2D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0AA516F-C876-7443-AE39-353087EEA3F4}"/>
              </a:ext>
            </a:extLst>
          </p:cNvPr>
          <p:cNvSpPr/>
          <p:nvPr/>
        </p:nvSpPr>
        <p:spPr>
          <a:xfrm>
            <a:off x="2209800" y="2514600"/>
            <a:ext cx="4876800" cy="533400"/>
          </a:xfrm>
          <a:prstGeom prst="roundRect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ACE312-BA84-6640-8998-3B6B62BB0119}"/>
              </a:ext>
            </a:extLst>
          </p:cNvPr>
          <p:cNvCxnSpPr/>
          <p:nvPr/>
        </p:nvCxnSpPr>
        <p:spPr>
          <a:xfrm>
            <a:off x="1905000" y="3886200"/>
            <a:ext cx="488465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3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5E83-CFB7-8542-97C3-0FD0B8A7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Descent for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015E-50F1-0C42-BBA7-4BB95867D6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229600" cy="4175760"/>
          </a:xfrm>
        </p:spPr>
        <p:txBody>
          <a:bodyPr>
            <a:normAutofit/>
          </a:bodyPr>
          <a:lstStyle/>
          <a:p>
            <a:pPr>
              <a:spcAft>
                <a:spcPts val="4200"/>
              </a:spcAft>
            </a:pPr>
            <a:r>
              <a:rPr lang="en-US" sz="2200" dirty="0"/>
              <a:t>The logistic update equation, via gradient descent, minimizes the </a:t>
            </a:r>
            <a:r>
              <a:rPr lang="en-US" sz="2200" dirty="0">
                <a:solidFill>
                  <a:schemeClr val="accent3"/>
                </a:solidFill>
              </a:rPr>
              <a:t>log-loss</a:t>
            </a:r>
            <a:r>
              <a:rPr lang="en-US" sz="2200" dirty="0"/>
              <a:t> (also known as </a:t>
            </a:r>
            <a:r>
              <a:rPr lang="en-US" sz="2200" dirty="0">
                <a:solidFill>
                  <a:schemeClr val="accent3"/>
                </a:solidFill>
              </a:rPr>
              <a:t>logistic loss </a:t>
            </a:r>
            <a:r>
              <a:rPr lang="en-US" sz="2200" dirty="0"/>
              <a:t>or  </a:t>
            </a:r>
            <a:r>
              <a:rPr lang="en-US" sz="2200" dirty="0">
                <a:solidFill>
                  <a:schemeClr val="accent3"/>
                </a:solidFill>
              </a:rPr>
              <a:t>binary cross entropy</a:t>
            </a:r>
            <a:r>
              <a:rPr lang="en-US" sz="2200" dirty="0"/>
              <a:t>):</a:t>
            </a:r>
          </a:p>
          <a:p>
            <a:endParaRPr lang="en-US" sz="2200" dirty="0"/>
          </a:p>
          <a:p>
            <a:endParaRPr lang="en-US" sz="2200" dirty="0"/>
          </a:p>
          <a:p>
            <a:pPr lvl="1">
              <a:spcAft>
                <a:spcPts val="3600"/>
              </a:spcAft>
            </a:pPr>
            <a:r>
              <a:rPr lang="en-US" sz="1900" dirty="0"/>
              <a:t>For these purposes, we treat the output of the logistic as the probability we are interested in:</a:t>
            </a:r>
          </a:p>
          <a:p>
            <a:pPr lvl="1"/>
            <a:r>
              <a:rPr lang="en-US" sz="1900" dirty="0"/>
              <a:t>Over time, we drive the loss towards 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9A5A3-2D29-0E43-B991-353262B2D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760D8-4D81-884C-94CD-1DB8039BE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985A85E-A506-7B4D-9FB9-5AC688F3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2785745"/>
            <a:ext cx="6248400" cy="1000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E49A0F-213B-6746-8CF3-13E465E3B2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6666" y="4591335"/>
            <a:ext cx="1510665" cy="336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403AD4-6AAE-914D-9005-87C43AE545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42158" y="1400219"/>
            <a:ext cx="5059680" cy="38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3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5E83-CFB7-8542-97C3-0FD0B8A7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Descent for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015E-50F1-0C42-BBA7-4BB95867D6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5029200"/>
            <a:ext cx="8229600" cy="13716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The log-loss is a </a:t>
            </a:r>
            <a:r>
              <a:rPr lang="en-US" sz="2200" dirty="0">
                <a:solidFill>
                  <a:schemeClr val="accent3"/>
                </a:solidFill>
              </a:rPr>
              <a:t>convex</a:t>
            </a:r>
            <a:r>
              <a:rPr lang="en-US" sz="2200" dirty="0"/>
              <a:t> function</a:t>
            </a:r>
          </a:p>
          <a:p>
            <a:pPr lvl="1">
              <a:spcAft>
                <a:spcPts val="600"/>
              </a:spcAft>
            </a:pPr>
            <a:r>
              <a:rPr lang="en-US" sz="1900" dirty="0"/>
              <a:t>Like the losses used in linear regression and the perceptron</a:t>
            </a:r>
          </a:p>
          <a:p>
            <a:r>
              <a:rPr lang="en-US" sz="2200" dirty="0"/>
              <a:t>This means that the gradient descent process (with suitable values of 𝛼) will </a:t>
            </a:r>
            <a:r>
              <a:rPr lang="en-US" sz="2200" dirty="0">
                <a:solidFill>
                  <a:schemeClr val="accent3"/>
                </a:solidFill>
              </a:rPr>
              <a:t>converge</a:t>
            </a:r>
            <a:r>
              <a:rPr lang="en-US" sz="2200" dirty="0"/>
              <a:t> upon a near-optimal solution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9A5A3-2D29-0E43-B991-353262B2D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760D8-4D81-884C-94CD-1DB8039BE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985A85E-A506-7B4D-9FB9-5AC688F3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39" y="3900805"/>
            <a:ext cx="4998720" cy="800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969B00A-9A01-D044-B9B6-06A1FE2E7AD2}"/>
              </a:ext>
            </a:extLst>
          </p:cNvPr>
          <p:cNvSpPr/>
          <p:nvPr/>
        </p:nvSpPr>
        <p:spPr>
          <a:xfrm>
            <a:off x="1981199" y="3805555"/>
            <a:ext cx="5181600" cy="9906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sitting, meter&#10;&#10;Description automatically generated">
            <a:extLst>
              <a:ext uri="{FF2B5EF4-FFF2-40B4-BE49-F238E27FC236}">
                <a16:creationId xmlns:a16="http://schemas.microsoft.com/office/drawing/2014/main" id="{69D814D0-5A29-3D4B-AA4F-D1141DB62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797" y="1219200"/>
            <a:ext cx="6034405" cy="235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69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434A-97F8-E442-BAE9-A1CFE3F8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Loss vs. </a:t>
            </a:r>
            <a:r>
              <a:rPr lang="en-US" dirty="0" err="1"/>
              <a:t>Thresholded</a:t>
            </a:r>
            <a:r>
              <a:rPr lang="en-US" dirty="0"/>
              <a:t>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3D6B-1F13-C44B-9B91-36062BFF0F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131500" y="3962401"/>
            <a:ext cx="3860096" cy="220979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This graph assumes: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Bookman Old Style" panose="02050604050505020204" pitchFamily="18" charset="0"/>
              </a:rPr>
              <a:t>True label is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Bookman Old Style" panose="02050604050505020204" pitchFamily="18" charset="0"/>
              </a:rPr>
              <a:t>Threshold used is 0.5 (i.e., </a:t>
            </a:r>
            <a:r>
              <a:rPr lang="en-US" sz="2000" i="1" dirty="0" err="1">
                <a:latin typeface="Bookman Old Style" panose="02050604050505020204" pitchFamily="18" charset="0"/>
              </a:rPr>
              <a:t>h</a:t>
            </a:r>
            <a:r>
              <a:rPr lang="en-US" sz="2000" b="1" baseline="-25000" dirty="0" err="1">
                <a:latin typeface="Bookman Old Style" panose="02050604050505020204" pitchFamily="18" charset="0"/>
              </a:rPr>
              <a:t>w</a:t>
            </a:r>
            <a:r>
              <a:rPr lang="en-US" sz="2000" dirty="0">
                <a:latin typeface="Bookman Old Style" panose="02050604050505020204" pitchFamily="18" charset="0"/>
              </a:rPr>
              <a:t> = 1 if probability assigned is </a:t>
            </a:r>
            <a:r>
              <a:rPr lang="en-US" sz="2000" i="1" dirty="0">
                <a:latin typeface="Bookman Old Style" panose="02050604050505020204" pitchFamily="18" charset="0"/>
              </a:rPr>
              <a:t>p</a:t>
            </a:r>
            <a:r>
              <a:rPr lang="en-US" sz="2000" dirty="0">
                <a:latin typeface="Bookman Old Style" panose="02050604050505020204" pitchFamily="18" charset="0"/>
              </a:rPr>
              <a:t> ≥ 0.5)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Bookman Old Style" panose="02050604050505020204" pitchFamily="18" charset="0"/>
              </a:rPr>
              <a:t>Log base 2 is used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F2D6B-064A-AD4F-BDD4-7076E9610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E0B1-7D28-AC46-B13A-8819F4564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F08FB5-E691-9E40-8529-2E6B60C0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27350" y="1880296"/>
            <a:ext cx="5759450" cy="1200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ED7F686-8F1D-944A-9086-8EDD8D0E6168}"/>
              </a:ext>
            </a:extLst>
          </p:cNvPr>
          <p:cNvGrpSpPr>
            <a:grpSpLocks noChangeAspect="1"/>
          </p:cNvGrpSpPr>
          <p:nvPr/>
        </p:nvGrpSpPr>
        <p:grpSpPr>
          <a:xfrm>
            <a:off x="587829" y="3296437"/>
            <a:ext cx="3906317" cy="2929738"/>
            <a:chOff x="413657" y="2974247"/>
            <a:chExt cx="4340352" cy="325526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4A9683-8556-794B-8AAF-08A9C0A77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657" y="2974247"/>
              <a:ext cx="4340352" cy="3255264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0E2368-1183-0B44-A26E-EA041C5CBC09}"/>
                </a:ext>
              </a:extLst>
            </p:cNvPr>
            <p:cNvCxnSpPr/>
            <p:nvPr/>
          </p:nvCxnSpPr>
          <p:spPr>
            <a:xfrm>
              <a:off x="609600" y="5334000"/>
              <a:ext cx="2057400" cy="0"/>
            </a:xfrm>
            <a:prstGeom prst="line">
              <a:avLst/>
            </a:prstGeom>
            <a:ln w="41275">
              <a:solidFill>
                <a:srgbClr val="33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8080E4-FBD7-1A46-971F-71BBD2FD3C11}"/>
                </a:ext>
              </a:extLst>
            </p:cNvPr>
            <p:cNvCxnSpPr/>
            <p:nvPr/>
          </p:nvCxnSpPr>
          <p:spPr>
            <a:xfrm>
              <a:off x="2667000" y="5715000"/>
              <a:ext cx="2057400" cy="0"/>
            </a:xfrm>
            <a:prstGeom prst="line">
              <a:avLst/>
            </a:prstGeom>
            <a:ln w="41275">
              <a:solidFill>
                <a:srgbClr val="33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4C0C6F-D096-D94A-BBA3-6265823A7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1" y="5334000"/>
              <a:ext cx="0" cy="381000"/>
            </a:xfrm>
            <a:prstGeom prst="line">
              <a:avLst/>
            </a:prstGeom>
            <a:ln w="41275">
              <a:solidFill>
                <a:srgbClr val="3399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A9972A6-762F-634F-A6F2-64F363667165}"/>
              </a:ext>
            </a:extLst>
          </p:cNvPr>
          <p:cNvSpPr/>
          <p:nvPr/>
        </p:nvSpPr>
        <p:spPr>
          <a:xfrm>
            <a:off x="36166" y="4805101"/>
            <a:ext cx="842068" cy="380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1/0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5A74F3-2337-544E-8909-1DF3CAFC1DC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78234" y="4995118"/>
            <a:ext cx="377491" cy="313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36406-387B-5C43-A2FF-5154A1480574}"/>
              </a:ext>
            </a:extLst>
          </p:cNvPr>
          <p:cNvSpPr/>
          <p:nvPr/>
        </p:nvSpPr>
        <p:spPr>
          <a:xfrm>
            <a:off x="1313663" y="3080446"/>
            <a:ext cx="990600" cy="34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log</a:t>
            </a: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3B2157-987B-4248-8B18-182936240C1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932663" y="3254723"/>
            <a:ext cx="381000" cy="191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F4D824A-1D9A-D741-888F-5245EC0EEEC5}"/>
              </a:ext>
            </a:extLst>
          </p:cNvPr>
          <p:cNvSpPr txBox="1">
            <a:spLocks/>
          </p:cNvSpPr>
          <p:nvPr/>
        </p:nvSpPr>
        <p:spPr>
          <a:xfrm>
            <a:off x="609600" y="1184714"/>
            <a:ext cx="8229600" cy="87268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/>
              <a:t>For an individual data element, the log loss is an </a:t>
            </a:r>
            <a:r>
              <a:rPr lang="en-US" sz="2000" dirty="0">
                <a:solidFill>
                  <a:schemeClr val="accent3"/>
                </a:solidFill>
              </a:rPr>
              <a:t>upper bound </a:t>
            </a:r>
            <a:r>
              <a:rPr lang="en-US" sz="2000" dirty="0"/>
              <a:t>on a threshold-based (</a:t>
            </a:r>
            <a:r>
              <a:rPr lang="en-US" sz="2000" dirty="0">
                <a:latin typeface="Bookman Old Style" panose="02050604050505020204" pitchFamily="18" charset="0"/>
              </a:rPr>
              <a:t>1/0</a:t>
            </a:r>
            <a:r>
              <a:rPr lang="en-US" sz="2000" dirty="0"/>
              <a:t>) loss: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F82D10-32CC-B647-A3BF-391CC898067C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9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8C906F0-8D71-8D4A-A391-5F222D2F15E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70249357"/>
              </p:ext>
            </p:extLst>
          </p:nvPr>
        </p:nvGraphicFramePr>
        <p:xfrm>
          <a:off x="457200" y="1523999"/>
          <a:ext cx="8229600" cy="403860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41061247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189299068"/>
                    </a:ext>
                  </a:extLst>
                </a:gridCol>
              </a:tblGrid>
              <a:tr h="8013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Linear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19174"/>
                  </a:ext>
                </a:extLst>
              </a:tr>
              <a:tr h="8013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 value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x ∈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ℝ</a:t>
                      </a:r>
                      <a:endParaRPr lang="en-US" sz="28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 value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0 ≤ x ≤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025791"/>
                  </a:ext>
                </a:extLst>
              </a:tr>
              <a:tr h="14423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Output value of an arbitrary 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Probability of belonging 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to a certain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6658577"/>
                  </a:ext>
                </a:extLst>
              </a:tr>
              <a:tr h="9936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Tries to find line that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fits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 to the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Tries to find separator that 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divides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 the classes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14766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vs. Logistic Regression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27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8C906F0-8D71-8D4A-A391-5F222D2F15E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67115423"/>
              </p:ext>
            </p:extLst>
          </p:nvPr>
        </p:nvGraphicFramePr>
        <p:xfrm>
          <a:off x="386287" y="3810000"/>
          <a:ext cx="8452913" cy="2286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17638">
                  <a:extLst>
                    <a:ext uri="{9D8B030D-6E8A-4147-A177-3AD203B41FA5}">
                      <a16:colId xmlns:a16="http://schemas.microsoft.com/office/drawing/2014/main" val="3634918980"/>
                    </a:ext>
                  </a:extLst>
                </a:gridCol>
                <a:gridCol w="5635275">
                  <a:extLst>
                    <a:ext uri="{9D8B030D-6E8A-4147-A177-3AD203B41FA5}">
                      <a16:colId xmlns:a16="http://schemas.microsoft.com/office/drawing/2014/main" val="4189299068"/>
                    </a:ext>
                  </a:extLst>
                </a:gridCol>
              </a:tblGrid>
              <a:tr h="4631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Logistic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19174"/>
                  </a:ext>
                </a:extLst>
              </a:tr>
              <a:tr h="10608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Loss 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02579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Weight-update equation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665857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vs. Logistic Regression </a:t>
            </a:r>
            <a:br>
              <a:rPr lang="en-US" dirty="0"/>
            </a:br>
            <a:r>
              <a:rPr lang="en-US" dirty="0"/>
              <a:t>in Mathematical Terms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46F6D7-000E-B142-B656-B4BB815348C1}"/>
              </a:ext>
            </a:extLst>
          </p:cNvPr>
          <p:cNvGrpSpPr/>
          <p:nvPr/>
        </p:nvGrpSpPr>
        <p:grpSpPr>
          <a:xfrm>
            <a:off x="381000" y="1183415"/>
            <a:ext cx="8452913" cy="2366234"/>
            <a:chOff x="381000" y="1219200"/>
            <a:chExt cx="8452913" cy="2366234"/>
          </a:xfrm>
        </p:grpSpPr>
        <p:graphicFrame>
          <p:nvGraphicFramePr>
            <p:cNvPr id="7" name="Content Placeholder 8">
              <a:extLst>
                <a:ext uri="{FF2B5EF4-FFF2-40B4-BE49-F238E27FC236}">
                  <a16:creationId xmlns:a16="http://schemas.microsoft.com/office/drawing/2014/main" id="{60A6680F-BFCF-554D-9395-8CB2810F0F9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65570855"/>
                </p:ext>
              </p:extLst>
            </p:nvPr>
          </p:nvGraphicFramePr>
          <p:xfrm>
            <a:off x="381000" y="1219200"/>
            <a:ext cx="8452913" cy="2366234"/>
          </p:xfrm>
          <a:graphic>
            <a:graphicData uri="http://schemas.openxmlformats.org/drawingml/2006/table">
              <a:tbl>
                <a:tblPr firstRow="1" bandRow="1">
                  <a:tableStyleId>{7E9639D4-E3E2-4D34-9284-5A2195B3D0D7}</a:tableStyleId>
                </a:tblPr>
                <a:tblGrid>
                  <a:gridCol w="2817638">
                    <a:extLst>
                      <a:ext uri="{9D8B030D-6E8A-4147-A177-3AD203B41FA5}">
                        <a16:colId xmlns:a16="http://schemas.microsoft.com/office/drawing/2014/main" val="3634918980"/>
                      </a:ext>
                    </a:extLst>
                  </a:gridCol>
                  <a:gridCol w="5635275">
                    <a:extLst>
                      <a:ext uri="{9D8B030D-6E8A-4147-A177-3AD203B41FA5}">
                        <a16:colId xmlns:a16="http://schemas.microsoft.com/office/drawing/2014/main" val="4189299068"/>
                      </a:ext>
                    </a:extLst>
                  </a:gridCol>
                </a:tblGrid>
                <a:tr h="58958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dirty="0">
                            <a:solidFill>
                              <a:schemeClr val="tx1"/>
                            </a:solidFill>
                          </a:rPr>
                          <a:t>Linear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45019174"/>
                    </a:ext>
                  </a:extLst>
                </a:tr>
                <a:tr h="97536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dirty="0">
                            <a:solidFill>
                              <a:schemeClr val="tx1"/>
                            </a:solidFill>
                            <a:latin typeface="Bookman Old Style" panose="02050604050505020204" pitchFamily="18" charset="0"/>
                          </a:rPr>
                          <a:t>Loss function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662025791"/>
                    </a:ext>
                  </a:extLst>
                </a:tr>
                <a:tr h="80128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dirty="0">
                            <a:solidFill>
                              <a:schemeClr val="tx1"/>
                            </a:solidFill>
                          </a:rPr>
                          <a:t>Weight-update equation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2196658577"/>
                    </a:ext>
                  </a:extLst>
                </a:tr>
              </a:tbl>
            </a:graphicData>
          </a:graphic>
        </p:graphicFrame>
        <p:pic>
          <p:nvPicPr>
            <p:cNvPr id="8" name="Picture 7" descr="MSE.pdf">
              <a:extLst>
                <a:ext uri="{FF2B5EF4-FFF2-40B4-BE49-F238E27FC236}">
                  <a16:creationId xmlns:a16="http://schemas.microsoft.com/office/drawing/2014/main" id="{99328CA0-9087-CC4C-B93E-BFE7C5DC4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8757" y="1898650"/>
              <a:ext cx="3220085" cy="768350"/>
            </a:xfrm>
            <a:prstGeom prst="rect">
              <a:avLst/>
            </a:prstGeom>
          </p:spPr>
        </p:pic>
        <p:pic>
          <p:nvPicPr>
            <p:cNvPr id="10" name="Picture 9" descr="weightUpdate.pdf">
              <a:extLst>
                <a:ext uri="{FF2B5EF4-FFF2-40B4-BE49-F238E27FC236}">
                  <a16:creationId xmlns:a16="http://schemas.microsoft.com/office/drawing/2014/main" id="{14F13A74-DA60-F443-97BF-39F3A227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8704" y="2916145"/>
              <a:ext cx="4060190" cy="598805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FE7EE-244D-CA43-8791-9AC9202BF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003" y="4432719"/>
            <a:ext cx="5364480" cy="768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E6397F-3C49-A94E-BD42-DDA02CE2714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512159" y="5563131"/>
            <a:ext cx="3464612" cy="26436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0D37C4E-CC25-794E-98DB-0471D1EACAB3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9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1481-B19C-2D48-9A73-7F0BC58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Threshold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40B7-AACB-014F-AB3B-B4512A3C25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spcAft>
                <a:spcPts val="3600"/>
              </a:spcAft>
              <a:buFont typeface="+mj-lt"/>
              <a:buAutoNum type="arabicPeriod"/>
            </a:pPr>
            <a:r>
              <a:rPr lang="en-US" dirty="0"/>
              <a:t>We have data-points with 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i="1" dirty="0"/>
              <a:t> </a:t>
            </a:r>
            <a:r>
              <a:rPr lang="en-US" dirty="0"/>
              <a:t>features:</a:t>
            </a:r>
          </a:p>
          <a:p>
            <a:pPr marL="514350" indent="-514350">
              <a:spcAft>
                <a:spcPts val="3600"/>
              </a:spcAft>
              <a:buFont typeface="+mj-lt"/>
              <a:buAutoNum type="arabicPeriod"/>
            </a:pPr>
            <a:r>
              <a:rPr lang="en-US" dirty="0"/>
              <a:t>We have a linear function defined by </a:t>
            </a:r>
            <a:r>
              <a:rPr lang="en-US" i="1" spc="300" dirty="0">
                <a:latin typeface="Bookman Old Style" panose="02050604050505020204" pitchFamily="18" charset="0"/>
              </a:rPr>
              <a:t>n</a:t>
            </a:r>
            <a:r>
              <a:rPr lang="en-US" dirty="0">
                <a:latin typeface="Bookman Old Style" panose="02050604050505020204" pitchFamily="18" charset="0"/>
              </a:rPr>
              <a:t>+1 </a:t>
            </a:r>
            <a:r>
              <a:rPr lang="en-US" dirty="0"/>
              <a:t>weights:</a:t>
            </a:r>
          </a:p>
          <a:p>
            <a:pPr marL="514350" indent="-514350">
              <a:spcAft>
                <a:spcPts val="3000"/>
              </a:spcAft>
              <a:buFont typeface="+mj-lt"/>
              <a:buAutoNum type="arabicPeriod"/>
            </a:pPr>
            <a:r>
              <a:rPr lang="en-US" dirty="0"/>
              <a:t>We can write this linear function as:</a:t>
            </a:r>
          </a:p>
          <a:p>
            <a:pPr marL="514350" indent="-514350">
              <a:spcAft>
                <a:spcPts val="3000"/>
              </a:spcAft>
              <a:buFont typeface="+mj-lt"/>
              <a:buAutoNum type="arabicPeriod"/>
            </a:pPr>
            <a:r>
              <a:rPr lang="en-US" dirty="0"/>
              <a:t>We can then find the </a:t>
            </a:r>
            <a:r>
              <a:rPr lang="en-US" dirty="0">
                <a:solidFill>
                  <a:schemeClr val="accent3"/>
                </a:solidFill>
              </a:rPr>
              <a:t>linear boundary</a:t>
            </a:r>
            <a:r>
              <a:rPr lang="en-US" dirty="0"/>
              <a:t>, where: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And use it to define our </a:t>
            </a:r>
            <a:r>
              <a:rPr lang="en-US" dirty="0">
                <a:solidFill>
                  <a:schemeClr val="accent3"/>
                </a:solidFill>
              </a:rPr>
              <a:t>threshold</a:t>
            </a:r>
            <a:r>
              <a:rPr lang="en-US" dirty="0"/>
              <a:t> between classes: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6E9E6-9EB1-F241-906D-DB82C5679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746A2-B022-E847-AFB2-D1ADA45BD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C445F6-7B4B-ED43-ADA2-73EE900F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714500"/>
            <a:ext cx="4064000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075554-A8AC-0945-8E16-02331DC11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628900"/>
            <a:ext cx="4749800" cy="41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5B4DED-EFA5-CD49-8BB9-ACDE4C4CB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605530"/>
            <a:ext cx="965200" cy="20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83B122-C0FE-E04F-ACB9-99AA1F44A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882" y="4426426"/>
            <a:ext cx="1539826" cy="2819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4C8C5C-C3C3-3141-8E29-D09EB19E9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5663" y="5227956"/>
            <a:ext cx="3024274" cy="10271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E918F1-1392-2745-AE0E-E3865004299A}"/>
              </a:ext>
            </a:extLst>
          </p:cNvPr>
          <p:cNvSpPr/>
          <p:nvPr/>
        </p:nvSpPr>
        <p:spPr>
          <a:xfrm>
            <a:off x="6019800" y="5227956"/>
            <a:ext cx="2895600" cy="1027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Outputs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here are </a:t>
            </a:r>
            <a:r>
              <a:rPr lang="en-US" b="1" i="1" dirty="0">
                <a:solidFill>
                  <a:schemeClr val="tx1"/>
                </a:solidFill>
              </a:rPr>
              <a:t>arbitrary labels</a:t>
            </a:r>
            <a:r>
              <a:rPr lang="en-US" dirty="0">
                <a:solidFill>
                  <a:schemeClr val="tx1"/>
                </a:solidFill>
              </a:rPr>
              <a:t> for one of two possible classes</a:t>
            </a:r>
          </a:p>
        </p:txBody>
      </p:sp>
    </p:spTree>
    <p:extLst>
      <p:ext uri="{BB962C8B-B14F-4D97-AF65-F5344CB8AC3E}">
        <p14:creationId xmlns:p14="http://schemas.microsoft.com/office/powerpoint/2010/main" val="2874061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2870-83CD-DB4A-A2E9-4BB4EDB4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Approach: ADALINE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22841-1CBD-9C4D-BF49-FA74026D72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Rather than a perceptron or logistic approach, what if we tried to use linear regression itself to build a classifier?</a:t>
            </a:r>
          </a:p>
          <a:p>
            <a:r>
              <a:rPr lang="en-US" dirty="0"/>
              <a:t>For two classes, we could: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Label data using two class-labels, </a:t>
            </a:r>
            <a:r>
              <a:rPr lang="en-US" i="1" dirty="0">
                <a:latin typeface="Bookman Old Style" panose="02050604050505020204" pitchFamily="18" charset="0"/>
              </a:rPr>
              <a:t>y</a:t>
            </a:r>
            <a:r>
              <a:rPr lang="en-US" dirty="0">
                <a:latin typeface="Bookman Old Style" panose="02050604050505020204" pitchFamily="18" charset="0"/>
              </a:rPr>
              <a:t> 𝜖 {+1, –1}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Fit a linear regression to this data using squared loss (now measured as the difference between the linear value and the class-label, not some other real number) and the same weight-updates as before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Classify data based upon whether the resulting linear function is </a:t>
            </a:r>
            <a:r>
              <a:rPr lang="en-US" dirty="0">
                <a:latin typeface="Bookman Old Style" panose="02050604050505020204" pitchFamily="18" charset="0"/>
              </a:rPr>
              <a:t>≥ 0 </a:t>
            </a:r>
            <a:r>
              <a:rPr lang="en-US" dirty="0"/>
              <a:t>(in which case it is assigned </a:t>
            </a:r>
            <a:r>
              <a:rPr lang="en-US" dirty="0">
                <a:latin typeface="Bookman Old Style" panose="02050604050505020204" pitchFamily="18" charset="0"/>
              </a:rPr>
              <a:t>+1</a:t>
            </a:r>
            <a:r>
              <a:rPr lang="en-US" dirty="0"/>
              <a:t>) or not (</a:t>
            </a:r>
            <a:r>
              <a:rPr lang="en-US" dirty="0">
                <a:latin typeface="Bookman Old Style" panose="02050604050505020204" pitchFamily="18" charset="0"/>
              </a:rPr>
              <a:t>–1</a:t>
            </a:r>
            <a:r>
              <a:rPr lang="en-US" dirty="0"/>
              <a:t>)</a:t>
            </a:r>
          </a:p>
          <a:p>
            <a:r>
              <a:rPr lang="en-US" dirty="0"/>
              <a:t>This is known as a least-squares or ADALINE (Adaptive Linear Neuron) classifier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EEF76-3943-634D-833B-7DD23DDA4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7D899-AE05-AB44-A5C1-44D0A16B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15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B24C-E0B6-4C45-8D3E-B7246502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Outliers in Data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71E6870-327D-B44D-BCB8-8247B990A3E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5105162"/>
            <a:ext cx="4041648" cy="1051798"/>
          </a:xfrm>
        </p:spPr>
        <p:txBody>
          <a:bodyPr>
            <a:normAutofit/>
          </a:bodyPr>
          <a:lstStyle/>
          <a:p>
            <a:r>
              <a:rPr lang="en-US" sz="2000" dirty="0"/>
              <a:t>Logistic regression (solid line) and ADALINE (dashed) give similar results on </a:t>
            </a:r>
            <a:r>
              <a:rPr lang="en-US" sz="2000" b="1" i="1" dirty="0"/>
              <a:t>some </a:t>
            </a:r>
            <a:r>
              <a:rPr lang="en-US" sz="2000" dirty="0"/>
              <a:t>data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C3DDC49-FBA5-7C4A-8D0E-C8BDE142B4A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029200" y="5105399"/>
            <a:ext cx="3899431" cy="1162737"/>
          </a:xfrm>
        </p:spPr>
        <p:txBody>
          <a:bodyPr>
            <a:noAutofit/>
          </a:bodyPr>
          <a:lstStyle/>
          <a:p>
            <a:r>
              <a:rPr lang="en-US" sz="2000" dirty="0"/>
              <a:t>The ADALINE is skewed by outliers, however, as loss function sees them as “too correct”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A47E-EAC7-7D40-87CA-63DF32F26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B4E76-C480-724E-ABA9-A5EFC5C15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D25927-A6F2-834D-9924-FC533C625795}"/>
              </a:ext>
            </a:extLst>
          </p:cNvPr>
          <p:cNvSpPr/>
          <p:nvPr/>
        </p:nvSpPr>
        <p:spPr>
          <a:xfrm>
            <a:off x="7918178" y="3361114"/>
            <a:ext cx="1177156" cy="380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ADALINE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B5796D-2805-BB40-B0BC-6478DAC6C8CD}"/>
              </a:ext>
            </a:extLst>
          </p:cNvPr>
          <p:cNvCxnSpPr>
            <a:cxnSpLocks/>
          </p:cNvCxnSpPr>
          <p:nvPr/>
        </p:nvCxnSpPr>
        <p:spPr>
          <a:xfrm flipH="1" flipV="1">
            <a:off x="8160360" y="3053909"/>
            <a:ext cx="340932" cy="307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BD4E863-A4E0-E445-91ED-81871D18C951}"/>
              </a:ext>
            </a:extLst>
          </p:cNvPr>
          <p:cNvSpPr/>
          <p:nvPr/>
        </p:nvSpPr>
        <p:spPr>
          <a:xfrm>
            <a:off x="7772400" y="1463556"/>
            <a:ext cx="786674" cy="34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logistic</a:t>
            </a:r>
            <a:endParaRPr lang="en-US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87FCE7-4D6B-3145-8E00-203793C73780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165737" y="1812110"/>
            <a:ext cx="74060" cy="528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08C9BF0-7D02-8846-8AA8-94E83E23EE1A}"/>
              </a:ext>
            </a:extLst>
          </p:cNvPr>
          <p:cNvGrpSpPr/>
          <p:nvPr/>
        </p:nvGrpSpPr>
        <p:grpSpPr>
          <a:xfrm>
            <a:off x="4679995" y="1319903"/>
            <a:ext cx="4222162" cy="3900264"/>
            <a:chOff x="273638" y="1169977"/>
            <a:chExt cx="4222162" cy="390026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47C9718-DDF8-5147-9CEB-E3C3CB9D5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" y="1600200"/>
              <a:ext cx="0" cy="3276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5847F02-D9E2-7D49-99E1-5353023C4F17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4876800"/>
              <a:ext cx="3124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E2DC10-C920-2E47-9D75-62EC3877B97D}"/>
                </a:ext>
              </a:extLst>
            </p:cNvPr>
            <p:cNvSpPr txBox="1"/>
            <p:nvPr/>
          </p:nvSpPr>
          <p:spPr>
            <a:xfrm>
              <a:off x="3962400" y="4608576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ookman Old Style" panose="02050604050505020204" pitchFamily="18" charset="0"/>
                </a:rPr>
                <a:t>x</a:t>
              </a:r>
              <a:r>
                <a:rPr lang="en-US" baseline="-25000" dirty="0">
                  <a:latin typeface="Bookman Old Style" panose="02050604050505020204" pitchFamily="18" charset="0"/>
                </a:rPr>
                <a:t>1</a:t>
              </a:r>
              <a:endParaRPr lang="en-US" dirty="0">
                <a:latin typeface="Bookman Old Style" panose="020506040505050202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790C00-4F8F-074B-B19D-BF67BF84D127}"/>
                </a:ext>
              </a:extLst>
            </p:cNvPr>
            <p:cNvSpPr txBox="1"/>
            <p:nvPr/>
          </p:nvSpPr>
          <p:spPr>
            <a:xfrm>
              <a:off x="685800" y="1169977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spc="300" dirty="0">
                  <a:latin typeface="Bookman Old Style" panose="02050604050505020204" pitchFamily="18" charset="0"/>
                </a:rPr>
                <a:t>x</a:t>
              </a:r>
              <a:r>
                <a:rPr lang="en-US" baseline="-25000" dirty="0">
                  <a:latin typeface="Bookman Old Style" panose="02050604050505020204" pitchFamily="18" charset="0"/>
                </a:rPr>
                <a:t>2</a:t>
              </a:r>
              <a:endParaRPr lang="en-US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411B1CA-32CE-0E49-9078-BF5C613D8E28}"/>
                </a:ext>
              </a:extLst>
            </p:cNvPr>
            <p:cNvCxnSpPr>
              <a:cxnSpLocks/>
            </p:cNvCxnSpPr>
            <p:nvPr/>
          </p:nvCxnSpPr>
          <p:spPr>
            <a:xfrm rot="20400000">
              <a:off x="273638" y="2855105"/>
              <a:ext cx="388620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ADE436-D3E2-6D4C-B475-884E1FE0F7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603" y="2727960"/>
              <a:ext cx="176022" cy="176022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1503F20-9D83-354B-99F2-409BF71CB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8949" y="3792727"/>
              <a:ext cx="176022" cy="176022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794EB6B-C049-4C4B-B6A1-1615B147D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69" y="3415200"/>
              <a:ext cx="176022" cy="176022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3740312-BA40-4C43-B1C7-0E11100515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221" y="3255452"/>
              <a:ext cx="176022" cy="176022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18389E3-5F27-CA4A-A4F5-3D8AD460C8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1821" y="3583874"/>
              <a:ext cx="176022" cy="176022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18527D9-BE3E-5148-A326-8660FD42F9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6306" y="3235958"/>
              <a:ext cx="176022" cy="176022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4B1CD7-52EF-0E4B-8035-98D1AE8AA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0243" y="3103052"/>
              <a:ext cx="176022" cy="176022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7BD78BB5-C44C-6F40-94E3-3F7174C32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803" y="2621280"/>
              <a:ext cx="176022" cy="17602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A1CD991D-3094-4D4E-8898-8792498BDF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9653" y="1900344"/>
              <a:ext cx="176022" cy="17602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2E9AB9CF-9661-3649-BC6C-FD8BD19CE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858" y="1600200"/>
              <a:ext cx="176022" cy="17602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0E71B87D-3553-2B47-BED6-A4E4A016D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4528" y="2502833"/>
              <a:ext cx="176022" cy="17602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B7BB70FD-9576-BB45-ACDA-57D20FE9E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023" y="2272890"/>
              <a:ext cx="176022" cy="17602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CDB576DA-25F3-9F46-A604-DC866E41C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8848" y="1724647"/>
              <a:ext cx="176022" cy="17602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C237C261-D100-F945-9706-9BAF7E6205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083" y="2255921"/>
              <a:ext cx="176022" cy="17602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98634FA-CF58-B04B-9950-A9676225D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" y="2775517"/>
              <a:ext cx="3581400" cy="824431"/>
            </a:xfrm>
            <a:prstGeom prst="line">
              <a:avLst/>
            </a:prstGeom>
            <a:ln w="22225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BFAC13C-E542-FC49-BDFE-B5A2D3F056FF}"/>
              </a:ext>
            </a:extLst>
          </p:cNvPr>
          <p:cNvGrpSpPr/>
          <p:nvPr/>
        </p:nvGrpSpPr>
        <p:grpSpPr>
          <a:xfrm>
            <a:off x="426038" y="1322377"/>
            <a:ext cx="4222162" cy="3900264"/>
            <a:chOff x="273638" y="1169977"/>
            <a:chExt cx="4222162" cy="3900264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C3E385F-B2BF-6A4F-9B9B-63B2A3DFA0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" y="1600200"/>
              <a:ext cx="0" cy="3276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4F0BE65-1304-C643-A44A-C79BE576D142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4876800"/>
              <a:ext cx="3124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EAE966-AD4C-B041-959B-DEAEF3697AA9}"/>
                </a:ext>
              </a:extLst>
            </p:cNvPr>
            <p:cNvSpPr txBox="1"/>
            <p:nvPr/>
          </p:nvSpPr>
          <p:spPr>
            <a:xfrm>
              <a:off x="3962400" y="4608576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ookman Old Style" panose="02050604050505020204" pitchFamily="18" charset="0"/>
                </a:rPr>
                <a:t>x</a:t>
              </a:r>
              <a:r>
                <a:rPr lang="en-US" baseline="-25000" dirty="0">
                  <a:latin typeface="Bookman Old Style" panose="02050604050505020204" pitchFamily="18" charset="0"/>
                </a:rPr>
                <a:t>1</a:t>
              </a:r>
              <a:endParaRPr lang="en-US" dirty="0">
                <a:latin typeface="Bookman Old Style" panose="020506040505050202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10C8202-F600-9A48-9223-9A4047135B9F}"/>
                </a:ext>
              </a:extLst>
            </p:cNvPr>
            <p:cNvSpPr txBox="1"/>
            <p:nvPr/>
          </p:nvSpPr>
          <p:spPr>
            <a:xfrm>
              <a:off x="685800" y="1169977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spc="300" dirty="0">
                  <a:latin typeface="Bookman Old Style" panose="02050604050505020204" pitchFamily="18" charset="0"/>
                </a:rPr>
                <a:t>x</a:t>
              </a:r>
              <a:r>
                <a:rPr lang="en-US" baseline="-25000" dirty="0">
                  <a:latin typeface="Bookman Old Style" panose="02050604050505020204" pitchFamily="18" charset="0"/>
                </a:rPr>
                <a:t>2</a:t>
              </a:r>
              <a:endParaRPr lang="en-US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22C1639-0DCE-354A-A152-7E7594F42F71}"/>
                </a:ext>
              </a:extLst>
            </p:cNvPr>
            <p:cNvCxnSpPr>
              <a:cxnSpLocks/>
            </p:cNvCxnSpPr>
            <p:nvPr/>
          </p:nvCxnSpPr>
          <p:spPr>
            <a:xfrm rot="20400000">
              <a:off x="273638" y="2855105"/>
              <a:ext cx="388620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B628757-98F0-5D46-AC37-888624BA1A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603" y="2727960"/>
              <a:ext cx="176022" cy="176022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203D055-67B7-1747-8D4F-088B32575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8949" y="3792727"/>
              <a:ext cx="176022" cy="176022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B24A15-B106-BB42-9F5C-420BF0DB3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69" y="3415200"/>
              <a:ext cx="176022" cy="176022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3176D95-FA67-984A-BA44-E7908D292C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09978" y="3200400"/>
              <a:ext cx="176022" cy="176022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1EB9BA9-0096-FA43-BD12-2843109BCF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8578" y="3505200"/>
              <a:ext cx="176022" cy="176022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7F542B7-B88E-9643-92DF-CA33B6C86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6306" y="3235958"/>
              <a:ext cx="176022" cy="176022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351BCC3-89F6-4748-A117-2CC9DEA7E4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7000" y="3048000"/>
              <a:ext cx="176022" cy="176022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845FDC64-A63F-8C45-ABB7-A08D4967F9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803" y="2621280"/>
              <a:ext cx="176022" cy="17602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40F93E63-A74A-7B47-B683-F97239A89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9653" y="1900344"/>
              <a:ext cx="176022" cy="17602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F178E127-57B3-E34C-AB9D-D184F97D2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858" y="1600200"/>
              <a:ext cx="176022" cy="17602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53DF21B9-5658-7D41-B287-6A68011D1B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4528" y="2502833"/>
              <a:ext cx="176022" cy="17602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EA99A0C8-18D5-1848-BAB5-3D23D7BAF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023" y="2272890"/>
              <a:ext cx="176022" cy="17602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EBBE1863-49E5-3644-B621-7E32E87F1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8848" y="1724647"/>
              <a:ext cx="176022" cy="17602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7E815FCB-74B2-1748-B19B-8CA3147C0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083" y="2255921"/>
              <a:ext cx="176022" cy="17602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38663C9-3F30-924C-855B-97B04CECC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" y="2133600"/>
              <a:ext cx="3505200" cy="1466348"/>
            </a:xfrm>
            <a:prstGeom prst="line">
              <a:avLst/>
            </a:prstGeom>
            <a:ln w="22225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3ECE48E8-0985-DE48-88DB-EB886E711271}"/>
              </a:ext>
            </a:extLst>
          </p:cNvPr>
          <p:cNvSpPr>
            <a:spLocks noChangeAspect="1"/>
          </p:cNvSpPr>
          <p:nvPr/>
        </p:nvSpPr>
        <p:spPr>
          <a:xfrm>
            <a:off x="7672578" y="4700778"/>
            <a:ext cx="176022" cy="176022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0DE122A-FB4B-764D-B9CA-549DB645A6AA}"/>
              </a:ext>
            </a:extLst>
          </p:cNvPr>
          <p:cNvSpPr>
            <a:spLocks noChangeAspect="1"/>
          </p:cNvSpPr>
          <p:nvPr/>
        </p:nvSpPr>
        <p:spPr>
          <a:xfrm>
            <a:off x="7977378" y="4572000"/>
            <a:ext cx="176022" cy="176022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A5057B3-E872-9140-B1FA-892BE2084E85}"/>
              </a:ext>
            </a:extLst>
          </p:cNvPr>
          <p:cNvSpPr>
            <a:spLocks noChangeAspect="1"/>
          </p:cNvSpPr>
          <p:nvPr/>
        </p:nvSpPr>
        <p:spPr>
          <a:xfrm>
            <a:off x="8129778" y="4776978"/>
            <a:ext cx="176022" cy="176022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C9B127B-DA59-914D-8BB7-DC694999AA25}"/>
              </a:ext>
            </a:extLst>
          </p:cNvPr>
          <p:cNvSpPr>
            <a:spLocks noChangeAspect="1"/>
          </p:cNvSpPr>
          <p:nvPr/>
        </p:nvSpPr>
        <p:spPr>
          <a:xfrm>
            <a:off x="8282178" y="4419600"/>
            <a:ext cx="176022" cy="176022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80E6B9-C011-A647-9C56-3A76FD6BF2E6}"/>
              </a:ext>
            </a:extLst>
          </p:cNvPr>
          <p:cNvSpPr>
            <a:spLocks noChangeAspect="1"/>
          </p:cNvSpPr>
          <p:nvPr/>
        </p:nvSpPr>
        <p:spPr>
          <a:xfrm>
            <a:off x="7772400" y="4419600"/>
            <a:ext cx="176022" cy="176022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E8B5052-1C48-244F-9C11-CE637AE5F27D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8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88DF-C44B-EF4E-9AC3-25EC740C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Thresholds are Hard!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0ADE-2127-3541-A7F6-A9F875F328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247774" y="1219202"/>
            <a:ext cx="4439026" cy="220979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hard threshold function used by the perceptron algorithm (among others) produces some conceptual and mathematical challenges</a:t>
            </a:r>
          </a:p>
          <a:p>
            <a:r>
              <a:rPr lang="en-US" dirty="0"/>
              <a:t>Gives a yes/no answer everywhere, which can be tricky when our data isn’t linearly separable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E71B6-AE08-5B41-96F5-BBF748512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051ED-934C-904A-B8A0-457BE4011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431B89-A1BA-0340-9F82-F0ADEA3CD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23" y="1454779"/>
            <a:ext cx="3503581" cy="1189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8D9291-E801-B349-8A47-E1A696A9C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40" y="3048000"/>
            <a:ext cx="2669672" cy="29965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FDBFD1-6B3A-A844-A222-3B4C4696AFCC}"/>
              </a:ext>
            </a:extLst>
          </p:cNvPr>
          <p:cNvSpPr/>
          <p:nvPr/>
        </p:nvSpPr>
        <p:spPr>
          <a:xfrm>
            <a:off x="5029200" y="3740779"/>
            <a:ext cx="2590800" cy="1593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 is discontinuous (non-differentiable) at </a:t>
            </a:r>
            <a:r>
              <a:rPr lang="en-US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x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=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CECD68-D1FD-D84F-A01F-C1C91F20A62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590800" y="4537390"/>
            <a:ext cx="2438400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73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88DF-C44B-EF4E-9AC3-25EC740C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Logistic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0ADE-2127-3541-A7F6-A9F875F328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247774" y="1219201"/>
            <a:ext cx="4439026" cy="2666999"/>
          </a:xfrm>
        </p:spPr>
        <p:txBody>
          <a:bodyPr>
            <a:normAutofit/>
          </a:bodyPr>
          <a:lstStyle/>
          <a:p>
            <a:r>
              <a:rPr lang="en-US" sz="2200" dirty="0"/>
              <a:t>We can generate a smooth curve by instead using the </a:t>
            </a:r>
            <a:r>
              <a:rPr lang="en-US" sz="2200" dirty="0">
                <a:solidFill>
                  <a:schemeClr val="accent3"/>
                </a:solidFill>
              </a:rPr>
              <a:t>logistic</a:t>
            </a:r>
            <a:r>
              <a:rPr lang="en-US" sz="2200" dirty="0"/>
              <a:t> function as a threshold</a:t>
            </a:r>
          </a:p>
          <a:p>
            <a:r>
              <a:rPr lang="en-US" sz="2200" dirty="0"/>
              <a:t>We can treat this value as a </a:t>
            </a:r>
            <a:r>
              <a:rPr lang="en-US" sz="2200" b="1" i="1" dirty="0"/>
              <a:t>probability</a:t>
            </a:r>
            <a:r>
              <a:rPr lang="en-US" sz="2200" dirty="0"/>
              <a:t> of belonging to one class or another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E71B6-AE08-5B41-96F5-BBF748512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051ED-934C-904A-B8A0-457BE4011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431B89-A1BA-0340-9F82-F0ADEA3CD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23" y="1605940"/>
            <a:ext cx="3503581" cy="887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8D9291-E801-B349-8A47-E1A696A9C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40" y="3134440"/>
            <a:ext cx="2669672" cy="28236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A90F62D-91C2-784E-9C91-19F73D3C382C}"/>
              </a:ext>
            </a:extLst>
          </p:cNvPr>
          <p:cNvSpPr/>
          <p:nvPr/>
        </p:nvSpPr>
        <p:spPr>
          <a:xfrm>
            <a:off x="5029200" y="3733800"/>
            <a:ext cx="2590800" cy="1593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Probability function is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0.5</a:t>
            </a:r>
            <a:r>
              <a:rPr lang="en-US" dirty="0">
                <a:solidFill>
                  <a:schemeClr val="tx1"/>
                </a:solidFill>
              </a:rPr>
              <a:t> at </a:t>
            </a:r>
            <a:r>
              <a:rPr lang="en-US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x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= 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81E2E-E95B-7345-B85F-7270C1498FAE}"/>
              </a:ext>
            </a:extLst>
          </p:cNvPr>
          <p:cNvCxnSpPr>
            <a:cxnSpLocks/>
          </p:cNvCxnSpPr>
          <p:nvPr/>
        </p:nvCxnSpPr>
        <p:spPr>
          <a:xfrm flipH="1">
            <a:off x="2484120" y="4507992"/>
            <a:ext cx="2560320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4F2572-8931-3C43-941D-0FA186AE892A}"/>
              </a:ext>
            </a:extLst>
          </p:cNvPr>
          <p:cNvCxnSpPr>
            <a:cxnSpLocks/>
          </p:cNvCxnSpPr>
          <p:nvPr/>
        </p:nvCxnSpPr>
        <p:spPr>
          <a:xfrm flipH="1">
            <a:off x="1417320" y="4507992"/>
            <a:ext cx="914400" cy="0"/>
          </a:xfrm>
          <a:prstGeom prst="straightConnector1">
            <a:avLst/>
          </a:prstGeom>
          <a:ln>
            <a:solidFill>
              <a:schemeClr val="accent4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88DF-C44B-EF4E-9AC3-25EC740C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Logistic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0ADE-2127-3541-A7F6-A9F875F328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247774" y="1219202"/>
            <a:ext cx="4439026" cy="205739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Treated as a probability, the logistic can still be used to </a:t>
            </a:r>
            <a:r>
              <a:rPr lang="en-US" i="1" dirty="0"/>
              <a:t>classify</a:t>
            </a:r>
            <a:r>
              <a:rPr lang="en-US" dirty="0"/>
              <a:t> data, where the class is the one that has highest probability overall, while also supplying a probability for that outcome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E71B6-AE08-5B41-96F5-BBF748512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051ED-934C-904A-B8A0-457BE4011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431B89-A1BA-0340-9F82-F0ADEA3CD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23" y="1605940"/>
            <a:ext cx="3503581" cy="887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8D9291-E801-B349-8A47-E1A696A9C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40" y="3134440"/>
            <a:ext cx="2669672" cy="28236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FDBFD1-6B3A-A844-A222-3B4C4696AFCC}"/>
              </a:ext>
            </a:extLst>
          </p:cNvPr>
          <p:cNvSpPr/>
          <p:nvPr/>
        </p:nvSpPr>
        <p:spPr>
          <a:xfrm>
            <a:off x="5029200" y="3733800"/>
            <a:ext cx="2590800" cy="1593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“coin flip” where we have </a:t>
            </a:r>
            <a:r>
              <a:rPr lang="en-US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x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=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CECD68-D1FD-D84F-A01F-C1C91F20A62A}"/>
              </a:ext>
            </a:extLst>
          </p:cNvPr>
          <p:cNvCxnSpPr>
            <a:cxnSpLocks/>
          </p:cNvCxnSpPr>
          <p:nvPr/>
        </p:nvCxnSpPr>
        <p:spPr>
          <a:xfrm flipH="1">
            <a:off x="2484120" y="4507992"/>
            <a:ext cx="2560320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AD9C58-A51E-C349-889C-A0C1F628B7E7}"/>
              </a:ext>
            </a:extLst>
          </p:cNvPr>
          <p:cNvCxnSpPr>
            <a:cxnSpLocks/>
          </p:cNvCxnSpPr>
          <p:nvPr/>
        </p:nvCxnSpPr>
        <p:spPr>
          <a:xfrm flipH="1">
            <a:off x="1417320" y="4507992"/>
            <a:ext cx="914400" cy="0"/>
          </a:xfrm>
          <a:prstGeom prst="straightConnector1">
            <a:avLst/>
          </a:prstGeom>
          <a:ln>
            <a:solidFill>
              <a:schemeClr val="accent4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A0569C6-C11A-8045-8C46-C268082484DC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8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DF3B-7B02-284F-99BA-180FB6FD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Issues with Linear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EAB5-2B82-F748-B57D-E2B84D705A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845348" y="1219200"/>
            <a:ext cx="3841452" cy="4937760"/>
          </a:xfrm>
        </p:spPr>
        <p:txBody>
          <a:bodyPr/>
          <a:lstStyle/>
          <a:p>
            <a:r>
              <a:rPr lang="en-US" dirty="0"/>
              <a:t>Consider data about heart-attack risk, based upon body mass index (BMI) and blood pressure (BP)</a:t>
            </a:r>
          </a:p>
          <a:p>
            <a:r>
              <a:rPr lang="en-US" dirty="0"/>
              <a:t>Even assuming linearly separable training data, linear classification gives a hard cut-off that may not be appropriate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EFE5C-1DFA-4846-B386-52E115263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4FB5D-79B0-2246-BD36-6DB5FF773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16539F-9CCA-8F4D-B7F0-10C11FD88ACD}"/>
              </a:ext>
            </a:extLst>
          </p:cNvPr>
          <p:cNvCxnSpPr>
            <a:cxnSpLocks/>
          </p:cNvCxnSpPr>
          <p:nvPr/>
        </p:nvCxnSpPr>
        <p:spPr>
          <a:xfrm flipV="1">
            <a:off x="914400" y="1600200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12259B-DFA2-C845-B75D-D9665C4D838B}"/>
              </a:ext>
            </a:extLst>
          </p:cNvPr>
          <p:cNvCxnSpPr>
            <a:cxnSpLocks/>
          </p:cNvCxnSpPr>
          <p:nvPr/>
        </p:nvCxnSpPr>
        <p:spPr>
          <a:xfrm>
            <a:off x="914400" y="4876800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A7CFFF-3390-7D4D-9590-DC9811119F4B}"/>
              </a:ext>
            </a:extLst>
          </p:cNvPr>
          <p:cNvSpPr txBox="1"/>
          <p:nvPr/>
        </p:nvSpPr>
        <p:spPr>
          <a:xfrm>
            <a:off x="3962399" y="4608576"/>
            <a:ext cx="83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BMI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80A00-B825-D64E-8393-2554BCA4CA3A}"/>
              </a:ext>
            </a:extLst>
          </p:cNvPr>
          <p:cNvSpPr txBox="1"/>
          <p:nvPr/>
        </p:nvSpPr>
        <p:spPr>
          <a:xfrm>
            <a:off x="685800" y="1169977"/>
            <a:ext cx="697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300" dirty="0">
                <a:latin typeface="Bookman Old Style" panose="02050604050505020204" pitchFamily="18" charset="0"/>
              </a:rPr>
              <a:t>BP</a:t>
            </a:r>
            <a:endParaRPr lang="en-US" dirty="0">
              <a:latin typeface="Bookman Old Style" panose="020506040505050202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82EFCE-1ACD-C643-99EE-93F596AC8449}"/>
              </a:ext>
            </a:extLst>
          </p:cNvPr>
          <p:cNvCxnSpPr>
            <a:cxnSpLocks/>
          </p:cNvCxnSpPr>
          <p:nvPr/>
        </p:nvCxnSpPr>
        <p:spPr>
          <a:xfrm>
            <a:off x="507508" y="2493612"/>
            <a:ext cx="3712140" cy="1354297"/>
          </a:xfrm>
          <a:prstGeom prst="line">
            <a:avLst/>
          </a:prstGeom>
          <a:ln w="2222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DD35C0-ED00-3840-B3EE-86816641EF7E}"/>
              </a:ext>
            </a:extLst>
          </p:cNvPr>
          <p:cNvSpPr/>
          <p:nvPr/>
        </p:nvSpPr>
        <p:spPr>
          <a:xfrm>
            <a:off x="1558946" y="4326127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974C09-FB78-CA40-BEEB-382D9F61ED04}"/>
              </a:ext>
            </a:extLst>
          </p:cNvPr>
          <p:cNvSpPr/>
          <p:nvPr/>
        </p:nvSpPr>
        <p:spPr>
          <a:xfrm>
            <a:off x="1108766" y="394860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4B4F86-EAF2-EF47-BF9E-3684FF95BD65}"/>
              </a:ext>
            </a:extLst>
          </p:cNvPr>
          <p:cNvSpPr/>
          <p:nvPr/>
        </p:nvSpPr>
        <p:spPr>
          <a:xfrm>
            <a:off x="2089258" y="4043678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C6BF22-2FD2-4544-8F26-E0A1B24EE409}"/>
              </a:ext>
            </a:extLst>
          </p:cNvPr>
          <p:cNvSpPr/>
          <p:nvPr/>
        </p:nvSpPr>
        <p:spPr>
          <a:xfrm>
            <a:off x="2200879" y="4471416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2E96EB-1F2F-154E-85DE-38553388AC79}"/>
              </a:ext>
            </a:extLst>
          </p:cNvPr>
          <p:cNvSpPr/>
          <p:nvPr/>
        </p:nvSpPr>
        <p:spPr>
          <a:xfrm>
            <a:off x="1626303" y="3769358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D70CF5-97BF-AF43-9495-8A2BD53C3363}"/>
              </a:ext>
            </a:extLst>
          </p:cNvPr>
          <p:cNvSpPr/>
          <p:nvPr/>
        </p:nvSpPr>
        <p:spPr>
          <a:xfrm>
            <a:off x="2627023" y="3787637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25A2CEF-61E2-A344-B22D-D82E4E7E8B15}"/>
              </a:ext>
            </a:extLst>
          </p:cNvPr>
          <p:cNvSpPr/>
          <p:nvPr/>
        </p:nvSpPr>
        <p:spPr>
          <a:xfrm>
            <a:off x="1878022" y="2307084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D96B667-1865-2642-A9A6-01FA7BF8411D}"/>
              </a:ext>
            </a:extLst>
          </p:cNvPr>
          <p:cNvSpPr/>
          <p:nvPr/>
        </p:nvSpPr>
        <p:spPr>
          <a:xfrm>
            <a:off x="2529840" y="1674645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A0F884B4-6DAC-A747-BEAB-7C4FF4CC46F5}"/>
              </a:ext>
            </a:extLst>
          </p:cNvPr>
          <p:cNvSpPr/>
          <p:nvPr/>
        </p:nvSpPr>
        <p:spPr>
          <a:xfrm>
            <a:off x="3099816" y="1440671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22CF2CA5-381E-5847-9F84-CD08A4247362}"/>
              </a:ext>
            </a:extLst>
          </p:cNvPr>
          <p:cNvSpPr/>
          <p:nvPr/>
        </p:nvSpPr>
        <p:spPr>
          <a:xfrm>
            <a:off x="2125048" y="176022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2D3FCF77-66DC-0640-BE7D-CD09F1A71523}"/>
              </a:ext>
            </a:extLst>
          </p:cNvPr>
          <p:cNvSpPr/>
          <p:nvPr/>
        </p:nvSpPr>
        <p:spPr>
          <a:xfrm>
            <a:off x="2434871" y="2414419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05D032BB-603C-5A43-9A74-AA8EE8C90A6F}"/>
              </a:ext>
            </a:extLst>
          </p:cNvPr>
          <p:cNvSpPr/>
          <p:nvPr/>
        </p:nvSpPr>
        <p:spPr>
          <a:xfrm>
            <a:off x="3576138" y="2070442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4D4823AF-A4C8-1A4B-AB17-7AA38916D8CD}"/>
              </a:ext>
            </a:extLst>
          </p:cNvPr>
          <p:cNvSpPr/>
          <p:nvPr/>
        </p:nvSpPr>
        <p:spPr>
          <a:xfrm>
            <a:off x="3147232" y="2621412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558E3A38-004F-2749-894C-E07E9938FE19}"/>
              </a:ext>
            </a:extLst>
          </p:cNvPr>
          <p:cNvSpPr>
            <a:spLocks noChangeAspect="1"/>
          </p:cNvSpPr>
          <p:nvPr/>
        </p:nvSpPr>
        <p:spPr>
          <a:xfrm>
            <a:off x="685807" y="5479421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986CA5-5FEE-6745-A4A7-E038F5667428}"/>
              </a:ext>
            </a:extLst>
          </p:cNvPr>
          <p:cNvSpPr>
            <a:spLocks noChangeAspect="1"/>
          </p:cNvSpPr>
          <p:nvPr/>
        </p:nvSpPr>
        <p:spPr>
          <a:xfrm>
            <a:off x="685807" y="5980474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E0390A-BF2B-0D4E-A829-CF87D13F5880}"/>
              </a:ext>
            </a:extLst>
          </p:cNvPr>
          <p:cNvSpPr txBox="1"/>
          <p:nvPr/>
        </p:nvSpPr>
        <p:spPr>
          <a:xfrm>
            <a:off x="296592" y="5392662"/>
            <a:ext cx="29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heart attack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2FD62A-7CA0-8241-9754-14FA69CE9FBF}"/>
              </a:ext>
            </a:extLst>
          </p:cNvPr>
          <p:cNvSpPr txBox="1"/>
          <p:nvPr/>
        </p:nvSpPr>
        <p:spPr>
          <a:xfrm>
            <a:off x="478860" y="5894308"/>
            <a:ext cx="29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no heart attack</a:t>
            </a:r>
          </a:p>
        </p:txBody>
      </p:sp>
    </p:spTree>
    <p:extLst>
      <p:ext uri="{BB962C8B-B14F-4D97-AF65-F5344CB8AC3E}">
        <p14:creationId xmlns:p14="http://schemas.microsoft.com/office/powerpoint/2010/main" val="33871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DF3B-7B02-284F-99BA-180FB6FD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Issues with Linear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EAB5-2B82-F748-B57D-E2B84D705A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845348" y="1219200"/>
            <a:ext cx="3841452" cy="4937760"/>
          </a:xfrm>
        </p:spPr>
        <p:txBody>
          <a:bodyPr/>
          <a:lstStyle/>
          <a:p>
            <a:r>
              <a:rPr lang="en-US" dirty="0"/>
              <a:t>Given that </a:t>
            </a:r>
            <a:r>
              <a:rPr lang="en-US" b="1" i="1" dirty="0"/>
              <a:t>multiple</a:t>
            </a:r>
            <a:r>
              <a:rPr lang="en-US" dirty="0"/>
              <a:t> possible lines can separate this data, how do we classify a new instance when it lies in the region between the training instances?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EFE5C-1DFA-4846-B386-52E115263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4FB5D-79B0-2246-BD36-6DB5FF773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16539F-9CCA-8F4D-B7F0-10C11FD88ACD}"/>
              </a:ext>
            </a:extLst>
          </p:cNvPr>
          <p:cNvCxnSpPr>
            <a:cxnSpLocks/>
          </p:cNvCxnSpPr>
          <p:nvPr/>
        </p:nvCxnSpPr>
        <p:spPr>
          <a:xfrm flipV="1">
            <a:off x="914400" y="1600200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12259B-DFA2-C845-B75D-D9665C4D838B}"/>
              </a:ext>
            </a:extLst>
          </p:cNvPr>
          <p:cNvCxnSpPr>
            <a:cxnSpLocks/>
          </p:cNvCxnSpPr>
          <p:nvPr/>
        </p:nvCxnSpPr>
        <p:spPr>
          <a:xfrm>
            <a:off x="914400" y="4876800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A7CFFF-3390-7D4D-9590-DC9811119F4B}"/>
              </a:ext>
            </a:extLst>
          </p:cNvPr>
          <p:cNvSpPr txBox="1"/>
          <p:nvPr/>
        </p:nvSpPr>
        <p:spPr>
          <a:xfrm>
            <a:off x="3962399" y="4608576"/>
            <a:ext cx="83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BMI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80A00-B825-D64E-8393-2554BCA4CA3A}"/>
              </a:ext>
            </a:extLst>
          </p:cNvPr>
          <p:cNvSpPr txBox="1"/>
          <p:nvPr/>
        </p:nvSpPr>
        <p:spPr>
          <a:xfrm>
            <a:off x="685800" y="1169977"/>
            <a:ext cx="697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300" dirty="0">
                <a:latin typeface="Bookman Old Style" panose="02050604050505020204" pitchFamily="18" charset="0"/>
              </a:rPr>
              <a:t>BP</a:t>
            </a:r>
            <a:endParaRPr lang="en-US" dirty="0">
              <a:latin typeface="Bookman Old Style" panose="020506040505050202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82EFCE-1ACD-C643-99EE-93F596AC8449}"/>
              </a:ext>
            </a:extLst>
          </p:cNvPr>
          <p:cNvCxnSpPr>
            <a:cxnSpLocks/>
          </p:cNvCxnSpPr>
          <p:nvPr/>
        </p:nvCxnSpPr>
        <p:spPr>
          <a:xfrm>
            <a:off x="507508" y="2514600"/>
            <a:ext cx="3712140" cy="1354297"/>
          </a:xfrm>
          <a:prstGeom prst="line">
            <a:avLst/>
          </a:prstGeom>
          <a:ln w="2222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DD35C0-ED00-3840-B3EE-86816641EF7E}"/>
              </a:ext>
            </a:extLst>
          </p:cNvPr>
          <p:cNvSpPr/>
          <p:nvPr/>
        </p:nvSpPr>
        <p:spPr>
          <a:xfrm>
            <a:off x="1558946" y="4326127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974C09-FB78-CA40-BEEB-382D9F61ED04}"/>
              </a:ext>
            </a:extLst>
          </p:cNvPr>
          <p:cNvSpPr/>
          <p:nvPr/>
        </p:nvSpPr>
        <p:spPr>
          <a:xfrm>
            <a:off x="1108766" y="394860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4B4F86-EAF2-EF47-BF9E-3684FF95BD65}"/>
              </a:ext>
            </a:extLst>
          </p:cNvPr>
          <p:cNvSpPr/>
          <p:nvPr/>
        </p:nvSpPr>
        <p:spPr>
          <a:xfrm>
            <a:off x="2089258" y="4043678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C6BF22-2FD2-4544-8F26-E0A1B24EE409}"/>
              </a:ext>
            </a:extLst>
          </p:cNvPr>
          <p:cNvSpPr/>
          <p:nvPr/>
        </p:nvSpPr>
        <p:spPr>
          <a:xfrm>
            <a:off x="2200879" y="4471416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2E96EB-1F2F-154E-85DE-38553388AC79}"/>
              </a:ext>
            </a:extLst>
          </p:cNvPr>
          <p:cNvSpPr/>
          <p:nvPr/>
        </p:nvSpPr>
        <p:spPr>
          <a:xfrm>
            <a:off x="1626303" y="3769358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D70CF5-97BF-AF43-9495-8A2BD53C3363}"/>
              </a:ext>
            </a:extLst>
          </p:cNvPr>
          <p:cNvSpPr/>
          <p:nvPr/>
        </p:nvSpPr>
        <p:spPr>
          <a:xfrm>
            <a:off x="2627023" y="3787637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25A2CEF-61E2-A344-B22D-D82E4E7E8B15}"/>
              </a:ext>
            </a:extLst>
          </p:cNvPr>
          <p:cNvSpPr/>
          <p:nvPr/>
        </p:nvSpPr>
        <p:spPr>
          <a:xfrm>
            <a:off x="1878022" y="2307084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D96B667-1865-2642-A9A6-01FA7BF8411D}"/>
              </a:ext>
            </a:extLst>
          </p:cNvPr>
          <p:cNvSpPr/>
          <p:nvPr/>
        </p:nvSpPr>
        <p:spPr>
          <a:xfrm>
            <a:off x="2529840" y="1674645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A0F884B4-6DAC-A747-BEAB-7C4FF4CC46F5}"/>
              </a:ext>
            </a:extLst>
          </p:cNvPr>
          <p:cNvSpPr/>
          <p:nvPr/>
        </p:nvSpPr>
        <p:spPr>
          <a:xfrm>
            <a:off x="3099816" y="1440671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22CF2CA5-381E-5847-9F84-CD08A4247362}"/>
              </a:ext>
            </a:extLst>
          </p:cNvPr>
          <p:cNvSpPr/>
          <p:nvPr/>
        </p:nvSpPr>
        <p:spPr>
          <a:xfrm>
            <a:off x="2125048" y="176022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2D3FCF77-66DC-0640-BE7D-CD09F1A71523}"/>
              </a:ext>
            </a:extLst>
          </p:cNvPr>
          <p:cNvSpPr/>
          <p:nvPr/>
        </p:nvSpPr>
        <p:spPr>
          <a:xfrm>
            <a:off x="2434871" y="2414419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05D032BB-603C-5A43-9A74-AA8EE8C90A6F}"/>
              </a:ext>
            </a:extLst>
          </p:cNvPr>
          <p:cNvSpPr/>
          <p:nvPr/>
        </p:nvSpPr>
        <p:spPr>
          <a:xfrm>
            <a:off x="3576138" y="2070442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4D4823AF-A4C8-1A4B-AB17-7AA38916D8CD}"/>
              </a:ext>
            </a:extLst>
          </p:cNvPr>
          <p:cNvSpPr/>
          <p:nvPr/>
        </p:nvSpPr>
        <p:spPr>
          <a:xfrm>
            <a:off x="3147232" y="2621412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558E3A38-004F-2749-894C-E07E9938FE19}"/>
              </a:ext>
            </a:extLst>
          </p:cNvPr>
          <p:cNvSpPr>
            <a:spLocks noChangeAspect="1"/>
          </p:cNvSpPr>
          <p:nvPr/>
        </p:nvSpPr>
        <p:spPr>
          <a:xfrm>
            <a:off x="685807" y="5479421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986CA5-5FEE-6745-A4A7-E038F5667428}"/>
              </a:ext>
            </a:extLst>
          </p:cNvPr>
          <p:cNvSpPr>
            <a:spLocks noChangeAspect="1"/>
          </p:cNvSpPr>
          <p:nvPr/>
        </p:nvSpPr>
        <p:spPr>
          <a:xfrm>
            <a:off x="685807" y="5980474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E0390A-BF2B-0D4E-A829-CF87D13F5880}"/>
              </a:ext>
            </a:extLst>
          </p:cNvPr>
          <p:cNvSpPr txBox="1"/>
          <p:nvPr/>
        </p:nvSpPr>
        <p:spPr>
          <a:xfrm>
            <a:off x="296592" y="5392662"/>
            <a:ext cx="29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heart attack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2FD62A-7CA0-8241-9754-14FA69CE9FBF}"/>
              </a:ext>
            </a:extLst>
          </p:cNvPr>
          <p:cNvSpPr txBox="1"/>
          <p:nvPr/>
        </p:nvSpPr>
        <p:spPr>
          <a:xfrm>
            <a:off x="478860" y="5894308"/>
            <a:ext cx="29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no heart attack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42062-D8AD-6142-8016-54962B94C74E}"/>
              </a:ext>
            </a:extLst>
          </p:cNvPr>
          <p:cNvCxnSpPr>
            <a:cxnSpLocks/>
          </p:cNvCxnSpPr>
          <p:nvPr/>
        </p:nvCxnSpPr>
        <p:spPr>
          <a:xfrm>
            <a:off x="457200" y="2895600"/>
            <a:ext cx="3712140" cy="1354297"/>
          </a:xfrm>
          <a:prstGeom prst="line">
            <a:avLst/>
          </a:prstGeom>
          <a:ln w="2222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2BA8DD-AD77-4D42-AD92-8B3B6521892F}"/>
              </a:ext>
            </a:extLst>
          </p:cNvPr>
          <p:cNvCxnSpPr>
            <a:cxnSpLocks/>
          </p:cNvCxnSpPr>
          <p:nvPr/>
        </p:nvCxnSpPr>
        <p:spPr>
          <a:xfrm>
            <a:off x="659908" y="2150903"/>
            <a:ext cx="3712140" cy="1354297"/>
          </a:xfrm>
          <a:prstGeom prst="line">
            <a:avLst/>
          </a:prstGeom>
          <a:ln w="2222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ame 33">
            <a:extLst>
              <a:ext uri="{FF2B5EF4-FFF2-40B4-BE49-F238E27FC236}">
                <a16:creationId xmlns:a16="http://schemas.microsoft.com/office/drawing/2014/main" id="{1E7D5DA1-6B98-BE44-804D-FB9642EAC465}"/>
              </a:ext>
            </a:extLst>
          </p:cNvPr>
          <p:cNvSpPr>
            <a:spLocks noChangeAspect="1"/>
          </p:cNvSpPr>
          <p:nvPr/>
        </p:nvSpPr>
        <p:spPr>
          <a:xfrm>
            <a:off x="2494318" y="3158748"/>
            <a:ext cx="272143" cy="274320"/>
          </a:xfrm>
          <a:prstGeom prst="fram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ame 34">
            <a:extLst>
              <a:ext uri="{FF2B5EF4-FFF2-40B4-BE49-F238E27FC236}">
                <a16:creationId xmlns:a16="http://schemas.microsoft.com/office/drawing/2014/main" id="{6A1E3A52-AD29-534F-8C1A-E06C769829A2}"/>
              </a:ext>
            </a:extLst>
          </p:cNvPr>
          <p:cNvSpPr>
            <a:spLocks noChangeAspect="1"/>
          </p:cNvSpPr>
          <p:nvPr/>
        </p:nvSpPr>
        <p:spPr>
          <a:xfrm>
            <a:off x="3646351" y="5465580"/>
            <a:ext cx="204107" cy="205740"/>
          </a:xfrm>
          <a:prstGeom prst="frame">
            <a:avLst/>
          </a:prstGeom>
          <a:solidFill>
            <a:srgbClr val="00B050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540CD9-12C7-6B4F-9AA0-FACAAD6982F3}"/>
              </a:ext>
            </a:extLst>
          </p:cNvPr>
          <p:cNvSpPr txBox="1"/>
          <p:nvPr/>
        </p:nvSpPr>
        <p:spPr>
          <a:xfrm>
            <a:off x="3289144" y="5383784"/>
            <a:ext cx="29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don’t know?</a:t>
            </a:r>
          </a:p>
        </p:txBody>
      </p:sp>
    </p:spTree>
    <p:extLst>
      <p:ext uri="{BB962C8B-B14F-4D97-AF65-F5344CB8AC3E}">
        <p14:creationId xmlns:p14="http://schemas.microsoft.com/office/powerpoint/2010/main" val="422612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DF3B-7B02-284F-99BA-180FB6FD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Issues with Linear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EAB5-2B82-F748-B57D-E2B84D705A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845348" y="1219200"/>
            <a:ext cx="3841452" cy="4937760"/>
          </a:xfrm>
        </p:spPr>
        <p:txBody>
          <a:bodyPr/>
          <a:lstStyle/>
          <a:p>
            <a:r>
              <a:rPr lang="en-US" dirty="0"/>
              <a:t>Even if we did settle on some fixed line, what do we do with something that is </a:t>
            </a:r>
            <a:r>
              <a:rPr lang="en-US" i="1" dirty="0"/>
              <a:t>very close </a:t>
            </a:r>
            <a:r>
              <a:rPr lang="en-US" dirty="0"/>
              <a:t>to the separator?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EFE5C-1DFA-4846-B386-52E115263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4FB5D-79B0-2246-BD36-6DB5FF773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16539F-9CCA-8F4D-B7F0-10C11FD88ACD}"/>
              </a:ext>
            </a:extLst>
          </p:cNvPr>
          <p:cNvCxnSpPr>
            <a:cxnSpLocks/>
          </p:cNvCxnSpPr>
          <p:nvPr/>
        </p:nvCxnSpPr>
        <p:spPr>
          <a:xfrm flipV="1">
            <a:off x="914400" y="1600200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12259B-DFA2-C845-B75D-D9665C4D838B}"/>
              </a:ext>
            </a:extLst>
          </p:cNvPr>
          <p:cNvCxnSpPr>
            <a:cxnSpLocks/>
          </p:cNvCxnSpPr>
          <p:nvPr/>
        </p:nvCxnSpPr>
        <p:spPr>
          <a:xfrm>
            <a:off x="914400" y="4876800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A7CFFF-3390-7D4D-9590-DC9811119F4B}"/>
              </a:ext>
            </a:extLst>
          </p:cNvPr>
          <p:cNvSpPr txBox="1"/>
          <p:nvPr/>
        </p:nvSpPr>
        <p:spPr>
          <a:xfrm>
            <a:off x="3962399" y="4608576"/>
            <a:ext cx="83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BMI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80A00-B825-D64E-8393-2554BCA4CA3A}"/>
              </a:ext>
            </a:extLst>
          </p:cNvPr>
          <p:cNvSpPr txBox="1"/>
          <p:nvPr/>
        </p:nvSpPr>
        <p:spPr>
          <a:xfrm>
            <a:off x="685800" y="1169977"/>
            <a:ext cx="697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300" dirty="0">
                <a:latin typeface="Bookman Old Style" panose="02050604050505020204" pitchFamily="18" charset="0"/>
              </a:rPr>
              <a:t>BP</a:t>
            </a:r>
            <a:endParaRPr lang="en-US" dirty="0">
              <a:latin typeface="Bookman Old Style" panose="020506040505050202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82EFCE-1ACD-C643-99EE-93F596AC8449}"/>
              </a:ext>
            </a:extLst>
          </p:cNvPr>
          <p:cNvCxnSpPr>
            <a:cxnSpLocks/>
          </p:cNvCxnSpPr>
          <p:nvPr/>
        </p:nvCxnSpPr>
        <p:spPr>
          <a:xfrm>
            <a:off x="647223" y="2178419"/>
            <a:ext cx="3712140" cy="1354297"/>
          </a:xfrm>
          <a:prstGeom prst="line">
            <a:avLst/>
          </a:prstGeom>
          <a:ln w="2222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DD35C0-ED00-3840-B3EE-86816641EF7E}"/>
              </a:ext>
            </a:extLst>
          </p:cNvPr>
          <p:cNvSpPr/>
          <p:nvPr/>
        </p:nvSpPr>
        <p:spPr>
          <a:xfrm>
            <a:off x="1558946" y="4326127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974C09-FB78-CA40-BEEB-382D9F61ED04}"/>
              </a:ext>
            </a:extLst>
          </p:cNvPr>
          <p:cNvSpPr/>
          <p:nvPr/>
        </p:nvSpPr>
        <p:spPr>
          <a:xfrm>
            <a:off x="1108766" y="394860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4B4F86-EAF2-EF47-BF9E-3684FF95BD65}"/>
              </a:ext>
            </a:extLst>
          </p:cNvPr>
          <p:cNvSpPr/>
          <p:nvPr/>
        </p:nvSpPr>
        <p:spPr>
          <a:xfrm>
            <a:off x="2089258" y="4043678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C6BF22-2FD2-4544-8F26-E0A1B24EE409}"/>
              </a:ext>
            </a:extLst>
          </p:cNvPr>
          <p:cNvSpPr/>
          <p:nvPr/>
        </p:nvSpPr>
        <p:spPr>
          <a:xfrm>
            <a:off x="2200879" y="4471416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2E96EB-1F2F-154E-85DE-38553388AC79}"/>
              </a:ext>
            </a:extLst>
          </p:cNvPr>
          <p:cNvSpPr/>
          <p:nvPr/>
        </p:nvSpPr>
        <p:spPr>
          <a:xfrm>
            <a:off x="1626303" y="3769358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D70CF5-97BF-AF43-9495-8A2BD53C3363}"/>
              </a:ext>
            </a:extLst>
          </p:cNvPr>
          <p:cNvSpPr/>
          <p:nvPr/>
        </p:nvSpPr>
        <p:spPr>
          <a:xfrm>
            <a:off x="2627023" y="3787637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25A2CEF-61E2-A344-B22D-D82E4E7E8B15}"/>
              </a:ext>
            </a:extLst>
          </p:cNvPr>
          <p:cNvSpPr/>
          <p:nvPr/>
        </p:nvSpPr>
        <p:spPr>
          <a:xfrm>
            <a:off x="1878022" y="2307084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D96B667-1865-2642-A9A6-01FA7BF8411D}"/>
              </a:ext>
            </a:extLst>
          </p:cNvPr>
          <p:cNvSpPr/>
          <p:nvPr/>
        </p:nvSpPr>
        <p:spPr>
          <a:xfrm>
            <a:off x="2529840" y="1674645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A0F884B4-6DAC-A747-BEAB-7C4FF4CC46F5}"/>
              </a:ext>
            </a:extLst>
          </p:cNvPr>
          <p:cNvSpPr/>
          <p:nvPr/>
        </p:nvSpPr>
        <p:spPr>
          <a:xfrm>
            <a:off x="3099816" y="1440671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22CF2CA5-381E-5847-9F84-CD08A4247362}"/>
              </a:ext>
            </a:extLst>
          </p:cNvPr>
          <p:cNvSpPr/>
          <p:nvPr/>
        </p:nvSpPr>
        <p:spPr>
          <a:xfrm>
            <a:off x="2125048" y="176022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2D3FCF77-66DC-0640-BE7D-CD09F1A71523}"/>
              </a:ext>
            </a:extLst>
          </p:cNvPr>
          <p:cNvSpPr/>
          <p:nvPr/>
        </p:nvSpPr>
        <p:spPr>
          <a:xfrm>
            <a:off x="2434871" y="2414419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05D032BB-603C-5A43-9A74-AA8EE8C90A6F}"/>
              </a:ext>
            </a:extLst>
          </p:cNvPr>
          <p:cNvSpPr/>
          <p:nvPr/>
        </p:nvSpPr>
        <p:spPr>
          <a:xfrm>
            <a:off x="3576138" y="2070442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4D4823AF-A4C8-1A4B-AB17-7AA38916D8CD}"/>
              </a:ext>
            </a:extLst>
          </p:cNvPr>
          <p:cNvSpPr/>
          <p:nvPr/>
        </p:nvSpPr>
        <p:spPr>
          <a:xfrm>
            <a:off x="3147232" y="2621412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558E3A38-004F-2749-894C-E07E9938FE19}"/>
              </a:ext>
            </a:extLst>
          </p:cNvPr>
          <p:cNvSpPr>
            <a:spLocks noChangeAspect="1"/>
          </p:cNvSpPr>
          <p:nvPr/>
        </p:nvSpPr>
        <p:spPr>
          <a:xfrm>
            <a:off x="685807" y="5479421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986CA5-5FEE-6745-A4A7-E038F5667428}"/>
              </a:ext>
            </a:extLst>
          </p:cNvPr>
          <p:cNvSpPr>
            <a:spLocks noChangeAspect="1"/>
          </p:cNvSpPr>
          <p:nvPr/>
        </p:nvSpPr>
        <p:spPr>
          <a:xfrm>
            <a:off x="685807" y="5980474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E0390A-BF2B-0D4E-A829-CF87D13F5880}"/>
              </a:ext>
            </a:extLst>
          </p:cNvPr>
          <p:cNvSpPr txBox="1"/>
          <p:nvPr/>
        </p:nvSpPr>
        <p:spPr>
          <a:xfrm>
            <a:off x="296592" y="5392662"/>
            <a:ext cx="29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heart attack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2FD62A-7CA0-8241-9754-14FA69CE9FBF}"/>
              </a:ext>
            </a:extLst>
          </p:cNvPr>
          <p:cNvSpPr txBox="1"/>
          <p:nvPr/>
        </p:nvSpPr>
        <p:spPr>
          <a:xfrm>
            <a:off x="478860" y="5894308"/>
            <a:ext cx="29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no heart attack</a:t>
            </a:r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1E7D5DA1-6B98-BE44-804D-FB9642EAC465}"/>
              </a:ext>
            </a:extLst>
          </p:cNvPr>
          <p:cNvSpPr>
            <a:spLocks noChangeAspect="1"/>
          </p:cNvSpPr>
          <p:nvPr/>
        </p:nvSpPr>
        <p:spPr>
          <a:xfrm>
            <a:off x="2586263" y="3018729"/>
            <a:ext cx="272143" cy="274320"/>
          </a:xfrm>
          <a:prstGeom prst="fram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ame 34">
            <a:extLst>
              <a:ext uri="{FF2B5EF4-FFF2-40B4-BE49-F238E27FC236}">
                <a16:creationId xmlns:a16="http://schemas.microsoft.com/office/drawing/2014/main" id="{6A1E3A52-AD29-534F-8C1A-E06C769829A2}"/>
              </a:ext>
            </a:extLst>
          </p:cNvPr>
          <p:cNvSpPr>
            <a:spLocks noChangeAspect="1"/>
          </p:cNvSpPr>
          <p:nvPr/>
        </p:nvSpPr>
        <p:spPr>
          <a:xfrm>
            <a:off x="3646351" y="5465580"/>
            <a:ext cx="204107" cy="205740"/>
          </a:xfrm>
          <a:prstGeom prst="fram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540CD9-12C7-6B4F-9AA0-FACAAD6982F3}"/>
              </a:ext>
            </a:extLst>
          </p:cNvPr>
          <p:cNvSpPr txBox="1"/>
          <p:nvPr/>
        </p:nvSpPr>
        <p:spPr>
          <a:xfrm>
            <a:off x="3289144" y="5383784"/>
            <a:ext cx="29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don’t know?</a:t>
            </a:r>
          </a:p>
        </p:txBody>
      </p:sp>
    </p:spTree>
    <p:extLst>
      <p:ext uri="{BB962C8B-B14F-4D97-AF65-F5344CB8AC3E}">
        <p14:creationId xmlns:p14="http://schemas.microsoft.com/office/powerpoint/2010/main" val="37209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DF3B-7B02-284F-99BA-180FB6FD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Probabilistic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EAB5-2B82-F748-B57D-E2B84D705A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845348" y="1219200"/>
            <a:ext cx="3841452" cy="41614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Logistic regression also generates a linear separator (where the weight-function = 0), but now it is giving us an empirical </a:t>
            </a:r>
            <a:r>
              <a:rPr lang="en-US" dirty="0">
                <a:solidFill>
                  <a:schemeClr val="accent3"/>
                </a:solidFill>
              </a:rPr>
              <a:t>distribution</a:t>
            </a:r>
            <a:r>
              <a:rPr lang="en-US" dirty="0"/>
              <a:t> over the data-set</a:t>
            </a:r>
          </a:p>
          <a:p>
            <a:r>
              <a:rPr lang="en-US" dirty="0"/>
              <a:t>A new data point close to the line still has </a:t>
            </a:r>
            <a:r>
              <a:rPr lang="en-US" b="1" i="1" dirty="0"/>
              <a:t>some positive probability </a:t>
            </a:r>
            <a:r>
              <a:rPr lang="en-US" dirty="0"/>
              <a:t>of being in the class on the other side of 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EFE5C-1DFA-4846-B386-52E115263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4FB5D-79B0-2246-BD36-6DB5FF773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16539F-9CCA-8F4D-B7F0-10C11FD88ACD}"/>
              </a:ext>
            </a:extLst>
          </p:cNvPr>
          <p:cNvCxnSpPr>
            <a:cxnSpLocks/>
          </p:cNvCxnSpPr>
          <p:nvPr/>
        </p:nvCxnSpPr>
        <p:spPr>
          <a:xfrm flipV="1">
            <a:off x="914400" y="1600200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12259B-DFA2-C845-B75D-D9665C4D838B}"/>
              </a:ext>
            </a:extLst>
          </p:cNvPr>
          <p:cNvCxnSpPr>
            <a:cxnSpLocks/>
          </p:cNvCxnSpPr>
          <p:nvPr/>
        </p:nvCxnSpPr>
        <p:spPr>
          <a:xfrm>
            <a:off x="914400" y="4876800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A7CFFF-3390-7D4D-9590-DC9811119F4B}"/>
              </a:ext>
            </a:extLst>
          </p:cNvPr>
          <p:cNvSpPr txBox="1"/>
          <p:nvPr/>
        </p:nvSpPr>
        <p:spPr>
          <a:xfrm>
            <a:off x="3962399" y="4608576"/>
            <a:ext cx="83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BMI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80A00-B825-D64E-8393-2554BCA4CA3A}"/>
              </a:ext>
            </a:extLst>
          </p:cNvPr>
          <p:cNvSpPr txBox="1"/>
          <p:nvPr/>
        </p:nvSpPr>
        <p:spPr>
          <a:xfrm>
            <a:off x="685800" y="1169977"/>
            <a:ext cx="697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300" dirty="0">
                <a:latin typeface="Bookman Old Style" panose="02050604050505020204" pitchFamily="18" charset="0"/>
              </a:rPr>
              <a:t>BP</a:t>
            </a:r>
            <a:endParaRPr lang="en-US" dirty="0">
              <a:latin typeface="Bookman Old Style" panose="020506040505050202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82EFCE-1ACD-C643-99EE-93F596AC8449}"/>
              </a:ext>
            </a:extLst>
          </p:cNvPr>
          <p:cNvCxnSpPr>
            <a:cxnSpLocks/>
          </p:cNvCxnSpPr>
          <p:nvPr/>
        </p:nvCxnSpPr>
        <p:spPr>
          <a:xfrm>
            <a:off x="647223" y="2178419"/>
            <a:ext cx="3712140" cy="1354297"/>
          </a:xfrm>
          <a:prstGeom prst="line">
            <a:avLst/>
          </a:prstGeom>
          <a:ln w="2222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DD35C0-ED00-3840-B3EE-86816641EF7E}"/>
              </a:ext>
            </a:extLst>
          </p:cNvPr>
          <p:cNvSpPr/>
          <p:nvPr/>
        </p:nvSpPr>
        <p:spPr>
          <a:xfrm>
            <a:off x="1558946" y="4326127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974C09-FB78-CA40-BEEB-382D9F61ED04}"/>
              </a:ext>
            </a:extLst>
          </p:cNvPr>
          <p:cNvSpPr/>
          <p:nvPr/>
        </p:nvSpPr>
        <p:spPr>
          <a:xfrm>
            <a:off x="1108766" y="3948600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4B4F86-EAF2-EF47-BF9E-3684FF95BD65}"/>
              </a:ext>
            </a:extLst>
          </p:cNvPr>
          <p:cNvSpPr/>
          <p:nvPr/>
        </p:nvSpPr>
        <p:spPr>
          <a:xfrm>
            <a:off x="2089258" y="4043678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C6BF22-2FD2-4544-8F26-E0A1B24EE409}"/>
              </a:ext>
            </a:extLst>
          </p:cNvPr>
          <p:cNvSpPr/>
          <p:nvPr/>
        </p:nvSpPr>
        <p:spPr>
          <a:xfrm>
            <a:off x="2200879" y="4471416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2E96EB-1F2F-154E-85DE-38553388AC79}"/>
              </a:ext>
            </a:extLst>
          </p:cNvPr>
          <p:cNvSpPr/>
          <p:nvPr/>
        </p:nvSpPr>
        <p:spPr>
          <a:xfrm>
            <a:off x="1626303" y="3769358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D70CF5-97BF-AF43-9495-8A2BD53C3363}"/>
              </a:ext>
            </a:extLst>
          </p:cNvPr>
          <p:cNvSpPr/>
          <p:nvPr/>
        </p:nvSpPr>
        <p:spPr>
          <a:xfrm>
            <a:off x="2627023" y="3787637"/>
            <a:ext cx="274320" cy="274320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25A2CEF-61E2-A344-B22D-D82E4E7E8B15}"/>
              </a:ext>
            </a:extLst>
          </p:cNvPr>
          <p:cNvSpPr/>
          <p:nvPr/>
        </p:nvSpPr>
        <p:spPr>
          <a:xfrm>
            <a:off x="1878022" y="2307084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D96B667-1865-2642-A9A6-01FA7BF8411D}"/>
              </a:ext>
            </a:extLst>
          </p:cNvPr>
          <p:cNvSpPr/>
          <p:nvPr/>
        </p:nvSpPr>
        <p:spPr>
          <a:xfrm>
            <a:off x="2529840" y="1674645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A0F884B4-6DAC-A747-BEAB-7C4FF4CC46F5}"/>
              </a:ext>
            </a:extLst>
          </p:cNvPr>
          <p:cNvSpPr/>
          <p:nvPr/>
        </p:nvSpPr>
        <p:spPr>
          <a:xfrm>
            <a:off x="3099816" y="1440671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22CF2CA5-381E-5847-9F84-CD08A4247362}"/>
              </a:ext>
            </a:extLst>
          </p:cNvPr>
          <p:cNvSpPr/>
          <p:nvPr/>
        </p:nvSpPr>
        <p:spPr>
          <a:xfrm>
            <a:off x="2125048" y="1760220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2D3FCF77-66DC-0640-BE7D-CD09F1A71523}"/>
              </a:ext>
            </a:extLst>
          </p:cNvPr>
          <p:cNvSpPr/>
          <p:nvPr/>
        </p:nvSpPr>
        <p:spPr>
          <a:xfrm>
            <a:off x="2434871" y="2414419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05D032BB-603C-5A43-9A74-AA8EE8C90A6F}"/>
              </a:ext>
            </a:extLst>
          </p:cNvPr>
          <p:cNvSpPr/>
          <p:nvPr/>
        </p:nvSpPr>
        <p:spPr>
          <a:xfrm>
            <a:off x="3209321" y="2071756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4D4823AF-A4C8-1A4B-AB17-7AA38916D8CD}"/>
              </a:ext>
            </a:extLst>
          </p:cNvPr>
          <p:cNvSpPr/>
          <p:nvPr/>
        </p:nvSpPr>
        <p:spPr>
          <a:xfrm>
            <a:off x="3147232" y="2621412"/>
            <a:ext cx="274320" cy="27432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558E3A38-004F-2749-894C-E07E9938FE19}"/>
              </a:ext>
            </a:extLst>
          </p:cNvPr>
          <p:cNvSpPr>
            <a:spLocks noChangeAspect="1"/>
          </p:cNvSpPr>
          <p:nvPr/>
        </p:nvSpPr>
        <p:spPr>
          <a:xfrm>
            <a:off x="685807" y="5479421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986CA5-5FEE-6745-A4A7-E038F5667428}"/>
              </a:ext>
            </a:extLst>
          </p:cNvPr>
          <p:cNvSpPr>
            <a:spLocks noChangeAspect="1"/>
          </p:cNvSpPr>
          <p:nvPr/>
        </p:nvSpPr>
        <p:spPr>
          <a:xfrm>
            <a:off x="685807" y="5980474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E0390A-BF2B-0D4E-A829-CF87D13F5880}"/>
              </a:ext>
            </a:extLst>
          </p:cNvPr>
          <p:cNvSpPr txBox="1"/>
          <p:nvPr/>
        </p:nvSpPr>
        <p:spPr>
          <a:xfrm>
            <a:off x="296592" y="5392662"/>
            <a:ext cx="29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heart attack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2FD62A-7CA0-8241-9754-14FA69CE9FBF}"/>
              </a:ext>
            </a:extLst>
          </p:cNvPr>
          <p:cNvSpPr txBox="1"/>
          <p:nvPr/>
        </p:nvSpPr>
        <p:spPr>
          <a:xfrm>
            <a:off x="478860" y="5894308"/>
            <a:ext cx="29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no heart attack</a:t>
            </a:r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1E7D5DA1-6B98-BE44-804D-FB9642EAC465}"/>
              </a:ext>
            </a:extLst>
          </p:cNvPr>
          <p:cNvSpPr>
            <a:spLocks noChangeAspect="1"/>
          </p:cNvSpPr>
          <p:nvPr/>
        </p:nvSpPr>
        <p:spPr>
          <a:xfrm>
            <a:off x="2586263" y="3018729"/>
            <a:ext cx="272143" cy="274320"/>
          </a:xfrm>
          <a:prstGeom prst="fram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ame 34">
            <a:extLst>
              <a:ext uri="{FF2B5EF4-FFF2-40B4-BE49-F238E27FC236}">
                <a16:creationId xmlns:a16="http://schemas.microsoft.com/office/drawing/2014/main" id="{6A1E3A52-AD29-534F-8C1A-E06C769829A2}"/>
              </a:ext>
            </a:extLst>
          </p:cNvPr>
          <p:cNvSpPr>
            <a:spLocks noChangeAspect="1"/>
          </p:cNvSpPr>
          <p:nvPr/>
        </p:nvSpPr>
        <p:spPr>
          <a:xfrm>
            <a:off x="3646351" y="5465580"/>
            <a:ext cx="204107" cy="205740"/>
          </a:xfrm>
          <a:prstGeom prst="fram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540CD9-12C7-6B4F-9AA0-FACAAD6982F3}"/>
              </a:ext>
            </a:extLst>
          </p:cNvPr>
          <p:cNvSpPr txBox="1"/>
          <p:nvPr/>
        </p:nvSpPr>
        <p:spPr>
          <a:xfrm>
            <a:off x="3289144" y="5383784"/>
            <a:ext cx="29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don’t know?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9C5F1A-0E4C-AC45-B51F-3DD519533179}"/>
              </a:ext>
            </a:extLst>
          </p:cNvPr>
          <p:cNvCxnSpPr>
            <a:cxnSpLocks/>
          </p:cNvCxnSpPr>
          <p:nvPr/>
        </p:nvCxnSpPr>
        <p:spPr>
          <a:xfrm>
            <a:off x="3021668" y="2603144"/>
            <a:ext cx="1645920" cy="1354297"/>
          </a:xfrm>
          <a:prstGeom prst="line">
            <a:avLst/>
          </a:prstGeom>
          <a:ln w="22225">
            <a:solidFill>
              <a:schemeClr val="accent2"/>
            </a:solidFill>
            <a:headEnd type="triangle" w="lg" len="lg"/>
            <a:tailEnd type="triangle" w="lg" len="lg"/>
          </a:ln>
          <a:effectLst/>
          <a:scene3d>
            <a:camera prst="orthographicFront">
              <a:rot lat="0" lon="0" rev="63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4D260D9-767E-154D-9CD3-C9D396E98054}"/>
              </a:ext>
            </a:extLst>
          </p:cNvPr>
          <p:cNvSpPr txBox="1"/>
          <p:nvPr/>
        </p:nvSpPr>
        <p:spPr>
          <a:xfrm>
            <a:off x="2016745" y="4208486"/>
            <a:ext cx="29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+mj-lt"/>
              </a:rPr>
              <a:t>less likely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E11918-FE72-B54C-A666-F148A63EC250}"/>
              </a:ext>
            </a:extLst>
          </p:cNvPr>
          <p:cNvSpPr txBox="1"/>
          <p:nvPr/>
        </p:nvSpPr>
        <p:spPr>
          <a:xfrm>
            <a:off x="2804160" y="1919037"/>
            <a:ext cx="29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+mj-lt"/>
              </a:rPr>
              <a:t>more likely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5D9F7E-08C8-E148-95A2-E9244D224741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2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lecs">
  <a:themeElements>
    <a:clrScheme name="Custom 15">
      <a:dk1>
        <a:srgbClr val="512C1D"/>
      </a:dk1>
      <a:lt1>
        <a:srgbClr val="FFFFFF"/>
      </a:lt1>
      <a:dk2>
        <a:srgbClr val="646469"/>
      </a:dk2>
      <a:lt2>
        <a:srgbClr val="DDE9EC"/>
      </a:lt2>
      <a:accent1>
        <a:srgbClr val="3071AE"/>
      </a:accent1>
      <a:accent2>
        <a:srgbClr val="3E8EDE"/>
      </a:accent2>
      <a:accent3>
        <a:srgbClr val="CB333B"/>
      </a:accent3>
      <a:accent4>
        <a:srgbClr val="566C11"/>
      </a:accent4>
      <a:accent5>
        <a:srgbClr val="61A60A"/>
      </a:accent5>
      <a:accent6>
        <a:srgbClr val="D35D00"/>
      </a:accent6>
      <a:hlink>
        <a:srgbClr val="CB333B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22225">
          <a:solidFill>
            <a:schemeClr val="accent3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new_lecs.thmx</Template>
  <TotalTime>89042</TotalTime>
  <Words>1335</Words>
  <Application>Microsoft Macintosh PowerPoint</Application>
  <PresentationFormat>On-screen Show (4:3)</PresentationFormat>
  <Paragraphs>175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Bookman Old Style</vt:lpstr>
      <vt:lpstr>Gill Sans MT</vt:lpstr>
      <vt:lpstr>Helvetica</vt:lpstr>
      <vt:lpstr>Times New Roman</vt:lpstr>
      <vt:lpstr>Wingdings</vt:lpstr>
      <vt:lpstr>Wingdings 3</vt:lpstr>
      <vt:lpstr>new_lecs</vt:lpstr>
      <vt:lpstr>Class #08:  Logistic Regression</vt:lpstr>
      <vt:lpstr>Reminder: Threshold Functions</vt:lpstr>
      <vt:lpstr>Hard Thresholds are Hard!</vt:lpstr>
      <vt:lpstr>The Logistic Function</vt:lpstr>
      <vt:lpstr>Using the Logistic for Classification</vt:lpstr>
      <vt:lpstr>Issues with Linear Classification</vt:lpstr>
      <vt:lpstr>Issues with Linear Classification</vt:lpstr>
      <vt:lpstr>Issues with Linear Classification</vt:lpstr>
      <vt:lpstr>Using Probabilistic Classification</vt:lpstr>
      <vt:lpstr>Properties of the Logistic Function</vt:lpstr>
      <vt:lpstr>Logistic Regression</vt:lpstr>
      <vt:lpstr>Gradient Descent for Logistic Regression, I</vt:lpstr>
      <vt:lpstr>A Problem: Local Minima</vt:lpstr>
      <vt:lpstr>Gradient Descent for Logistic Regression, II</vt:lpstr>
      <vt:lpstr>Gradient Descent for Logistic Regression</vt:lpstr>
      <vt:lpstr>Gradient Descent for Logistic Regression</vt:lpstr>
      <vt:lpstr>Logarithmic Loss vs. Thresholded Error</vt:lpstr>
      <vt:lpstr>Linear vs. Logistic Regression </vt:lpstr>
      <vt:lpstr>Linear vs. Logistic Regression  in Mathematical Terms</vt:lpstr>
      <vt:lpstr>Another Approach: ADALINE classifiers</vt:lpstr>
      <vt:lpstr>Treatment of Outliers in Data</vt:lpstr>
    </vt:vector>
  </TitlesOfParts>
  <Manager/>
  <Company>University of Massachusetts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subject/>
  <dc:creator>Don Towsley</dc:creator>
  <cp:keywords/>
  <dc:description/>
  <cp:lastModifiedBy>Martin Allen</cp:lastModifiedBy>
  <cp:revision>2425</cp:revision>
  <cp:lastPrinted>2021-03-11T16:29:22Z</cp:lastPrinted>
  <dcterms:created xsi:type="dcterms:W3CDTF">2017-09-06T15:49:01Z</dcterms:created>
  <dcterms:modified xsi:type="dcterms:W3CDTF">2021-03-11T16:33:28Z</dcterms:modified>
  <cp:category/>
</cp:coreProperties>
</file>