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1262" r:id="rId2"/>
    <p:sldId id="1535" r:id="rId3"/>
    <p:sldId id="1536" r:id="rId4"/>
    <p:sldId id="1537" r:id="rId5"/>
    <p:sldId id="1538" r:id="rId6"/>
    <p:sldId id="1553" r:id="rId7"/>
    <p:sldId id="1555" r:id="rId8"/>
    <p:sldId id="1556" r:id="rId9"/>
    <p:sldId id="1539" r:id="rId10"/>
    <p:sldId id="1557" r:id="rId11"/>
    <p:sldId id="1558" r:id="rId12"/>
    <p:sldId id="1566" r:id="rId13"/>
    <p:sldId id="1559" r:id="rId14"/>
    <p:sldId id="1567" r:id="rId15"/>
    <p:sldId id="1568" r:id="rId16"/>
    <p:sldId id="1560" r:id="rId17"/>
    <p:sldId id="1569" r:id="rId18"/>
    <p:sldId id="1562" r:id="rId19"/>
    <p:sldId id="1571" r:id="rId20"/>
    <p:sldId id="1564" r:id="rId21"/>
    <p:sldId id="1565" r:id="rId22"/>
    <p:sldId id="1570" r:id="rId23"/>
  </p:sldIdLst>
  <p:sldSz cx="9144000" cy="6858000" type="screen4x3"/>
  <p:notesSz cx="9283700" cy="70358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clrMru>
    <a:srgbClr val="E5FFFF"/>
    <a:srgbClr val="FDD22B"/>
    <a:srgbClr val="020000"/>
    <a:srgbClr val="3251D1"/>
    <a:srgbClr val="4F6F92"/>
    <a:srgbClr val="57B0FF"/>
    <a:srgbClr val="FFFF00"/>
    <a:srgbClr val="339900"/>
    <a:srgbClr val="CCCCCC"/>
    <a:srgbClr val="099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74" autoAdjust="0"/>
    <p:restoredTop sz="90952"/>
  </p:normalViewPr>
  <p:slideViewPr>
    <p:cSldViewPr>
      <p:cViewPr varScale="1">
        <p:scale>
          <a:sx n="115" d="100"/>
          <a:sy n="115" d="100"/>
        </p:scale>
        <p:origin x="208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0"/>
    </p:cViewPr>
  </p:sorterViewPr>
  <p:notesViewPr>
    <p:cSldViewPr>
      <p:cViewPr varScale="1">
        <p:scale>
          <a:sx n="156" d="100"/>
          <a:sy n="156" d="100"/>
        </p:scale>
        <p:origin x="-1104" y="-104"/>
      </p:cViewPr>
      <p:guideLst>
        <p:guide orient="horz" pos="2216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5425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5425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fld id="{FED210AC-0B1E-A14F-AC42-C56FA48605A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43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9388" y="0"/>
            <a:ext cx="40243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2900" y="527050"/>
            <a:ext cx="3519488" cy="2640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41688"/>
            <a:ext cx="6810375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84963"/>
            <a:ext cx="40243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9388" y="6684963"/>
            <a:ext cx="40243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fld id="{E6B0C90F-4174-C14F-A195-774157CA172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C90F-4174-C14F-A195-774157CA172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4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813" y="41529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/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/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60458994" TargetMode="External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hyperlink" Target="https://creativecommons.org/licenses/by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8516" y="3733800"/>
            <a:ext cx="4921084" cy="11430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2400" dirty="0"/>
              <a:t>Class #09: </a:t>
            </a:r>
            <a:br>
              <a:rPr lang="en-US" sz="2400" dirty="0"/>
            </a:br>
            <a:r>
              <a:rPr lang="en-US" sz="2400" dirty="0"/>
              <a:t>Support Vector Machines (SVMs)</a:t>
            </a:r>
            <a:br>
              <a:rPr lang="en-US" sz="2400" dirty="0"/>
            </a:br>
            <a:r>
              <a:rPr lang="en-US" sz="2400" dirty="0"/>
              <a:t>and Kernel Functions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Machine Learning (COMP 135)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7C96A-0ACF-AA40-8E5A-43146E63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57600"/>
            <a:ext cx="2165516" cy="12765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3761-FDE4-8A48-96B1-F98A2FC0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of SVMs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6659-AF25-2E41-8628-9DB9792F48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24600"/>
              </a:spcAft>
            </a:pPr>
            <a:r>
              <a:rPr lang="en-US" sz="2000" dirty="0"/>
              <a:t>Although complex, a constrained optimization problem like this can be algorithmically solved to get the </a:t>
            </a:r>
            <a:r>
              <a:rPr lang="en-US" sz="2000" dirty="0">
                <a:latin typeface="Bookman Old Style" panose="02050604050505020204" pitchFamily="18" charset="0"/>
              </a:rPr>
              <a:t>𝛼</a:t>
            </a:r>
            <a:r>
              <a:rPr lang="en-US" sz="2000" i="1" baseline="-25000" dirty="0" err="1">
                <a:latin typeface="Bookman Old Style" panose="02050604050505020204" pitchFamily="18" charset="0"/>
              </a:rPr>
              <a:t>i</a:t>
            </a:r>
            <a:r>
              <a:rPr lang="en-US" sz="2000" dirty="0"/>
              <a:t> values we want: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Once done, we can find the weight-vector and bias term if we want: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265BF-DEE0-1F41-A375-BCEF07B7E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3366-92B0-7747-9B63-ED69832DA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A00570-C982-2949-9154-0EB30224E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4831080" cy="1920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0E3DD5-BA10-CD45-AF5D-6B992E3F6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5486400"/>
            <a:ext cx="7086600" cy="70104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7952EEE-7D09-DB48-A425-EE18BAEFF6D1}"/>
              </a:ext>
            </a:extLst>
          </p:cNvPr>
          <p:cNvGrpSpPr/>
          <p:nvPr/>
        </p:nvGrpSpPr>
        <p:grpSpPr>
          <a:xfrm>
            <a:off x="3657600" y="2590800"/>
            <a:ext cx="5334000" cy="2250199"/>
            <a:chOff x="3505200" y="2687561"/>
            <a:chExt cx="5334000" cy="22501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2FCD9F-1BED-6247-A31B-5963646AC0F2}"/>
                </a:ext>
              </a:extLst>
            </p:cNvPr>
            <p:cNvSpPr/>
            <p:nvPr/>
          </p:nvSpPr>
          <p:spPr>
            <a:xfrm>
              <a:off x="3505200" y="2687561"/>
              <a:ext cx="5334000" cy="22501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Aft>
                  <a:spcPts val="60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A note about notation: these equations involve two different, necessary </a:t>
              </a:r>
              <a:r>
                <a:rPr lang="en-US" sz="2000" dirty="0">
                  <a:solidFill>
                    <a:schemeClr val="accent3"/>
                  </a:solidFill>
                </a:rPr>
                <a:t>products</a:t>
              </a:r>
              <a:r>
                <a:rPr lang="en-US" sz="2000" dirty="0">
                  <a:solidFill>
                    <a:srgbClr val="000000"/>
                  </a:solidFill>
                </a:rPr>
                <a:t>:</a:t>
              </a:r>
            </a:p>
            <a:p>
              <a:pPr marL="457200" indent="-457200" algn="l">
                <a:spcAft>
                  <a:spcPts val="3600"/>
                </a:spcAft>
                <a:buFont typeface="+mj-lt"/>
                <a:buAutoNum type="arabicPeriod"/>
              </a:pPr>
              <a:r>
                <a:rPr lang="en-US" sz="2000" dirty="0">
                  <a:solidFill>
                    <a:srgbClr val="000000"/>
                  </a:solidFill>
                </a:rPr>
                <a:t>The usual application of </a:t>
              </a:r>
              <a:r>
                <a:rPr lang="en-US" sz="2000" b="1" i="1" dirty="0">
                  <a:solidFill>
                    <a:srgbClr val="000000"/>
                  </a:solidFill>
                </a:rPr>
                <a:t>weights</a:t>
              </a:r>
              <a:r>
                <a:rPr lang="en-US" sz="2000" dirty="0">
                  <a:solidFill>
                    <a:srgbClr val="000000"/>
                  </a:solidFill>
                </a:rPr>
                <a:t> to </a:t>
              </a:r>
              <a:r>
                <a:rPr lang="en-US" sz="2000" b="1" i="1" dirty="0">
                  <a:solidFill>
                    <a:srgbClr val="000000"/>
                  </a:solidFill>
                </a:rPr>
                <a:t>points</a:t>
              </a:r>
              <a:r>
                <a:rPr lang="en-US" sz="2000" dirty="0">
                  <a:solidFill>
                    <a:srgbClr val="000000"/>
                  </a:solidFill>
                </a:rPr>
                <a:t>:</a:t>
              </a:r>
            </a:p>
            <a:p>
              <a:pPr marL="457200" indent="-457200" algn="l">
                <a:buFont typeface="+mj-lt"/>
                <a:buAutoNum type="arabicPeriod"/>
              </a:pPr>
              <a:r>
                <a:rPr lang="en-US" sz="2000" dirty="0">
                  <a:solidFill>
                    <a:srgbClr val="000000"/>
                  </a:solidFill>
                </a:rPr>
                <a:t>Products of </a:t>
              </a:r>
              <a:r>
                <a:rPr lang="en-US" sz="2000" b="1" i="1" dirty="0">
                  <a:solidFill>
                    <a:srgbClr val="000000"/>
                  </a:solidFill>
                </a:rPr>
                <a:t>points</a:t>
              </a:r>
              <a:r>
                <a:rPr lang="en-US" sz="2000" dirty="0">
                  <a:solidFill>
                    <a:srgbClr val="000000"/>
                  </a:solidFill>
                </a:rPr>
                <a:t> and </a:t>
              </a:r>
              <a:r>
                <a:rPr lang="en-US" sz="2000" b="1" i="1" dirty="0">
                  <a:solidFill>
                    <a:srgbClr val="000000"/>
                  </a:solidFill>
                </a:rPr>
                <a:t>other points</a:t>
              </a:r>
              <a:r>
                <a:rPr lang="en-US" sz="2000" dirty="0">
                  <a:solidFill>
                    <a:srgbClr val="000000"/>
                  </a:solidFill>
                </a:rPr>
                <a:t>: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16B647E-3510-4D49-9C2C-F9E6DCC38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0860" y="3810000"/>
              <a:ext cx="4617720" cy="24384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13FAD83-00A5-9546-8823-ECD536C34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2840" y="4584340"/>
              <a:ext cx="5013960" cy="251460"/>
            </a:xfrm>
            <a:prstGeom prst="rect">
              <a:avLst/>
            </a:prstGeom>
          </p:spPr>
        </p:pic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42131628-6CD2-BA49-880B-23AE61C95FDE}"/>
              </a:ext>
            </a:extLst>
          </p:cNvPr>
          <p:cNvSpPr/>
          <p:nvPr/>
        </p:nvSpPr>
        <p:spPr>
          <a:xfrm>
            <a:off x="8610600" y="6477000"/>
            <a:ext cx="91440" cy="91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8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3500-AFAC-4B4F-B0DC-57A502C3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Dual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E67DC-18AC-B346-B088-5EA8B037DE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turns out that we don’t need to use the weights at all</a:t>
            </a:r>
          </a:p>
          <a:p>
            <a:pPr>
              <a:spcAft>
                <a:spcPts val="9000"/>
              </a:spcAft>
            </a:pPr>
            <a:r>
              <a:rPr lang="en-US" dirty="0"/>
              <a:t>Instead, we can simply use the </a:t>
            </a:r>
            <a:r>
              <a:rPr lang="en-US" sz="2800" dirty="0">
                <a:latin typeface="Bookman Old Style" panose="02050604050505020204" pitchFamily="18" charset="0"/>
              </a:rPr>
              <a:t>𝛼</a:t>
            </a:r>
            <a:r>
              <a:rPr lang="en-US" sz="2800" i="1" baseline="-25000" dirty="0" err="1">
                <a:latin typeface="Bookman Old Style" panose="02050604050505020204" pitchFamily="18" charset="0"/>
              </a:rPr>
              <a:t>i</a:t>
            </a:r>
            <a:r>
              <a:rPr lang="en-US" sz="2800" i="1" baseline="-25000" dirty="0">
                <a:latin typeface="Bookman Old Style" panose="02050604050505020204" pitchFamily="18" charset="0"/>
              </a:rPr>
              <a:t>  </a:t>
            </a:r>
            <a:r>
              <a:rPr lang="en-US" dirty="0"/>
              <a:t>values </a:t>
            </a:r>
            <a:r>
              <a:rPr lang="en-US" b="1" i="1" dirty="0"/>
              <a:t>directly</a:t>
            </a:r>
            <a:r>
              <a:rPr lang="en-US" dirty="0"/>
              <a:t>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40CF4-EE75-7845-BC4C-93E327335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18074-F402-1641-95BE-898FE0B97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805CD-EF46-C848-8BCA-B4233147AC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47887" y="2419350"/>
            <a:ext cx="4848225" cy="78105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03E974AB-14E9-FB4C-AF6C-C58C9FCDDA9B}"/>
              </a:ext>
            </a:extLst>
          </p:cNvPr>
          <p:cNvSpPr/>
          <p:nvPr/>
        </p:nvSpPr>
        <p:spPr>
          <a:xfrm>
            <a:off x="2743200" y="2176462"/>
            <a:ext cx="228600" cy="1476375"/>
          </a:xfrm>
          <a:prstGeom prst="rightBrace">
            <a:avLst/>
          </a:prstGeom>
          <a:ln w="25400">
            <a:solidFill>
              <a:schemeClr val="tx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C1ED121-BC4F-6F43-A50B-EF4F66366677}"/>
              </a:ext>
            </a:extLst>
          </p:cNvPr>
          <p:cNvSpPr/>
          <p:nvPr/>
        </p:nvSpPr>
        <p:spPr>
          <a:xfrm>
            <a:off x="5311249" y="1600200"/>
            <a:ext cx="228600" cy="3389470"/>
          </a:xfrm>
          <a:prstGeom prst="rightBrace">
            <a:avLst/>
          </a:prstGeom>
          <a:ln w="25400">
            <a:solidFill>
              <a:schemeClr val="tx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DCF58-1C1F-8148-9A57-2448DD3A5B37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019300" y="3048000"/>
            <a:ext cx="838200" cy="395288"/>
          </a:xfrm>
          <a:prstGeom prst="line">
            <a:avLst/>
          </a:prstGeom>
          <a:ln w="254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087EE4-CB3E-F046-AA16-923919CAC8F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425549" y="3443288"/>
            <a:ext cx="1065739" cy="595312"/>
          </a:xfrm>
          <a:prstGeom prst="line">
            <a:avLst/>
          </a:prstGeom>
          <a:ln w="254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DB66E-F30A-5940-A05A-E322BADD8624}"/>
              </a:ext>
            </a:extLst>
          </p:cNvPr>
          <p:cNvSpPr/>
          <p:nvPr/>
        </p:nvSpPr>
        <p:spPr>
          <a:xfrm>
            <a:off x="381000" y="3443288"/>
            <a:ext cx="3276600" cy="18583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l"/>
            <a:r>
              <a:rPr lang="en-US" sz="2000" dirty="0">
                <a:solidFill>
                  <a:srgbClr val="000000"/>
                </a:solidFill>
              </a:rPr>
              <a:t>What we </a:t>
            </a:r>
            <a:r>
              <a:rPr lang="en-US" sz="2000" b="1" i="1" dirty="0">
                <a:solidFill>
                  <a:srgbClr val="000000"/>
                </a:solidFill>
              </a:rPr>
              <a:t>usually </a:t>
            </a:r>
            <a:r>
              <a:rPr lang="en-US" sz="2000" dirty="0">
                <a:solidFill>
                  <a:srgbClr val="000000"/>
                </a:solidFill>
              </a:rPr>
              <a:t>look for in a parametric method: the weights, </a:t>
            </a:r>
            <a:r>
              <a:rPr lang="en-US" sz="20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w</a:t>
            </a:r>
            <a:r>
              <a:rPr lang="en-US" sz="2000" dirty="0">
                <a:solidFill>
                  <a:srgbClr val="000000"/>
                </a:solidFill>
              </a:rPr>
              <a:t>, and offset, </a:t>
            </a:r>
            <a:r>
              <a:rPr lang="en-US" sz="2000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b</a:t>
            </a:r>
            <a:r>
              <a:rPr lang="en-US" sz="2000" dirty="0">
                <a:solidFill>
                  <a:srgbClr val="000000"/>
                </a:solidFill>
              </a:rPr>
              <a:t>, defining the classifier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2F378C-E76A-B346-A4E2-207744D9AEB1}"/>
              </a:ext>
            </a:extLst>
          </p:cNvPr>
          <p:cNvSpPr/>
          <p:nvPr/>
        </p:nvSpPr>
        <p:spPr>
          <a:xfrm>
            <a:off x="4067175" y="4038600"/>
            <a:ext cx="4848225" cy="18583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l"/>
            <a:r>
              <a:rPr lang="en-US" sz="2000" dirty="0">
                <a:solidFill>
                  <a:srgbClr val="000000"/>
                </a:solidFill>
              </a:rPr>
              <a:t>What we can use </a:t>
            </a:r>
            <a:r>
              <a:rPr lang="en-US" sz="2000" b="1" i="1" dirty="0">
                <a:solidFill>
                  <a:srgbClr val="000000"/>
                </a:solidFill>
              </a:rPr>
              <a:t>instead</a:t>
            </a:r>
            <a:r>
              <a:rPr lang="en-US" sz="2000" dirty="0">
                <a:solidFill>
                  <a:srgbClr val="000000"/>
                </a:solidFill>
              </a:rPr>
              <a:t>: we compute an </a:t>
            </a:r>
            <a:r>
              <a:rPr lang="en-US" sz="2000" b="1" i="1" dirty="0">
                <a:solidFill>
                  <a:srgbClr val="000000"/>
                </a:solidFill>
              </a:rPr>
              <a:t>equivalent</a:t>
            </a:r>
            <a:r>
              <a:rPr lang="en-US" sz="2000" dirty="0">
                <a:solidFill>
                  <a:srgbClr val="000000"/>
                </a:solidFill>
              </a:rPr>
              <a:t> result based upon the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𝛼</a:t>
            </a:r>
            <a:r>
              <a:rPr lang="en-US" sz="2000" i="1" baseline="-25000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parameters, the outputs 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, and products between data-points themselves (along with the standard offset)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64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3500-AFAC-4B4F-B0DC-57A502C3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Dual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E67DC-18AC-B346-B088-5EA8B037DE4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8229600" cy="3947160"/>
          </a:xfrm>
        </p:spPr>
        <p:txBody>
          <a:bodyPr/>
          <a:lstStyle/>
          <a:p>
            <a:r>
              <a:rPr lang="en-US" dirty="0"/>
              <a:t>Now, if we had to sum over </a:t>
            </a:r>
            <a:r>
              <a:rPr lang="en-US" b="1" i="1" dirty="0"/>
              <a:t>every</a:t>
            </a:r>
            <a:r>
              <a:rPr lang="en-US" dirty="0"/>
              <a:t> data-point as on the right-hand side of this equation, this would look very bad for a large data-set</a:t>
            </a:r>
          </a:p>
          <a:p>
            <a:r>
              <a:rPr lang="en-US" dirty="0"/>
              <a:t>It turns out that these </a:t>
            </a:r>
            <a:r>
              <a:rPr lang="en-US" sz="2800" dirty="0">
                <a:latin typeface="Bookman Old Style" panose="02050604050505020204" pitchFamily="18" charset="0"/>
              </a:rPr>
              <a:t>𝛼</a:t>
            </a:r>
            <a:r>
              <a:rPr lang="en-US" sz="2800" i="1" baseline="-25000" dirty="0" err="1">
                <a:latin typeface="Bookman Old Style" panose="02050604050505020204" pitchFamily="18" charset="0"/>
              </a:rPr>
              <a:t>i</a:t>
            </a:r>
            <a:r>
              <a:rPr lang="en-US" sz="2800" i="1" baseline="-25000" dirty="0">
                <a:latin typeface="Bookman Old Style" panose="02050604050505020204" pitchFamily="18" charset="0"/>
              </a:rPr>
              <a:t>  </a:t>
            </a:r>
            <a:r>
              <a:rPr lang="en-US" dirty="0"/>
              <a:t>values have a special property, however, that makes it feasible to use them as part of our classification function…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40CF4-EE75-7845-BC4C-93E327335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18074-F402-1641-95BE-898FE0B97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12D1F2-F293-B340-981F-E70B48855A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47887" y="1342390"/>
            <a:ext cx="48482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5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6C05-126D-4A4C-9E78-0031D906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Sparseness of SVMs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1DA5-D327-0646-890F-7C68AD6A419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5426491"/>
            <a:ext cx="8382000" cy="1050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200" dirty="0"/>
              <a:t>The </a:t>
            </a:r>
            <a:r>
              <a:rPr lang="en-US" sz="2400" dirty="0">
                <a:latin typeface="Bookman Old Style" panose="02050604050505020204" pitchFamily="18" charset="0"/>
              </a:rPr>
              <a:t>𝛼</a:t>
            </a:r>
            <a:r>
              <a:rPr lang="en-US" sz="2400" i="1" baseline="-25000" dirty="0" err="1">
                <a:latin typeface="Bookman Old Style" panose="02050604050505020204" pitchFamily="18" charset="0"/>
              </a:rPr>
              <a:t>i</a:t>
            </a:r>
            <a:r>
              <a:rPr lang="en-US" sz="2400" i="1" baseline="-25000" dirty="0">
                <a:latin typeface="Bookman Old Style" panose="02050604050505020204" pitchFamily="18" charset="0"/>
              </a:rPr>
              <a:t>  </a:t>
            </a:r>
            <a:r>
              <a:rPr lang="en-US" sz="2400" dirty="0"/>
              <a:t>values are </a:t>
            </a:r>
            <a:r>
              <a:rPr lang="en-US" sz="2400" dirty="0">
                <a:latin typeface="Bookman Old Style" panose="02050604050505020204" pitchFamily="18" charset="0"/>
              </a:rPr>
              <a:t>0</a:t>
            </a:r>
            <a:r>
              <a:rPr lang="en-US" sz="2400" dirty="0"/>
              <a:t> </a:t>
            </a:r>
            <a:r>
              <a:rPr lang="en-US" sz="2400" b="1" i="1" dirty="0"/>
              <a:t>everywhere except </a:t>
            </a:r>
            <a:r>
              <a:rPr lang="en-US" sz="2400" dirty="0"/>
              <a:t>at the support vectors (the points closest to the separator)</a:t>
            </a:r>
            <a:endParaRPr lang="en-US" sz="2200" b="1" i="1" dirty="0"/>
          </a:p>
          <a:p>
            <a:pPr>
              <a:spcBef>
                <a:spcPts val="0"/>
              </a:spcBef>
            </a:pPr>
            <a:endParaRPr lang="en-US" sz="1900" dirty="0"/>
          </a:p>
          <a:p>
            <a:pPr lvl="1">
              <a:spcBef>
                <a:spcPts val="0"/>
              </a:spcBef>
            </a:pP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544D8-784A-A248-9857-56F7358AF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614BA-766A-C04E-8E80-1E70FCDD9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78BB64-85A5-094A-BB8D-827D8D8B111B}"/>
              </a:ext>
            </a:extLst>
          </p:cNvPr>
          <p:cNvCxnSpPr>
            <a:cxnSpLocks/>
          </p:cNvCxnSpPr>
          <p:nvPr/>
        </p:nvCxnSpPr>
        <p:spPr>
          <a:xfrm flipV="1">
            <a:off x="914400" y="1787759"/>
            <a:ext cx="0" cy="3276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D35A4E-37AC-5D45-9A92-AFF707D48843}"/>
              </a:ext>
            </a:extLst>
          </p:cNvPr>
          <p:cNvCxnSpPr>
            <a:cxnSpLocks/>
          </p:cNvCxnSpPr>
          <p:nvPr/>
        </p:nvCxnSpPr>
        <p:spPr>
          <a:xfrm>
            <a:off x="914400" y="5064359"/>
            <a:ext cx="3124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A43AB4-2E69-2F4B-9381-ABE51BE60538}"/>
              </a:ext>
            </a:extLst>
          </p:cNvPr>
          <p:cNvSpPr txBox="1"/>
          <p:nvPr/>
        </p:nvSpPr>
        <p:spPr>
          <a:xfrm>
            <a:off x="3962400" y="47961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3DCD2-E564-604A-9157-4CFFADE53F88}"/>
              </a:ext>
            </a:extLst>
          </p:cNvPr>
          <p:cNvSpPr txBox="1"/>
          <p:nvPr/>
        </p:nvSpPr>
        <p:spPr>
          <a:xfrm>
            <a:off x="685800" y="13671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pc="300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1D82B2-0055-E040-9C89-92481B180C5A}"/>
              </a:ext>
            </a:extLst>
          </p:cNvPr>
          <p:cNvSpPr>
            <a:spLocks noChangeAspect="1"/>
          </p:cNvSpPr>
          <p:nvPr/>
        </p:nvSpPr>
        <p:spPr>
          <a:xfrm>
            <a:off x="2640267" y="3776360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DC0C0B-A3BB-374F-9614-B36923407357}"/>
              </a:ext>
            </a:extLst>
          </p:cNvPr>
          <p:cNvSpPr>
            <a:spLocks noChangeAspect="1"/>
          </p:cNvSpPr>
          <p:nvPr/>
        </p:nvSpPr>
        <p:spPr>
          <a:xfrm>
            <a:off x="1600200" y="3962400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F2CE90-B69A-D24D-8B74-470D917F17A2}"/>
              </a:ext>
            </a:extLst>
          </p:cNvPr>
          <p:cNvSpPr>
            <a:spLocks noChangeAspect="1"/>
          </p:cNvSpPr>
          <p:nvPr/>
        </p:nvSpPr>
        <p:spPr>
          <a:xfrm>
            <a:off x="1782637" y="4583200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1D614D-2E0A-6B47-B417-630CEDA7F689}"/>
              </a:ext>
            </a:extLst>
          </p:cNvPr>
          <p:cNvSpPr>
            <a:spLocks noChangeAspect="1"/>
          </p:cNvSpPr>
          <p:nvPr/>
        </p:nvSpPr>
        <p:spPr>
          <a:xfrm>
            <a:off x="2089267" y="4231246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1CC9C7-A947-A341-A648-56D3486E5173}"/>
              </a:ext>
            </a:extLst>
          </p:cNvPr>
          <p:cNvSpPr>
            <a:spLocks noChangeAspect="1"/>
          </p:cNvSpPr>
          <p:nvPr/>
        </p:nvSpPr>
        <p:spPr>
          <a:xfrm>
            <a:off x="2200888" y="4658984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77BE221-9006-2E4E-889D-E5685CC6FA3A}"/>
              </a:ext>
            </a:extLst>
          </p:cNvPr>
          <p:cNvSpPr>
            <a:spLocks noChangeAspect="1"/>
          </p:cNvSpPr>
          <p:nvPr/>
        </p:nvSpPr>
        <p:spPr>
          <a:xfrm>
            <a:off x="2140586" y="3901060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917775-7D15-F74F-BD56-1C4155918CFE}"/>
              </a:ext>
            </a:extLst>
          </p:cNvPr>
          <p:cNvSpPr>
            <a:spLocks noChangeAspect="1"/>
          </p:cNvSpPr>
          <p:nvPr/>
        </p:nvSpPr>
        <p:spPr>
          <a:xfrm>
            <a:off x="2611943" y="4153213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04ADCD90-391E-E140-B1A6-47D1F5484F26}"/>
              </a:ext>
            </a:extLst>
          </p:cNvPr>
          <p:cNvSpPr>
            <a:spLocks noChangeAspect="1"/>
          </p:cNvSpPr>
          <p:nvPr/>
        </p:nvSpPr>
        <p:spPr>
          <a:xfrm>
            <a:off x="1066809" y="3342248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0395EB44-60B7-744F-843F-AB25600140E3}"/>
              </a:ext>
            </a:extLst>
          </p:cNvPr>
          <p:cNvSpPr>
            <a:spLocks noChangeAspect="1"/>
          </p:cNvSpPr>
          <p:nvPr/>
        </p:nvSpPr>
        <p:spPr>
          <a:xfrm>
            <a:off x="1289659" y="2621312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05FBCF10-F56B-FE4A-B44E-06BBCC330844}"/>
              </a:ext>
            </a:extLst>
          </p:cNvPr>
          <p:cNvSpPr>
            <a:spLocks noChangeAspect="1"/>
          </p:cNvSpPr>
          <p:nvPr/>
        </p:nvSpPr>
        <p:spPr>
          <a:xfrm>
            <a:off x="1752864" y="2321168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9CFFF2B6-08BB-B545-9E78-A95DC85D668B}"/>
              </a:ext>
            </a:extLst>
          </p:cNvPr>
          <p:cNvSpPr>
            <a:spLocks noChangeAspect="1"/>
          </p:cNvSpPr>
          <p:nvPr/>
        </p:nvSpPr>
        <p:spPr>
          <a:xfrm>
            <a:off x="1878649" y="2801834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70D8BC6E-4615-1B4A-A8E1-A6151A4C094F}"/>
              </a:ext>
            </a:extLst>
          </p:cNvPr>
          <p:cNvSpPr>
            <a:spLocks noChangeAspect="1"/>
          </p:cNvSpPr>
          <p:nvPr/>
        </p:nvSpPr>
        <p:spPr>
          <a:xfrm>
            <a:off x="1624029" y="2993858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63EC76F5-B2E8-C647-94EE-FD8F14A9A3FF}"/>
              </a:ext>
            </a:extLst>
          </p:cNvPr>
          <p:cNvSpPr>
            <a:spLocks noChangeAspect="1"/>
          </p:cNvSpPr>
          <p:nvPr/>
        </p:nvSpPr>
        <p:spPr>
          <a:xfrm>
            <a:off x="2328854" y="2445615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D67480A7-1D71-1141-B0EE-CE2E7817465C}"/>
              </a:ext>
            </a:extLst>
          </p:cNvPr>
          <p:cNvSpPr>
            <a:spLocks noChangeAspect="1"/>
          </p:cNvSpPr>
          <p:nvPr/>
        </p:nvSpPr>
        <p:spPr>
          <a:xfrm>
            <a:off x="2209324" y="2787655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CCF5FC5-8488-EE4E-AB4B-9DCFF387BE79}"/>
              </a:ext>
            </a:extLst>
          </p:cNvPr>
          <p:cNvCxnSpPr>
            <a:cxnSpLocks/>
          </p:cNvCxnSpPr>
          <p:nvPr/>
        </p:nvCxnSpPr>
        <p:spPr>
          <a:xfrm rot="-1200000">
            <a:off x="345783" y="3519139"/>
            <a:ext cx="3886200" cy="0"/>
          </a:xfrm>
          <a:prstGeom prst="line">
            <a:avLst/>
          </a:prstGeom>
          <a:ln w="2222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5E15BBB-E702-4043-A78B-DD9AE1B8CE68}"/>
              </a:ext>
            </a:extLst>
          </p:cNvPr>
          <p:cNvSpPr txBox="1"/>
          <p:nvPr/>
        </p:nvSpPr>
        <p:spPr>
          <a:xfrm>
            <a:off x="91098" y="3028890"/>
            <a:ext cx="620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ookman Old Style" panose="02050604050505020204" pitchFamily="18" charset="0"/>
              </a:rPr>
              <a:t>𝛼</a:t>
            </a:r>
            <a:r>
              <a:rPr lang="en-US" sz="2000" baseline="30000" dirty="0">
                <a:latin typeface="Bookman Old Style" panose="02050604050505020204" pitchFamily="18" charset="0"/>
              </a:rPr>
              <a:t>+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EC9DE0-BA3B-964D-A053-CD5931F999C6}"/>
              </a:ext>
            </a:extLst>
          </p:cNvPr>
          <p:cNvSpPr txBox="1"/>
          <p:nvPr/>
        </p:nvSpPr>
        <p:spPr>
          <a:xfrm>
            <a:off x="406097" y="4330082"/>
            <a:ext cx="620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Bookman Old Style" panose="02050604050505020204" pitchFamily="18" charset="0"/>
              </a:rPr>
              <a:t>𝛼</a:t>
            </a:r>
            <a:r>
              <a:rPr lang="en-US" sz="2000" baseline="30000" dirty="0">
                <a:latin typeface="Bookman Old Style" panose="02050604050505020204" pitchFamily="18" charset="0"/>
              </a:rPr>
              <a:t>–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A9A5A0-B6E2-A44F-9E5F-6534C766FD99}"/>
              </a:ext>
            </a:extLst>
          </p:cNvPr>
          <p:cNvCxnSpPr>
            <a:cxnSpLocks/>
          </p:cNvCxnSpPr>
          <p:nvPr/>
        </p:nvCxnSpPr>
        <p:spPr>
          <a:xfrm flipH="1" flipV="1">
            <a:off x="457200" y="3258776"/>
            <a:ext cx="592582" cy="15027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6FD866-DD23-1E48-93D3-9869426C76F1}"/>
              </a:ext>
            </a:extLst>
          </p:cNvPr>
          <p:cNvCxnSpPr>
            <a:cxnSpLocks/>
          </p:cNvCxnSpPr>
          <p:nvPr/>
        </p:nvCxnSpPr>
        <p:spPr>
          <a:xfrm flipH="1">
            <a:off x="792073" y="4153213"/>
            <a:ext cx="734474" cy="44708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329F183-0601-7041-8235-B3977598BFF3}"/>
              </a:ext>
            </a:extLst>
          </p:cNvPr>
          <p:cNvSpPr/>
          <p:nvPr/>
        </p:nvSpPr>
        <p:spPr>
          <a:xfrm>
            <a:off x="1066809" y="2206289"/>
            <a:ext cx="1904991" cy="1135960"/>
          </a:xfrm>
          <a:prstGeom prst="ellipse">
            <a:avLst/>
          </a:prstGeom>
          <a:noFill/>
          <a:ln w="19050">
            <a:solidFill>
              <a:schemeClr val="accent5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E736E13-175C-6F4A-8797-E3B60FC518DE}"/>
              </a:ext>
            </a:extLst>
          </p:cNvPr>
          <p:cNvSpPr/>
          <p:nvPr/>
        </p:nvSpPr>
        <p:spPr>
          <a:xfrm>
            <a:off x="1653436" y="3707373"/>
            <a:ext cx="1377863" cy="1227550"/>
          </a:xfrm>
          <a:custGeom>
            <a:avLst/>
            <a:gdLst>
              <a:gd name="connsiteX0" fmla="*/ 1290180 w 1377863"/>
              <a:gd name="connsiteY0" fmla="*/ 0 h 1227550"/>
              <a:gd name="connsiteX1" fmla="*/ 1290180 w 1377863"/>
              <a:gd name="connsiteY1" fmla="*/ 0 h 1227550"/>
              <a:gd name="connsiteX2" fmla="*/ 814191 w 1377863"/>
              <a:gd name="connsiteY2" fmla="*/ 0 h 1227550"/>
              <a:gd name="connsiteX3" fmla="*/ 463463 w 1377863"/>
              <a:gd name="connsiteY3" fmla="*/ 12526 h 1227550"/>
              <a:gd name="connsiteX4" fmla="*/ 425885 w 1377863"/>
              <a:gd name="connsiteY4" fmla="*/ 100208 h 1227550"/>
              <a:gd name="connsiteX5" fmla="*/ 400832 w 1377863"/>
              <a:gd name="connsiteY5" fmla="*/ 175364 h 1227550"/>
              <a:gd name="connsiteX6" fmla="*/ 388306 w 1377863"/>
              <a:gd name="connsiteY6" fmla="*/ 212942 h 1227550"/>
              <a:gd name="connsiteX7" fmla="*/ 363254 w 1377863"/>
              <a:gd name="connsiteY7" fmla="*/ 313150 h 1227550"/>
              <a:gd name="connsiteX8" fmla="*/ 338202 w 1377863"/>
              <a:gd name="connsiteY8" fmla="*/ 388307 h 1227550"/>
              <a:gd name="connsiteX9" fmla="*/ 350728 w 1377863"/>
              <a:gd name="connsiteY9" fmla="*/ 501041 h 1227550"/>
              <a:gd name="connsiteX10" fmla="*/ 375780 w 1377863"/>
              <a:gd name="connsiteY10" fmla="*/ 576197 h 1227550"/>
              <a:gd name="connsiteX11" fmla="*/ 350728 w 1377863"/>
              <a:gd name="connsiteY11" fmla="*/ 739035 h 1227550"/>
              <a:gd name="connsiteX12" fmla="*/ 338202 w 1377863"/>
              <a:gd name="connsiteY12" fmla="*/ 776613 h 1227550"/>
              <a:gd name="connsiteX13" fmla="*/ 313150 w 1377863"/>
              <a:gd name="connsiteY13" fmla="*/ 814191 h 1227550"/>
              <a:gd name="connsiteX14" fmla="*/ 237994 w 1377863"/>
              <a:gd name="connsiteY14" fmla="*/ 839244 h 1227550"/>
              <a:gd name="connsiteX15" fmla="*/ 162838 w 1377863"/>
              <a:gd name="connsiteY15" fmla="*/ 864296 h 1227550"/>
              <a:gd name="connsiteX16" fmla="*/ 125260 w 1377863"/>
              <a:gd name="connsiteY16" fmla="*/ 876822 h 1227550"/>
              <a:gd name="connsiteX17" fmla="*/ 87682 w 1377863"/>
              <a:gd name="connsiteY17" fmla="*/ 889348 h 1227550"/>
              <a:gd name="connsiteX18" fmla="*/ 25052 w 1377863"/>
              <a:gd name="connsiteY18" fmla="*/ 1002082 h 1227550"/>
              <a:gd name="connsiteX19" fmla="*/ 0 w 1377863"/>
              <a:gd name="connsiteY19" fmla="*/ 1102290 h 1227550"/>
              <a:gd name="connsiteX20" fmla="*/ 50104 w 1377863"/>
              <a:gd name="connsiteY20" fmla="*/ 1202498 h 1227550"/>
              <a:gd name="connsiteX21" fmla="*/ 87682 w 1377863"/>
              <a:gd name="connsiteY21" fmla="*/ 1189972 h 1227550"/>
              <a:gd name="connsiteX22" fmla="*/ 551145 w 1377863"/>
              <a:gd name="connsiteY22" fmla="*/ 1202498 h 1227550"/>
              <a:gd name="connsiteX23" fmla="*/ 613775 w 1377863"/>
              <a:gd name="connsiteY23" fmla="*/ 1215024 h 1227550"/>
              <a:gd name="connsiteX24" fmla="*/ 688931 w 1377863"/>
              <a:gd name="connsiteY24" fmla="*/ 1227550 h 1227550"/>
              <a:gd name="connsiteX25" fmla="*/ 1152394 w 1377863"/>
              <a:gd name="connsiteY25" fmla="*/ 1215024 h 1227550"/>
              <a:gd name="connsiteX26" fmla="*/ 1215024 w 1377863"/>
              <a:gd name="connsiteY26" fmla="*/ 1152394 h 1227550"/>
              <a:gd name="connsiteX27" fmla="*/ 1227550 w 1377863"/>
              <a:gd name="connsiteY27" fmla="*/ 1114816 h 1227550"/>
              <a:gd name="connsiteX28" fmla="*/ 1277654 w 1377863"/>
              <a:gd name="connsiteY28" fmla="*/ 1039660 h 1227550"/>
              <a:gd name="connsiteX29" fmla="*/ 1290180 w 1377863"/>
              <a:gd name="connsiteY29" fmla="*/ 989556 h 1227550"/>
              <a:gd name="connsiteX30" fmla="*/ 1315232 w 1377863"/>
              <a:gd name="connsiteY30" fmla="*/ 914400 h 1227550"/>
              <a:gd name="connsiteX31" fmla="*/ 1340285 w 1377863"/>
              <a:gd name="connsiteY31" fmla="*/ 576197 h 1227550"/>
              <a:gd name="connsiteX32" fmla="*/ 1352811 w 1377863"/>
              <a:gd name="connsiteY32" fmla="*/ 526093 h 1227550"/>
              <a:gd name="connsiteX33" fmla="*/ 1377863 w 1377863"/>
              <a:gd name="connsiteY33" fmla="*/ 425885 h 1227550"/>
              <a:gd name="connsiteX34" fmla="*/ 1365337 w 1377863"/>
              <a:gd name="connsiteY34" fmla="*/ 263046 h 1227550"/>
              <a:gd name="connsiteX35" fmla="*/ 1340285 w 1377863"/>
              <a:gd name="connsiteY35" fmla="*/ 225468 h 1227550"/>
              <a:gd name="connsiteX36" fmla="*/ 1315232 w 1377863"/>
              <a:gd name="connsiteY36" fmla="*/ 150312 h 1227550"/>
              <a:gd name="connsiteX37" fmla="*/ 1277654 w 1377863"/>
              <a:gd name="connsiteY37" fmla="*/ 37578 h 1227550"/>
              <a:gd name="connsiteX38" fmla="*/ 1290180 w 1377863"/>
              <a:gd name="connsiteY38" fmla="*/ 0 h 122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77863" h="1227550">
                <a:moveTo>
                  <a:pt x="1290180" y="0"/>
                </a:moveTo>
                <a:lnTo>
                  <a:pt x="1290180" y="0"/>
                </a:lnTo>
                <a:cubicBezTo>
                  <a:pt x="770554" y="30566"/>
                  <a:pt x="1418697" y="0"/>
                  <a:pt x="814191" y="0"/>
                </a:cubicBezTo>
                <a:cubicBezTo>
                  <a:pt x="697207" y="0"/>
                  <a:pt x="580372" y="8351"/>
                  <a:pt x="463463" y="12526"/>
                </a:cubicBezTo>
                <a:cubicBezTo>
                  <a:pt x="423717" y="72146"/>
                  <a:pt x="447946" y="26674"/>
                  <a:pt x="425885" y="100208"/>
                </a:cubicBezTo>
                <a:cubicBezTo>
                  <a:pt x="418297" y="125501"/>
                  <a:pt x="409183" y="150312"/>
                  <a:pt x="400832" y="175364"/>
                </a:cubicBezTo>
                <a:cubicBezTo>
                  <a:pt x="396657" y="187890"/>
                  <a:pt x="391508" y="200133"/>
                  <a:pt x="388306" y="212942"/>
                </a:cubicBezTo>
                <a:cubicBezTo>
                  <a:pt x="379955" y="246345"/>
                  <a:pt x="374142" y="280486"/>
                  <a:pt x="363254" y="313150"/>
                </a:cubicBezTo>
                <a:lnTo>
                  <a:pt x="338202" y="388307"/>
                </a:lnTo>
                <a:cubicBezTo>
                  <a:pt x="342377" y="425885"/>
                  <a:pt x="343313" y="463966"/>
                  <a:pt x="350728" y="501041"/>
                </a:cubicBezTo>
                <a:cubicBezTo>
                  <a:pt x="355907" y="526935"/>
                  <a:pt x="375780" y="576197"/>
                  <a:pt x="375780" y="576197"/>
                </a:cubicBezTo>
                <a:cubicBezTo>
                  <a:pt x="368174" y="637043"/>
                  <a:pt x="365074" y="681652"/>
                  <a:pt x="350728" y="739035"/>
                </a:cubicBezTo>
                <a:cubicBezTo>
                  <a:pt x="347526" y="751844"/>
                  <a:pt x="344107" y="764803"/>
                  <a:pt x="338202" y="776613"/>
                </a:cubicBezTo>
                <a:cubicBezTo>
                  <a:pt x="331469" y="790078"/>
                  <a:pt x="325916" y="806212"/>
                  <a:pt x="313150" y="814191"/>
                </a:cubicBezTo>
                <a:cubicBezTo>
                  <a:pt x="290757" y="828187"/>
                  <a:pt x="263046" y="830893"/>
                  <a:pt x="237994" y="839244"/>
                </a:cubicBezTo>
                <a:lnTo>
                  <a:pt x="162838" y="864296"/>
                </a:lnTo>
                <a:lnTo>
                  <a:pt x="125260" y="876822"/>
                </a:lnTo>
                <a:lnTo>
                  <a:pt x="87682" y="889348"/>
                </a:lnTo>
                <a:cubicBezTo>
                  <a:pt x="45723" y="952286"/>
                  <a:pt x="40315" y="946116"/>
                  <a:pt x="25052" y="1002082"/>
                </a:cubicBezTo>
                <a:cubicBezTo>
                  <a:pt x="15993" y="1035299"/>
                  <a:pt x="0" y="1102290"/>
                  <a:pt x="0" y="1102290"/>
                </a:cubicBezTo>
                <a:cubicBezTo>
                  <a:pt x="6511" y="1141357"/>
                  <a:pt x="-3574" y="1193552"/>
                  <a:pt x="50104" y="1202498"/>
                </a:cubicBezTo>
                <a:cubicBezTo>
                  <a:pt x="63128" y="1204669"/>
                  <a:pt x="75156" y="1194147"/>
                  <a:pt x="87682" y="1189972"/>
                </a:cubicBezTo>
                <a:cubicBezTo>
                  <a:pt x="242170" y="1194147"/>
                  <a:pt x="396776" y="1195147"/>
                  <a:pt x="551145" y="1202498"/>
                </a:cubicBezTo>
                <a:cubicBezTo>
                  <a:pt x="572411" y="1203511"/>
                  <a:pt x="592828" y="1211216"/>
                  <a:pt x="613775" y="1215024"/>
                </a:cubicBezTo>
                <a:cubicBezTo>
                  <a:pt x="638763" y="1219567"/>
                  <a:pt x="663879" y="1223375"/>
                  <a:pt x="688931" y="1227550"/>
                </a:cubicBezTo>
                <a:cubicBezTo>
                  <a:pt x="843419" y="1223375"/>
                  <a:pt x="998283" y="1226582"/>
                  <a:pt x="1152394" y="1215024"/>
                </a:cubicBezTo>
                <a:cubicBezTo>
                  <a:pt x="1178422" y="1213072"/>
                  <a:pt x="1205697" y="1171047"/>
                  <a:pt x="1215024" y="1152394"/>
                </a:cubicBezTo>
                <a:cubicBezTo>
                  <a:pt x="1220929" y="1140584"/>
                  <a:pt x="1221138" y="1126358"/>
                  <a:pt x="1227550" y="1114816"/>
                </a:cubicBezTo>
                <a:cubicBezTo>
                  <a:pt x="1242172" y="1088496"/>
                  <a:pt x="1277654" y="1039660"/>
                  <a:pt x="1277654" y="1039660"/>
                </a:cubicBezTo>
                <a:cubicBezTo>
                  <a:pt x="1281829" y="1022959"/>
                  <a:pt x="1285233" y="1006045"/>
                  <a:pt x="1290180" y="989556"/>
                </a:cubicBezTo>
                <a:cubicBezTo>
                  <a:pt x="1297768" y="964263"/>
                  <a:pt x="1315232" y="914400"/>
                  <a:pt x="1315232" y="914400"/>
                </a:cubicBezTo>
                <a:cubicBezTo>
                  <a:pt x="1321402" y="797174"/>
                  <a:pt x="1321349" y="689814"/>
                  <a:pt x="1340285" y="576197"/>
                </a:cubicBezTo>
                <a:cubicBezTo>
                  <a:pt x="1343115" y="559216"/>
                  <a:pt x="1349076" y="542898"/>
                  <a:pt x="1352811" y="526093"/>
                </a:cubicBezTo>
                <a:cubicBezTo>
                  <a:pt x="1372965" y="435400"/>
                  <a:pt x="1355480" y="493035"/>
                  <a:pt x="1377863" y="425885"/>
                </a:cubicBezTo>
                <a:cubicBezTo>
                  <a:pt x="1373688" y="371605"/>
                  <a:pt x="1375370" y="316554"/>
                  <a:pt x="1365337" y="263046"/>
                </a:cubicBezTo>
                <a:cubicBezTo>
                  <a:pt x="1362563" y="248249"/>
                  <a:pt x="1346399" y="239225"/>
                  <a:pt x="1340285" y="225468"/>
                </a:cubicBezTo>
                <a:cubicBezTo>
                  <a:pt x="1329560" y="201337"/>
                  <a:pt x="1323583" y="175364"/>
                  <a:pt x="1315232" y="150312"/>
                </a:cubicBezTo>
                <a:lnTo>
                  <a:pt x="1277654" y="37578"/>
                </a:lnTo>
                <a:lnTo>
                  <a:pt x="1290180" y="0"/>
                </a:lnTo>
                <a:close/>
              </a:path>
            </a:pathLst>
          </a:custGeom>
          <a:noFill/>
          <a:ln w="19050">
            <a:solidFill>
              <a:schemeClr val="accent5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2F39D1-0916-2C4C-9CCA-C9B3F94BA9BD}"/>
              </a:ext>
            </a:extLst>
          </p:cNvPr>
          <p:cNvSpPr/>
          <p:nvPr/>
        </p:nvSpPr>
        <p:spPr>
          <a:xfrm>
            <a:off x="3962400" y="1917780"/>
            <a:ext cx="11430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Bookman Old Style" panose="02050604050505020204" pitchFamily="18" charset="0"/>
              </a:rPr>
              <a:t>𝛼</a:t>
            </a:r>
            <a:r>
              <a:rPr lang="en-US" sz="2800" i="1" baseline="-250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i</a:t>
            </a:r>
            <a:r>
              <a:rPr lang="en-US" sz="2800" i="1" baseline="-25000" dirty="0">
                <a:solidFill>
                  <a:schemeClr val="tx1"/>
                </a:solidFill>
                <a:latin typeface="Bookman Old Style" panose="02050604050505020204" pitchFamily="18" charset="0"/>
              </a:rPr>
              <a:t>  </a:t>
            </a:r>
            <a:r>
              <a:rPr lang="en-US" sz="2800" dirty="0">
                <a:solidFill>
                  <a:schemeClr val="tx1"/>
                </a:solidFill>
                <a:latin typeface="Bookman Old Style" panose="02050604050505020204" pitchFamily="18" charset="0"/>
              </a:rPr>
              <a:t>= 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6B25E7-A15A-9E47-BD0C-4D261D688AEC}"/>
              </a:ext>
            </a:extLst>
          </p:cNvPr>
          <p:cNvCxnSpPr>
            <a:cxnSpLocks/>
            <a:stCxn id="7" idx="6"/>
            <a:endCxn id="44" idx="1"/>
          </p:cNvCxnSpPr>
          <p:nvPr/>
        </p:nvCxnSpPr>
        <p:spPr>
          <a:xfrm flipV="1">
            <a:off x="2971800" y="2336880"/>
            <a:ext cx="990600" cy="437389"/>
          </a:xfrm>
          <a:prstGeom prst="straightConnector1">
            <a:avLst/>
          </a:prstGeom>
          <a:ln w="25400">
            <a:solidFill>
              <a:schemeClr val="accent5"/>
            </a:solidFill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A7BC81-5AD9-CF47-9CA3-DEE07F105E40}"/>
              </a:ext>
            </a:extLst>
          </p:cNvPr>
          <p:cNvCxnSpPr>
            <a:cxnSpLocks/>
            <a:stCxn id="10" idx="37"/>
            <a:endCxn id="44" idx="2"/>
          </p:cNvCxnSpPr>
          <p:nvPr/>
        </p:nvCxnSpPr>
        <p:spPr>
          <a:xfrm flipV="1">
            <a:off x="2931090" y="2755980"/>
            <a:ext cx="1602810" cy="988971"/>
          </a:xfrm>
          <a:prstGeom prst="straightConnector1">
            <a:avLst/>
          </a:prstGeom>
          <a:ln w="25400">
            <a:solidFill>
              <a:schemeClr val="accent5"/>
            </a:solidFill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3A9F98-D430-F543-A524-AA0D92A33380}"/>
              </a:ext>
            </a:extLst>
          </p:cNvPr>
          <p:cNvGrpSpPr/>
          <p:nvPr/>
        </p:nvGrpSpPr>
        <p:grpSpPr>
          <a:xfrm>
            <a:off x="5334000" y="1287326"/>
            <a:ext cx="3657600" cy="3924066"/>
            <a:chOff x="5334000" y="1287326"/>
            <a:chExt cx="3657600" cy="392406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124D47D-D43F-0C40-93A6-F2CFD57FF447}"/>
                </a:ext>
              </a:extLst>
            </p:cNvPr>
            <p:cNvSpPr/>
            <p:nvPr/>
          </p:nvSpPr>
          <p:spPr>
            <a:xfrm>
              <a:off x="5334000" y="1287326"/>
              <a:ext cx="3657600" cy="3924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l">
                <a:spcAft>
                  <a:spcPts val="1800"/>
                </a:spcAft>
              </a:pPr>
              <a:r>
                <a:rPr lang="en-US" sz="2000" dirty="0">
                  <a:solidFill>
                    <a:schemeClr val="tx1"/>
                  </a:solidFill>
                </a:rPr>
                <a:t>So, when we do the calculation:</a:t>
              </a:r>
            </a:p>
            <a:p>
              <a:pPr algn="l">
                <a:spcAft>
                  <a:spcPts val="1200"/>
                </a:spcAft>
              </a:pPr>
              <a:endParaRPr lang="en-US" sz="2000" dirty="0">
                <a:solidFill>
                  <a:schemeClr val="tx1"/>
                </a:solidFill>
              </a:endParaRPr>
            </a:p>
            <a:p>
              <a:pPr algn="l">
                <a:spcAft>
                  <a:spcPts val="1200"/>
                </a:spcAft>
              </a:pPr>
              <a:r>
                <a:rPr lang="en-US" sz="2000" dirty="0">
                  <a:solidFill>
                    <a:schemeClr val="tx1"/>
                  </a:solidFill>
                </a:rPr>
                <a:t>We only have to sum over points </a:t>
              </a:r>
              <a:r>
                <a:rPr lang="en-US" sz="2000" b="1" dirty="0" err="1">
                  <a:solidFill>
                    <a:schemeClr val="tx1"/>
                  </a:solidFill>
                  <a:latin typeface="Bookman Old Style" panose="02050604050505020204" pitchFamily="18" charset="0"/>
                </a:rPr>
                <a:t>x</a:t>
              </a:r>
              <a:r>
                <a:rPr lang="en-US" sz="2000" i="1" baseline="-25000" dirty="0" err="1">
                  <a:solidFill>
                    <a:schemeClr val="tx1"/>
                  </a:solidFill>
                  <a:latin typeface="Bookman Old Style" panose="02050604050505020204" pitchFamily="18" charset="0"/>
                </a:rPr>
                <a:t>j</a:t>
              </a:r>
              <a:r>
                <a:rPr lang="en-US" sz="2000" dirty="0">
                  <a:solidFill>
                    <a:schemeClr val="tx1"/>
                  </a:solidFill>
                </a:rPr>
                <a:t> that are in the set of </a:t>
              </a:r>
              <a:r>
                <a:rPr lang="en-US" sz="2000" dirty="0">
                  <a:solidFill>
                    <a:schemeClr val="accent3"/>
                  </a:solidFill>
                </a:rPr>
                <a:t>support vectors</a:t>
              </a:r>
              <a:r>
                <a:rPr lang="en-US" sz="2000" dirty="0">
                  <a:solidFill>
                    <a:schemeClr val="tx1"/>
                  </a:solidFill>
                </a:rPr>
                <a:t>, </a:t>
              </a:r>
              <a:r>
                <a:rPr lang="en-US" sz="2000" b="1" i="1" dirty="0">
                  <a:solidFill>
                    <a:schemeClr val="tx1"/>
                  </a:solidFill>
                </a:rPr>
                <a:t>ignoring</a:t>
              </a:r>
              <a:r>
                <a:rPr lang="en-US" sz="2000" dirty="0">
                  <a:solidFill>
                    <a:schemeClr val="tx1"/>
                  </a:solidFill>
                </a:rPr>
                <a:t> all others, since the related </a:t>
              </a:r>
              <a:r>
                <a:rPr lang="en-US" sz="2000" dirty="0">
                  <a:solidFill>
                    <a:schemeClr val="tx1"/>
                  </a:solidFill>
                  <a:latin typeface="Bookman Old Style" panose="02050604050505020204" pitchFamily="18" charset="0"/>
                </a:rPr>
                <a:t>𝛼 </a:t>
              </a:r>
              <a:r>
                <a:rPr lang="en-US" sz="2000" dirty="0">
                  <a:solidFill>
                    <a:schemeClr val="tx1"/>
                  </a:solidFill>
                </a:rPr>
                <a:t>values are all </a:t>
              </a:r>
              <a:r>
                <a:rPr lang="en-US" sz="2000" dirty="0">
                  <a:solidFill>
                    <a:schemeClr val="tx1"/>
                  </a:solidFill>
                  <a:latin typeface="Bookman Old Style" panose="02050604050505020204" pitchFamily="18" charset="0"/>
                </a:rPr>
                <a:t>0</a:t>
              </a:r>
              <a:r>
                <a:rPr lang="en-US" sz="2000" dirty="0">
                  <a:solidFill>
                    <a:schemeClr val="tx1"/>
                  </a:solidFill>
                </a:rPr>
                <a:t>.</a:t>
              </a:r>
            </a:p>
            <a:p>
              <a:pPr algn="l">
                <a:spcAft>
                  <a:spcPts val="1200"/>
                </a:spcAft>
              </a:pPr>
              <a:r>
                <a:rPr lang="en-US" sz="2000" dirty="0">
                  <a:solidFill>
                    <a:schemeClr val="tx1"/>
                  </a:solidFill>
                </a:rPr>
                <a:t>Thus, an SVM need only remember and use the values for a few support vectors, not those for all the rest of the data.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9985DC6-3B06-8B42-BD62-6C0CAB3C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6112525" y="1865630"/>
              <a:ext cx="2172335" cy="572770"/>
            </a:xfrm>
            <a:prstGeom prst="rect">
              <a:avLst/>
            </a:prstGeom>
          </p:spPr>
        </p:pic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D558549A-35D2-0841-87CA-A346364931D2}"/>
              </a:ext>
            </a:extLst>
          </p:cNvPr>
          <p:cNvSpPr/>
          <p:nvPr/>
        </p:nvSpPr>
        <p:spPr>
          <a:xfrm>
            <a:off x="8610600" y="6477000"/>
            <a:ext cx="91440" cy="91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1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6C05-126D-4A4C-9E78-0031D906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and Soft 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1DA5-D327-0646-890F-7C68AD6A419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2401" y="4313499"/>
            <a:ext cx="4346447" cy="18434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We have slightly simplified one detail of how most SVMs actually work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It is </a:t>
            </a:r>
            <a:r>
              <a:rPr lang="en-US" sz="1800" b="1" i="1" dirty="0"/>
              <a:t>not always true</a:t>
            </a:r>
            <a:r>
              <a:rPr lang="en-US" sz="1800" dirty="0"/>
              <a:t> that the support vectors lie on the margins, with nothing else in between them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This is only true in the </a:t>
            </a:r>
            <a:r>
              <a:rPr lang="en-US" sz="1800" dirty="0">
                <a:solidFill>
                  <a:schemeClr val="accent3"/>
                </a:solidFill>
              </a:rPr>
              <a:t>hard margin </a:t>
            </a:r>
            <a:r>
              <a:rPr lang="en-US" sz="1800" dirty="0"/>
              <a:t>case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 lvl="1">
              <a:spcBef>
                <a:spcPts val="0"/>
              </a:spcBef>
            </a:pPr>
            <a:endParaRPr lang="en-US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638C2A-F7CE-6048-AD99-8CD13D4AA43E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32197" y="4267200"/>
            <a:ext cx="4359402" cy="2045898"/>
          </a:xfrm>
        </p:spPr>
        <p:txBody>
          <a:bodyPr>
            <a:noAutofit/>
          </a:bodyPr>
          <a:lstStyle/>
          <a:p>
            <a:r>
              <a:rPr lang="en-US" sz="1800" dirty="0"/>
              <a:t>SVMs can have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3"/>
                </a:solidFill>
              </a:rPr>
              <a:t>soft margins</a:t>
            </a:r>
            <a:r>
              <a:rPr lang="en-US" sz="1800" dirty="0"/>
              <a:t>, instead (and usually do) to deal with noisier data</a:t>
            </a:r>
          </a:p>
          <a:p>
            <a:r>
              <a:rPr lang="en-US" sz="1800" dirty="0"/>
              <a:t>We weaken the requirement that no points lie between the margins</a:t>
            </a:r>
          </a:p>
          <a:p>
            <a:pPr lvl="1">
              <a:spcBef>
                <a:spcPts val="200"/>
              </a:spcBef>
            </a:pPr>
            <a:r>
              <a:rPr lang="en-US" sz="1600" b="1" i="1" dirty="0"/>
              <a:t>All points </a:t>
            </a:r>
            <a:r>
              <a:rPr lang="en-US" sz="1600" dirty="0"/>
              <a:t>within the margins then become the support vectors for classification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544D8-784A-A248-9857-56F7358AF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614BA-766A-C04E-8E80-1E70FCDD9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78BB64-85A5-094A-BB8D-827D8D8B111B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791356" y="1219200"/>
            <a:ext cx="0" cy="2971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D35A4E-37AC-5D45-9A92-AFF707D48843}"/>
              </a:ext>
            </a:extLst>
          </p:cNvPr>
          <p:cNvCxnSpPr>
            <a:cxnSpLocks noChangeAspect="1"/>
          </p:cNvCxnSpPr>
          <p:nvPr/>
        </p:nvCxnSpPr>
        <p:spPr>
          <a:xfrm>
            <a:off x="791372" y="4191000"/>
            <a:ext cx="26156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F4B97D-426E-0F40-B124-FD8A02862B18}"/>
              </a:ext>
            </a:extLst>
          </p:cNvPr>
          <p:cNvCxnSpPr>
            <a:cxnSpLocks noChangeAspect="1"/>
          </p:cNvCxnSpPr>
          <p:nvPr/>
        </p:nvCxnSpPr>
        <p:spPr>
          <a:xfrm rot="-1200000">
            <a:off x="169685" y="2491607"/>
            <a:ext cx="3253566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1D82B2-0055-E040-9C89-92481B180C5A}"/>
              </a:ext>
            </a:extLst>
          </p:cNvPr>
          <p:cNvSpPr>
            <a:spLocks noChangeAspect="1"/>
          </p:cNvSpPr>
          <p:nvPr/>
        </p:nvSpPr>
        <p:spPr>
          <a:xfrm>
            <a:off x="2687989" y="2895600"/>
            <a:ext cx="160767" cy="160767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DC0C0B-A3BB-374F-9614-B36923407357}"/>
              </a:ext>
            </a:extLst>
          </p:cNvPr>
          <p:cNvSpPr>
            <a:spLocks noChangeAspect="1"/>
          </p:cNvSpPr>
          <p:nvPr/>
        </p:nvSpPr>
        <p:spPr>
          <a:xfrm>
            <a:off x="1635378" y="3048000"/>
            <a:ext cx="160767" cy="160767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F2CE90-B69A-D24D-8B74-470D917F17A2}"/>
              </a:ext>
            </a:extLst>
          </p:cNvPr>
          <p:cNvSpPr>
            <a:spLocks noChangeAspect="1"/>
          </p:cNvSpPr>
          <p:nvPr/>
        </p:nvSpPr>
        <p:spPr>
          <a:xfrm>
            <a:off x="1659610" y="3565825"/>
            <a:ext cx="160767" cy="160767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1D614D-2E0A-6B47-B417-630CEDA7F689}"/>
              </a:ext>
            </a:extLst>
          </p:cNvPr>
          <p:cNvSpPr>
            <a:spLocks noChangeAspect="1"/>
          </p:cNvSpPr>
          <p:nvPr/>
        </p:nvSpPr>
        <p:spPr>
          <a:xfrm>
            <a:off x="2049033" y="3200400"/>
            <a:ext cx="160767" cy="160767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1CC9C7-A947-A341-A648-56D3486E5173}"/>
              </a:ext>
            </a:extLst>
          </p:cNvPr>
          <p:cNvSpPr>
            <a:spLocks noChangeAspect="1"/>
          </p:cNvSpPr>
          <p:nvPr/>
        </p:nvSpPr>
        <p:spPr>
          <a:xfrm>
            <a:off x="2077861" y="3657600"/>
            <a:ext cx="160767" cy="160767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77BE221-9006-2E4E-889D-E5685CC6FA3A}"/>
              </a:ext>
            </a:extLst>
          </p:cNvPr>
          <p:cNvSpPr>
            <a:spLocks noChangeAspect="1"/>
          </p:cNvSpPr>
          <p:nvPr/>
        </p:nvSpPr>
        <p:spPr>
          <a:xfrm>
            <a:off x="2230789" y="2971800"/>
            <a:ext cx="160767" cy="160767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917775-7D15-F74F-BD56-1C4155918CFE}"/>
              </a:ext>
            </a:extLst>
          </p:cNvPr>
          <p:cNvSpPr>
            <a:spLocks noChangeAspect="1"/>
          </p:cNvSpPr>
          <p:nvPr/>
        </p:nvSpPr>
        <p:spPr>
          <a:xfrm>
            <a:off x="2438400" y="3268233"/>
            <a:ext cx="160767" cy="160767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04ADCD90-391E-E140-B1A6-47D1F5484F26}"/>
              </a:ext>
            </a:extLst>
          </p:cNvPr>
          <p:cNvSpPr>
            <a:spLocks noChangeAspect="1"/>
          </p:cNvSpPr>
          <p:nvPr/>
        </p:nvSpPr>
        <p:spPr>
          <a:xfrm>
            <a:off x="1058433" y="2621306"/>
            <a:ext cx="160767" cy="160767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0395EB44-60B7-744F-843F-AB25600140E3}"/>
              </a:ext>
            </a:extLst>
          </p:cNvPr>
          <p:cNvSpPr>
            <a:spLocks noChangeAspect="1"/>
          </p:cNvSpPr>
          <p:nvPr/>
        </p:nvSpPr>
        <p:spPr>
          <a:xfrm>
            <a:off x="1166632" y="1900370"/>
            <a:ext cx="160767" cy="160767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05FBCF10-F56B-FE4A-B44E-06BBCC330844}"/>
              </a:ext>
            </a:extLst>
          </p:cNvPr>
          <p:cNvSpPr>
            <a:spLocks noChangeAspect="1"/>
          </p:cNvSpPr>
          <p:nvPr/>
        </p:nvSpPr>
        <p:spPr>
          <a:xfrm>
            <a:off x="1629837" y="1600226"/>
            <a:ext cx="160767" cy="160767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9CFFF2B6-08BB-B545-9E78-A95DC85D668B}"/>
              </a:ext>
            </a:extLst>
          </p:cNvPr>
          <p:cNvSpPr>
            <a:spLocks noChangeAspect="1"/>
          </p:cNvSpPr>
          <p:nvPr/>
        </p:nvSpPr>
        <p:spPr>
          <a:xfrm>
            <a:off x="1755622" y="2057400"/>
            <a:ext cx="160767" cy="160767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70D8BC6E-4615-1B4A-A8E1-A6151A4C094F}"/>
              </a:ext>
            </a:extLst>
          </p:cNvPr>
          <p:cNvSpPr>
            <a:spLocks noChangeAspect="1"/>
          </p:cNvSpPr>
          <p:nvPr/>
        </p:nvSpPr>
        <p:spPr>
          <a:xfrm>
            <a:off x="1501002" y="2272916"/>
            <a:ext cx="160767" cy="160767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63EC76F5-B2E8-C647-94EE-FD8F14A9A3FF}"/>
              </a:ext>
            </a:extLst>
          </p:cNvPr>
          <p:cNvSpPr>
            <a:spLocks noChangeAspect="1"/>
          </p:cNvSpPr>
          <p:nvPr/>
        </p:nvSpPr>
        <p:spPr>
          <a:xfrm>
            <a:off x="2205827" y="1724673"/>
            <a:ext cx="160767" cy="160767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D67480A7-1D71-1141-B0EE-CE2E7817465C}"/>
              </a:ext>
            </a:extLst>
          </p:cNvPr>
          <p:cNvSpPr>
            <a:spLocks noChangeAspect="1"/>
          </p:cNvSpPr>
          <p:nvPr/>
        </p:nvSpPr>
        <p:spPr>
          <a:xfrm>
            <a:off x="2086297" y="2066713"/>
            <a:ext cx="160767" cy="160767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C954FA2-A13F-6341-AF8A-68EF2EC86FD2}"/>
              </a:ext>
            </a:extLst>
          </p:cNvPr>
          <p:cNvCxnSpPr>
            <a:cxnSpLocks noChangeAspect="1"/>
          </p:cNvCxnSpPr>
          <p:nvPr/>
        </p:nvCxnSpPr>
        <p:spPr>
          <a:xfrm rot="-1200000">
            <a:off x="314566" y="3014431"/>
            <a:ext cx="3368403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CCF5FC5-8488-EE4E-AB4B-9DCFF387BE79}"/>
              </a:ext>
            </a:extLst>
          </p:cNvPr>
          <p:cNvCxnSpPr>
            <a:cxnSpLocks noChangeAspect="1"/>
          </p:cNvCxnSpPr>
          <p:nvPr/>
        </p:nvCxnSpPr>
        <p:spPr>
          <a:xfrm rot="-1200000">
            <a:off x="241830" y="2753972"/>
            <a:ext cx="3253566" cy="0"/>
          </a:xfrm>
          <a:prstGeom prst="line">
            <a:avLst/>
          </a:prstGeom>
          <a:ln w="2222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FC45893-ABA0-6C47-8982-80410D2DA3D2}"/>
              </a:ext>
            </a:extLst>
          </p:cNvPr>
          <p:cNvSpPr/>
          <p:nvPr/>
        </p:nvSpPr>
        <p:spPr>
          <a:xfrm>
            <a:off x="958602" y="2590800"/>
            <a:ext cx="356318" cy="304800"/>
          </a:xfrm>
          <a:prstGeom prst="roundRect">
            <a:avLst/>
          </a:prstGeom>
          <a:noFill/>
          <a:ln w="31750">
            <a:solidFill>
              <a:schemeClr val="accent5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87D86DA-78AE-1E4C-9EB7-DE429A066900}"/>
              </a:ext>
            </a:extLst>
          </p:cNvPr>
          <p:cNvSpPr/>
          <p:nvPr/>
        </p:nvSpPr>
        <p:spPr>
          <a:xfrm>
            <a:off x="1524000" y="2980167"/>
            <a:ext cx="356318" cy="304800"/>
          </a:xfrm>
          <a:prstGeom prst="roundRect">
            <a:avLst/>
          </a:prstGeom>
          <a:noFill/>
          <a:ln w="31750">
            <a:solidFill>
              <a:schemeClr val="accent5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F9FD03-39D4-A543-8C9B-FC8E01D660D0}"/>
              </a:ext>
            </a:extLst>
          </p:cNvPr>
          <p:cNvGrpSpPr/>
          <p:nvPr/>
        </p:nvGrpSpPr>
        <p:grpSpPr>
          <a:xfrm>
            <a:off x="4550093" y="1219200"/>
            <a:ext cx="3513284" cy="2971800"/>
            <a:chOff x="4550093" y="1219200"/>
            <a:chExt cx="3513284" cy="2971800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6BE4B4E-7FCD-164B-BBE9-F8CA7511E462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171764" y="1219200"/>
              <a:ext cx="0" cy="2971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E9483FF-E1D8-1A4B-BD42-C063949DE02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171780" y="4191000"/>
              <a:ext cx="26156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20F4CDA-2F8F-6043-91CA-68EA91F42D41}"/>
                </a:ext>
              </a:extLst>
            </p:cNvPr>
            <p:cNvCxnSpPr>
              <a:cxnSpLocks noChangeAspect="1"/>
            </p:cNvCxnSpPr>
            <p:nvPr/>
          </p:nvCxnSpPr>
          <p:spPr>
            <a:xfrm rot="-1200000">
              <a:off x="4550093" y="2186807"/>
              <a:ext cx="3253566" cy="0"/>
            </a:xfrm>
            <a:prstGeom prst="line">
              <a:avLst/>
            </a:prstGeom>
            <a:ln w="22225"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2CF8049-0C6E-8A4D-958E-4C747FACFD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68397" y="2895600"/>
              <a:ext cx="160767" cy="160767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08C21A-6633-DC44-A6BA-D75C4DF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5786" y="3048000"/>
              <a:ext cx="160767" cy="160767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409450D-4C27-EE4A-BFFA-3DAD05A8F1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40018" y="3565825"/>
              <a:ext cx="160767" cy="160767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224793E-F719-F94E-A972-C60656EAA6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2433" y="3200400"/>
              <a:ext cx="160767" cy="160767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E30F076-393D-9444-8979-A24B5F7D1A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58269" y="3641609"/>
              <a:ext cx="160767" cy="160767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A01F761-FFCA-B743-9F39-0E59705F3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11197" y="2971800"/>
              <a:ext cx="160767" cy="160767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76E029-6E07-3843-82C0-AC55FF4C56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1800" y="3268233"/>
              <a:ext cx="160767" cy="160767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1715FB91-B0A4-DD40-B569-79AEFB7BEC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8841" y="2621306"/>
              <a:ext cx="160767" cy="160767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riangle 51">
              <a:extLst>
                <a:ext uri="{FF2B5EF4-FFF2-40B4-BE49-F238E27FC236}">
                  <a16:creationId xmlns:a16="http://schemas.microsoft.com/office/drawing/2014/main" id="{09F1C6DB-4CE7-304C-BCCF-86DE681E10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47040" y="1900370"/>
              <a:ext cx="160767" cy="160767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riangle 52">
              <a:extLst>
                <a:ext uri="{FF2B5EF4-FFF2-40B4-BE49-F238E27FC236}">
                  <a16:creationId xmlns:a16="http://schemas.microsoft.com/office/drawing/2014/main" id="{0485BE2F-3EAC-2245-A4E0-B41924EB86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0245" y="1600226"/>
              <a:ext cx="160767" cy="160767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2E238292-DCA7-A249-9A9C-C3299EBB42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36030" y="2057400"/>
              <a:ext cx="160767" cy="160767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riangle 54">
              <a:extLst>
                <a:ext uri="{FF2B5EF4-FFF2-40B4-BE49-F238E27FC236}">
                  <a16:creationId xmlns:a16="http://schemas.microsoft.com/office/drawing/2014/main" id="{0967AFDA-3019-9F4C-8661-7CCFFF941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1410" y="2272916"/>
              <a:ext cx="160767" cy="160767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BED42C82-30A6-234F-AA1B-3DB191C46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6235" y="1724673"/>
              <a:ext cx="160767" cy="160767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A21AD871-2347-CE4B-9E32-B3AD339DE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6705" y="2066713"/>
              <a:ext cx="160767" cy="160767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71A0AF-35A1-E84D-9E95-6CB4AA8E8586}"/>
                </a:ext>
              </a:extLst>
            </p:cNvPr>
            <p:cNvCxnSpPr>
              <a:cxnSpLocks noChangeAspect="1"/>
            </p:cNvCxnSpPr>
            <p:nvPr/>
          </p:nvCxnSpPr>
          <p:spPr>
            <a:xfrm rot="-1200000">
              <a:off x="4694974" y="3310169"/>
              <a:ext cx="3368403" cy="0"/>
            </a:xfrm>
            <a:prstGeom prst="line">
              <a:avLst/>
            </a:prstGeom>
            <a:ln w="22225"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94F619A-2BC9-5745-81A3-BC7553BD4E70}"/>
                </a:ext>
              </a:extLst>
            </p:cNvPr>
            <p:cNvCxnSpPr>
              <a:cxnSpLocks noChangeAspect="1"/>
            </p:cNvCxnSpPr>
            <p:nvPr/>
          </p:nvCxnSpPr>
          <p:spPr>
            <a:xfrm rot="-1200000">
              <a:off x="4622238" y="2753972"/>
              <a:ext cx="3253566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2CAE850-0D2D-9F4B-ADEC-5208E9BC751D}"/>
                </a:ext>
              </a:extLst>
            </p:cNvPr>
            <p:cNvSpPr/>
            <p:nvPr/>
          </p:nvSpPr>
          <p:spPr>
            <a:xfrm>
              <a:off x="5339010" y="2590800"/>
              <a:ext cx="356318" cy="304800"/>
            </a:xfrm>
            <a:prstGeom prst="roundRect">
              <a:avLst/>
            </a:prstGeom>
            <a:noFill/>
            <a:ln w="31750">
              <a:solidFill>
                <a:schemeClr val="accent5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623D2355-21DC-7040-969B-C534EA1A29BE}"/>
                </a:ext>
              </a:extLst>
            </p:cNvPr>
            <p:cNvSpPr/>
            <p:nvPr/>
          </p:nvSpPr>
          <p:spPr>
            <a:xfrm>
              <a:off x="5904408" y="2980167"/>
              <a:ext cx="356318" cy="304800"/>
            </a:xfrm>
            <a:prstGeom prst="roundRect">
              <a:avLst/>
            </a:prstGeom>
            <a:noFill/>
            <a:ln w="31750">
              <a:solidFill>
                <a:schemeClr val="accent5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5F85B5E3-1CC5-BE41-AC32-9244FA5B72DA}"/>
                </a:ext>
              </a:extLst>
            </p:cNvPr>
            <p:cNvSpPr/>
            <p:nvPr/>
          </p:nvSpPr>
          <p:spPr>
            <a:xfrm>
              <a:off x="6020894" y="2028140"/>
              <a:ext cx="356318" cy="304800"/>
            </a:xfrm>
            <a:prstGeom prst="roundRect">
              <a:avLst/>
            </a:prstGeom>
            <a:noFill/>
            <a:ln w="31750">
              <a:solidFill>
                <a:schemeClr val="accent5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9E5074BB-EE6F-DC4E-BEC6-27BEE3245A46}"/>
                </a:ext>
              </a:extLst>
            </p:cNvPr>
            <p:cNvSpPr/>
            <p:nvPr/>
          </p:nvSpPr>
          <p:spPr>
            <a:xfrm>
              <a:off x="5768692" y="2256740"/>
              <a:ext cx="356318" cy="304800"/>
            </a:xfrm>
            <a:prstGeom prst="roundRect">
              <a:avLst/>
            </a:prstGeom>
            <a:noFill/>
            <a:ln w="31750">
              <a:solidFill>
                <a:schemeClr val="accent5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E01A4B01-F623-FF43-B844-24E0352ABB38}"/>
                </a:ext>
              </a:extLst>
            </p:cNvPr>
            <p:cNvSpPr/>
            <p:nvPr/>
          </p:nvSpPr>
          <p:spPr>
            <a:xfrm>
              <a:off x="6405811" y="2026806"/>
              <a:ext cx="356318" cy="304800"/>
            </a:xfrm>
            <a:prstGeom prst="roundRect">
              <a:avLst/>
            </a:prstGeom>
            <a:noFill/>
            <a:ln w="31750">
              <a:solidFill>
                <a:schemeClr val="accent5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C958A48C-0E63-4143-B966-9885F95B3CD7}"/>
                </a:ext>
              </a:extLst>
            </p:cNvPr>
            <p:cNvSpPr/>
            <p:nvPr/>
          </p:nvSpPr>
          <p:spPr>
            <a:xfrm>
              <a:off x="6280110" y="3143087"/>
              <a:ext cx="356318" cy="304800"/>
            </a:xfrm>
            <a:prstGeom prst="roundRect">
              <a:avLst/>
            </a:prstGeom>
            <a:noFill/>
            <a:ln w="31750">
              <a:solidFill>
                <a:schemeClr val="accent5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73D39F7D-C210-0147-BDD1-015DFCC488A3}"/>
                </a:ext>
              </a:extLst>
            </p:cNvPr>
            <p:cNvSpPr/>
            <p:nvPr/>
          </p:nvSpPr>
          <p:spPr>
            <a:xfrm>
              <a:off x="6487364" y="2910874"/>
              <a:ext cx="356318" cy="304800"/>
            </a:xfrm>
            <a:prstGeom prst="roundRect">
              <a:avLst/>
            </a:prstGeom>
            <a:noFill/>
            <a:ln w="31750">
              <a:solidFill>
                <a:schemeClr val="accent5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D6600098-3900-574A-9741-90342AADD801}"/>
                </a:ext>
              </a:extLst>
            </p:cNvPr>
            <p:cNvSpPr/>
            <p:nvPr/>
          </p:nvSpPr>
          <p:spPr>
            <a:xfrm>
              <a:off x="6970097" y="2819400"/>
              <a:ext cx="356318" cy="304800"/>
            </a:xfrm>
            <a:prstGeom prst="roundRect">
              <a:avLst/>
            </a:prstGeom>
            <a:noFill/>
            <a:ln w="31750">
              <a:solidFill>
                <a:schemeClr val="accent5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956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6C05-126D-4A4C-9E78-0031D906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and Soft 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1DA5-D327-0646-890F-7C68AD6A419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16135" y="4493779"/>
            <a:ext cx="8270655" cy="166317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In upcoming exercises, we see how to vary margin strength in </a:t>
            </a:r>
            <a:r>
              <a:rPr lang="en-US" sz="2000" dirty="0" err="1">
                <a:latin typeface="Courier" pitchFamily="2" charset="0"/>
              </a:rPr>
              <a:t>sklearn</a:t>
            </a:r>
            <a:endParaRPr lang="en-US" sz="2000" dirty="0">
              <a:latin typeface="Courier" pitchFamily="2" charset="0"/>
            </a:endParaRPr>
          </a:p>
          <a:p>
            <a:pPr>
              <a:spcBef>
                <a:spcPts val="0"/>
              </a:spcBef>
            </a:pPr>
            <a:r>
              <a:rPr lang="en-US" sz="2000" dirty="0"/>
              <a:t>SVM models come with a regularization parameter (</a:t>
            </a:r>
            <a:r>
              <a:rPr lang="en-US" sz="2000" dirty="0">
                <a:latin typeface="Courier" pitchFamily="2" charset="0"/>
              </a:rPr>
              <a:t>C</a:t>
            </a:r>
            <a:r>
              <a:rPr lang="en-US" sz="2000" dirty="0"/>
              <a:t>, as in the case of classifiers) that can be:</a:t>
            </a:r>
          </a:p>
          <a:p>
            <a:pPr marL="61722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i="1" dirty="0"/>
              <a:t>Increased </a:t>
            </a:r>
            <a:r>
              <a:rPr lang="en-US" sz="1800" dirty="0"/>
              <a:t>to enforce a </a:t>
            </a:r>
            <a:r>
              <a:rPr lang="en-US" sz="1800" b="1" i="1" dirty="0"/>
              <a:t>harder</a:t>
            </a:r>
            <a:r>
              <a:rPr lang="en-US" sz="1800" dirty="0"/>
              <a:t> margin</a:t>
            </a:r>
          </a:p>
          <a:p>
            <a:pPr marL="61722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i="1" dirty="0"/>
              <a:t>Decreased </a:t>
            </a:r>
            <a:r>
              <a:rPr lang="en-US" sz="1800" dirty="0"/>
              <a:t>to allow a </a:t>
            </a:r>
            <a:r>
              <a:rPr lang="en-US" sz="1800" b="1" i="1" dirty="0"/>
              <a:t>softer </a:t>
            </a:r>
            <a:r>
              <a:rPr lang="en-US" sz="1800" dirty="0"/>
              <a:t>margin</a:t>
            </a:r>
            <a:endParaRPr lang="en-US" sz="1800" b="1" i="1" dirty="0"/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544D8-784A-A248-9857-56F7358AF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614BA-766A-C04E-8E80-1E70FCDD9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0D53BF3-34E4-764D-B766-588B70176FBB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791356" y="1219200"/>
            <a:ext cx="0" cy="2971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3B5BB72-1712-7A4C-9562-53F02BC99A29}"/>
              </a:ext>
            </a:extLst>
          </p:cNvPr>
          <p:cNvCxnSpPr>
            <a:cxnSpLocks noChangeAspect="1"/>
          </p:cNvCxnSpPr>
          <p:nvPr/>
        </p:nvCxnSpPr>
        <p:spPr>
          <a:xfrm>
            <a:off x="791372" y="4191000"/>
            <a:ext cx="26156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02A0B3C-081F-F84F-B4E4-1B440433D229}"/>
              </a:ext>
            </a:extLst>
          </p:cNvPr>
          <p:cNvCxnSpPr>
            <a:cxnSpLocks noChangeAspect="1"/>
          </p:cNvCxnSpPr>
          <p:nvPr/>
        </p:nvCxnSpPr>
        <p:spPr>
          <a:xfrm rot="-1200000">
            <a:off x="169685" y="2491607"/>
            <a:ext cx="3253566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D811646E-4A88-0645-ABDC-01516DD5B9AB}"/>
              </a:ext>
            </a:extLst>
          </p:cNvPr>
          <p:cNvSpPr>
            <a:spLocks noChangeAspect="1"/>
          </p:cNvSpPr>
          <p:nvPr/>
        </p:nvSpPr>
        <p:spPr>
          <a:xfrm>
            <a:off x="2687989" y="2895600"/>
            <a:ext cx="160767" cy="160767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932D693-EC54-E34E-B570-17D1385A190F}"/>
              </a:ext>
            </a:extLst>
          </p:cNvPr>
          <p:cNvSpPr>
            <a:spLocks noChangeAspect="1"/>
          </p:cNvSpPr>
          <p:nvPr/>
        </p:nvSpPr>
        <p:spPr>
          <a:xfrm>
            <a:off x="1635378" y="3048000"/>
            <a:ext cx="160767" cy="160767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8C349C3-B04B-7845-95DD-832D72F22406}"/>
              </a:ext>
            </a:extLst>
          </p:cNvPr>
          <p:cNvSpPr>
            <a:spLocks noChangeAspect="1"/>
          </p:cNvSpPr>
          <p:nvPr/>
        </p:nvSpPr>
        <p:spPr>
          <a:xfrm>
            <a:off x="1659610" y="3565825"/>
            <a:ext cx="160767" cy="160767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69CB8D3-F4B6-9A4C-9302-0B687FE89DF7}"/>
              </a:ext>
            </a:extLst>
          </p:cNvPr>
          <p:cNvSpPr>
            <a:spLocks noChangeAspect="1"/>
          </p:cNvSpPr>
          <p:nvPr/>
        </p:nvSpPr>
        <p:spPr>
          <a:xfrm>
            <a:off x="2049033" y="3200400"/>
            <a:ext cx="160767" cy="160767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BEFC876-5A12-CF4A-B950-C16A76C999ED}"/>
              </a:ext>
            </a:extLst>
          </p:cNvPr>
          <p:cNvSpPr>
            <a:spLocks noChangeAspect="1"/>
          </p:cNvSpPr>
          <p:nvPr/>
        </p:nvSpPr>
        <p:spPr>
          <a:xfrm>
            <a:off x="2077861" y="3657600"/>
            <a:ext cx="160767" cy="160767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6ACCC61-E6FE-E94D-AC7E-1A6A7387B83A}"/>
              </a:ext>
            </a:extLst>
          </p:cNvPr>
          <p:cNvSpPr>
            <a:spLocks noChangeAspect="1"/>
          </p:cNvSpPr>
          <p:nvPr/>
        </p:nvSpPr>
        <p:spPr>
          <a:xfrm>
            <a:off x="2230789" y="2971800"/>
            <a:ext cx="160767" cy="160767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92EB48B-5316-C442-B3B2-CF720BD3B0FC}"/>
              </a:ext>
            </a:extLst>
          </p:cNvPr>
          <p:cNvSpPr>
            <a:spLocks noChangeAspect="1"/>
          </p:cNvSpPr>
          <p:nvPr/>
        </p:nvSpPr>
        <p:spPr>
          <a:xfrm>
            <a:off x="2438400" y="3268233"/>
            <a:ext cx="160767" cy="160767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CB189171-9627-E44D-A678-B0735D506C10}"/>
              </a:ext>
            </a:extLst>
          </p:cNvPr>
          <p:cNvSpPr>
            <a:spLocks noChangeAspect="1"/>
          </p:cNvSpPr>
          <p:nvPr/>
        </p:nvSpPr>
        <p:spPr>
          <a:xfrm>
            <a:off x="1058433" y="2621306"/>
            <a:ext cx="160767" cy="160767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riangle 80">
            <a:extLst>
              <a:ext uri="{FF2B5EF4-FFF2-40B4-BE49-F238E27FC236}">
                <a16:creationId xmlns:a16="http://schemas.microsoft.com/office/drawing/2014/main" id="{774CD15F-EDA7-A94D-A11E-240FC2B2B47A}"/>
              </a:ext>
            </a:extLst>
          </p:cNvPr>
          <p:cNvSpPr>
            <a:spLocks noChangeAspect="1"/>
          </p:cNvSpPr>
          <p:nvPr/>
        </p:nvSpPr>
        <p:spPr>
          <a:xfrm>
            <a:off x="1166632" y="1900370"/>
            <a:ext cx="160767" cy="160767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riangle 81">
            <a:extLst>
              <a:ext uri="{FF2B5EF4-FFF2-40B4-BE49-F238E27FC236}">
                <a16:creationId xmlns:a16="http://schemas.microsoft.com/office/drawing/2014/main" id="{E12F454B-CB24-F742-9B17-E9F1074DD12A}"/>
              </a:ext>
            </a:extLst>
          </p:cNvPr>
          <p:cNvSpPr>
            <a:spLocks noChangeAspect="1"/>
          </p:cNvSpPr>
          <p:nvPr/>
        </p:nvSpPr>
        <p:spPr>
          <a:xfrm>
            <a:off x="1629837" y="1600226"/>
            <a:ext cx="160767" cy="160767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riangle 82">
            <a:extLst>
              <a:ext uri="{FF2B5EF4-FFF2-40B4-BE49-F238E27FC236}">
                <a16:creationId xmlns:a16="http://schemas.microsoft.com/office/drawing/2014/main" id="{F23C5D2B-EA22-8D42-9039-5CFD52FA950C}"/>
              </a:ext>
            </a:extLst>
          </p:cNvPr>
          <p:cNvSpPr>
            <a:spLocks noChangeAspect="1"/>
          </p:cNvSpPr>
          <p:nvPr/>
        </p:nvSpPr>
        <p:spPr>
          <a:xfrm>
            <a:off x="1755622" y="2057400"/>
            <a:ext cx="160767" cy="160767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riangle 83">
            <a:extLst>
              <a:ext uri="{FF2B5EF4-FFF2-40B4-BE49-F238E27FC236}">
                <a16:creationId xmlns:a16="http://schemas.microsoft.com/office/drawing/2014/main" id="{BF8A3D63-5D6B-2343-AB4B-EB65F875AE4B}"/>
              </a:ext>
            </a:extLst>
          </p:cNvPr>
          <p:cNvSpPr>
            <a:spLocks noChangeAspect="1"/>
          </p:cNvSpPr>
          <p:nvPr/>
        </p:nvSpPr>
        <p:spPr>
          <a:xfrm>
            <a:off x="1501002" y="2272916"/>
            <a:ext cx="160767" cy="160767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riangle 84">
            <a:extLst>
              <a:ext uri="{FF2B5EF4-FFF2-40B4-BE49-F238E27FC236}">
                <a16:creationId xmlns:a16="http://schemas.microsoft.com/office/drawing/2014/main" id="{0C8C089C-4AE2-A747-AA7B-4D8639134119}"/>
              </a:ext>
            </a:extLst>
          </p:cNvPr>
          <p:cNvSpPr>
            <a:spLocks noChangeAspect="1"/>
          </p:cNvSpPr>
          <p:nvPr/>
        </p:nvSpPr>
        <p:spPr>
          <a:xfrm>
            <a:off x="2205827" y="1724673"/>
            <a:ext cx="160767" cy="160767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riangle 85">
            <a:extLst>
              <a:ext uri="{FF2B5EF4-FFF2-40B4-BE49-F238E27FC236}">
                <a16:creationId xmlns:a16="http://schemas.microsoft.com/office/drawing/2014/main" id="{F40410A9-4E99-B745-BAB1-E17CC5833823}"/>
              </a:ext>
            </a:extLst>
          </p:cNvPr>
          <p:cNvSpPr>
            <a:spLocks noChangeAspect="1"/>
          </p:cNvSpPr>
          <p:nvPr/>
        </p:nvSpPr>
        <p:spPr>
          <a:xfrm>
            <a:off x="2086297" y="2066713"/>
            <a:ext cx="160767" cy="160767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09C636B-6818-AF4E-B04B-DAE4735ECC63}"/>
              </a:ext>
            </a:extLst>
          </p:cNvPr>
          <p:cNvCxnSpPr>
            <a:cxnSpLocks noChangeAspect="1"/>
          </p:cNvCxnSpPr>
          <p:nvPr/>
        </p:nvCxnSpPr>
        <p:spPr>
          <a:xfrm rot="-1200000">
            <a:off x="314566" y="3014431"/>
            <a:ext cx="3368403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66968EF-EBBC-C644-97C5-088FFCAF118E}"/>
              </a:ext>
            </a:extLst>
          </p:cNvPr>
          <p:cNvCxnSpPr>
            <a:cxnSpLocks noChangeAspect="1"/>
          </p:cNvCxnSpPr>
          <p:nvPr/>
        </p:nvCxnSpPr>
        <p:spPr>
          <a:xfrm rot="-1200000">
            <a:off x="241830" y="2753972"/>
            <a:ext cx="3253566" cy="0"/>
          </a:xfrm>
          <a:prstGeom prst="line">
            <a:avLst/>
          </a:prstGeom>
          <a:ln w="2222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AB75D7D1-2C9B-8A49-B7C4-5F962C5D60DA}"/>
              </a:ext>
            </a:extLst>
          </p:cNvPr>
          <p:cNvSpPr/>
          <p:nvPr/>
        </p:nvSpPr>
        <p:spPr>
          <a:xfrm>
            <a:off x="958602" y="2590800"/>
            <a:ext cx="356318" cy="304800"/>
          </a:xfrm>
          <a:prstGeom prst="roundRect">
            <a:avLst/>
          </a:prstGeom>
          <a:noFill/>
          <a:ln w="31750">
            <a:solidFill>
              <a:schemeClr val="accent5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C1419F0-D475-FE42-8EB7-5BF1B9DDC7F2}"/>
              </a:ext>
            </a:extLst>
          </p:cNvPr>
          <p:cNvSpPr/>
          <p:nvPr/>
        </p:nvSpPr>
        <p:spPr>
          <a:xfrm>
            <a:off x="1524000" y="2980167"/>
            <a:ext cx="356318" cy="304800"/>
          </a:xfrm>
          <a:prstGeom prst="roundRect">
            <a:avLst/>
          </a:prstGeom>
          <a:noFill/>
          <a:ln w="31750">
            <a:solidFill>
              <a:schemeClr val="accent5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2AB9A75-26CF-9B46-A420-FEA65729842C}"/>
              </a:ext>
            </a:extLst>
          </p:cNvPr>
          <p:cNvGrpSpPr/>
          <p:nvPr/>
        </p:nvGrpSpPr>
        <p:grpSpPr>
          <a:xfrm>
            <a:off x="4550093" y="1219200"/>
            <a:ext cx="3513284" cy="2971800"/>
            <a:chOff x="4550093" y="1219200"/>
            <a:chExt cx="3513284" cy="2971800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884923B-F28F-2E4D-AA89-71D76890E3E2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171764" y="1219200"/>
              <a:ext cx="0" cy="2971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08A33F31-C579-3D42-AD2C-081D93A131D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171780" y="4191000"/>
              <a:ext cx="26156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5DC5D01-2B08-D148-B082-5FA8E467B643}"/>
                </a:ext>
              </a:extLst>
            </p:cNvPr>
            <p:cNvCxnSpPr>
              <a:cxnSpLocks noChangeAspect="1"/>
            </p:cNvCxnSpPr>
            <p:nvPr/>
          </p:nvCxnSpPr>
          <p:spPr>
            <a:xfrm rot="-1200000">
              <a:off x="4550093" y="2186807"/>
              <a:ext cx="3253566" cy="0"/>
            </a:xfrm>
            <a:prstGeom prst="line">
              <a:avLst/>
            </a:prstGeom>
            <a:ln w="22225"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BA67C46-148E-2442-96F3-6BCF68EFE7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68397" y="2895600"/>
              <a:ext cx="160767" cy="160767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05C73A1-5D77-374A-83FF-D0F8478CA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5786" y="3048000"/>
              <a:ext cx="160767" cy="160767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C910B50-B558-6C49-A166-D3F0D6940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40018" y="3565825"/>
              <a:ext cx="160767" cy="160767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2FE3EB3C-69F1-FA49-A482-32AE2201C3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2433" y="3200400"/>
              <a:ext cx="160767" cy="160767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E7A8B48-484E-9C4B-B4CB-BEE5534A3A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58269" y="3641609"/>
              <a:ext cx="160767" cy="160767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D9C48EA-E838-3544-8163-243D9DBC34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11197" y="2971800"/>
              <a:ext cx="160767" cy="160767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615CF13-3077-324D-816C-91B1925F74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1800" y="3268233"/>
              <a:ext cx="160767" cy="160767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riangle 101">
              <a:extLst>
                <a:ext uri="{FF2B5EF4-FFF2-40B4-BE49-F238E27FC236}">
                  <a16:creationId xmlns:a16="http://schemas.microsoft.com/office/drawing/2014/main" id="{5041F291-B802-EF4D-AA3D-F60D7702BE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8841" y="2621306"/>
              <a:ext cx="160767" cy="160767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riangle 102">
              <a:extLst>
                <a:ext uri="{FF2B5EF4-FFF2-40B4-BE49-F238E27FC236}">
                  <a16:creationId xmlns:a16="http://schemas.microsoft.com/office/drawing/2014/main" id="{AEC2D0E7-B09F-E046-9412-0860649215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47040" y="1900370"/>
              <a:ext cx="160767" cy="160767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riangle 103">
              <a:extLst>
                <a:ext uri="{FF2B5EF4-FFF2-40B4-BE49-F238E27FC236}">
                  <a16:creationId xmlns:a16="http://schemas.microsoft.com/office/drawing/2014/main" id="{1DB753B4-4664-4E44-9714-70DC62F362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0245" y="1600226"/>
              <a:ext cx="160767" cy="160767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riangle 104">
              <a:extLst>
                <a:ext uri="{FF2B5EF4-FFF2-40B4-BE49-F238E27FC236}">
                  <a16:creationId xmlns:a16="http://schemas.microsoft.com/office/drawing/2014/main" id="{7F57725C-E741-0C4B-A499-F329E92654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36030" y="2057400"/>
              <a:ext cx="160767" cy="160767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riangle 105">
              <a:extLst>
                <a:ext uri="{FF2B5EF4-FFF2-40B4-BE49-F238E27FC236}">
                  <a16:creationId xmlns:a16="http://schemas.microsoft.com/office/drawing/2014/main" id="{C0541C10-FB99-8F45-8346-D73778CDD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1410" y="2272916"/>
              <a:ext cx="160767" cy="160767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Triangle 106">
              <a:extLst>
                <a:ext uri="{FF2B5EF4-FFF2-40B4-BE49-F238E27FC236}">
                  <a16:creationId xmlns:a16="http://schemas.microsoft.com/office/drawing/2014/main" id="{EE61A22C-3129-8E4F-B028-43D5091E86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6235" y="1724673"/>
              <a:ext cx="160767" cy="160767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Triangle 107">
              <a:extLst>
                <a:ext uri="{FF2B5EF4-FFF2-40B4-BE49-F238E27FC236}">
                  <a16:creationId xmlns:a16="http://schemas.microsoft.com/office/drawing/2014/main" id="{8917367D-ACCF-304C-8AF3-14F52A712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6705" y="2066713"/>
              <a:ext cx="160767" cy="160767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B12332E-9E2D-6644-94DC-EF9D5895661C}"/>
                </a:ext>
              </a:extLst>
            </p:cNvPr>
            <p:cNvCxnSpPr>
              <a:cxnSpLocks noChangeAspect="1"/>
            </p:cNvCxnSpPr>
            <p:nvPr/>
          </p:nvCxnSpPr>
          <p:spPr>
            <a:xfrm rot="-1200000">
              <a:off x="4694974" y="3310169"/>
              <a:ext cx="3368403" cy="0"/>
            </a:xfrm>
            <a:prstGeom prst="line">
              <a:avLst/>
            </a:prstGeom>
            <a:ln w="22225"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80353F5-9852-614A-B94C-5A6B3A3B6733}"/>
                </a:ext>
              </a:extLst>
            </p:cNvPr>
            <p:cNvCxnSpPr>
              <a:cxnSpLocks noChangeAspect="1"/>
            </p:cNvCxnSpPr>
            <p:nvPr/>
          </p:nvCxnSpPr>
          <p:spPr>
            <a:xfrm rot="-1200000">
              <a:off x="4622238" y="2753972"/>
              <a:ext cx="3253566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5D073B17-D6C8-7E40-9737-586F3FC6FD74}"/>
                </a:ext>
              </a:extLst>
            </p:cNvPr>
            <p:cNvSpPr/>
            <p:nvPr/>
          </p:nvSpPr>
          <p:spPr>
            <a:xfrm>
              <a:off x="5339010" y="2590800"/>
              <a:ext cx="356318" cy="304800"/>
            </a:xfrm>
            <a:prstGeom prst="roundRect">
              <a:avLst/>
            </a:prstGeom>
            <a:noFill/>
            <a:ln w="31750">
              <a:solidFill>
                <a:schemeClr val="accent5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EADB96ED-5128-834E-8200-AC1BCBB6FDB5}"/>
                </a:ext>
              </a:extLst>
            </p:cNvPr>
            <p:cNvSpPr/>
            <p:nvPr/>
          </p:nvSpPr>
          <p:spPr>
            <a:xfrm>
              <a:off x="5904408" y="2980167"/>
              <a:ext cx="356318" cy="304800"/>
            </a:xfrm>
            <a:prstGeom prst="roundRect">
              <a:avLst/>
            </a:prstGeom>
            <a:noFill/>
            <a:ln w="31750">
              <a:solidFill>
                <a:schemeClr val="accent5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3FCFF946-2329-484E-911C-CC18391508FA}"/>
                </a:ext>
              </a:extLst>
            </p:cNvPr>
            <p:cNvSpPr/>
            <p:nvPr/>
          </p:nvSpPr>
          <p:spPr>
            <a:xfrm>
              <a:off x="6020894" y="2028140"/>
              <a:ext cx="356318" cy="304800"/>
            </a:xfrm>
            <a:prstGeom prst="roundRect">
              <a:avLst/>
            </a:prstGeom>
            <a:noFill/>
            <a:ln w="31750">
              <a:solidFill>
                <a:schemeClr val="accent5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E4C23A7C-6E24-0247-8791-42BA5109022F}"/>
                </a:ext>
              </a:extLst>
            </p:cNvPr>
            <p:cNvSpPr/>
            <p:nvPr/>
          </p:nvSpPr>
          <p:spPr>
            <a:xfrm>
              <a:off x="5768692" y="2256740"/>
              <a:ext cx="356318" cy="304800"/>
            </a:xfrm>
            <a:prstGeom prst="roundRect">
              <a:avLst/>
            </a:prstGeom>
            <a:noFill/>
            <a:ln w="31750">
              <a:solidFill>
                <a:schemeClr val="accent5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06F51679-435D-DB4C-979A-79BAF85E1CBC}"/>
                </a:ext>
              </a:extLst>
            </p:cNvPr>
            <p:cNvSpPr/>
            <p:nvPr/>
          </p:nvSpPr>
          <p:spPr>
            <a:xfrm>
              <a:off x="6405811" y="2026806"/>
              <a:ext cx="356318" cy="304800"/>
            </a:xfrm>
            <a:prstGeom prst="roundRect">
              <a:avLst/>
            </a:prstGeom>
            <a:noFill/>
            <a:ln w="31750">
              <a:solidFill>
                <a:schemeClr val="accent5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D2E41AB2-5037-0D42-820A-E9454BA4F444}"/>
                </a:ext>
              </a:extLst>
            </p:cNvPr>
            <p:cNvSpPr/>
            <p:nvPr/>
          </p:nvSpPr>
          <p:spPr>
            <a:xfrm>
              <a:off x="6280110" y="3143087"/>
              <a:ext cx="356318" cy="304800"/>
            </a:xfrm>
            <a:prstGeom prst="roundRect">
              <a:avLst/>
            </a:prstGeom>
            <a:noFill/>
            <a:ln w="31750">
              <a:solidFill>
                <a:schemeClr val="accent5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FDAAFB33-8892-F94C-BFF4-48E751559DB7}"/>
                </a:ext>
              </a:extLst>
            </p:cNvPr>
            <p:cNvSpPr/>
            <p:nvPr/>
          </p:nvSpPr>
          <p:spPr>
            <a:xfrm>
              <a:off x="6487364" y="2910874"/>
              <a:ext cx="356318" cy="304800"/>
            </a:xfrm>
            <a:prstGeom prst="roundRect">
              <a:avLst/>
            </a:prstGeom>
            <a:noFill/>
            <a:ln w="31750">
              <a:solidFill>
                <a:schemeClr val="accent5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BCDC805A-2D69-A84E-8B53-AAD8E599CC96}"/>
                </a:ext>
              </a:extLst>
            </p:cNvPr>
            <p:cNvSpPr/>
            <p:nvPr/>
          </p:nvSpPr>
          <p:spPr>
            <a:xfrm>
              <a:off x="6970097" y="2819400"/>
              <a:ext cx="356318" cy="304800"/>
            </a:xfrm>
            <a:prstGeom prst="roundRect">
              <a:avLst/>
            </a:prstGeom>
            <a:noFill/>
            <a:ln w="31750">
              <a:solidFill>
                <a:schemeClr val="accent5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Oval 118">
            <a:extLst>
              <a:ext uri="{FF2B5EF4-FFF2-40B4-BE49-F238E27FC236}">
                <a16:creationId xmlns:a16="http://schemas.microsoft.com/office/drawing/2014/main" id="{4B4230E7-D452-3B4A-B3DF-8035A173AB59}"/>
              </a:ext>
            </a:extLst>
          </p:cNvPr>
          <p:cNvSpPr/>
          <p:nvPr/>
        </p:nvSpPr>
        <p:spPr>
          <a:xfrm>
            <a:off x="8610600" y="6477000"/>
            <a:ext cx="91440" cy="91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48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6C05-126D-4A4C-9E78-0031D906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Nice 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1DA5-D327-0646-890F-7C68AD6A419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5097185"/>
            <a:ext cx="8382000" cy="137981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The dual formulation uses dot-products of data-points with each other (instead of with weights)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Combining this with the idea of a </a:t>
            </a:r>
            <a:r>
              <a:rPr lang="en-US" sz="2400" dirty="0">
                <a:solidFill>
                  <a:schemeClr val="accent3"/>
                </a:solidFill>
              </a:rPr>
              <a:t>kernel</a:t>
            </a:r>
            <a:r>
              <a:rPr lang="en-US" sz="2400" dirty="0"/>
              <a:t> will allow us to deal with data that is not linearly separable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544D8-784A-A248-9857-56F7358AF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614BA-766A-C04E-8E80-1E70FCDD9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0A4F59-AB96-2C47-8339-7FCAFFF367E7}"/>
              </a:ext>
            </a:extLst>
          </p:cNvPr>
          <p:cNvGrpSpPr/>
          <p:nvPr/>
        </p:nvGrpSpPr>
        <p:grpSpPr>
          <a:xfrm>
            <a:off x="685800" y="1169977"/>
            <a:ext cx="3810000" cy="3900264"/>
            <a:chOff x="685800" y="1169977"/>
            <a:chExt cx="3810000" cy="390026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D78BB64-85A5-094A-BB8D-827D8D8B11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400" y="1600200"/>
              <a:ext cx="0" cy="3276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BD35A4E-37AC-5D45-9A92-AFF707D48843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" y="4876800"/>
              <a:ext cx="3124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A43AB4-2E69-2F4B-9381-ABE51BE60538}"/>
                </a:ext>
              </a:extLst>
            </p:cNvPr>
            <p:cNvSpPr txBox="1"/>
            <p:nvPr/>
          </p:nvSpPr>
          <p:spPr>
            <a:xfrm>
              <a:off x="3962400" y="4608576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Bookman Old Style" panose="02050604050505020204" pitchFamily="18" charset="0"/>
                </a:rPr>
                <a:t>x</a:t>
              </a:r>
              <a:r>
                <a:rPr lang="en-US" baseline="-25000" dirty="0">
                  <a:latin typeface="Bookman Old Style" panose="02050604050505020204" pitchFamily="18" charset="0"/>
                </a:rPr>
                <a:t>1</a:t>
              </a:r>
              <a:endParaRPr lang="en-US" dirty="0">
                <a:latin typeface="Bookman Old Style" panose="020506040505050202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F3DCD2-E564-604A-9157-4CFFADE53F88}"/>
                </a:ext>
              </a:extLst>
            </p:cNvPr>
            <p:cNvSpPr txBox="1"/>
            <p:nvPr/>
          </p:nvSpPr>
          <p:spPr>
            <a:xfrm>
              <a:off x="685800" y="1169977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spc="300" dirty="0">
                  <a:latin typeface="Bookman Old Style" panose="02050604050505020204" pitchFamily="18" charset="0"/>
                </a:rPr>
                <a:t>x</a:t>
              </a:r>
              <a:r>
                <a:rPr lang="en-US" baseline="-25000" dirty="0">
                  <a:latin typeface="Bookman Old Style" panose="02050604050505020204" pitchFamily="18" charset="0"/>
                </a:rPr>
                <a:t>2</a:t>
              </a:r>
              <a:endParaRPr lang="en-US" dirty="0">
                <a:latin typeface="Bookman Old Style" panose="02050604050505020204" pitchFamily="18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21D82B2-0055-E040-9C89-92481B180C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0267" y="3588801"/>
              <a:ext cx="192024" cy="192024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1DC0C0B-A3BB-374F-9614-B369234073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0613" y="3581682"/>
              <a:ext cx="192024" cy="192024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11D614D-2E0A-6B47-B417-630CEDA7F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1072" y="3827402"/>
              <a:ext cx="192024" cy="192024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77BE221-9006-2E4E-889D-E5685CC6FA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70673" y="3375404"/>
              <a:ext cx="192024" cy="192024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1917775-7D15-F74F-BD56-1C4155918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11943" y="3965654"/>
              <a:ext cx="192024" cy="192024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04ADCD90-391E-E140-B1A6-47D1F5484F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5712" y="3655276"/>
              <a:ext cx="192024" cy="19202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iangle 34">
              <a:extLst>
                <a:ext uri="{FF2B5EF4-FFF2-40B4-BE49-F238E27FC236}">
                  <a16:creationId xmlns:a16="http://schemas.microsoft.com/office/drawing/2014/main" id="{9CFFF2B6-08BB-B545-9E78-A95DC85D6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3288" y="2889345"/>
              <a:ext cx="192024" cy="19202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70D8BC6E-4615-1B4A-A8E1-A6151A4C09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4588" y="3100523"/>
              <a:ext cx="192024" cy="19202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63EC76F5-B2E8-C647-94EE-FD8F14A9A3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8663" y="2850257"/>
              <a:ext cx="192024" cy="19202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D67480A7-1D71-1141-B0EE-CE2E781746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0488" y="3368776"/>
              <a:ext cx="192024" cy="19202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9514A9-923D-EE47-A7D1-45FF6ABA2051}"/>
              </a:ext>
            </a:extLst>
          </p:cNvPr>
          <p:cNvGrpSpPr/>
          <p:nvPr/>
        </p:nvGrpSpPr>
        <p:grpSpPr>
          <a:xfrm>
            <a:off x="5029200" y="1274254"/>
            <a:ext cx="3657600" cy="981633"/>
            <a:chOff x="5431598" y="3346712"/>
            <a:chExt cx="3657600" cy="98163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124D47D-D43F-0C40-93A6-F2CFD57FF447}"/>
                </a:ext>
              </a:extLst>
            </p:cNvPr>
            <p:cNvSpPr/>
            <p:nvPr/>
          </p:nvSpPr>
          <p:spPr>
            <a:xfrm>
              <a:off x="5431598" y="3346712"/>
              <a:ext cx="3657600" cy="9816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>
                <a:spcAft>
                  <a:spcPts val="1200"/>
                </a:spcAft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9985DC6-3B06-8B42-BD62-6C0CAB3C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6144829" y="3549397"/>
              <a:ext cx="2409317" cy="635254"/>
            </a:xfrm>
            <a:prstGeom prst="rect">
              <a:avLst/>
            </a:prstGeom>
            <a:effectLst/>
          </p:spPr>
        </p:pic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D6FE693-1F86-8F49-9D97-9F1DD8DD0D72}"/>
              </a:ext>
            </a:extLst>
          </p:cNvPr>
          <p:cNvSpPr/>
          <p:nvPr/>
        </p:nvSpPr>
        <p:spPr>
          <a:xfrm>
            <a:off x="5029200" y="2406646"/>
            <a:ext cx="3657600" cy="2593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</a:rPr>
              <a:t>Using a </a:t>
            </a:r>
            <a:r>
              <a:rPr lang="en-US" sz="2000" dirty="0" err="1">
                <a:solidFill>
                  <a:schemeClr val="tx1"/>
                </a:solidFill>
              </a:rPr>
              <a:t>kernel“trick</a:t>
            </a:r>
            <a:r>
              <a:rPr lang="en-US" sz="2000" dirty="0">
                <a:solidFill>
                  <a:schemeClr val="tx1"/>
                </a:solidFill>
              </a:rPr>
              <a:t>”, we can find a function that </a:t>
            </a:r>
            <a:r>
              <a:rPr lang="en-US" sz="2000" b="1" i="1" dirty="0">
                <a:solidFill>
                  <a:schemeClr val="tx1"/>
                </a:solidFill>
              </a:rPr>
              <a:t>transforms</a:t>
            </a:r>
            <a:r>
              <a:rPr lang="en-US" sz="2000" dirty="0">
                <a:solidFill>
                  <a:schemeClr val="tx1"/>
                </a:solidFill>
              </a:rPr>
              <a:t> the data into another form, where it is actually possible to separate it in a linear manner </a:t>
            </a:r>
          </a:p>
        </p:txBody>
      </p:sp>
    </p:spTree>
    <p:extLst>
      <p:ext uri="{BB962C8B-B14F-4D97-AF65-F5344CB8AC3E}">
        <p14:creationId xmlns:p14="http://schemas.microsoft.com/office/powerpoint/2010/main" val="19988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6C05-126D-4A4C-9E78-0031D906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Non-Separable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1DA5-D327-0646-890F-7C68AD6A419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5097185"/>
            <a:ext cx="8382000" cy="118879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If data that is not linearly separable, we can </a:t>
            </a:r>
            <a:r>
              <a:rPr lang="en-US" sz="2400" b="1" i="1" dirty="0"/>
              <a:t>transform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it</a:t>
            </a:r>
          </a:p>
          <a:p>
            <a:pPr lvl="1">
              <a:spcBef>
                <a:spcPts val="0"/>
              </a:spcBef>
            </a:pPr>
            <a:r>
              <a:rPr lang="en-US" sz="2100" dirty="0"/>
              <a:t>We </a:t>
            </a:r>
            <a:r>
              <a:rPr lang="en-US" sz="2100" b="1" i="1" dirty="0"/>
              <a:t>change</a:t>
            </a:r>
            <a:r>
              <a:rPr lang="en-US" sz="2100" dirty="0"/>
              <a:t> features used to represent our data</a:t>
            </a:r>
          </a:p>
          <a:p>
            <a:pPr lvl="1">
              <a:spcBef>
                <a:spcPts val="0"/>
              </a:spcBef>
            </a:pPr>
            <a:r>
              <a:rPr lang="en-US" sz="2100" dirty="0"/>
              <a:t>As usual, we </a:t>
            </a:r>
            <a:r>
              <a:rPr lang="en-US" sz="2100" b="1" i="1" dirty="0"/>
              <a:t>don’t care </a:t>
            </a:r>
            <a:r>
              <a:rPr lang="en-US" sz="2100" dirty="0"/>
              <a:t>what the data feature are, so long as we can get classification to work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544D8-784A-A248-9857-56F7358AF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614BA-766A-C04E-8E80-1E70FCDD9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7530B1-1FD4-6846-A7E2-C7CF018B3ECA}"/>
              </a:ext>
            </a:extLst>
          </p:cNvPr>
          <p:cNvGrpSpPr/>
          <p:nvPr/>
        </p:nvGrpSpPr>
        <p:grpSpPr>
          <a:xfrm>
            <a:off x="5029200" y="2515977"/>
            <a:ext cx="3657600" cy="2145648"/>
            <a:chOff x="5334000" y="2517801"/>
            <a:chExt cx="3657600" cy="214564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D2FA748-2D16-E546-ACC3-F2E339684B4C}"/>
                </a:ext>
              </a:extLst>
            </p:cNvPr>
            <p:cNvSpPr/>
            <p:nvPr/>
          </p:nvSpPr>
          <p:spPr>
            <a:xfrm>
              <a:off x="5334000" y="2517801"/>
              <a:ext cx="3657600" cy="2145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>
                <a:spcAft>
                  <a:spcPts val="1200"/>
                </a:spcAft>
              </a:pPr>
              <a:r>
                <a:rPr lang="en-US" sz="2200" dirty="0">
                  <a:solidFill>
                    <a:schemeClr val="tx1"/>
                  </a:solidFill>
                </a:rPr>
                <a:t>A transformation function:</a:t>
              </a:r>
            </a:p>
            <a:p>
              <a:pPr>
                <a:spcAft>
                  <a:spcPts val="1200"/>
                </a:spcAft>
              </a:pPr>
              <a:endParaRPr lang="en-US" sz="2200" dirty="0">
                <a:solidFill>
                  <a:schemeClr val="tx1"/>
                </a:solidFill>
              </a:endParaRPr>
            </a:p>
            <a:p>
              <a:pPr>
                <a:spcAft>
                  <a:spcPts val="1200"/>
                </a:spcAft>
              </a:pPr>
              <a:r>
                <a:rPr lang="en-US" sz="2200" dirty="0">
                  <a:solidFill>
                    <a:schemeClr val="tx1"/>
                  </a:solidFill>
                </a:rPr>
                <a:t>maps data-vectors to new vectors, of either the same dimensionality (</a:t>
              </a:r>
              <a:r>
                <a:rPr lang="en-US" sz="2200" i="1" dirty="0">
                  <a:solidFill>
                    <a:schemeClr val="tx1"/>
                  </a:solidFill>
                  <a:latin typeface="Bookman Old Style" panose="02050604050505020204" pitchFamily="18" charset="0"/>
                </a:rPr>
                <a:t>m</a:t>
              </a:r>
              <a:r>
                <a:rPr lang="en-US" sz="2200" dirty="0">
                  <a:solidFill>
                    <a:schemeClr val="tx1"/>
                  </a:solidFill>
                  <a:latin typeface="Bookman Old Style" panose="02050604050505020204" pitchFamily="18" charset="0"/>
                </a:rPr>
                <a:t> =</a:t>
              </a:r>
              <a:r>
                <a:rPr lang="en-US" sz="2200" dirty="0">
                  <a:solidFill>
                    <a:schemeClr val="tx1"/>
                  </a:solidFill>
                </a:rPr>
                <a:t> </a:t>
              </a:r>
              <a:r>
                <a:rPr lang="en-US" sz="2200" i="1" spc="300" dirty="0">
                  <a:solidFill>
                    <a:schemeClr val="tx1"/>
                  </a:solidFill>
                  <a:latin typeface="Bookman Old Style" panose="02050604050505020204" pitchFamily="18" charset="0"/>
                </a:rPr>
                <a:t>n</a:t>
              </a:r>
              <a:r>
                <a:rPr lang="en-US" sz="2200" dirty="0">
                  <a:solidFill>
                    <a:schemeClr val="tx1"/>
                  </a:solidFill>
                </a:rPr>
                <a:t>) or a different one (</a:t>
              </a:r>
              <a:r>
                <a:rPr lang="en-US" sz="2200" i="1" dirty="0">
                  <a:solidFill>
                    <a:schemeClr val="tx1"/>
                  </a:solidFill>
                  <a:latin typeface="Bookman Old Style" panose="02050604050505020204" pitchFamily="18" charset="0"/>
                </a:rPr>
                <a:t>m</a:t>
              </a:r>
              <a:r>
                <a:rPr lang="en-US" sz="2200" dirty="0">
                  <a:solidFill>
                    <a:schemeClr val="tx1"/>
                  </a:solidFill>
                  <a:latin typeface="Bookman Old Style" panose="02050604050505020204" pitchFamily="18" charset="0"/>
                </a:rPr>
                <a:t> ≠ </a:t>
              </a:r>
              <a:r>
                <a:rPr lang="en-US" sz="2200" i="1" spc="300" dirty="0">
                  <a:solidFill>
                    <a:schemeClr val="tx1"/>
                  </a:solidFill>
                  <a:latin typeface="Bookman Old Style" panose="02050604050505020204" pitchFamily="18" charset="0"/>
                </a:rPr>
                <a:t>n</a:t>
              </a:r>
              <a:r>
                <a:rPr lang="en-US" sz="2200" dirty="0">
                  <a:solidFill>
                    <a:schemeClr val="tx1"/>
                  </a:solidFill>
                </a:rPr>
                <a:t>) 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60539F3-5FC8-774F-915D-C242C4AD3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5053" y="3045847"/>
              <a:ext cx="3204210" cy="33147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24EBDE-07BD-0B42-9F5C-C6AB04738F9B}"/>
              </a:ext>
            </a:extLst>
          </p:cNvPr>
          <p:cNvGrpSpPr/>
          <p:nvPr/>
        </p:nvGrpSpPr>
        <p:grpSpPr>
          <a:xfrm>
            <a:off x="685800" y="1169977"/>
            <a:ext cx="3810000" cy="3900264"/>
            <a:chOff x="685800" y="1169977"/>
            <a:chExt cx="3810000" cy="390026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F461116-DE21-7144-B8A6-36DFFC9A30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400" y="1600200"/>
              <a:ext cx="0" cy="3276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DF0E0AA-6D19-D04C-9402-B2CD241D899B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" y="4876800"/>
              <a:ext cx="3124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DA91AF1-D6C4-9642-888B-6518FAF6E2A0}"/>
                </a:ext>
              </a:extLst>
            </p:cNvPr>
            <p:cNvSpPr txBox="1"/>
            <p:nvPr/>
          </p:nvSpPr>
          <p:spPr>
            <a:xfrm>
              <a:off x="3962400" y="4608576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Bookman Old Style" panose="02050604050505020204" pitchFamily="18" charset="0"/>
                </a:rPr>
                <a:t>x</a:t>
              </a:r>
              <a:r>
                <a:rPr lang="en-US" baseline="-25000" dirty="0">
                  <a:latin typeface="Bookman Old Style" panose="02050604050505020204" pitchFamily="18" charset="0"/>
                </a:rPr>
                <a:t>1</a:t>
              </a:r>
              <a:endParaRPr lang="en-US" dirty="0">
                <a:latin typeface="Bookman Old Style" panose="020506040505050202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6E5FE1-D130-8642-A19F-778A4F0DBE0F}"/>
                </a:ext>
              </a:extLst>
            </p:cNvPr>
            <p:cNvSpPr txBox="1"/>
            <p:nvPr/>
          </p:nvSpPr>
          <p:spPr>
            <a:xfrm>
              <a:off x="685800" y="1169977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spc="300" dirty="0">
                  <a:latin typeface="Bookman Old Style" panose="02050604050505020204" pitchFamily="18" charset="0"/>
                </a:rPr>
                <a:t>x</a:t>
              </a:r>
              <a:r>
                <a:rPr lang="en-US" baseline="-25000" dirty="0">
                  <a:latin typeface="Bookman Old Style" panose="02050604050505020204" pitchFamily="18" charset="0"/>
                </a:rPr>
                <a:t>2</a:t>
              </a:r>
              <a:endParaRPr lang="en-US" dirty="0">
                <a:latin typeface="Bookman Old Style" panose="02050604050505020204" pitchFamily="18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4C19612-B215-CD4B-8B42-D1479D95D6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0267" y="3588801"/>
              <a:ext cx="192024" cy="192024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CF9C618-8D92-EA46-9190-06583A5C94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0613" y="3581682"/>
              <a:ext cx="192024" cy="192024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42BB303-C81A-EA43-ACA4-389F6CAC51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1072" y="3827402"/>
              <a:ext cx="192024" cy="192024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91C9FCA-35C1-304B-8C2D-96E97B5EE3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70673" y="3375404"/>
              <a:ext cx="192024" cy="192024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9C21ED4-6C47-6D43-9150-24F7BF8A44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11943" y="3965654"/>
              <a:ext cx="192024" cy="192024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5B3B56BC-C618-124F-BA90-04E7921F2D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5712" y="3655276"/>
              <a:ext cx="192024" cy="19202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29EAA0B8-A1E4-EC44-AC31-5110B9BDD4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3288" y="2889345"/>
              <a:ext cx="192024" cy="19202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riangle 48">
              <a:extLst>
                <a:ext uri="{FF2B5EF4-FFF2-40B4-BE49-F238E27FC236}">
                  <a16:creationId xmlns:a16="http://schemas.microsoft.com/office/drawing/2014/main" id="{AEB9506D-0DE8-5D42-B630-EA1BA05E9A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4588" y="3100523"/>
              <a:ext cx="192024" cy="19202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C90F03B4-B26F-1B46-977B-6AA586C65D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8663" y="2850257"/>
              <a:ext cx="192024" cy="19202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A7985D0A-4280-974D-BE78-A85362F52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0488" y="3368776"/>
              <a:ext cx="192024" cy="19202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955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4B8E0BAF-1A86-1F4B-A6AF-15E9CA481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257" y="2890549"/>
            <a:ext cx="546735" cy="24003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E928E6E-1467-9F43-9A3F-59E21A9A5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865" y="3224129"/>
            <a:ext cx="546735" cy="24003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D41DC3E5-95F5-AF45-8CEC-452045D36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3452729"/>
            <a:ext cx="546735" cy="24003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AFC7FE4-6F96-2649-926F-3383C1EB6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909929"/>
            <a:ext cx="546735" cy="24003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C1B9DE1F-7496-2C48-994D-8F4F96F7F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605129"/>
            <a:ext cx="546735" cy="2400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F6C05-126D-4A4C-9E78-0031D906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Non-Separable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544D8-784A-A248-9857-56F7358AF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614BA-766A-C04E-8E80-1E70FCDD9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60539F3-5FC8-774F-915D-C242C4AD3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" y="5303947"/>
            <a:ext cx="3204210" cy="33147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2C83BFD-7452-D442-B3BC-8E3B42AF1B6B}"/>
              </a:ext>
            </a:extLst>
          </p:cNvPr>
          <p:cNvSpPr txBox="1"/>
          <p:nvPr/>
        </p:nvSpPr>
        <p:spPr>
          <a:xfrm>
            <a:off x="4714812" y="112893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pc="300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C1D9BF-4247-834C-8086-86204446E51D}"/>
              </a:ext>
            </a:extLst>
          </p:cNvPr>
          <p:cNvSpPr txBox="1"/>
          <p:nvPr/>
        </p:nvSpPr>
        <p:spPr>
          <a:xfrm>
            <a:off x="7991412" y="4567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endParaRPr lang="en-US" dirty="0">
              <a:latin typeface="Bookman Old Style" panose="02050604050505020204" pitchFamily="18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DC66BA-6457-4040-AF7E-401B4B44BDA2}"/>
              </a:ext>
            </a:extLst>
          </p:cNvPr>
          <p:cNvCxnSpPr>
            <a:cxnSpLocks/>
          </p:cNvCxnSpPr>
          <p:nvPr/>
        </p:nvCxnSpPr>
        <p:spPr>
          <a:xfrm flipV="1">
            <a:off x="4943412" y="1559159"/>
            <a:ext cx="0" cy="3276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B14FC0-055E-D946-A739-ADF7698CCACD}"/>
              </a:ext>
            </a:extLst>
          </p:cNvPr>
          <p:cNvCxnSpPr>
            <a:cxnSpLocks/>
          </p:cNvCxnSpPr>
          <p:nvPr/>
        </p:nvCxnSpPr>
        <p:spPr>
          <a:xfrm>
            <a:off x="4943412" y="4835759"/>
            <a:ext cx="3124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A77598E-BEFC-2E4B-B903-4DA5CB4D6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303" y="2132484"/>
            <a:ext cx="546735" cy="240030"/>
          </a:xfrm>
          <a:prstGeom prst="rect">
            <a:avLst/>
          </a:prstGeom>
        </p:spPr>
      </p:pic>
      <p:sp>
        <p:nvSpPr>
          <p:cNvPr id="51" name="Triangle 50">
            <a:extLst>
              <a:ext uri="{FF2B5EF4-FFF2-40B4-BE49-F238E27FC236}">
                <a16:creationId xmlns:a16="http://schemas.microsoft.com/office/drawing/2014/main" id="{2E18CE9F-75AC-FB42-AC7F-BC3C59B14A87}"/>
              </a:ext>
            </a:extLst>
          </p:cNvPr>
          <p:cNvSpPr>
            <a:spLocks noChangeAspect="1"/>
          </p:cNvSpPr>
          <p:nvPr/>
        </p:nvSpPr>
        <p:spPr>
          <a:xfrm>
            <a:off x="7100666" y="2156487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E5AE2C48-5C97-1B47-B086-C41CD8DA9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562504"/>
            <a:ext cx="546735" cy="240030"/>
          </a:xfrm>
          <a:prstGeom prst="rect">
            <a:avLst/>
          </a:prstGeom>
        </p:spPr>
      </p:pic>
      <p:sp>
        <p:nvSpPr>
          <p:cNvPr id="55" name="Triangle 54">
            <a:extLst>
              <a:ext uri="{FF2B5EF4-FFF2-40B4-BE49-F238E27FC236}">
                <a16:creationId xmlns:a16="http://schemas.microsoft.com/office/drawing/2014/main" id="{A3A96CDB-49C5-794C-AA5F-C2575DF97F19}"/>
              </a:ext>
            </a:extLst>
          </p:cNvPr>
          <p:cNvSpPr>
            <a:spLocks noChangeAspect="1"/>
          </p:cNvSpPr>
          <p:nvPr/>
        </p:nvSpPr>
        <p:spPr>
          <a:xfrm>
            <a:off x="7249763" y="2586507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8DFAC212-01F0-EB42-BFB7-FF9E6AD79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63959"/>
            <a:ext cx="546735" cy="240030"/>
          </a:xfrm>
          <a:prstGeom prst="rect">
            <a:avLst/>
          </a:prstGeom>
        </p:spPr>
      </p:pic>
      <p:sp>
        <p:nvSpPr>
          <p:cNvPr id="58" name="Triangle 57">
            <a:extLst>
              <a:ext uri="{FF2B5EF4-FFF2-40B4-BE49-F238E27FC236}">
                <a16:creationId xmlns:a16="http://schemas.microsoft.com/office/drawing/2014/main" id="{48A52BFF-FDB1-7346-B86D-7DCB57403F59}"/>
              </a:ext>
            </a:extLst>
          </p:cNvPr>
          <p:cNvSpPr>
            <a:spLocks noChangeAspect="1"/>
          </p:cNvSpPr>
          <p:nvPr/>
        </p:nvSpPr>
        <p:spPr>
          <a:xfrm>
            <a:off x="6411563" y="1887962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DC3ACD9E-119D-1D43-9DBF-2FC9563D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265" y="2538329"/>
            <a:ext cx="546735" cy="240030"/>
          </a:xfrm>
          <a:prstGeom prst="rect">
            <a:avLst/>
          </a:prstGeom>
        </p:spPr>
      </p:pic>
      <p:sp>
        <p:nvSpPr>
          <p:cNvPr id="64" name="Triangle 63">
            <a:extLst>
              <a:ext uri="{FF2B5EF4-FFF2-40B4-BE49-F238E27FC236}">
                <a16:creationId xmlns:a16="http://schemas.microsoft.com/office/drawing/2014/main" id="{114962C5-2981-064A-A603-DBF520166A8B}"/>
              </a:ext>
            </a:extLst>
          </p:cNvPr>
          <p:cNvSpPr>
            <a:spLocks noChangeAspect="1"/>
          </p:cNvSpPr>
          <p:nvPr/>
        </p:nvSpPr>
        <p:spPr>
          <a:xfrm>
            <a:off x="6550628" y="2562332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2B8399F5-665D-CC44-AB67-14A8EF0E7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865" y="1711559"/>
            <a:ext cx="546735" cy="240030"/>
          </a:xfrm>
          <a:prstGeom prst="rect">
            <a:avLst/>
          </a:prstGeom>
        </p:spPr>
      </p:pic>
      <p:sp>
        <p:nvSpPr>
          <p:cNvPr id="67" name="Triangle 66">
            <a:extLst>
              <a:ext uri="{FF2B5EF4-FFF2-40B4-BE49-F238E27FC236}">
                <a16:creationId xmlns:a16="http://schemas.microsoft.com/office/drawing/2014/main" id="{4E037ACE-1505-654D-A077-AB2E5C6DFE2F}"/>
              </a:ext>
            </a:extLst>
          </p:cNvPr>
          <p:cNvSpPr>
            <a:spLocks noChangeAspect="1"/>
          </p:cNvSpPr>
          <p:nvPr/>
        </p:nvSpPr>
        <p:spPr>
          <a:xfrm>
            <a:off x="7160228" y="1735562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149B5A9-3457-464A-9F5D-3572C09B6215}"/>
              </a:ext>
            </a:extLst>
          </p:cNvPr>
          <p:cNvSpPr>
            <a:spLocks noChangeAspect="1"/>
          </p:cNvSpPr>
          <p:nvPr/>
        </p:nvSpPr>
        <p:spPr>
          <a:xfrm>
            <a:off x="5597109" y="2922639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DA44710-27B0-9A4D-AF3D-F2CE052FDAD6}"/>
              </a:ext>
            </a:extLst>
          </p:cNvPr>
          <p:cNvSpPr>
            <a:spLocks noChangeAspect="1"/>
          </p:cNvSpPr>
          <p:nvPr/>
        </p:nvSpPr>
        <p:spPr>
          <a:xfrm>
            <a:off x="6028717" y="3256219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A36F127-713A-2644-AE16-10C51816AD25}"/>
              </a:ext>
            </a:extLst>
          </p:cNvPr>
          <p:cNvSpPr>
            <a:spLocks noChangeAspect="1"/>
          </p:cNvSpPr>
          <p:nvPr/>
        </p:nvSpPr>
        <p:spPr>
          <a:xfrm>
            <a:off x="5356252" y="3484819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CE062E5-E69A-F444-8112-AD181068288C}"/>
              </a:ext>
            </a:extLst>
          </p:cNvPr>
          <p:cNvSpPr>
            <a:spLocks noChangeAspect="1"/>
          </p:cNvSpPr>
          <p:nvPr/>
        </p:nvSpPr>
        <p:spPr>
          <a:xfrm>
            <a:off x="5813452" y="3942019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621969A-9423-D543-B8BF-4E87BECF3DC5}"/>
              </a:ext>
            </a:extLst>
          </p:cNvPr>
          <p:cNvSpPr>
            <a:spLocks noChangeAspect="1"/>
          </p:cNvSpPr>
          <p:nvPr/>
        </p:nvSpPr>
        <p:spPr>
          <a:xfrm>
            <a:off x="6423052" y="3637219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B7E09200-36A1-8540-A120-1FAC00905916}"/>
              </a:ext>
            </a:extLst>
          </p:cNvPr>
          <p:cNvSpPr/>
          <p:nvPr/>
        </p:nvSpPr>
        <p:spPr>
          <a:xfrm>
            <a:off x="1215025" y="3281819"/>
            <a:ext cx="1985375" cy="814192"/>
          </a:xfrm>
          <a:custGeom>
            <a:avLst/>
            <a:gdLst>
              <a:gd name="connsiteX0" fmla="*/ 0 w 2066794"/>
              <a:gd name="connsiteY0" fmla="*/ 814192 h 814192"/>
              <a:gd name="connsiteX1" fmla="*/ 225468 w 2066794"/>
              <a:gd name="connsiteY1" fmla="*/ 801666 h 814192"/>
              <a:gd name="connsiteX2" fmla="*/ 263046 w 2066794"/>
              <a:gd name="connsiteY2" fmla="*/ 776614 h 814192"/>
              <a:gd name="connsiteX3" fmla="*/ 275572 w 2066794"/>
              <a:gd name="connsiteY3" fmla="*/ 663880 h 814192"/>
              <a:gd name="connsiteX4" fmla="*/ 288098 w 2066794"/>
              <a:gd name="connsiteY4" fmla="*/ 275573 h 814192"/>
              <a:gd name="connsiteX5" fmla="*/ 300624 w 2066794"/>
              <a:gd name="connsiteY5" fmla="*/ 237995 h 814192"/>
              <a:gd name="connsiteX6" fmla="*/ 388307 w 2066794"/>
              <a:gd name="connsiteY6" fmla="*/ 162839 h 814192"/>
              <a:gd name="connsiteX7" fmla="*/ 463463 w 2066794"/>
              <a:gd name="connsiteY7" fmla="*/ 137786 h 814192"/>
              <a:gd name="connsiteX8" fmla="*/ 563671 w 2066794"/>
              <a:gd name="connsiteY8" fmla="*/ 75156 h 814192"/>
              <a:gd name="connsiteX9" fmla="*/ 676405 w 2066794"/>
              <a:gd name="connsiteY9" fmla="*/ 12526 h 814192"/>
              <a:gd name="connsiteX10" fmla="*/ 876822 w 2066794"/>
              <a:gd name="connsiteY10" fmla="*/ 0 h 814192"/>
              <a:gd name="connsiteX11" fmla="*/ 1064712 w 2066794"/>
              <a:gd name="connsiteY11" fmla="*/ 12526 h 814192"/>
              <a:gd name="connsiteX12" fmla="*/ 1077238 w 2066794"/>
              <a:gd name="connsiteY12" fmla="*/ 50104 h 814192"/>
              <a:gd name="connsiteX13" fmla="*/ 1139868 w 2066794"/>
              <a:gd name="connsiteY13" fmla="*/ 112734 h 814192"/>
              <a:gd name="connsiteX14" fmla="*/ 1152394 w 2066794"/>
              <a:gd name="connsiteY14" fmla="*/ 187891 h 814192"/>
              <a:gd name="connsiteX15" fmla="*/ 1177446 w 2066794"/>
              <a:gd name="connsiteY15" fmla="*/ 313151 h 814192"/>
              <a:gd name="connsiteX16" fmla="*/ 1227550 w 2066794"/>
              <a:gd name="connsiteY16" fmla="*/ 388307 h 814192"/>
              <a:gd name="connsiteX17" fmla="*/ 1265128 w 2066794"/>
              <a:gd name="connsiteY17" fmla="*/ 400833 h 814192"/>
              <a:gd name="connsiteX18" fmla="*/ 1365337 w 2066794"/>
              <a:gd name="connsiteY18" fmla="*/ 375781 h 814192"/>
              <a:gd name="connsiteX19" fmla="*/ 1402915 w 2066794"/>
              <a:gd name="connsiteY19" fmla="*/ 350729 h 814192"/>
              <a:gd name="connsiteX20" fmla="*/ 1440493 w 2066794"/>
              <a:gd name="connsiteY20" fmla="*/ 313151 h 814192"/>
              <a:gd name="connsiteX21" fmla="*/ 1528175 w 2066794"/>
              <a:gd name="connsiteY21" fmla="*/ 200417 h 814192"/>
              <a:gd name="connsiteX22" fmla="*/ 1678487 w 2066794"/>
              <a:gd name="connsiteY22" fmla="*/ 125260 h 814192"/>
              <a:gd name="connsiteX23" fmla="*/ 1716065 w 2066794"/>
              <a:gd name="connsiteY23" fmla="*/ 112734 h 814192"/>
              <a:gd name="connsiteX24" fmla="*/ 1941534 w 2066794"/>
              <a:gd name="connsiteY24" fmla="*/ 125260 h 814192"/>
              <a:gd name="connsiteX25" fmla="*/ 2029216 w 2066794"/>
              <a:gd name="connsiteY25" fmla="*/ 150313 h 814192"/>
              <a:gd name="connsiteX26" fmla="*/ 2066794 w 2066794"/>
              <a:gd name="connsiteY26" fmla="*/ 200417 h 81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066794" h="814192">
                <a:moveTo>
                  <a:pt x="0" y="814192"/>
                </a:moveTo>
                <a:cubicBezTo>
                  <a:pt x="75156" y="810017"/>
                  <a:pt x="150953" y="812311"/>
                  <a:pt x="225468" y="801666"/>
                </a:cubicBezTo>
                <a:cubicBezTo>
                  <a:pt x="240371" y="799537"/>
                  <a:pt x="257901" y="790762"/>
                  <a:pt x="263046" y="776614"/>
                </a:cubicBezTo>
                <a:cubicBezTo>
                  <a:pt x="275967" y="741081"/>
                  <a:pt x="271397" y="701458"/>
                  <a:pt x="275572" y="663880"/>
                </a:cubicBezTo>
                <a:cubicBezTo>
                  <a:pt x="279747" y="534444"/>
                  <a:pt x="280493" y="404853"/>
                  <a:pt x="288098" y="275573"/>
                </a:cubicBezTo>
                <a:cubicBezTo>
                  <a:pt x="288873" y="262392"/>
                  <a:pt x="293300" y="248981"/>
                  <a:pt x="300624" y="237995"/>
                </a:cubicBezTo>
                <a:cubicBezTo>
                  <a:pt x="313160" y="219191"/>
                  <a:pt x="370941" y="171522"/>
                  <a:pt x="388307" y="162839"/>
                </a:cubicBezTo>
                <a:cubicBezTo>
                  <a:pt x="411926" y="151029"/>
                  <a:pt x="463463" y="137786"/>
                  <a:pt x="463463" y="137786"/>
                </a:cubicBezTo>
                <a:cubicBezTo>
                  <a:pt x="579768" y="50557"/>
                  <a:pt x="449043" y="143933"/>
                  <a:pt x="563671" y="75156"/>
                </a:cubicBezTo>
                <a:cubicBezTo>
                  <a:pt x="591891" y="58224"/>
                  <a:pt x="635664" y="16815"/>
                  <a:pt x="676405" y="12526"/>
                </a:cubicBezTo>
                <a:cubicBezTo>
                  <a:pt x="742973" y="5519"/>
                  <a:pt x="810016" y="4175"/>
                  <a:pt x="876822" y="0"/>
                </a:cubicBezTo>
                <a:cubicBezTo>
                  <a:pt x="939452" y="4175"/>
                  <a:pt x="1003817" y="-2698"/>
                  <a:pt x="1064712" y="12526"/>
                </a:cubicBezTo>
                <a:cubicBezTo>
                  <a:pt x="1077521" y="15728"/>
                  <a:pt x="1071333" y="38294"/>
                  <a:pt x="1077238" y="50104"/>
                </a:cubicBezTo>
                <a:cubicBezTo>
                  <a:pt x="1098115" y="91857"/>
                  <a:pt x="1102290" y="87682"/>
                  <a:pt x="1139868" y="112734"/>
                </a:cubicBezTo>
                <a:cubicBezTo>
                  <a:pt x="1144043" y="137786"/>
                  <a:pt x="1148532" y="162788"/>
                  <a:pt x="1152394" y="187891"/>
                </a:cubicBezTo>
                <a:cubicBezTo>
                  <a:pt x="1155837" y="210271"/>
                  <a:pt x="1160481" y="282614"/>
                  <a:pt x="1177446" y="313151"/>
                </a:cubicBezTo>
                <a:cubicBezTo>
                  <a:pt x="1192068" y="339471"/>
                  <a:pt x="1198986" y="378786"/>
                  <a:pt x="1227550" y="388307"/>
                </a:cubicBezTo>
                <a:lnTo>
                  <a:pt x="1265128" y="400833"/>
                </a:lnTo>
                <a:cubicBezTo>
                  <a:pt x="1288950" y="396069"/>
                  <a:pt x="1339658" y="388620"/>
                  <a:pt x="1365337" y="375781"/>
                </a:cubicBezTo>
                <a:cubicBezTo>
                  <a:pt x="1378802" y="369048"/>
                  <a:pt x="1391350" y="360367"/>
                  <a:pt x="1402915" y="350729"/>
                </a:cubicBezTo>
                <a:cubicBezTo>
                  <a:pt x="1416524" y="339388"/>
                  <a:pt x="1429617" y="327134"/>
                  <a:pt x="1440493" y="313151"/>
                </a:cubicBezTo>
                <a:cubicBezTo>
                  <a:pt x="1481932" y="259873"/>
                  <a:pt x="1480186" y="237741"/>
                  <a:pt x="1528175" y="200417"/>
                </a:cubicBezTo>
                <a:cubicBezTo>
                  <a:pt x="1601019" y="143760"/>
                  <a:pt x="1596066" y="152734"/>
                  <a:pt x="1678487" y="125260"/>
                </a:cubicBezTo>
                <a:lnTo>
                  <a:pt x="1716065" y="112734"/>
                </a:lnTo>
                <a:cubicBezTo>
                  <a:pt x="1791221" y="116909"/>
                  <a:pt x="1866571" y="118445"/>
                  <a:pt x="1941534" y="125260"/>
                </a:cubicBezTo>
                <a:cubicBezTo>
                  <a:pt x="1963165" y="127226"/>
                  <a:pt x="2006969" y="142897"/>
                  <a:pt x="2029216" y="150313"/>
                </a:cubicBezTo>
                <a:cubicBezTo>
                  <a:pt x="2057543" y="192804"/>
                  <a:pt x="2043623" y="177246"/>
                  <a:pt x="2066794" y="200417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32C7A9-9749-D045-8EC7-1C09B008DF6C}"/>
              </a:ext>
            </a:extLst>
          </p:cNvPr>
          <p:cNvCxnSpPr/>
          <p:nvPr/>
        </p:nvCxnSpPr>
        <p:spPr>
          <a:xfrm>
            <a:off x="5548276" y="2197528"/>
            <a:ext cx="2008859" cy="1993472"/>
          </a:xfrm>
          <a:prstGeom prst="line">
            <a:avLst/>
          </a:prstGeom>
          <a:ln>
            <a:solidFill>
              <a:srgbClr val="00B05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7A3C6B1D-BDFE-484F-BE63-193F90DDDC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70057" y="5089898"/>
            <a:ext cx="3811905" cy="755015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97BDFCA7-D875-E843-9224-8B3B067DA8D7}"/>
              </a:ext>
            </a:extLst>
          </p:cNvPr>
          <p:cNvGrpSpPr/>
          <p:nvPr/>
        </p:nvGrpSpPr>
        <p:grpSpPr>
          <a:xfrm>
            <a:off x="685800" y="1143000"/>
            <a:ext cx="3810000" cy="3900264"/>
            <a:chOff x="685800" y="1169977"/>
            <a:chExt cx="3810000" cy="390026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F457DB5-B2EF-5049-895D-9405A02F09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400" y="1600200"/>
              <a:ext cx="0" cy="3276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725F80C-FC8D-7347-9DB7-DF045DC3F253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" y="4876800"/>
              <a:ext cx="3124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584C95F-AC82-B247-8F58-89CDDCA573EA}"/>
                </a:ext>
              </a:extLst>
            </p:cNvPr>
            <p:cNvSpPr txBox="1"/>
            <p:nvPr/>
          </p:nvSpPr>
          <p:spPr>
            <a:xfrm>
              <a:off x="3962400" y="4608576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Bookman Old Style" panose="02050604050505020204" pitchFamily="18" charset="0"/>
                </a:rPr>
                <a:t>x</a:t>
              </a:r>
              <a:r>
                <a:rPr lang="en-US" baseline="-25000" dirty="0">
                  <a:latin typeface="Bookman Old Style" panose="02050604050505020204" pitchFamily="18" charset="0"/>
                </a:rPr>
                <a:t>1</a:t>
              </a:r>
              <a:endParaRPr lang="en-US" dirty="0">
                <a:latin typeface="Bookman Old Style" panose="02050604050505020204" pitchFamily="18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C90F271-5F14-6748-97C3-A96391E8C8EA}"/>
                </a:ext>
              </a:extLst>
            </p:cNvPr>
            <p:cNvSpPr txBox="1"/>
            <p:nvPr/>
          </p:nvSpPr>
          <p:spPr>
            <a:xfrm>
              <a:off x="685800" y="1169977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spc="300" dirty="0">
                  <a:latin typeface="Bookman Old Style" panose="02050604050505020204" pitchFamily="18" charset="0"/>
                </a:rPr>
                <a:t>x</a:t>
              </a:r>
              <a:r>
                <a:rPr lang="en-US" baseline="-25000" dirty="0">
                  <a:latin typeface="Bookman Old Style" panose="02050604050505020204" pitchFamily="18" charset="0"/>
                </a:rPr>
                <a:t>2</a:t>
              </a:r>
              <a:endParaRPr lang="en-US" dirty="0">
                <a:latin typeface="Bookman Old Style" panose="02050604050505020204" pitchFamily="18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672F4F3-EEBE-E34B-BF2C-C105DE62D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0267" y="3588801"/>
              <a:ext cx="192024" cy="192024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13D6709-03E1-0B44-A117-BE2907600D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0613" y="3581682"/>
              <a:ext cx="192024" cy="192024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D8A6850-E7C8-8543-AF62-6D8C0703FF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1072" y="3827402"/>
              <a:ext cx="192024" cy="192024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557690D-1567-E145-986E-A23E9A702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70673" y="3375404"/>
              <a:ext cx="192024" cy="192024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EAC27F2-680A-244B-9689-43B5259425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11943" y="3965654"/>
              <a:ext cx="192024" cy="192024"/>
            </a:xfrm>
            <a:prstGeom prst="ellipse">
              <a:avLst/>
            </a:prstGeom>
            <a:noFill/>
            <a:ln w="539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riangle 93">
              <a:extLst>
                <a:ext uri="{FF2B5EF4-FFF2-40B4-BE49-F238E27FC236}">
                  <a16:creationId xmlns:a16="http://schemas.microsoft.com/office/drawing/2014/main" id="{38A10636-B105-BF40-8702-4C91F8CC1D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5712" y="3655276"/>
              <a:ext cx="192024" cy="19202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Triangle 94">
              <a:extLst>
                <a:ext uri="{FF2B5EF4-FFF2-40B4-BE49-F238E27FC236}">
                  <a16:creationId xmlns:a16="http://schemas.microsoft.com/office/drawing/2014/main" id="{66CAB7F9-FD45-AB42-BE52-48C9D4EE5B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3288" y="2889345"/>
              <a:ext cx="192024" cy="19202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riangle 95">
              <a:extLst>
                <a:ext uri="{FF2B5EF4-FFF2-40B4-BE49-F238E27FC236}">
                  <a16:creationId xmlns:a16="http://schemas.microsoft.com/office/drawing/2014/main" id="{01D3D866-4C75-9B40-82D7-8BA5F05FF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4588" y="3100523"/>
              <a:ext cx="192024" cy="19202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riangle 96">
              <a:extLst>
                <a:ext uri="{FF2B5EF4-FFF2-40B4-BE49-F238E27FC236}">
                  <a16:creationId xmlns:a16="http://schemas.microsoft.com/office/drawing/2014/main" id="{FA2B2C4E-0CFD-2846-801B-F1BC9F477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8663" y="2850257"/>
              <a:ext cx="192024" cy="19202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riangle 97">
              <a:extLst>
                <a:ext uri="{FF2B5EF4-FFF2-40B4-BE49-F238E27FC236}">
                  <a16:creationId xmlns:a16="http://schemas.microsoft.com/office/drawing/2014/main" id="{F52321D4-6414-3441-BC9E-6F47CE232E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0488" y="3368776"/>
              <a:ext cx="192024" cy="19202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726D7E03-714B-2946-A219-3425B0428B4C}"/>
              </a:ext>
            </a:extLst>
          </p:cNvPr>
          <p:cNvSpPr/>
          <p:nvPr/>
        </p:nvSpPr>
        <p:spPr>
          <a:xfrm>
            <a:off x="8610600" y="6477000"/>
            <a:ext cx="91440" cy="91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9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04DA-7E9D-A64D-B191-01C7F544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“Kernel Trick”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A30BD-BA6B-2946-8192-E2C9E4AE9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44DD6-7F56-EB4E-9B07-9D4C566A7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CCEB8F-E7AD-0F42-A716-B50EA7D33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690814"/>
            <a:ext cx="5226483" cy="4813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D81B76-F9E8-5744-86D0-DB4B5AE3FAB6}"/>
              </a:ext>
            </a:extLst>
          </p:cNvPr>
          <p:cNvSpPr txBox="1">
            <a:spLocks/>
          </p:cNvSpPr>
          <p:nvPr/>
        </p:nvSpPr>
        <p:spPr>
          <a:xfrm>
            <a:off x="5791200" y="549007"/>
            <a:ext cx="3048000" cy="138491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Image by: By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Shiyu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 Ji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 fontAlgn="auto">
              <a:spcAft>
                <a:spcPts val="0"/>
              </a:spcAft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CC BY-SA 4.0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7CCD965-B71A-BE4B-AEDB-837C0F223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469571"/>
            <a:ext cx="9144000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2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6C05-126D-4A4C-9E78-0031D906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1DA5-D327-0646-890F-7C68AD6A419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4751735"/>
            <a:ext cx="8382000" cy="168518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Linear classification with a perceptron or logistic function looks for a dividing line in the data (or a plane, or other linearly defined structure) 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Often </a:t>
            </a:r>
            <a:r>
              <a:rPr lang="en-US" sz="1800" b="1" i="1" dirty="0"/>
              <a:t>multiple</a:t>
            </a:r>
            <a:r>
              <a:rPr lang="en-US" sz="1800" dirty="0"/>
              <a:t> lines are possible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Essentially, the algorithms are </a:t>
            </a:r>
            <a:r>
              <a:rPr lang="en-US" sz="1800" b="1" i="1" dirty="0"/>
              <a:t>indifferent</a:t>
            </a:r>
            <a:r>
              <a:rPr lang="en-US" sz="1800" dirty="0"/>
              <a:t>: they don’t care which line we pick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544D8-784A-A248-9857-56F7358AF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Machine Learning (COMP 135)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614BA-766A-C04E-8E80-1E70FCDD9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78BB64-85A5-094A-BB8D-827D8D8B111B}"/>
              </a:ext>
            </a:extLst>
          </p:cNvPr>
          <p:cNvCxnSpPr>
            <a:cxnSpLocks/>
          </p:cNvCxnSpPr>
          <p:nvPr/>
        </p:nvCxnSpPr>
        <p:spPr>
          <a:xfrm flipH="1" flipV="1">
            <a:off x="884628" y="1473639"/>
            <a:ext cx="29773" cy="30266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D35A4E-37AC-5D45-9A92-AFF707D48843}"/>
              </a:ext>
            </a:extLst>
          </p:cNvPr>
          <p:cNvCxnSpPr>
            <a:cxnSpLocks/>
          </p:cNvCxnSpPr>
          <p:nvPr/>
        </p:nvCxnSpPr>
        <p:spPr>
          <a:xfrm>
            <a:off x="914400" y="4495791"/>
            <a:ext cx="3124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A43AB4-2E69-2F4B-9381-ABE51BE60538}"/>
              </a:ext>
            </a:extLst>
          </p:cNvPr>
          <p:cNvSpPr txBox="1"/>
          <p:nvPr/>
        </p:nvSpPr>
        <p:spPr>
          <a:xfrm>
            <a:off x="3962400" y="4227567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3DCD2-E564-604A-9157-4CFFADE53F88}"/>
              </a:ext>
            </a:extLst>
          </p:cNvPr>
          <p:cNvSpPr txBox="1"/>
          <p:nvPr/>
        </p:nvSpPr>
        <p:spPr>
          <a:xfrm>
            <a:off x="617928" y="104322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pc="300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endParaRPr lang="en-US" dirty="0">
              <a:latin typeface="Bookman Old Style" panose="020506040505050202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F4B97D-426E-0F40-B124-FD8A02862B18}"/>
              </a:ext>
            </a:extLst>
          </p:cNvPr>
          <p:cNvCxnSpPr>
            <a:cxnSpLocks/>
          </p:cNvCxnSpPr>
          <p:nvPr/>
        </p:nvCxnSpPr>
        <p:spPr>
          <a:xfrm rot="-1200000">
            <a:off x="273638" y="2645771"/>
            <a:ext cx="3886200" cy="0"/>
          </a:xfrm>
          <a:prstGeom prst="line">
            <a:avLst/>
          </a:prstGeom>
          <a:ln w="2222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1D82B2-0055-E040-9C89-92481B180C5A}"/>
              </a:ext>
            </a:extLst>
          </p:cNvPr>
          <p:cNvSpPr>
            <a:spLocks noChangeAspect="1"/>
          </p:cNvSpPr>
          <p:nvPr/>
        </p:nvSpPr>
        <p:spPr>
          <a:xfrm>
            <a:off x="2640267" y="3207792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DC0C0B-A3BB-374F-9614-B36923407357}"/>
              </a:ext>
            </a:extLst>
          </p:cNvPr>
          <p:cNvSpPr>
            <a:spLocks noChangeAspect="1"/>
          </p:cNvSpPr>
          <p:nvPr/>
        </p:nvSpPr>
        <p:spPr>
          <a:xfrm>
            <a:off x="1758405" y="3602223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F2CE90-B69A-D24D-8B74-470D917F17A2}"/>
              </a:ext>
            </a:extLst>
          </p:cNvPr>
          <p:cNvSpPr>
            <a:spLocks noChangeAspect="1"/>
          </p:cNvSpPr>
          <p:nvPr/>
        </p:nvSpPr>
        <p:spPr>
          <a:xfrm>
            <a:off x="1782637" y="4014632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1D614D-2E0A-6B47-B417-630CEDA7F689}"/>
              </a:ext>
            </a:extLst>
          </p:cNvPr>
          <p:cNvSpPr>
            <a:spLocks noChangeAspect="1"/>
          </p:cNvSpPr>
          <p:nvPr/>
        </p:nvSpPr>
        <p:spPr>
          <a:xfrm>
            <a:off x="2089267" y="3662678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1CC9C7-A947-A341-A648-56D3486E5173}"/>
              </a:ext>
            </a:extLst>
          </p:cNvPr>
          <p:cNvSpPr>
            <a:spLocks noChangeAspect="1"/>
          </p:cNvSpPr>
          <p:nvPr/>
        </p:nvSpPr>
        <p:spPr>
          <a:xfrm>
            <a:off x="2200888" y="4090416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77BE221-9006-2E4E-889D-E5685CC6FA3A}"/>
              </a:ext>
            </a:extLst>
          </p:cNvPr>
          <p:cNvSpPr>
            <a:spLocks noChangeAspect="1"/>
          </p:cNvSpPr>
          <p:nvPr/>
        </p:nvSpPr>
        <p:spPr>
          <a:xfrm>
            <a:off x="2140586" y="3332492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917775-7D15-F74F-BD56-1C4155918CFE}"/>
              </a:ext>
            </a:extLst>
          </p:cNvPr>
          <p:cNvSpPr>
            <a:spLocks noChangeAspect="1"/>
          </p:cNvSpPr>
          <p:nvPr/>
        </p:nvSpPr>
        <p:spPr>
          <a:xfrm>
            <a:off x="2611943" y="3584645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04ADCD90-391E-E140-B1A6-47D1F5484F26}"/>
              </a:ext>
            </a:extLst>
          </p:cNvPr>
          <p:cNvSpPr>
            <a:spLocks noChangeAspect="1"/>
          </p:cNvSpPr>
          <p:nvPr/>
        </p:nvSpPr>
        <p:spPr>
          <a:xfrm>
            <a:off x="1066809" y="2773680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0395EB44-60B7-744F-843F-AB25600140E3}"/>
              </a:ext>
            </a:extLst>
          </p:cNvPr>
          <p:cNvSpPr>
            <a:spLocks noChangeAspect="1"/>
          </p:cNvSpPr>
          <p:nvPr/>
        </p:nvSpPr>
        <p:spPr>
          <a:xfrm>
            <a:off x="1289659" y="2052744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05FBCF10-F56B-FE4A-B44E-06BBCC330844}"/>
              </a:ext>
            </a:extLst>
          </p:cNvPr>
          <p:cNvSpPr>
            <a:spLocks noChangeAspect="1"/>
          </p:cNvSpPr>
          <p:nvPr/>
        </p:nvSpPr>
        <p:spPr>
          <a:xfrm>
            <a:off x="1752864" y="1752600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9CFFF2B6-08BB-B545-9E78-A95DC85D668B}"/>
              </a:ext>
            </a:extLst>
          </p:cNvPr>
          <p:cNvSpPr>
            <a:spLocks noChangeAspect="1"/>
          </p:cNvSpPr>
          <p:nvPr/>
        </p:nvSpPr>
        <p:spPr>
          <a:xfrm>
            <a:off x="1878649" y="2233266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70D8BC6E-4615-1B4A-A8E1-A6151A4C094F}"/>
              </a:ext>
            </a:extLst>
          </p:cNvPr>
          <p:cNvSpPr>
            <a:spLocks noChangeAspect="1"/>
          </p:cNvSpPr>
          <p:nvPr/>
        </p:nvSpPr>
        <p:spPr>
          <a:xfrm>
            <a:off x="1624029" y="2425290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63EC76F5-B2E8-C647-94EE-FD8F14A9A3FF}"/>
              </a:ext>
            </a:extLst>
          </p:cNvPr>
          <p:cNvSpPr>
            <a:spLocks noChangeAspect="1"/>
          </p:cNvSpPr>
          <p:nvPr/>
        </p:nvSpPr>
        <p:spPr>
          <a:xfrm>
            <a:off x="2328854" y="1877047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D67480A7-1D71-1141-B0EE-CE2E7817465C}"/>
              </a:ext>
            </a:extLst>
          </p:cNvPr>
          <p:cNvSpPr>
            <a:spLocks noChangeAspect="1"/>
          </p:cNvSpPr>
          <p:nvPr/>
        </p:nvSpPr>
        <p:spPr>
          <a:xfrm>
            <a:off x="2209324" y="2219087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9B2CD2-24E2-FB42-AE91-3C00E6AF1AE0}"/>
              </a:ext>
            </a:extLst>
          </p:cNvPr>
          <p:cNvCxnSpPr>
            <a:cxnSpLocks/>
          </p:cNvCxnSpPr>
          <p:nvPr/>
        </p:nvCxnSpPr>
        <p:spPr>
          <a:xfrm flipV="1">
            <a:off x="5105400" y="1447800"/>
            <a:ext cx="0" cy="3021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EDF79A-D7B5-4B49-A42E-A061F87D9DF3}"/>
              </a:ext>
            </a:extLst>
          </p:cNvPr>
          <p:cNvCxnSpPr>
            <a:cxnSpLocks/>
          </p:cNvCxnSpPr>
          <p:nvPr/>
        </p:nvCxnSpPr>
        <p:spPr>
          <a:xfrm>
            <a:off x="5105400" y="4468823"/>
            <a:ext cx="3124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30B9DE6-9B3C-2847-B225-52F7692A42A6}"/>
              </a:ext>
            </a:extLst>
          </p:cNvPr>
          <p:cNvSpPr txBox="1"/>
          <p:nvPr/>
        </p:nvSpPr>
        <p:spPr>
          <a:xfrm>
            <a:off x="8153400" y="4200599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BB4C61-842D-1D44-8DD8-141EE5423461}"/>
              </a:ext>
            </a:extLst>
          </p:cNvPr>
          <p:cNvSpPr txBox="1"/>
          <p:nvPr/>
        </p:nvSpPr>
        <p:spPr>
          <a:xfrm>
            <a:off x="4876800" y="10623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pc="300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endParaRPr lang="en-US" dirty="0">
              <a:latin typeface="Bookman Old Style" panose="02050604050505020204" pitchFamily="18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5AB270-4935-4848-B022-B3945E7FCC09}"/>
              </a:ext>
            </a:extLst>
          </p:cNvPr>
          <p:cNvCxnSpPr>
            <a:cxnSpLocks/>
          </p:cNvCxnSpPr>
          <p:nvPr/>
        </p:nvCxnSpPr>
        <p:spPr>
          <a:xfrm rot="20400000">
            <a:off x="4464638" y="3255380"/>
            <a:ext cx="3886200" cy="0"/>
          </a:xfrm>
          <a:prstGeom prst="line">
            <a:avLst/>
          </a:prstGeom>
          <a:ln w="2222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F9A7EA9-8259-BD47-B3FF-5DC5EE736424}"/>
              </a:ext>
            </a:extLst>
          </p:cNvPr>
          <p:cNvSpPr>
            <a:spLocks noChangeAspect="1"/>
          </p:cNvSpPr>
          <p:nvPr/>
        </p:nvSpPr>
        <p:spPr>
          <a:xfrm>
            <a:off x="6831267" y="3180824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B47829E-B7FE-1F48-AEE3-51CF2C9F3874}"/>
              </a:ext>
            </a:extLst>
          </p:cNvPr>
          <p:cNvSpPr>
            <a:spLocks noChangeAspect="1"/>
          </p:cNvSpPr>
          <p:nvPr/>
        </p:nvSpPr>
        <p:spPr>
          <a:xfrm>
            <a:off x="5949405" y="3575255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77A224F-CBC5-4B4D-9A2B-D356BC04D7A9}"/>
              </a:ext>
            </a:extLst>
          </p:cNvPr>
          <p:cNvSpPr>
            <a:spLocks noChangeAspect="1"/>
          </p:cNvSpPr>
          <p:nvPr/>
        </p:nvSpPr>
        <p:spPr>
          <a:xfrm>
            <a:off x="5973637" y="3987664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1BC81EF-92B6-B942-BBF5-6BE2384BE6CA}"/>
              </a:ext>
            </a:extLst>
          </p:cNvPr>
          <p:cNvSpPr>
            <a:spLocks noChangeAspect="1"/>
          </p:cNvSpPr>
          <p:nvPr/>
        </p:nvSpPr>
        <p:spPr>
          <a:xfrm>
            <a:off x="6280267" y="3635710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571AFC0-FDF9-BA4B-898E-F302E8F4DC2D}"/>
              </a:ext>
            </a:extLst>
          </p:cNvPr>
          <p:cNvSpPr>
            <a:spLocks noChangeAspect="1"/>
          </p:cNvSpPr>
          <p:nvPr/>
        </p:nvSpPr>
        <p:spPr>
          <a:xfrm>
            <a:off x="6391888" y="4063448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8155D60-7146-8F4E-8EDD-DE2C0572E4CD}"/>
              </a:ext>
            </a:extLst>
          </p:cNvPr>
          <p:cNvSpPr>
            <a:spLocks noChangeAspect="1"/>
          </p:cNvSpPr>
          <p:nvPr/>
        </p:nvSpPr>
        <p:spPr>
          <a:xfrm>
            <a:off x="6331586" y="3305524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E467D7C-AF86-904C-85A0-4030EFB9C93C}"/>
              </a:ext>
            </a:extLst>
          </p:cNvPr>
          <p:cNvSpPr>
            <a:spLocks noChangeAspect="1"/>
          </p:cNvSpPr>
          <p:nvPr/>
        </p:nvSpPr>
        <p:spPr>
          <a:xfrm>
            <a:off x="6802943" y="3557677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riangle 52">
            <a:extLst>
              <a:ext uri="{FF2B5EF4-FFF2-40B4-BE49-F238E27FC236}">
                <a16:creationId xmlns:a16="http://schemas.microsoft.com/office/drawing/2014/main" id="{EFA4EF12-2814-954D-BA1E-88CA381D395F}"/>
              </a:ext>
            </a:extLst>
          </p:cNvPr>
          <p:cNvSpPr>
            <a:spLocks noChangeAspect="1"/>
          </p:cNvSpPr>
          <p:nvPr/>
        </p:nvSpPr>
        <p:spPr>
          <a:xfrm>
            <a:off x="5257809" y="2746712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id="{844BFE1B-C0E9-0D48-A9CC-E88D102E9769}"/>
              </a:ext>
            </a:extLst>
          </p:cNvPr>
          <p:cNvSpPr>
            <a:spLocks noChangeAspect="1"/>
          </p:cNvSpPr>
          <p:nvPr/>
        </p:nvSpPr>
        <p:spPr>
          <a:xfrm>
            <a:off x="5480659" y="2025776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id="{F19223F0-15F8-1D4C-9EC6-68E376485114}"/>
              </a:ext>
            </a:extLst>
          </p:cNvPr>
          <p:cNvSpPr>
            <a:spLocks noChangeAspect="1"/>
          </p:cNvSpPr>
          <p:nvPr/>
        </p:nvSpPr>
        <p:spPr>
          <a:xfrm>
            <a:off x="5943864" y="1725632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id="{F83892EE-414B-B14A-8996-443CD29818E2}"/>
              </a:ext>
            </a:extLst>
          </p:cNvPr>
          <p:cNvSpPr>
            <a:spLocks noChangeAspect="1"/>
          </p:cNvSpPr>
          <p:nvPr/>
        </p:nvSpPr>
        <p:spPr>
          <a:xfrm>
            <a:off x="6069649" y="2206298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AF3239C9-2649-A447-BCCF-BFAD73EE9BC6}"/>
              </a:ext>
            </a:extLst>
          </p:cNvPr>
          <p:cNvSpPr>
            <a:spLocks noChangeAspect="1"/>
          </p:cNvSpPr>
          <p:nvPr/>
        </p:nvSpPr>
        <p:spPr>
          <a:xfrm>
            <a:off x="5815029" y="2398322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4E985B4F-97C0-6E4D-8076-DD36D5B2A5D5}"/>
              </a:ext>
            </a:extLst>
          </p:cNvPr>
          <p:cNvSpPr>
            <a:spLocks noChangeAspect="1"/>
          </p:cNvSpPr>
          <p:nvPr/>
        </p:nvSpPr>
        <p:spPr>
          <a:xfrm>
            <a:off x="6519854" y="1850079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BD033927-8E1B-5F41-BED3-88B78875DA6E}"/>
              </a:ext>
            </a:extLst>
          </p:cNvPr>
          <p:cNvSpPr>
            <a:spLocks noChangeAspect="1"/>
          </p:cNvSpPr>
          <p:nvPr/>
        </p:nvSpPr>
        <p:spPr>
          <a:xfrm>
            <a:off x="6400324" y="2192119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30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88F71F-DB86-414E-857D-C3487C07F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90800"/>
            <a:ext cx="6553200" cy="24120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707A5-FA0F-1349-B568-BF61940F10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229600" cy="1447007"/>
          </a:xfrm>
        </p:spPr>
        <p:txBody>
          <a:bodyPr>
            <a:normAutofit fontScale="92500"/>
          </a:bodyPr>
          <a:lstStyle/>
          <a:p>
            <a:r>
              <a:rPr lang="en-US" dirty="0"/>
              <a:t>We can derive a simpler (2-dimensional) equation, </a:t>
            </a:r>
            <a:r>
              <a:rPr lang="en-US" b="1" i="1" dirty="0"/>
              <a:t>equivalent to </a:t>
            </a:r>
            <a:r>
              <a:rPr lang="en-US" dirty="0"/>
              <a:t>the cross-product needed when doing SVM computations in the transformed (3-dimensional) space: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FCD4F-1A22-4B48-924B-E8D354B6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Simplifying the Transformation Function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426A-B591-4145-A316-7BFA6089B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B8A97-6DC9-1A4E-9284-7037F6FBF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2F0F07-0482-C84F-8BA2-BA49BA104F43}"/>
              </a:ext>
            </a:extLst>
          </p:cNvPr>
          <p:cNvSpPr/>
          <p:nvPr/>
        </p:nvSpPr>
        <p:spPr>
          <a:xfrm>
            <a:off x="2161784" y="3568628"/>
            <a:ext cx="3581400" cy="49377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FB247A-0759-7A45-9858-5714D809DA36}"/>
              </a:ext>
            </a:extLst>
          </p:cNvPr>
          <p:cNvSpPr/>
          <p:nvPr/>
        </p:nvSpPr>
        <p:spPr>
          <a:xfrm>
            <a:off x="2161784" y="4102028"/>
            <a:ext cx="2105416" cy="502920"/>
          </a:xfrm>
          <a:prstGeom prst="rect">
            <a:avLst/>
          </a:prstGeom>
          <a:noFill/>
          <a:ln w="15875">
            <a:solidFill>
              <a:schemeClr val="accent5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A7A34-301F-7343-9F97-2866339C88C6}"/>
              </a:ext>
            </a:extLst>
          </p:cNvPr>
          <p:cNvSpPr/>
          <p:nvPr/>
        </p:nvSpPr>
        <p:spPr>
          <a:xfrm>
            <a:off x="6324600" y="3443660"/>
            <a:ext cx="2667000" cy="7315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Bookman Old Style" panose="02050604050505020204" pitchFamily="18" charset="0"/>
              </a:rPr>
              <a:t>10 multiplications</a:t>
            </a:r>
          </a:p>
          <a:p>
            <a:r>
              <a:rPr lang="en-US" sz="2800" dirty="0">
                <a:solidFill>
                  <a:schemeClr val="tx1"/>
                </a:solidFill>
                <a:latin typeface="Bookman Old Style" panose="02050604050505020204" pitchFamily="18" charset="0"/>
              </a:rPr>
              <a:t>2 additions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E1F73E-D3DC-F04D-826B-71A0291490A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5743184" y="3809431"/>
            <a:ext cx="581416" cy="6085"/>
          </a:xfrm>
          <a:prstGeom prst="straightConnector1">
            <a:avLst/>
          </a:prstGeom>
          <a:ln w="25400">
            <a:solidFill>
              <a:schemeClr val="accent3"/>
            </a:solidFill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5C0E377-603F-0A47-82B7-9516790BC8DC}"/>
              </a:ext>
            </a:extLst>
          </p:cNvPr>
          <p:cNvSpPr/>
          <p:nvPr/>
        </p:nvSpPr>
        <p:spPr>
          <a:xfrm>
            <a:off x="5943600" y="4361086"/>
            <a:ext cx="2667000" cy="7315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Bookman Old Style" panose="02050604050505020204" pitchFamily="18" charset="0"/>
              </a:rPr>
              <a:t>3 multiplications</a:t>
            </a:r>
          </a:p>
          <a:p>
            <a:r>
              <a:rPr lang="en-US" sz="2800" dirty="0">
                <a:solidFill>
                  <a:schemeClr val="tx1"/>
                </a:solidFill>
                <a:latin typeface="Bookman Old Style" panose="02050604050505020204" pitchFamily="18" charset="0"/>
              </a:rPr>
              <a:t>1 addition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7A67F0-EB49-AE44-B4E8-148D563628CF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4267200" y="4353488"/>
            <a:ext cx="1676400" cy="373369"/>
          </a:xfrm>
          <a:prstGeom prst="straightConnector1">
            <a:avLst/>
          </a:prstGeom>
          <a:ln w="25400">
            <a:solidFill>
              <a:schemeClr val="accent5"/>
            </a:solidFill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072C476-1B57-5F4D-81C6-8A09FE661326}"/>
              </a:ext>
            </a:extLst>
          </p:cNvPr>
          <p:cNvSpPr/>
          <p:nvPr/>
        </p:nvSpPr>
        <p:spPr>
          <a:xfrm>
            <a:off x="7477240" y="2428856"/>
            <a:ext cx="1514360" cy="7315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Bookman Old Style" panose="02050604050505020204" pitchFamily="18" charset="0"/>
              </a:rPr>
              <a:t>Needed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7E4CDE-FD81-D44B-9D96-44A67FDFACC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010400" y="2794627"/>
            <a:ext cx="46684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432E8D0-434B-E645-A0BA-2AB336E78C3A}"/>
              </a:ext>
            </a:extLst>
          </p:cNvPr>
          <p:cNvSpPr/>
          <p:nvPr/>
        </p:nvSpPr>
        <p:spPr>
          <a:xfrm>
            <a:off x="3448050" y="5017941"/>
            <a:ext cx="2114550" cy="7315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Bookman Old Style" panose="02050604050505020204" pitchFamily="18" charset="0"/>
              </a:rPr>
              <a:t>Used instead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2340A4-2C91-624B-AEE6-18EC9FC3D03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048000" y="5092628"/>
            <a:ext cx="400050" cy="29108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14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CD4F-1A22-4B48-924B-E8D354B6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Kernel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707A5-FA0F-1349-B568-BF61940F10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2667000"/>
            <a:ext cx="8229600" cy="3489960"/>
          </a:xfrm>
        </p:spPr>
        <p:txBody>
          <a:bodyPr>
            <a:normAutofit/>
          </a:bodyPr>
          <a:lstStyle/>
          <a:p>
            <a:r>
              <a:rPr lang="en-US" dirty="0"/>
              <a:t>This final function (right side) is what the SVM will actually use to compute dot-products in its equations</a:t>
            </a:r>
          </a:p>
          <a:p>
            <a:pPr>
              <a:spcAft>
                <a:spcPts val="1200"/>
              </a:spcAft>
            </a:pPr>
            <a:r>
              <a:rPr lang="en-US" dirty="0"/>
              <a:t>This is called the </a:t>
            </a:r>
            <a:r>
              <a:rPr lang="en-US" dirty="0">
                <a:solidFill>
                  <a:schemeClr val="accent3"/>
                </a:solidFill>
              </a:rPr>
              <a:t>kernel function</a:t>
            </a:r>
          </a:p>
          <a:p>
            <a:r>
              <a:rPr lang="en-US" dirty="0"/>
              <a:t>To make SVMs really useful we look for a kernel that: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Separates the data usefully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relatively efficient to calculate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426A-B591-4145-A316-7BFA6089B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B8A97-6DC9-1A4E-9284-7037F6FBF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5777D0-A34A-E64B-BB93-19ED16F6E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761" y="1726147"/>
            <a:ext cx="6130477" cy="53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56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CD4F-1A22-4B48-924B-E8D354B6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Reason to Use Kernel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707A5-FA0F-1349-B568-BF61940F10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2417446"/>
            <a:ext cx="8229600" cy="3739514"/>
          </a:xfrm>
        </p:spPr>
        <p:txBody>
          <a:bodyPr>
            <a:normAutofit fontScale="92500"/>
          </a:bodyPr>
          <a:lstStyle/>
          <a:p>
            <a:r>
              <a:rPr lang="en-US" dirty="0"/>
              <a:t>The SVM formulation generally uses dot-products of data-points (perhaps run through some kernel) rather than the standard product of features and weights</a:t>
            </a:r>
          </a:p>
          <a:p>
            <a:r>
              <a:rPr lang="en-US" dirty="0"/>
              <a:t>We have cases where the kernel-data approach is </a:t>
            </a:r>
            <a:r>
              <a:rPr lang="en-US" b="1" i="1" dirty="0"/>
              <a:t>possible</a:t>
            </a:r>
            <a:r>
              <a:rPr lang="en-US" dirty="0"/>
              <a:t>, but the weights-based one is </a:t>
            </a:r>
            <a:r>
              <a:rPr lang="en-US" b="1" i="1" dirty="0"/>
              <a:t>not</a:t>
            </a:r>
          </a:p>
          <a:p>
            <a:pPr lvl="1"/>
            <a:r>
              <a:rPr lang="en-US" dirty="0"/>
              <a:t>Some useful kernels, that are easy to compute, correspond to weight-equations applied to </a:t>
            </a:r>
            <a:r>
              <a:rPr lang="en-US" b="1" i="1" dirty="0"/>
              <a:t>very high dimensional </a:t>
            </a:r>
            <a:r>
              <a:rPr lang="en-US" dirty="0"/>
              <a:t>transforms of the original</a:t>
            </a:r>
            <a:r>
              <a:rPr lang="en-US" b="1" i="1" dirty="0"/>
              <a:t> </a:t>
            </a:r>
            <a:r>
              <a:rPr lang="en-US" dirty="0"/>
              <a:t>data</a:t>
            </a:r>
          </a:p>
          <a:p>
            <a:pPr lvl="1"/>
            <a:r>
              <a:rPr lang="en-US" dirty="0"/>
              <a:t>In some common cases, equivalent weight-data vectors are </a:t>
            </a:r>
            <a:r>
              <a:rPr lang="en-US" b="1" i="1" dirty="0"/>
              <a:t>infinite-</a:t>
            </a:r>
            <a:r>
              <a:rPr lang="en-US" dirty="0"/>
              <a:t>dimensional, and simply cannot be used in computation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426A-B591-4145-A316-7BFA6089B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B8A97-6DC9-1A4E-9284-7037F6FBF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0741F6-DD16-8348-BF69-5D987110B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127" y="1447800"/>
            <a:ext cx="6595745" cy="88519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1FF8CDD-D747-9340-BCA4-726335DF2690}"/>
              </a:ext>
            </a:extLst>
          </p:cNvPr>
          <p:cNvSpPr/>
          <p:nvPr/>
        </p:nvSpPr>
        <p:spPr>
          <a:xfrm>
            <a:off x="8610600" y="6477000"/>
            <a:ext cx="91440" cy="91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7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6C05-126D-4A4C-9E78-0031D906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“Fragile”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1DA5-D327-0646-890F-7C68AD6A419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5214567"/>
            <a:ext cx="8382000" cy="126243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200" dirty="0"/>
              <a:t>As more data comes in, these classifiers may start to fail</a:t>
            </a:r>
          </a:p>
          <a:p>
            <a:pPr lvl="1">
              <a:spcBef>
                <a:spcPts val="0"/>
              </a:spcBef>
            </a:pPr>
            <a:r>
              <a:rPr lang="en-US" sz="1900" dirty="0"/>
              <a:t>A separator that is too close to one cluster or the other now makes mistakes</a:t>
            </a:r>
          </a:p>
          <a:p>
            <a:pPr lvl="1">
              <a:spcBef>
                <a:spcPts val="0"/>
              </a:spcBef>
            </a:pPr>
            <a:r>
              <a:rPr lang="en-US" sz="1900" dirty="0"/>
              <a:t>May happen even if new data follows same distribution seen in the training set</a:t>
            </a:r>
          </a:p>
          <a:p>
            <a:pPr lvl="1">
              <a:spcBef>
                <a:spcPts val="0"/>
              </a:spcBef>
            </a:pP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544D8-784A-A248-9857-56F7358AF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614BA-766A-C04E-8E80-1E70FCDD9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78BB64-85A5-094A-BB8D-827D8D8B111B}"/>
              </a:ext>
            </a:extLst>
          </p:cNvPr>
          <p:cNvCxnSpPr>
            <a:cxnSpLocks/>
          </p:cNvCxnSpPr>
          <p:nvPr/>
        </p:nvCxnSpPr>
        <p:spPr>
          <a:xfrm flipV="1">
            <a:off x="914400" y="1600200"/>
            <a:ext cx="0" cy="3276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D35A4E-37AC-5D45-9A92-AFF707D48843}"/>
              </a:ext>
            </a:extLst>
          </p:cNvPr>
          <p:cNvCxnSpPr>
            <a:cxnSpLocks/>
          </p:cNvCxnSpPr>
          <p:nvPr/>
        </p:nvCxnSpPr>
        <p:spPr>
          <a:xfrm>
            <a:off x="914400" y="4876800"/>
            <a:ext cx="3124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A43AB4-2E69-2F4B-9381-ABE51BE60538}"/>
              </a:ext>
            </a:extLst>
          </p:cNvPr>
          <p:cNvSpPr txBox="1"/>
          <p:nvPr/>
        </p:nvSpPr>
        <p:spPr>
          <a:xfrm>
            <a:off x="3962400" y="460857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3DCD2-E564-604A-9157-4CFFADE53F88}"/>
              </a:ext>
            </a:extLst>
          </p:cNvPr>
          <p:cNvSpPr txBox="1"/>
          <p:nvPr/>
        </p:nvSpPr>
        <p:spPr>
          <a:xfrm>
            <a:off x="685800" y="1169977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pc="300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endParaRPr lang="en-US" dirty="0">
              <a:latin typeface="Bookman Old Style" panose="020506040505050202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F4B97D-426E-0F40-B124-FD8A02862B18}"/>
              </a:ext>
            </a:extLst>
          </p:cNvPr>
          <p:cNvCxnSpPr>
            <a:cxnSpLocks/>
          </p:cNvCxnSpPr>
          <p:nvPr/>
        </p:nvCxnSpPr>
        <p:spPr>
          <a:xfrm rot="-1200000">
            <a:off x="273638" y="3026780"/>
            <a:ext cx="3886200" cy="0"/>
          </a:xfrm>
          <a:prstGeom prst="line">
            <a:avLst/>
          </a:prstGeom>
          <a:ln w="2222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1D82B2-0055-E040-9C89-92481B180C5A}"/>
              </a:ext>
            </a:extLst>
          </p:cNvPr>
          <p:cNvSpPr>
            <a:spLocks noChangeAspect="1"/>
          </p:cNvSpPr>
          <p:nvPr/>
        </p:nvSpPr>
        <p:spPr>
          <a:xfrm>
            <a:off x="2640267" y="3588801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DC0C0B-A3BB-374F-9614-B36923407357}"/>
              </a:ext>
            </a:extLst>
          </p:cNvPr>
          <p:cNvSpPr>
            <a:spLocks noChangeAspect="1"/>
          </p:cNvSpPr>
          <p:nvPr/>
        </p:nvSpPr>
        <p:spPr>
          <a:xfrm>
            <a:off x="1758405" y="3983232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F2CE90-B69A-D24D-8B74-470D917F17A2}"/>
              </a:ext>
            </a:extLst>
          </p:cNvPr>
          <p:cNvSpPr>
            <a:spLocks noChangeAspect="1"/>
          </p:cNvSpPr>
          <p:nvPr/>
        </p:nvSpPr>
        <p:spPr>
          <a:xfrm>
            <a:off x="1782637" y="4395641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1D614D-2E0A-6B47-B417-630CEDA7F689}"/>
              </a:ext>
            </a:extLst>
          </p:cNvPr>
          <p:cNvSpPr>
            <a:spLocks noChangeAspect="1"/>
          </p:cNvSpPr>
          <p:nvPr/>
        </p:nvSpPr>
        <p:spPr>
          <a:xfrm>
            <a:off x="2089267" y="4043687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1CC9C7-A947-A341-A648-56D3486E5173}"/>
              </a:ext>
            </a:extLst>
          </p:cNvPr>
          <p:cNvSpPr>
            <a:spLocks noChangeAspect="1"/>
          </p:cNvSpPr>
          <p:nvPr/>
        </p:nvSpPr>
        <p:spPr>
          <a:xfrm>
            <a:off x="2200888" y="4471425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77BE221-9006-2E4E-889D-E5685CC6FA3A}"/>
              </a:ext>
            </a:extLst>
          </p:cNvPr>
          <p:cNvSpPr>
            <a:spLocks noChangeAspect="1"/>
          </p:cNvSpPr>
          <p:nvPr/>
        </p:nvSpPr>
        <p:spPr>
          <a:xfrm>
            <a:off x="2140586" y="3713501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917775-7D15-F74F-BD56-1C4155918CFE}"/>
              </a:ext>
            </a:extLst>
          </p:cNvPr>
          <p:cNvSpPr>
            <a:spLocks noChangeAspect="1"/>
          </p:cNvSpPr>
          <p:nvPr/>
        </p:nvSpPr>
        <p:spPr>
          <a:xfrm>
            <a:off x="2611943" y="3965654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04ADCD90-391E-E140-B1A6-47D1F5484F26}"/>
              </a:ext>
            </a:extLst>
          </p:cNvPr>
          <p:cNvSpPr>
            <a:spLocks noChangeAspect="1"/>
          </p:cNvSpPr>
          <p:nvPr/>
        </p:nvSpPr>
        <p:spPr>
          <a:xfrm>
            <a:off x="1066809" y="3154689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0395EB44-60B7-744F-843F-AB25600140E3}"/>
              </a:ext>
            </a:extLst>
          </p:cNvPr>
          <p:cNvSpPr>
            <a:spLocks noChangeAspect="1"/>
          </p:cNvSpPr>
          <p:nvPr/>
        </p:nvSpPr>
        <p:spPr>
          <a:xfrm>
            <a:off x="1289659" y="2433753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05FBCF10-F56B-FE4A-B44E-06BBCC330844}"/>
              </a:ext>
            </a:extLst>
          </p:cNvPr>
          <p:cNvSpPr>
            <a:spLocks noChangeAspect="1"/>
          </p:cNvSpPr>
          <p:nvPr/>
        </p:nvSpPr>
        <p:spPr>
          <a:xfrm>
            <a:off x="1752864" y="2133609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9CFFF2B6-08BB-B545-9E78-A95DC85D668B}"/>
              </a:ext>
            </a:extLst>
          </p:cNvPr>
          <p:cNvSpPr>
            <a:spLocks noChangeAspect="1"/>
          </p:cNvSpPr>
          <p:nvPr/>
        </p:nvSpPr>
        <p:spPr>
          <a:xfrm>
            <a:off x="1878649" y="2614275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70D8BC6E-4615-1B4A-A8E1-A6151A4C094F}"/>
              </a:ext>
            </a:extLst>
          </p:cNvPr>
          <p:cNvSpPr>
            <a:spLocks noChangeAspect="1"/>
          </p:cNvSpPr>
          <p:nvPr/>
        </p:nvSpPr>
        <p:spPr>
          <a:xfrm>
            <a:off x="1624029" y="2806299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63EC76F5-B2E8-C647-94EE-FD8F14A9A3FF}"/>
              </a:ext>
            </a:extLst>
          </p:cNvPr>
          <p:cNvSpPr>
            <a:spLocks noChangeAspect="1"/>
          </p:cNvSpPr>
          <p:nvPr/>
        </p:nvSpPr>
        <p:spPr>
          <a:xfrm>
            <a:off x="2328854" y="2258056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D67480A7-1D71-1141-B0EE-CE2E7817465C}"/>
              </a:ext>
            </a:extLst>
          </p:cNvPr>
          <p:cNvSpPr>
            <a:spLocks noChangeAspect="1"/>
          </p:cNvSpPr>
          <p:nvPr/>
        </p:nvSpPr>
        <p:spPr>
          <a:xfrm>
            <a:off x="2209324" y="2600096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B168D37-3CAE-AD44-BDA0-F834B48BC673}"/>
              </a:ext>
            </a:extLst>
          </p:cNvPr>
          <p:cNvSpPr>
            <a:spLocks noChangeAspect="1"/>
          </p:cNvSpPr>
          <p:nvPr/>
        </p:nvSpPr>
        <p:spPr>
          <a:xfrm>
            <a:off x="1993255" y="3470663"/>
            <a:ext cx="192024" cy="192024"/>
          </a:xfrm>
          <a:prstGeom prst="ellipse">
            <a:avLst/>
          </a:prstGeom>
          <a:noFill/>
          <a:ln w="53975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A30B2990-DFB3-7546-AF4D-9049720243AC}"/>
              </a:ext>
            </a:extLst>
          </p:cNvPr>
          <p:cNvSpPr>
            <a:spLocks noChangeAspect="1"/>
          </p:cNvSpPr>
          <p:nvPr/>
        </p:nvSpPr>
        <p:spPr>
          <a:xfrm>
            <a:off x="2317680" y="2981096"/>
            <a:ext cx="192024" cy="192024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9B2CD2-24E2-FB42-AE91-3C00E6AF1AE0}"/>
              </a:ext>
            </a:extLst>
          </p:cNvPr>
          <p:cNvCxnSpPr>
            <a:cxnSpLocks/>
          </p:cNvCxnSpPr>
          <p:nvPr/>
        </p:nvCxnSpPr>
        <p:spPr>
          <a:xfrm flipV="1">
            <a:off x="5105400" y="1573223"/>
            <a:ext cx="0" cy="3276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EDF79A-D7B5-4B49-A42E-A061F87D9DF3}"/>
              </a:ext>
            </a:extLst>
          </p:cNvPr>
          <p:cNvCxnSpPr>
            <a:cxnSpLocks/>
          </p:cNvCxnSpPr>
          <p:nvPr/>
        </p:nvCxnSpPr>
        <p:spPr>
          <a:xfrm>
            <a:off x="5105400" y="4849823"/>
            <a:ext cx="3124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30B9DE6-9B3C-2847-B225-52F7692A42A6}"/>
              </a:ext>
            </a:extLst>
          </p:cNvPr>
          <p:cNvSpPr txBox="1"/>
          <p:nvPr/>
        </p:nvSpPr>
        <p:spPr>
          <a:xfrm>
            <a:off x="8153400" y="4581599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BB4C61-842D-1D44-8DD8-141EE5423461}"/>
              </a:ext>
            </a:extLst>
          </p:cNvPr>
          <p:cNvSpPr txBox="1"/>
          <p:nvPr/>
        </p:nvSpPr>
        <p:spPr>
          <a:xfrm>
            <a:off x="4876800" y="114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pc="300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endParaRPr lang="en-US" dirty="0">
              <a:latin typeface="Bookman Old Style" panose="02050604050505020204" pitchFamily="18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5AB270-4935-4848-B022-B3945E7FCC09}"/>
              </a:ext>
            </a:extLst>
          </p:cNvPr>
          <p:cNvCxnSpPr>
            <a:cxnSpLocks/>
          </p:cNvCxnSpPr>
          <p:nvPr/>
        </p:nvCxnSpPr>
        <p:spPr>
          <a:xfrm rot="20400000">
            <a:off x="4464638" y="3636380"/>
            <a:ext cx="3886200" cy="0"/>
          </a:xfrm>
          <a:prstGeom prst="line">
            <a:avLst/>
          </a:prstGeom>
          <a:ln w="2222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F9A7EA9-8259-BD47-B3FF-5DC5EE736424}"/>
              </a:ext>
            </a:extLst>
          </p:cNvPr>
          <p:cNvSpPr>
            <a:spLocks noChangeAspect="1"/>
          </p:cNvSpPr>
          <p:nvPr/>
        </p:nvSpPr>
        <p:spPr>
          <a:xfrm>
            <a:off x="6831267" y="3561824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B47829E-B7FE-1F48-AEE3-51CF2C9F3874}"/>
              </a:ext>
            </a:extLst>
          </p:cNvPr>
          <p:cNvSpPr>
            <a:spLocks noChangeAspect="1"/>
          </p:cNvSpPr>
          <p:nvPr/>
        </p:nvSpPr>
        <p:spPr>
          <a:xfrm>
            <a:off x="5949405" y="3956255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77A224F-CBC5-4B4D-9A2B-D356BC04D7A9}"/>
              </a:ext>
            </a:extLst>
          </p:cNvPr>
          <p:cNvSpPr>
            <a:spLocks noChangeAspect="1"/>
          </p:cNvSpPr>
          <p:nvPr/>
        </p:nvSpPr>
        <p:spPr>
          <a:xfrm>
            <a:off x="5973637" y="4368664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1BC81EF-92B6-B942-BBF5-6BE2384BE6CA}"/>
              </a:ext>
            </a:extLst>
          </p:cNvPr>
          <p:cNvSpPr>
            <a:spLocks noChangeAspect="1"/>
          </p:cNvSpPr>
          <p:nvPr/>
        </p:nvSpPr>
        <p:spPr>
          <a:xfrm>
            <a:off x="6280267" y="4016710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571AFC0-FDF9-BA4B-898E-F302E8F4DC2D}"/>
              </a:ext>
            </a:extLst>
          </p:cNvPr>
          <p:cNvSpPr>
            <a:spLocks noChangeAspect="1"/>
          </p:cNvSpPr>
          <p:nvPr/>
        </p:nvSpPr>
        <p:spPr>
          <a:xfrm>
            <a:off x="6391888" y="4444448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8155D60-7146-8F4E-8EDD-DE2C0572E4CD}"/>
              </a:ext>
            </a:extLst>
          </p:cNvPr>
          <p:cNvSpPr>
            <a:spLocks noChangeAspect="1"/>
          </p:cNvSpPr>
          <p:nvPr/>
        </p:nvSpPr>
        <p:spPr>
          <a:xfrm>
            <a:off x="6331586" y="3686524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E467D7C-AF86-904C-85A0-4030EFB9C93C}"/>
              </a:ext>
            </a:extLst>
          </p:cNvPr>
          <p:cNvSpPr>
            <a:spLocks noChangeAspect="1"/>
          </p:cNvSpPr>
          <p:nvPr/>
        </p:nvSpPr>
        <p:spPr>
          <a:xfrm>
            <a:off x="6802943" y="3938677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riangle 52">
            <a:extLst>
              <a:ext uri="{FF2B5EF4-FFF2-40B4-BE49-F238E27FC236}">
                <a16:creationId xmlns:a16="http://schemas.microsoft.com/office/drawing/2014/main" id="{EFA4EF12-2814-954D-BA1E-88CA381D395F}"/>
              </a:ext>
            </a:extLst>
          </p:cNvPr>
          <p:cNvSpPr>
            <a:spLocks noChangeAspect="1"/>
          </p:cNvSpPr>
          <p:nvPr/>
        </p:nvSpPr>
        <p:spPr>
          <a:xfrm>
            <a:off x="5257809" y="3127712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id="{844BFE1B-C0E9-0D48-A9CC-E88D102E9769}"/>
              </a:ext>
            </a:extLst>
          </p:cNvPr>
          <p:cNvSpPr>
            <a:spLocks noChangeAspect="1"/>
          </p:cNvSpPr>
          <p:nvPr/>
        </p:nvSpPr>
        <p:spPr>
          <a:xfrm>
            <a:off x="5480659" y="2406776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id="{F19223F0-15F8-1D4C-9EC6-68E376485114}"/>
              </a:ext>
            </a:extLst>
          </p:cNvPr>
          <p:cNvSpPr>
            <a:spLocks noChangeAspect="1"/>
          </p:cNvSpPr>
          <p:nvPr/>
        </p:nvSpPr>
        <p:spPr>
          <a:xfrm>
            <a:off x="5943864" y="2106632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id="{F83892EE-414B-B14A-8996-443CD29818E2}"/>
              </a:ext>
            </a:extLst>
          </p:cNvPr>
          <p:cNvSpPr>
            <a:spLocks noChangeAspect="1"/>
          </p:cNvSpPr>
          <p:nvPr/>
        </p:nvSpPr>
        <p:spPr>
          <a:xfrm>
            <a:off x="6069649" y="2587298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AF3239C9-2649-A447-BCCF-BFAD73EE9BC6}"/>
              </a:ext>
            </a:extLst>
          </p:cNvPr>
          <p:cNvSpPr>
            <a:spLocks noChangeAspect="1"/>
          </p:cNvSpPr>
          <p:nvPr/>
        </p:nvSpPr>
        <p:spPr>
          <a:xfrm>
            <a:off x="5815029" y="2779322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4E985B4F-97C0-6E4D-8076-DD36D5B2A5D5}"/>
              </a:ext>
            </a:extLst>
          </p:cNvPr>
          <p:cNvSpPr>
            <a:spLocks noChangeAspect="1"/>
          </p:cNvSpPr>
          <p:nvPr/>
        </p:nvSpPr>
        <p:spPr>
          <a:xfrm>
            <a:off x="6519854" y="2231079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BD033927-8E1B-5F41-BED3-88B78875DA6E}"/>
              </a:ext>
            </a:extLst>
          </p:cNvPr>
          <p:cNvSpPr>
            <a:spLocks noChangeAspect="1"/>
          </p:cNvSpPr>
          <p:nvPr/>
        </p:nvSpPr>
        <p:spPr>
          <a:xfrm>
            <a:off x="6400324" y="2573119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124AA0A-D674-4E48-BE2C-527A22C59938}"/>
              </a:ext>
            </a:extLst>
          </p:cNvPr>
          <p:cNvSpPr>
            <a:spLocks noChangeAspect="1"/>
          </p:cNvSpPr>
          <p:nvPr/>
        </p:nvSpPr>
        <p:spPr>
          <a:xfrm>
            <a:off x="6184255" y="3443686"/>
            <a:ext cx="192024" cy="192024"/>
          </a:xfrm>
          <a:prstGeom prst="ellipse">
            <a:avLst/>
          </a:prstGeom>
          <a:noFill/>
          <a:ln w="53975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08EDA68B-2178-A540-852F-6A1F01E37FEF}"/>
              </a:ext>
            </a:extLst>
          </p:cNvPr>
          <p:cNvSpPr>
            <a:spLocks noChangeAspect="1"/>
          </p:cNvSpPr>
          <p:nvPr/>
        </p:nvSpPr>
        <p:spPr>
          <a:xfrm>
            <a:off x="6508680" y="2954119"/>
            <a:ext cx="192024" cy="192024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32F0F16-5D5D-6441-9085-FA9DDC9884BC}"/>
              </a:ext>
            </a:extLst>
          </p:cNvPr>
          <p:cNvSpPr/>
          <p:nvPr/>
        </p:nvSpPr>
        <p:spPr>
          <a:xfrm>
            <a:off x="8385048" y="1828006"/>
            <a:ext cx="663908" cy="51091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data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9167B6-C728-BD43-9FC6-51F4FDBA313B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6831267" y="2083465"/>
            <a:ext cx="1553781" cy="902514"/>
          </a:xfrm>
          <a:prstGeom prst="straightConnector1">
            <a:avLst/>
          </a:prstGeom>
          <a:ln w="25400">
            <a:solidFill>
              <a:schemeClr val="accent5"/>
            </a:solidFill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7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6C05-126D-4A4C-9E78-0031D906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“Robust”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1DA5-D327-0646-890F-7C68AD6A419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5214567"/>
            <a:ext cx="8382000" cy="126243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200" dirty="0"/>
              <a:t>What we want is a </a:t>
            </a:r>
            <a:r>
              <a:rPr lang="en-US" sz="2200" dirty="0">
                <a:solidFill>
                  <a:schemeClr val="accent3"/>
                </a:solidFill>
              </a:rPr>
              <a:t>large margin </a:t>
            </a:r>
            <a:r>
              <a:rPr lang="en-US" sz="2200" dirty="0"/>
              <a:t>separator: a separation that has the largest distance possible from each part of our data-set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This will often give much better performance when used on new data</a:t>
            </a:r>
            <a:endParaRPr lang="en-US" sz="1900" dirty="0"/>
          </a:p>
          <a:p>
            <a:pPr lvl="1">
              <a:spcBef>
                <a:spcPts val="0"/>
              </a:spcBef>
            </a:pP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544D8-784A-A248-9857-56F7358AF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614BA-766A-C04E-8E80-1E70FCDD9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81CA1B1-7A29-234C-AFA8-BBD6F8EC1C92}"/>
              </a:ext>
            </a:extLst>
          </p:cNvPr>
          <p:cNvCxnSpPr>
            <a:cxnSpLocks/>
          </p:cNvCxnSpPr>
          <p:nvPr/>
        </p:nvCxnSpPr>
        <p:spPr>
          <a:xfrm flipV="1">
            <a:off x="914400" y="1600200"/>
            <a:ext cx="0" cy="3276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D033B9D-1543-B64F-9017-D2ABF060B42B}"/>
              </a:ext>
            </a:extLst>
          </p:cNvPr>
          <p:cNvCxnSpPr>
            <a:cxnSpLocks/>
          </p:cNvCxnSpPr>
          <p:nvPr/>
        </p:nvCxnSpPr>
        <p:spPr>
          <a:xfrm>
            <a:off x="914400" y="4876800"/>
            <a:ext cx="3124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02390AA-B92C-C840-A67E-516C57013643}"/>
              </a:ext>
            </a:extLst>
          </p:cNvPr>
          <p:cNvSpPr txBox="1"/>
          <p:nvPr/>
        </p:nvSpPr>
        <p:spPr>
          <a:xfrm>
            <a:off x="3962400" y="460857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AA27C2-5180-CD4A-85D7-24F597D109AB}"/>
              </a:ext>
            </a:extLst>
          </p:cNvPr>
          <p:cNvSpPr txBox="1"/>
          <p:nvPr/>
        </p:nvSpPr>
        <p:spPr>
          <a:xfrm>
            <a:off x="685800" y="1169977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pc="300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729172C-8051-6D43-B986-42D5081C6BB5}"/>
              </a:ext>
            </a:extLst>
          </p:cNvPr>
          <p:cNvSpPr>
            <a:spLocks noChangeAspect="1"/>
          </p:cNvSpPr>
          <p:nvPr/>
        </p:nvSpPr>
        <p:spPr>
          <a:xfrm>
            <a:off x="2640267" y="3588801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64C8660-78C3-1A41-985D-E058C562A7BB}"/>
              </a:ext>
            </a:extLst>
          </p:cNvPr>
          <p:cNvSpPr>
            <a:spLocks noChangeAspect="1"/>
          </p:cNvSpPr>
          <p:nvPr/>
        </p:nvSpPr>
        <p:spPr>
          <a:xfrm>
            <a:off x="1758405" y="3983232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5F65C4-EA2E-3C4A-B624-15D340A87C04}"/>
              </a:ext>
            </a:extLst>
          </p:cNvPr>
          <p:cNvSpPr>
            <a:spLocks noChangeAspect="1"/>
          </p:cNvSpPr>
          <p:nvPr/>
        </p:nvSpPr>
        <p:spPr>
          <a:xfrm>
            <a:off x="1782637" y="4395641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3DEB819-36B5-604E-B5B8-8649F76EE1AE}"/>
              </a:ext>
            </a:extLst>
          </p:cNvPr>
          <p:cNvSpPr>
            <a:spLocks noChangeAspect="1"/>
          </p:cNvSpPr>
          <p:nvPr/>
        </p:nvSpPr>
        <p:spPr>
          <a:xfrm>
            <a:off x="2089267" y="4043687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98768A9-EB19-8F41-8583-E532916CCFC3}"/>
              </a:ext>
            </a:extLst>
          </p:cNvPr>
          <p:cNvSpPr>
            <a:spLocks noChangeAspect="1"/>
          </p:cNvSpPr>
          <p:nvPr/>
        </p:nvSpPr>
        <p:spPr>
          <a:xfrm>
            <a:off x="2200888" y="4471425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151AE0F-B81E-F748-92EC-52B713B05AAE}"/>
              </a:ext>
            </a:extLst>
          </p:cNvPr>
          <p:cNvSpPr>
            <a:spLocks noChangeAspect="1"/>
          </p:cNvSpPr>
          <p:nvPr/>
        </p:nvSpPr>
        <p:spPr>
          <a:xfrm>
            <a:off x="2140586" y="3713501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F31F71D-9DB6-FE49-8C86-316256CF902C}"/>
              </a:ext>
            </a:extLst>
          </p:cNvPr>
          <p:cNvSpPr>
            <a:spLocks noChangeAspect="1"/>
          </p:cNvSpPr>
          <p:nvPr/>
        </p:nvSpPr>
        <p:spPr>
          <a:xfrm>
            <a:off x="2611943" y="3965654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260D5BB2-FC8F-024E-BF38-940B13F00141}"/>
              </a:ext>
            </a:extLst>
          </p:cNvPr>
          <p:cNvSpPr>
            <a:spLocks noChangeAspect="1"/>
          </p:cNvSpPr>
          <p:nvPr/>
        </p:nvSpPr>
        <p:spPr>
          <a:xfrm>
            <a:off x="1066809" y="3154689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D45C340B-AE20-1F4B-852B-5D32730B0A4D}"/>
              </a:ext>
            </a:extLst>
          </p:cNvPr>
          <p:cNvSpPr>
            <a:spLocks noChangeAspect="1"/>
          </p:cNvSpPr>
          <p:nvPr/>
        </p:nvSpPr>
        <p:spPr>
          <a:xfrm>
            <a:off x="1289659" y="2433753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9086CBD0-9CD3-E446-B900-77B5EB04D825}"/>
              </a:ext>
            </a:extLst>
          </p:cNvPr>
          <p:cNvSpPr>
            <a:spLocks noChangeAspect="1"/>
          </p:cNvSpPr>
          <p:nvPr/>
        </p:nvSpPr>
        <p:spPr>
          <a:xfrm>
            <a:off x="1752864" y="2133609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riangle 86">
            <a:extLst>
              <a:ext uri="{FF2B5EF4-FFF2-40B4-BE49-F238E27FC236}">
                <a16:creationId xmlns:a16="http://schemas.microsoft.com/office/drawing/2014/main" id="{BB4D06A0-7D33-E845-AE63-0D434E9FB0F0}"/>
              </a:ext>
            </a:extLst>
          </p:cNvPr>
          <p:cNvSpPr>
            <a:spLocks noChangeAspect="1"/>
          </p:cNvSpPr>
          <p:nvPr/>
        </p:nvSpPr>
        <p:spPr>
          <a:xfrm>
            <a:off x="1878649" y="2614275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01BBC97C-457A-7F47-A91D-73A2915065F8}"/>
              </a:ext>
            </a:extLst>
          </p:cNvPr>
          <p:cNvSpPr>
            <a:spLocks noChangeAspect="1"/>
          </p:cNvSpPr>
          <p:nvPr/>
        </p:nvSpPr>
        <p:spPr>
          <a:xfrm>
            <a:off x="1624029" y="2806299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326E319C-015B-3D4B-9188-72F20C38F779}"/>
              </a:ext>
            </a:extLst>
          </p:cNvPr>
          <p:cNvSpPr>
            <a:spLocks noChangeAspect="1"/>
          </p:cNvSpPr>
          <p:nvPr/>
        </p:nvSpPr>
        <p:spPr>
          <a:xfrm>
            <a:off x="2328854" y="2258056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riangle 89">
            <a:extLst>
              <a:ext uri="{FF2B5EF4-FFF2-40B4-BE49-F238E27FC236}">
                <a16:creationId xmlns:a16="http://schemas.microsoft.com/office/drawing/2014/main" id="{A1E913CA-F06D-8E4F-941D-CADC042F28AB}"/>
              </a:ext>
            </a:extLst>
          </p:cNvPr>
          <p:cNvSpPr>
            <a:spLocks noChangeAspect="1"/>
          </p:cNvSpPr>
          <p:nvPr/>
        </p:nvSpPr>
        <p:spPr>
          <a:xfrm>
            <a:off x="2209324" y="2600096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4360712-B2F6-2547-A068-BD6C367B0792}"/>
              </a:ext>
            </a:extLst>
          </p:cNvPr>
          <p:cNvCxnSpPr>
            <a:cxnSpLocks/>
          </p:cNvCxnSpPr>
          <p:nvPr/>
        </p:nvCxnSpPr>
        <p:spPr>
          <a:xfrm flipV="1">
            <a:off x="5105400" y="1573223"/>
            <a:ext cx="0" cy="3276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37779D0-0160-1645-BC78-2E53D4E85ECC}"/>
              </a:ext>
            </a:extLst>
          </p:cNvPr>
          <p:cNvCxnSpPr>
            <a:cxnSpLocks/>
          </p:cNvCxnSpPr>
          <p:nvPr/>
        </p:nvCxnSpPr>
        <p:spPr>
          <a:xfrm>
            <a:off x="5105400" y="4849823"/>
            <a:ext cx="3124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83D9319-1D52-E54A-9D14-E7E84A1300C6}"/>
              </a:ext>
            </a:extLst>
          </p:cNvPr>
          <p:cNvSpPr txBox="1"/>
          <p:nvPr/>
        </p:nvSpPr>
        <p:spPr>
          <a:xfrm>
            <a:off x="8153400" y="4581599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00B009-5FD6-504A-AE61-B73F7D3CE69C}"/>
              </a:ext>
            </a:extLst>
          </p:cNvPr>
          <p:cNvSpPr txBox="1"/>
          <p:nvPr/>
        </p:nvSpPr>
        <p:spPr>
          <a:xfrm>
            <a:off x="4876800" y="114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pc="300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endParaRPr lang="en-US" dirty="0">
              <a:latin typeface="Bookman Old Style" panose="02050604050505020204" pitchFamily="18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20C9B57-F0C3-1B44-906B-89DD48E57583}"/>
              </a:ext>
            </a:extLst>
          </p:cNvPr>
          <p:cNvCxnSpPr>
            <a:cxnSpLocks/>
          </p:cNvCxnSpPr>
          <p:nvPr/>
        </p:nvCxnSpPr>
        <p:spPr>
          <a:xfrm rot="20400000">
            <a:off x="4464638" y="3331580"/>
            <a:ext cx="3886200" cy="0"/>
          </a:xfrm>
          <a:prstGeom prst="line">
            <a:avLst/>
          </a:prstGeom>
          <a:ln w="2222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4ACE6775-4793-F74F-94B8-DDD613788EDD}"/>
              </a:ext>
            </a:extLst>
          </p:cNvPr>
          <p:cNvSpPr>
            <a:spLocks noChangeAspect="1"/>
          </p:cNvSpPr>
          <p:nvPr/>
        </p:nvSpPr>
        <p:spPr>
          <a:xfrm>
            <a:off x="6831267" y="3561824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6D63584-A275-F948-B36C-768AEF21B181}"/>
              </a:ext>
            </a:extLst>
          </p:cNvPr>
          <p:cNvSpPr>
            <a:spLocks noChangeAspect="1"/>
          </p:cNvSpPr>
          <p:nvPr/>
        </p:nvSpPr>
        <p:spPr>
          <a:xfrm>
            <a:off x="5949405" y="3956255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61148E1-1BE4-D24F-95CC-404EEC703067}"/>
              </a:ext>
            </a:extLst>
          </p:cNvPr>
          <p:cNvSpPr>
            <a:spLocks noChangeAspect="1"/>
          </p:cNvSpPr>
          <p:nvPr/>
        </p:nvSpPr>
        <p:spPr>
          <a:xfrm>
            <a:off x="5973637" y="4368664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C98F505-9F65-F24F-B7AB-6D7C95C67B6D}"/>
              </a:ext>
            </a:extLst>
          </p:cNvPr>
          <p:cNvSpPr>
            <a:spLocks noChangeAspect="1"/>
          </p:cNvSpPr>
          <p:nvPr/>
        </p:nvSpPr>
        <p:spPr>
          <a:xfrm>
            <a:off x="6280267" y="4016710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71DACC7-3621-A74F-96FD-C1CF8F701E16}"/>
              </a:ext>
            </a:extLst>
          </p:cNvPr>
          <p:cNvSpPr>
            <a:spLocks noChangeAspect="1"/>
          </p:cNvSpPr>
          <p:nvPr/>
        </p:nvSpPr>
        <p:spPr>
          <a:xfrm>
            <a:off x="6391888" y="4444448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57540E8-EC23-694F-95E2-4A95394CCFAB}"/>
              </a:ext>
            </a:extLst>
          </p:cNvPr>
          <p:cNvSpPr>
            <a:spLocks noChangeAspect="1"/>
          </p:cNvSpPr>
          <p:nvPr/>
        </p:nvSpPr>
        <p:spPr>
          <a:xfrm>
            <a:off x="6331586" y="3686524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5D3B442-C66D-214F-95B0-F9E3A96B95CE}"/>
              </a:ext>
            </a:extLst>
          </p:cNvPr>
          <p:cNvSpPr>
            <a:spLocks noChangeAspect="1"/>
          </p:cNvSpPr>
          <p:nvPr/>
        </p:nvSpPr>
        <p:spPr>
          <a:xfrm>
            <a:off x="6802943" y="3938677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riangle 104">
            <a:extLst>
              <a:ext uri="{FF2B5EF4-FFF2-40B4-BE49-F238E27FC236}">
                <a16:creationId xmlns:a16="http://schemas.microsoft.com/office/drawing/2014/main" id="{C59D61F3-AA5F-5445-81BC-614E9DFF2ED7}"/>
              </a:ext>
            </a:extLst>
          </p:cNvPr>
          <p:cNvSpPr>
            <a:spLocks noChangeAspect="1"/>
          </p:cNvSpPr>
          <p:nvPr/>
        </p:nvSpPr>
        <p:spPr>
          <a:xfrm>
            <a:off x="5257809" y="3127712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riangle 105">
            <a:extLst>
              <a:ext uri="{FF2B5EF4-FFF2-40B4-BE49-F238E27FC236}">
                <a16:creationId xmlns:a16="http://schemas.microsoft.com/office/drawing/2014/main" id="{4EBD3160-1BDE-1949-9AFF-616A93C5375F}"/>
              </a:ext>
            </a:extLst>
          </p:cNvPr>
          <p:cNvSpPr>
            <a:spLocks noChangeAspect="1"/>
          </p:cNvSpPr>
          <p:nvPr/>
        </p:nvSpPr>
        <p:spPr>
          <a:xfrm>
            <a:off x="5480659" y="2406776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F84E0CF7-EDAE-1E4A-BACB-ACD60AAE57E3}"/>
              </a:ext>
            </a:extLst>
          </p:cNvPr>
          <p:cNvSpPr>
            <a:spLocks noChangeAspect="1"/>
          </p:cNvSpPr>
          <p:nvPr/>
        </p:nvSpPr>
        <p:spPr>
          <a:xfrm>
            <a:off x="5943864" y="2106632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riangle 107">
            <a:extLst>
              <a:ext uri="{FF2B5EF4-FFF2-40B4-BE49-F238E27FC236}">
                <a16:creationId xmlns:a16="http://schemas.microsoft.com/office/drawing/2014/main" id="{F9935CD8-29D1-0D45-A293-AF0231317F43}"/>
              </a:ext>
            </a:extLst>
          </p:cNvPr>
          <p:cNvSpPr>
            <a:spLocks noChangeAspect="1"/>
          </p:cNvSpPr>
          <p:nvPr/>
        </p:nvSpPr>
        <p:spPr>
          <a:xfrm>
            <a:off x="6069649" y="2587298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riangle 108">
            <a:extLst>
              <a:ext uri="{FF2B5EF4-FFF2-40B4-BE49-F238E27FC236}">
                <a16:creationId xmlns:a16="http://schemas.microsoft.com/office/drawing/2014/main" id="{5DCD156B-428F-6847-B1B0-EB7896A6AF4D}"/>
              </a:ext>
            </a:extLst>
          </p:cNvPr>
          <p:cNvSpPr>
            <a:spLocks noChangeAspect="1"/>
          </p:cNvSpPr>
          <p:nvPr/>
        </p:nvSpPr>
        <p:spPr>
          <a:xfrm>
            <a:off x="5815029" y="2779322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riangle 109">
            <a:extLst>
              <a:ext uri="{FF2B5EF4-FFF2-40B4-BE49-F238E27FC236}">
                <a16:creationId xmlns:a16="http://schemas.microsoft.com/office/drawing/2014/main" id="{C9B7F584-2F4B-254A-8182-2F7649B44B8A}"/>
              </a:ext>
            </a:extLst>
          </p:cNvPr>
          <p:cNvSpPr>
            <a:spLocks noChangeAspect="1"/>
          </p:cNvSpPr>
          <p:nvPr/>
        </p:nvSpPr>
        <p:spPr>
          <a:xfrm>
            <a:off x="6519854" y="2231079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riangle 110">
            <a:extLst>
              <a:ext uri="{FF2B5EF4-FFF2-40B4-BE49-F238E27FC236}">
                <a16:creationId xmlns:a16="http://schemas.microsoft.com/office/drawing/2014/main" id="{D57E947A-54BA-9C48-A273-EB7C290A5E58}"/>
              </a:ext>
            </a:extLst>
          </p:cNvPr>
          <p:cNvSpPr>
            <a:spLocks noChangeAspect="1"/>
          </p:cNvSpPr>
          <p:nvPr/>
        </p:nvSpPr>
        <p:spPr>
          <a:xfrm>
            <a:off x="6400324" y="2573119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3EA5BFD-C1D4-F545-82C2-C9624CD40B85}"/>
              </a:ext>
            </a:extLst>
          </p:cNvPr>
          <p:cNvSpPr>
            <a:spLocks noChangeAspect="1"/>
          </p:cNvSpPr>
          <p:nvPr/>
        </p:nvSpPr>
        <p:spPr>
          <a:xfrm>
            <a:off x="6184255" y="3443686"/>
            <a:ext cx="192024" cy="192024"/>
          </a:xfrm>
          <a:prstGeom prst="ellipse">
            <a:avLst/>
          </a:prstGeom>
          <a:noFill/>
          <a:ln w="53975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riangle 112">
            <a:extLst>
              <a:ext uri="{FF2B5EF4-FFF2-40B4-BE49-F238E27FC236}">
                <a16:creationId xmlns:a16="http://schemas.microsoft.com/office/drawing/2014/main" id="{FF1AF75D-593A-5C43-9D0C-C502E6A4A1E8}"/>
              </a:ext>
            </a:extLst>
          </p:cNvPr>
          <p:cNvSpPr>
            <a:spLocks noChangeAspect="1"/>
          </p:cNvSpPr>
          <p:nvPr/>
        </p:nvSpPr>
        <p:spPr>
          <a:xfrm>
            <a:off x="6508680" y="2954119"/>
            <a:ext cx="192024" cy="192024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1F70EF8-C5C9-AD47-96B6-3D7E0731F8A1}"/>
              </a:ext>
            </a:extLst>
          </p:cNvPr>
          <p:cNvCxnSpPr>
            <a:cxnSpLocks/>
          </p:cNvCxnSpPr>
          <p:nvPr/>
        </p:nvCxnSpPr>
        <p:spPr>
          <a:xfrm rot="20400000">
            <a:off x="263817" y="3255380"/>
            <a:ext cx="3886200" cy="0"/>
          </a:xfrm>
          <a:prstGeom prst="line">
            <a:avLst/>
          </a:prstGeom>
          <a:ln w="2222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0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6C05-126D-4A4C-9E78-0031D906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Margin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1DA5-D327-0646-890F-7C68AD6A419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5214567"/>
            <a:ext cx="8382000" cy="126243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200" dirty="0"/>
              <a:t>A new learning problem: </a:t>
            </a:r>
            <a:r>
              <a:rPr lang="en-US" sz="2200" b="1" i="1" dirty="0"/>
              <a:t>find</a:t>
            </a:r>
            <a:r>
              <a:rPr lang="en-US" sz="2200" dirty="0"/>
              <a:t> the separator with the largest margin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This will be measured from the data points, on opposite sides, that are </a:t>
            </a:r>
            <a:r>
              <a:rPr lang="en-US" sz="2200" b="1" i="1" dirty="0"/>
              <a:t>closest together</a:t>
            </a:r>
          </a:p>
          <a:p>
            <a:pPr>
              <a:spcBef>
                <a:spcPts val="0"/>
              </a:spcBef>
            </a:pPr>
            <a:endParaRPr lang="en-US" sz="1900" dirty="0"/>
          </a:p>
          <a:p>
            <a:pPr lvl="1">
              <a:spcBef>
                <a:spcPts val="0"/>
              </a:spcBef>
            </a:pP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544D8-784A-A248-9857-56F7358AF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614BA-766A-C04E-8E80-1E70FCDD9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78BB64-85A5-094A-BB8D-827D8D8B111B}"/>
              </a:ext>
            </a:extLst>
          </p:cNvPr>
          <p:cNvCxnSpPr>
            <a:cxnSpLocks/>
          </p:cNvCxnSpPr>
          <p:nvPr/>
        </p:nvCxnSpPr>
        <p:spPr>
          <a:xfrm flipV="1">
            <a:off x="914400" y="1600200"/>
            <a:ext cx="0" cy="3276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D35A4E-37AC-5D45-9A92-AFF707D48843}"/>
              </a:ext>
            </a:extLst>
          </p:cNvPr>
          <p:cNvCxnSpPr>
            <a:cxnSpLocks/>
          </p:cNvCxnSpPr>
          <p:nvPr/>
        </p:nvCxnSpPr>
        <p:spPr>
          <a:xfrm>
            <a:off x="914400" y="4876800"/>
            <a:ext cx="3124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A43AB4-2E69-2F4B-9381-ABE51BE60538}"/>
              </a:ext>
            </a:extLst>
          </p:cNvPr>
          <p:cNvSpPr txBox="1"/>
          <p:nvPr/>
        </p:nvSpPr>
        <p:spPr>
          <a:xfrm>
            <a:off x="3962400" y="460857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3DCD2-E564-604A-9157-4CFFADE53F88}"/>
              </a:ext>
            </a:extLst>
          </p:cNvPr>
          <p:cNvSpPr txBox="1"/>
          <p:nvPr/>
        </p:nvSpPr>
        <p:spPr>
          <a:xfrm>
            <a:off x="685800" y="1169977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pc="300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endParaRPr lang="en-US" dirty="0">
              <a:latin typeface="Bookman Old Style" panose="020506040505050202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F4B97D-426E-0F40-B124-FD8A02862B18}"/>
              </a:ext>
            </a:extLst>
          </p:cNvPr>
          <p:cNvCxnSpPr>
            <a:cxnSpLocks/>
          </p:cNvCxnSpPr>
          <p:nvPr/>
        </p:nvCxnSpPr>
        <p:spPr>
          <a:xfrm rot="-1200000">
            <a:off x="273638" y="2916820"/>
            <a:ext cx="38862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1D82B2-0055-E040-9C89-92481B180C5A}"/>
              </a:ext>
            </a:extLst>
          </p:cNvPr>
          <p:cNvSpPr>
            <a:spLocks noChangeAspect="1"/>
          </p:cNvSpPr>
          <p:nvPr/>
        </p:nvSpPr>
        <p:spPr>
          <a:xfrm>
            <a:off x="2640267" y="3588801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DC0C0B-A3BB-374F-9614-B36923407357}"/>
              </a:ext>
            </a:extLst>
          </p:cNvPr>
          <p:cNvSpPr>
            <a:spLocks noChangeAspect="1"/>
          </p:cNvSpPr>
          <p:nvPr/>
        </p:nvSpPr>
        <p:spPr>
          <a:xfrm>
            <a:off x="1758405" y="3983232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F2CE90-B69A-D24D-8B74-470D917F17A2}"/>
              </a:ext>
            </a:extLst>
          </p:cNvPr>
          <p:cNvSpPr>
            <a:spLocks noChangeAspect="1"/>
          </p:cNvSpPr>
          <p:nvPr/>
        </p:nvSpPr>
        <p:spPr>
          <a:xfrm>
            <a:off x="1782637" y="4395641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1D614D-2E0A-6B47-B417-630CEDA7F689}"/>
              </a:ext>
            </a:extLst>
          </p:cNvPr>
          <p:cNvSpPr>
            <a:spLocks noChangeAspect="1"/>
          </p:cNvSpPr>
          <p:nvPr/>
        </p:nvSpPr>
        <p:spPr>
          <a:xfrm>
            <a:off x="2089267" y="4043687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1CC9C7-A947-A341-A648-56D3486E5173}"/>
              </a:ext>
            </a:extLst>
          </p:cNvPr>
          <p:cNvSpPr>
            <a:spLocks noChangeAspect="1"/>
          </p:cNvSpPr>
          <p:nvPr/>
        </p:nvSpPr>
        <p:spPr>
          <a:xfrm>
            <a:off x="2200888" y="4471425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77BE221-9006-2E4E-889D-E5685CC6FA3A}"/>
              </a:ext>
            </a:extLst>
          </p:cNvPr>
          <p:cNvSpPr>
            <a:spLocks noChangeAspect="1"/>
          </p:cNvSpPr>
          <p:nvPr/>
        </p:nvSpPr>
        <p:spPr>
          <a:xfrm>
            <a:off x="2140586" y="3713501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917775-7D15-F74F-BD56-1C4155918CFE}"/>
              </a:ext>
            </a:extLst>
          </p:cNvPr>
          <p:cNvSpPr>
            <a:spLocks noChangeAspect="1"/>
          </p:cNvSpPr>
          <p:nvPr/>
        </p:nvSpPr>
        <p:spPr>
          <a:xfrm>
            <a:off x="2611943" y="3965654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04ADCD90-391E-E140-B1A6-47D1F5484F26}"/>
              </a:ext>
            </a:extLst>
          </p:cNvPr>
          <p:cNvSpPr>
            <a:spLocks noChangeAspect="1"/>
          </p:cNvSpPr>
          <p:nvPr/>
        </p:nvSpPr>
        <p:spPr>
          <a:xfrm>
            <a:off x="1066809" y="3154689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0395EB44-60B7-744F-843F-AB25600140E3}"/>
              </a:ext>
            </a:extLst>
          </p:cNvPr>
          <p:cNvSpPr>
            <a:spLocks noChangeAspect="1"/>
          </p:cNvSpPr>
          <p:nvPr/>
        </p:nvSpPr>
        <p:spPr>
          <a:xfrm>
            <a:off x="1289659" y="2433753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05FBCF10-F56B-FE4A-B44E-06BBCC330844}"/>
              </a:ext>
            </a:extLst>
          </p:cNvPr>
          <p:cNvSpPr>
            <a:spLocks noChangeAspect="1"/>
          </p:cNvSpPr>
          <p:nvPr/>
        </p:nvSpPr>
        <p:spPr>
          <a:xfrm>
            <a:off x="1752864" y="2133609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9CFFF2B6-08BB-B545-9E78-A95DC85D668B}"/>
              </a:ext>
            </a:extLst>
          </p:cNvPr>
          <p:cNvSpPr>
            <a:spLocks noChangeAspect="1"/>
          </p:cNvSpPr>
          <p:nvPr/>
        </p:nvSpPr>
        <p:spPr>
          <a:xfrm>
            <a:off x="1878649" y="2614275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70D8BC6E-4615-1B4A-A8E1-A6151A4C094F}"/>
              </a:ext>
            </a:extLst>
          </p:cNvPr>
          <p:cNvSpPr>
            <a:spLocks noChangeAspect="1"/>
          </p:cNvSpPr>
          <p:nvPr/>
        </p:nvSpPr>
        <p:spPr>
          <a:xfrm>
            <a:off x="1624029" y="2806299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63EC76F5-B2E8-C647-94EE-FD8F14A9A3FF}"/>
              </a:ext>
            </a:extLst>
          </p:cNvPr>
          <p:cNvSpPr>
            <a:spLocks noChangeAspect="1"/>
          </p:cNvSpPr>
          <p:nvPr/>
        </p:nvSpPr>
        <p:spPr>
          <a:xfrm>
            <a:off x="2328854" y="2258056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D67480A7-1D71-1141-B0EE-CE2E7817465C}"/>
              </a:ext>
            </a:extLst>
          </p:cNvPr>
          <p:cNvSpPr>
            <a:spLocks noChangeAspect="1"/>
          </p:cNvSpPr>
          <p:nvPr/>
        </p:nvSpPr>
        <p:spPr>
          <a:xfrm>
            <a:off x="2209324" y="2600096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9167B6-C728-BD43-9FC6-51F4FDBA313B}"/>
              </a:ext>
            </a:extLst>
          </p:cNvPr>
          <p:cNvCxnSpPr>
            <a:cxnSpLocks/>
          </p:cNvCxnSpPr>
          <p:nvPr/>
        </p:nvCxnSpPr>
        <p:spPr>
          <a:xfrm rot="-600000" flipH="1" flipV="1">
            <a:off x="1191895" y="3291561"/>
            <a:ext cx="81942" cy="402336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 w="med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C954FA2-A13F-6341-AF8A-68EF2EC86FD2}"/>
              </a:ext>
            </a:extLst>
          </p:cNvPr>
          <p:cNvCxnSpPr>
            <a:cxnSpLocks/>
          </p:cNvCxnSpPr>
          <p:nvPr/>
        </p:nvCxnSpPr>
        <p:spPr>
          <a:xfrm rot="-1200000">
            <a:off x="417846" y="3731564"/>
            <a:ext cx="402336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CCF5FC5-8488-EE4E-AB4B-9DCFF387BE79}"/>
              </a:ext>
            </a:extLst>
          </p:cNvPr>
          <p:cNvCxnSpPr>
            <a:cxnSpLocks/>
          </p:cNvCxnSpPr>
          <p:nvPr/>
        </p:nvCxnSpPr>
        <p:spPr>
          <a:xfrm rot="-1200000">
            <a:off x="345783" y="3331580"/>
            <a:ext cx="3886200" cy="0"/>
          </a:xfrm>
          <a:prstGeom prst="line">
            <a:avLst/>
          </a:prstGeom>
          <a:ln w="2222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4CDE4C-4DBF-C548-9403-D3501651BF32}"/>
              </a:ext>
            </a:extLst>
          </p:cNvPr>
          <p:cNvCxnSpPr>
            <a:cxnSpLocks/>
          </p:cNvCxnSpPr>
          <p:nvPr/>
        </p:nvCxnSpPr>
        <p:spPr>
          <a:xfrm rot="-600000" flipH="1" flipV="1">
            <a:off x="2112264" y="3401568"/>
            <a:ext cx="81942" cy="402336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lg" len="med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7B14A71E-25AF-4748-B208-8CF9BFC9C152}"/>
              </a:ext>
            </a:extLst>
          </p:cNvPr>
          <p:cNvSpPr/>
          <p:nvPr/>
        </p:nvSpPr>
        <p:spPr>
          <a:xfrm>
            <a:off x="5334000" y="1828800"/>
            <a:ext cx="3657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This is sometimes called the “widest road” approach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335A14-BD4E-1740-9581-A0C057C466CC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4426621" y="2247900"/>
            <a:ext cx="907379" cy="29966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E5F77452-BD5D-3F40-9885-C0E0A3B9325B}"/>
              </a:ext>
            </a:extLst>
          </p:cNvPr>
          <p:cNvSpPr/>
          <p:nvPr/>
        </p:nvSpPr>
        <p:spPr>
          <a:xfrm>
            <a:off x="5334000" y="2895600"/>
            <a:ext cx="365760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accent3"/>
                </a:solidFill>
              </a:rPr>
              <a:t>support vector machine </a:t>
            </a:r>
            <a:r>
              <a:rPr lang="en-US" sz="2000" dirty="0">
                <a:solidFill>
                  <a:schemeClr val="tx1"/>
                </a:solidFill>
              </a:rPr>
              <a:t>(SVM) is a technique that finds this road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The points that define the edges of the road are knows as the </a:t>
            </a:r>
            <a:r>
              <a:rPr lang="en-US" sz="2000" dirty="0">
                <a:solidFill>
                  <a:schemeClr val="accent3"/>
                </a:solidFill>
              </a:rPr>
              <a:t>support vectors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25F1E30-36A9-7F44-BC45-901E830E60AE}"/>
              </a:ext>
            </a:extLst>
          </p:cNvPr>
          <p:cNvSpPr/>
          <p:nvPr/>
        </p:nvSpPr>
        <p:spPr>
          <a:xfrm>
            <a:off x="8610600" y="6477000"/>
            <a:ext cx="91440" cy="91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3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2" grpId="0" animBg="1"/>
      <p:bldP spid="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8C906F0-8D71-8D4A-A391-5F222D2F15EA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380999" y="3779546"/>
          <a:ext cx="8452913" cy="247255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80808">
                  <a:extLst>
                    <a:ext uri="{9D8B030D-6E8A-4147-A177-3AD203B41FA5}">
                      <a16:colId xmlns:a16="http://schemas.microsoft.com/office/drawing/2014/main" val="3634918980"/>
                    </a:ext>
                  </a:extLst>
                </a:gridCol>
                <a:gridCol w="5672105">
                  <a:extLst>
                    <a:ext uri="{9D8B030D-6E8A-4147-A177-3AD203B41FA5}">
                      <a16:colId xmlns:a16="http://schemas.microsoft.com/office/drawing/2014/main" val="4189299068"/>
                    </a:ext>
                  </a:extLst>
                </a:gridCol>
              </a:tblGrid>
              <a:tr h="6576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019174"/>
                  </a:ext>
                </a:extLst>
              </a:tr>
              <a:tr h="8968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Weight equation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2025791"/>
                  </a:ext>
                </a:extLst>
              </a:tr>
              <a:tr h="91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Threshold 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665857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Classifiers and SVMs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46F6D7-000E-B142-B656-B4BB815348C1}"/>
              </a:ext>
            </a:extLst>
          </p:cNvPr>
          <p:cNvGrpSpPr/>
          <p:nvPr/>
        </p:nvGrpSpPr>
        <p:grpSpPr>
          <a:xfrm>
            <a:off x="388619" y="1306830"/>
            <a:ext cx="8445293" cy="2293707"/>
            <a:chOff x="373380" y="1180986"/>
            <a:chExt cx="8445293" cy="2293707"/>
          </a:xfrm>
        </p:grpSpPr>
        <p:graphicFrame>
          <p:nvGraphicFramePr>
            <p:cNvPr id="7" name="Content Placeholder 8">
              <a:extLst>
                <a:ext uri="{FF2B5EF4-FFF2-40B4-BE49-F238E27FC236}">
                  <a16:creationId xmlns:a16="http://schemas.microsoft.com/office/drawing/2014/main" id="{60A6680F-BFCF-554D-9395-8CB2810F0F9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3380" y="1180986"/>
            <a:ext cx="8445293" cy="2293707"/>
          </p:xfrm>
          <a:graphic>
            <a:graphicData uri="http://schemas.openxmlformats.org/drawingml/2006/table">
              <a:tbl>
                <a:tblPr firstRow="1" bandRow="1">
                  <a:tableStyleId>{7E9639D4-E3E2-4D34-9284-5A2195B3D0D7}</a:tableStyleId>
                </a:tblPr>
                <a:tblGrid>
                  <a:gridCol w="2815098">
                    <a:extLst>
                      <a:ext uri="{9D8B030D-6E8A-4147-A177-3AD203B41FA5}">
                        <a16:colId xmlns:a16="http://schemas.microsoft.com/office/drawing/2014/main" val="3634918980"/>
                      </a:ext>
                    </a:extLst>
                  </a:gridCol>
                  <a:gridCol w="5630195">
                    <a:extLst>
                      <a:ext uri="{9D8B030D-6E8A-4147-A177-3AD203B41FA5}">
                        <a16:colId xmlns:a16="http://schemas.microsoft.com/office/drawing/2014/main" val="4189299068"/>
                      </a:ext>
                    </a:extLst>
                  </a:gridCol>
                </a:tblGrid>
                <a:tr h="503763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dirty="0">
                            <a:solidFill>
                              <a:schemeClr val="tx1"/>
                            </a:solidFill>
                          </a:rPr>
                          <a:t>Linear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45019174"/>
                    </a:ext>
                  </a:extLst>
                </a:tr>
                <a:tr h="823396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dirty="0">
                            <a:solidFill>
                              <a:schemeClr val="tx1"/>
                            </a:solidFill>
                            <a:latin typeface="Bookman Old Style" panose="02050604050505020204" pitchFamily="18" charset="0"/>
                          </a:rPr>
                          <a:t>Weight equation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662025791"/>
                    </a:ext>
                  </a:extLst>
                </a:tr>
                <a:tr h="96654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dirty="0">
                            <a:solidFill>
                              <a:schemeClr val="tx1"/>
                            </a:solidFill>
                          </a:rPr>
                          <a:t>Threshold function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2196658577"/>
                    </a:ext>
                  </a:extLst>
                </a:tr>
              </a:tbl>
            </a:graphicData>
          </a:graphic>
        </p:graphicFrame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9328CA0-9087-CC4C-B93E-BFE7C5DC4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3800" y="2007756"/>
              <a:ext cx="4754880" cy="21336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F13A74-DA60-F443-97BF-39F3A2277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6514" y="2617356"/>
              <a:ext cx="2228215" cy="761365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EE6397F-3C49-A94E-BD42-DDA02CE27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456" y="5410200"/>
            <a:ext cx="2416810" cy="7613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B6D4E7-72C0-1441-877B-E733DE6A68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3280" y="4800600"/>
            <a:ext cx="5234940" cy="2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2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18B00E6-E8B3-8A4F-9561-33E758458594}"/>
              </a:ext>
            </a:extLst>
          </p:cNvPr>
          <p:cNvSpPr txBox="1"/>
          <p:nvPr/>
        </p:nvSpPr>
        <p:spPr>
          <a:xfrm>
            <a:off x="2199246" y="2803832"/>
            <a:ext cx="620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ookman Old Style" panose="02050604050505020204" pitchFamily="18" charset="0"/>
              </a:rPr>
              <a:t>+1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F6C05-126D-4A4C-9E78-0031D906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Margin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1DA5-D327-0646-890F-7C68AD6A419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5214567"/>
            <a:ext cx="8382000" cy="126243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200" dirty="0"/>
              <a:t>Like a linear classifier, the SVM separates at the line where its learned vector of weights is zero</a:t>
            </a:r>
            <a:endParaRPr lang="en-US" sz="2200" b="1" i="1" dirty="0"/>
          </a:p>
          <a:p>
            <a:pPr>
              <a:spcBef>
                <a:spcPts val="0"/>
              </a:spcBef>
            </a:pPr>
            <a:endParaRPr lang="en-US" sz="1900" dirty="0"/>
          </a:p>
          <a:p>
            <a:pPr lvl="1">
              <a:spcBef>
                <a:spcPts val="0"/>
              </a:spcBef>
            </a:pP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544D8-784A-A248-9857-56F7358AF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614BA-766A-C04E-8E80-1E70FCDD9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78BB64-85A5-094A-BB8D-827D8D8B111B}"/>
              </a:ext>
            </a:extLst>
          </p:cNvPr>
          <p:cNvCxnSpPr>
            <a:cxnSpLocks/>
          </p:cNvCxnSpPr>
          <p:nvPr/>
        </p:nvCxnSpPr>
        <p:spPr>
          <a:xfrm flipV="1">
            <a:off x="914400" y="1600200"/>
            <a:ext cx="0" cy="3276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D35A4E-37AC-5D45-9A92-AFF707D48843}"/>
              </a:ext>
            </a:extLst>
          </p:cNvPr>
          <p:cNvCxnSpPr>
            <a:cxnSpLocks/>
          </p:cNvCxnSpPr>
          <p:nvPr/>
        </p:nvCxnSpPr>
        <p:spPr>
          <a:xfrm>
            <a:off x="914400" y="4876800"/>
            <a:ext cx="3124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A43AB4-2E69-2F4B-9381-ABE51BE60538}"/>
              </a:ext>
            </a:extLst>
          </p:cNvPr>
          <p:cNvSpPr txBox="1"/>
          <p:nvPr/>
        </p:nvSpPr>
        <p:spPr>
          <a:xfrm>
            <a:off x="3962400" y="460857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3DCD2-E564-604A-9157-4CFFADE53F88}"/>
              </a:ext>
            </a:extLst>
          </p:cNvPr>
          <p:cNvSpPr txBox="1"/>
          <p:nvPr/>
        </p:nvSpPr>
        <p:spPr>
          <a:xfrm>
            <a:off x="685800" y="1169977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pc="300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1D82B2-0055-E040-9C89-92481B180C5A}"/>
              </a:ext>
            </a:extLst>
          </p:cNvPr>
          <p:cNvSpPr>
            <a:spLocks noChangeAspect="1"/>
          </p:cNvSpPr>
          <p:nvPr/>
        </p:nvSpPr>
        <p:spPr>
          <a:xfrm>
            <a:off x="2640267" y="3588801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DC0C0B-A3BB-374F-9614-B36923407357}"/>
              </a:ext>
            </a:extLst>
          </p:cNvPr>
          <p:cNvSpPr>
            <a:spLocks noChangeAspect="1"/>
          </p:cNvSpPr>
          <p:nvPr/>
        </p:nvSpPr>
        <p:spPr>
          <a:xfrm>
            <a:off x="1758405" y="3983232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F2CE90-B69A-D24D-8B74-470D917F17A2}"/>
              </a:ext>
            </a:extLst>
          </p:cNvPr>
          <p:cNvSpPr>
            <a:spLocks noChangeAspect="1"/>
          </p:cNvSpPr>
          <p:nvPr/>
        </p:nvSpPr>
        <p:spPr>
          <a:xfrm>
            <a:off x="1782637" y="4395641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1D614D-2E0A-6B47-B417-630CEDA7F689}"/>
              </a:ext>
            </a:extLst>
          </p:cNvPr>
          <p:cNvSpPr>
            <a:spLocks noChangeAspect="1"/>
          </p:cNvSpPr>
          <p:nvPr/>
        </p:nvSpPr>
        <p:spPr>
          <a:xfrm>
            <a:off x="2089267" y="4043687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1CC9C7-A947-A341-A648-56D3486E5173}"/>
              </a:ext>
            </a:extLst>
          </p:cNvPr>
          <p:cNvSpPr>
            <a:spLocks noChangeAspect="1"/>
          </p:cNvSpPr>
          <p:nvPr/>
        </p:nvSpPr>
        <p:spPr>
          <a:xfrm>
            <a:off x="2200888" y="4471425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77BE221-9006-2E4E-889D-E5685CC6FA3A}"/>
              </a:ext>
            </a:extLst>
          </p:cNvPr>
          <p:cNvSpPr>
            <a:spLocks noChangeAspect="1"/>
          </p:cNvSpPr>
          <p:nvPr/>
        </p:nvSpPr>
        <p:spPr>
          <a:xfrm>
            <a:off x="2140586" y="3713501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917775-7D15-F74F-BD56-1C4155918CFE}"/>
              </a:ext>
            </a:extLst>
          </p:cNvPr>
          <p:cNvSpPr>
            <a:spLocks noChangeAspect="1"/>
          </p:cNvSpPr>
          <p:nvPr/>
        </p:nvSpPr>
        <p:spPr>
          <a:xfrm>
            <a:off x="2611943" y="3965654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04ADCD90-391E-E140-B1A6-47D1F5484F26}"/>
              </a:ext>
            </a:extLst>
          </p:cNvPr>
          <p:cNvSpPr>
            <a:spLocks noChangeAspect="1"/>
          </p:cNvSpPr>
          <p:nvPr/>
        </p:nvSpPr>
        <p:spPr>
          <a:xfrm>
            <a:off x="1066809" y="3154689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0395EB44-60B7-744F-843F-AB25600140E3}"/>
              </a:ext>
            </a:extLst>
          </p:cNvPr>
          <p:cNvSpPr>
            <a:spLocks noChangeAspect="1"/>
          </p:cNvSpPr>
          <p:nvPr/>
        </p:nvSpPr>
        <p:spPr>
          <a:xfrm>
            <a:off x="1289659" y="2433753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05FBCF10-F56B-FE4A-B44E-06BBCC330844}"/>
              </a:ext>
            </a:extLst>
          </p:cNvPr>
          <p:cNvSpPr>
            <a:spLocks noChangeAspect="1"/>
          </p:cNvSpPr>
          <p:nvPr/>
        </p:nvSpPr>
        <p:spPr>
          <a:xfrm>
            <a:off x="1752864" y="2133609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9CFFF2B6-08BB-B545-9E78-A95DC85D668B}"/>
              </a:ext>
            </a:extLst>
          </p:cNvPr>
          <p:cNvSpPr>
            <a:spLocks noChangeAspect="1"/>
          </p:cNvSpPr>
          <p:nvPr/>
        </p:nvSpPr>
        <p:spPr>
          <a:xfrm>
            <a:off x="1878649" y="2614275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70D8BC6E-4615-1B4A-A8E1-A6151A4C094F}"/>
              </a:ext>
            </a:extLst>
          </p:cNvPr>
          <p:cNvSpPr>
            <a:spLocks noChangeAspect="1"/>
          </p:cNvSpPr>
          <p:nvPr/>
        </p:nvSpPr>
        <p:spPr>
          <a:xfrm>
            <a:off x="1624029" y="2806299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63EC76F5-B2E8-C647-94EE-FD8F14A9A3FF}"/>
              </a:ext>
            </a:extLst>
          </p:cNvPr>
          <p:cNvSpPr>
            <a:spLocks noChangeAspect="1"/>
          </p:cNvSpPr>
          <p:nvPr/>
        </p:nvSpPr>
        <p:spPr>
          <a:xfrm>
            <a:off x="2328854" y="2258056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D67480A7-1D71-1141-B0EE-CE2E7817465C}"/>
              </a:ext>
            </a:extLst>
          </p:cNvPr>
          <p:cNvSpPr>
            <a:spLocks noChangeAspect="1"/>
          </p:cNvSpPr>
          <p:nvPr/>
        </p:nvSpPr>
        <p:spPr>
          <a:xfrm>
            <a:off x="2209324" y="2600096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9167B6-C728-BD43-9FC6-51F4FDBA313B}"/>
              </a:ext>
            </a:extLst>
          </p:cNvPr>
          <p:cNvCxnSpPr>
            <a:cxnSpLocks/>
          </p:cNvCxnSpPr>
          <p:nvPr/>
        </p:nvCxnSpPr>
        <p:spPr>
          <a:xfrm rot="-600000" flipH="1" flipV="1">
            <a:off x="2243633" y="2896255"/>
            <a:ext cx="81942" cy="402336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sm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CCF5FC5-8488-EE4E-AB4B-9DCFF387BE79}"/>
              </a:ext>
            </a:extLst>
          </p:cNvPr>
          <p:cNvCxnSpPr>
            <a:cxnSpLocks/>
          </p:cNvCxnSpPr>
          <p:nvPr/>
        </p:nvCxnSpPr>
        <p:spPr>
          <a:xfrm rot="-1200000">
            <a:off x="345783" y="3331580"/>
            <a:ext cx="3886200" cy="0"/>
          </a:xfrm>
          <a:prstGeom prst="line">
            <a:avLst/>
          </a:prstGeom>
          <a:ln w="2222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4CDE4C-4DBF-C548-9403-D3501651BF32}"/>
              </a:ext>
            </a:extLst>
          </p:cNvPr>
          <p:cNvCxnSpPr>
            <a:cxnSpLocks/>
          </p:cNvCxnSpPr>
          <p:nvPr/>
        </p:nvCxnSpPr>
        <p:spPr>
          <a:xfrm rot="-600000" flipH="1" flipV="1">
            <a:off x="2398347" y="3280659"/>
            <a:ext cx="81942" cy="402336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 w="med" len="med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7B14A71E-25AF-4748-B208-8CF9BFC9C152}"/>
              </a:ext>
            </a:extLst>
          </p:cNvPr>
          <p:cNvSpPr/>
          <p:nvPr/>
        </p:nvSpPr>
        <p:spPr>
          <a:xfrm>
            <a:off x="5334000" y="1828800"/>
            <a:ext cx="3657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335A14-BD4E-1740-9581-A0C057C466CC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4426621" y="2247900"/>
            <a:ext cx="907379" cy="29966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0F688D3-664A-0A40-A431-9D3DBE5F3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0" y="2045471"/>
            <a:ext cx="2565400" cy="368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E0DB214-BA41-594A-BD83-4BF51C94B742}"/>
              </a:ext>
            </a:extLst>
          </p:cNvPr>
          <p:cNvSpPr txBox="1"/>
          <p:nvPr/>
        </p:nvSpPr>
        <p:spPr>
          <a:xfrm>
            <a:off x="2351646" y="3181290"/>
            <a:ext cx="620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ookman Old Style" panose="02050604050505020204" pitchFamily="18" charset="0"/>
              </a:rPr>
              <a:t>–1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356F5A-9392-0F47-8E56-6551779CFC99}"/>
              </a:ext>
            </a:extLst>
          </p:cNvPr>
          <p:cNvSpPr/>
          <p:nvPr/>
        </p:nvSpPr>
        <p:spPr>
          <a:xfrm>
            <a:off x="5334000" y="2895600"/>
            <a:ext cx="365760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</a:rPr>
              <a:t>A key difference: the SVM is going to do this </a:t>
            </a:r>
            <a:r>
              <a:rPr lang="en-US" sz="2000" b="1" i="1" dirty="0">
                <a:solidFill>
                  <a:schemeClr val="tx1"/>
                </a:solidFill>
              </a:rPr>
              <a:t>without</a:t>
            </a:r>
            <a:r>
              <a:rPr lang="en-US" sz="2000" dirty="0">
                <a:solidFill>
                  <a:schemeClr val="tx1"/>
                </a:solidFill>
              </a:rPr>
              <a:t> learning and remembering weight vector </a:t>
            </a:r>
            <a:r>
              <a:rPr lang="en-US" sz="2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w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</a:rPr>
              <a:t>Instead, it will use features of the </a:t>
            </a:r>
            <a:r>
              <a:rPr lang="en-US" sz="2000" b="1" i="1" dirty="0">
                <a:solidFill>
                  <a:schemeClr val="tx1"/>
                </a:solidFill>
              </a:rPr>
              <a:t>data-items themselves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705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9" grpId="0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6C05-126D-4A4C-9E78-0031D906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of SVMs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1DA5-D327-0646-890F-7C68AD6A419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5214567"/>
            <a:ext cx="8382000" cy="126243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200" dirty="0"/>
              <a:t>It turns out that the weight-vector </a:t>
            </a:r>
            <a:r>
              <a:rPr lang="en-US" sz="2400" b="1" dirty="0">
                <a:latin typeface="Bookman Old Style" panose="02050604050505020204" pitchFamily="18" charset="0"/>
              </a:rPr>
              <a:t>w</a:t>
            </a:r>
            <a:r>
              <a:rPr lang="en-US" sz="2200" dirty="0"/>
              <a:t> for the largest margin separator has some important properties relative to the closest data-points on each side (</a:t>
            </a:r>
            <a:r>
              <a:rPr lang="en-US" sz="2200" i="1" dirty="0">
                <a:latin typeface="Bookman Old Style" panose="02050604050505020204" pitchFamily="18" charset="0"/>
              </a:rPr>
              <a:t>x</a:t>
            </a:r>
            <a:r>
              <a:rPr lang="en-US" sz="2200" baseline="30000" dirty="0">
                <a:latin typeface="Bookman Old Style" panose="02050604050505020204" pitchFamily="18" charset="0"/>
              </a:rPr>
              <a:t>+</a:t>
            </a:r>
            <a:r>
              <a:rPr lang="en-US" sz="2200" dirty="0"/>
              <a:t> and </a:t>
            </a:r>
            <a:r>
              <a:rPr lang="en-US" sz="2200" i="1" spc="300" dirty="0">
                <a:latin typeface="Bookman Old Style" panose="02050604050505020204" pitchFamily="18" charset="0"/>
              </a:rPr>
              <a:t>x</a:t>
            </a:r>
            <a:r>
              <a:rPr lang="en-US" sz="2200" spc="300" baseline="30000" dirty="0">
                <a:latin typeface="Bookman Old Style" panose="02050604050505020204" pitchFamily="18" charset="0"/>
              </a:rPr>
              <a:t>–</a:t>
            </a:r>
            <a:r>
              <a:rPr lang="en-US" sz="2200" dirty="0"/>
              <a:t>)</a:t>
            </a:r>
            <a:endParaRPr lang="en-US" sz="2200" b="1" i="1" dirty="0"/>
          </a:p>
          <a:p>
            <a:pPr>
              <a:spcBef>
                <a:spcPts val="0"/>
              </a:spcBef>
            </a:pPr>
            <a:endParaRPr lang="en-US" sz="1900" dirty="0"/>
          </a:p>
          <a:p>
            <a:pPr lvl="1">
              <a:spcBef>
                <a:spcPts val="0"/>
              </a:spcBef>
            </a:pP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544D8-784A-A248-9857-56F7358AF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614BA-766A-C04E-8E80-1E70FCDD9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78BB64-85A5-094A-BB8D-827D8D8B111B}"/>
              </a:ext>
            </a:extLst>
          </p:cNvPr>
          <p:cNvCxnSpPr>
            <a:cxnSpLocks/>
          </p:cNvCxnSpPr>
          <p:nvPr/>
        </p:nvCxnSpPr>
        <p:spPr>
          <a:xfrm flipV="1">
            <a:off x="914400" y="1600200"/>
            <a:ext cx="0" cy="3276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D35A4E-37AC-5D45-9A92-AFF707D48843}"/>
              </a:ext>
            </a:extLst>
          </p:cNvPr>
          <p:cNvCxnSpPr>
            <a:cxnSpLocks/>
          </p:cNvCxnSpPr>
          <p:nvPr/>
        </p:nvCxnSpPr>
        <p:spPr>
          <a:xfrm>
            <a:off x="914400" y="4876800"/>
            <a:ext cx="3124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A43AB4-2E69-2F4B-9381-ABE51BE60538}"/>
              </a:ext>
            </a:extLst>
          </p:cNvPr>
          <p:cNvSpPr txBox="1"/>
          <p:nvPr/>
        </p:nvSpPr>
        <p:spPr>
          <a:xfrm>
            <a:off x="3962400" y="460857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3DCD2-E564-604A-9157-4CFFADE53F88}"/>
              </a:ext>
            </a:extLst>
          </p:cNvPr>
          <p:cNvSpPr txBox="1"/>
          <p:nvPr/>
        </p:nvSpPr>
        <p:spPr>
          <a:xfrm>
            <a:off x="685800" y="1169977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pc="300" dirty="0">
                <a:latin typeface="Bookman Old Style" panose="02050604050505020204" pitchFamily="18" charset="0"/>
              </a:rPr>
              <a:t>x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1D82B2-0055-E040-9C89-92481B180C5A}"/>
              </a:ext>
            </a:extLst>
          </p:cNvPr>
          <p:cNvSpPr>
            <a:spLocks noChangeAspect="1"/>
          </p:cNvSpPr>
          <p:nvPr/>
        </p:nvSpPr>
        <p:spPr>
          <a:xfrm>
            <a:off x="2640267" y="3588801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DC0C0B-A3BB-374F-9614-B36923407357}"/>
              </a:ext>
            </a:extLst>
          </p:cNvPr>
          <p:cNvSpPr>
            <a:spLocks noChangeAspect="1"/>
          </p:cNvSpPr>
          <p:nvPr/>
        </p:nvSpPr>
        <p:spPr>
          <a:xfrm>
            <a:off x="1758405" y="3983232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F2CE90-B69A-D24D-8B74-470D917F17A2}"/>
              </a:ext>
            </a:extLst>
          </p:cNvPr>
          <p:cNvSpPr>
            <a:spLocks noChangeAspect="1"/>
          </p:cNvSpPr>
          <p:nvPr/>
        </p:nvSpPr>
        <p:spPr>
          <a:xfrm>
            <a:off x="1782637" y="4395641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1D614D-2E0A-6B47-B417-630CEDA7F689}"/>
              </a:ext>
            </a:extLst>
          </p:cNvPr>
          <p:cNvSpPr>
            <a:spLocks noChangeAspect="1"/>
          </p:cNvSpPr>
          <p:nvPr/>
        </p:nvSpPr>
        <p:spPr>
          <a:xfrm>
            <a:off x="2089267" y="4043687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1CC9C7-A947-A341-A648-56D3486E5173}"/>
              </a:ext>
            </a:extLst>
          </p:cNvPr>
          <p:cNvSpPr>
            <a:spLocks noChangeAspect="1"/>
          </p:cNvSpPr>
          <p:nvPr/>
        </p:nvSpPr>
        <p:spPr>
          <a:xfrm>
            <a:off x="2200888" y="4471425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77BE221-9006-2E4E-889D-E5685CC6FA3A}"/>
              </a:ext>
            </a:extLst>
          </p:cNvPr>
          <p:cNvSpPr>
            <a:spLocks noChangeAspect="1"/>
          </p:cNvSpPr>
          <p:nvPr/>
        </p:nvSpPr>
        <p:spPr>
          <a:xfrm>
            <a:off x="2140586" y="3713501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917775-7D15-F74F-BD56-1C4155918CFE}"/>
              </a:ext>
            </a:extLst>
          </p:cNvPr>
          <p:cNvSpPr>
            <a:spLocks noChangeAspect="1"/>
          </p:cNvSpPr>
          <p:nvPr/>
        </p:nvSpPr>
        <p:spPr>
          <a:xfrm>
            <a:off x="2611943" y="3965654"/>
            <a:ext cx="192024" cy="192024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04ADCD90-391E-E140-B1A6-47D1F5484F26}"/>
              </a:ext>
            </a:extLst>
          </p:cNvPr>
          <p:cNvSpPr>
            <a:spLocks noChangeAspect="1"/>
          </p:cNvSpPr>
          <p:nvPr/>
        </p:nvSpPr>
        <p:spPr>
          <a:xfrm>
            <a:off x="1066809" y="3154689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0395EB44-60B7-744F-843F-AB25600140E3}"/>
              </a:ext>
            </a:extLst>
          </p:cNvPr>
          <p:cNvSpPr>
            <a:spLocks noChangeAspect="1"/>
          </p:cNvSpPr>
          <p:nvPr/>
        </p:nvSpPr>
        <p:spPr>
          <a:xfrm>
            <a:off x="1289659" y="2433753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05FBCF10-F56B-FE4A-B44E-06BBCC330844}"/>
              </a:ext>
            </a:extLst>
          </p:cNvPr>
          <p:cNvSpPr>
            <a:spLocks noChangeAspect="1"/>
          </p:cNvSpPr>
          <p:nvPr/>
        </p:nvSpPr>
        <p:spPr>
          <a:xfrm>
            <a:off x="1752864" y="2133609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9CFFF2B6-08BB-B545-9E78-A95DC85D668B}"/>
              </a:ext>
            </a:extLst>
          </p:cNvPr>
          <p:cNvSpPr>
            <a:spLocks noChangeAspect="1"/>
          </p:cNvSpPr>
          <p:nvPr/>
        </p:nvSpPr>
        <p:spPr>
          <a:xfrm>
            <a:off x="1878649" y="2614275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70D8BC6E-4615-1B4A-A8E1-A6151A4C094F}"/>
              </a:ext>
            </a:extLst>
          </p:cNvPr>
          <p:cNvSpPr>
            <a:spLocks noChangeAspect="1"/>
          </p:cNvSpPr>
          <p:nvPr/>
        </p:nvSpPr>
        <p:spPr>
          <a:xfrm>
            <a:off x="1624029" y="2806299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63EC76F5-B2E8-C647-94EE-FD8F14A9A3FF}"/>
              </a:ext>
            </a:extLst>
          </p:cNvPr>
          <p:cNvSpPr>
            <a:spLocks noChangeAspect="1"/>
          </p:cNvSpPr>
          <p:nvPr/>
        </p:nvSpPr>
        <p:spPr>
          <a:xfrm>
            <a:off x="2328854" y="2258056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D67480A7-1D71-1141-B0EE-CE2E7817465C}"/>
              </a:ext>
            </a:extLst>
          </p:cNvPr>
          <p:cNvSpPr>
            <a:spLocks noChangeAspect="1"/>
          </p:cNvSpPr>
          <p:nvPr/>
        </p:nvSpPr>
        <p:spPr>
          <a:xfrm>
            <a:off x="2209324" y="2600096"/>
            <a:ext cx="192024" cy="192024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CCF5FC5-8488-EE4E-AB4B-9DCFF387BE79}"/>
              </a:ext>
            </a:extLst>
          </p:cNvPr>
          <p:cNvCxnSpPr>
            <a:cxnSpLocks/>
          </p:cNvCxnSpPr>
          <p:nvPr/>
        </p:nvCxnSpPr>
        <p:spPr>
          <a:xfrm rot="-1200000">
            <a:off x="345783" y="3331580"/>
            <a:ext cx="3886200" cy="0"/>
          </a:xfrm>
          <a:prstGeom prst="line">
            <a:avLst/>
          </a:prstGeom>
          <a:ln w="2222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5E15BBB-E702-4043-A78B-DD9AE1B8CE68}"/>
              </a:ext>
            </a:extLst>
          </p:cNvPr>
          <p:cNvSpPr txBox="1"/>
          <p:nvPr/>
        </p:nvSpPr>
        <p:spPr>
          <a:xfrm>
            <a:off x="91098" y="2806299"/>
            <a:ext cx="620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pc="300" dirty="0">
                <a:latin typeface="Bookman Old Style" panose="02050604050505020204" pitchFamily="18" charset="0"/>
              </a:rPr>
              <a:t>x</a:t>
            </a:r>
            <a:r>
              <a:rPr lang="en-US" sz="2000" baseline="30000" dirty="0">
                <a:latin typeface="Bookman Old Style" panose="02050604050505020204" pitchFamily="18" charset="0"/>
              </a:rPr>
              <a:t>+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EC9DE0-BA3B-964D-A053-CD5931F999C6}"/>
              </a:ext>
            </a:extLst>
          </p:cNvPr>
          <p:cNvSpPr txBox="1"/>
          <p:nvPr/>
        </p:nvSpPr>
        <p:spPr>
          <a:xfrm>
            <a:off x="838200" y="3733800"/>
            <a:ext cx="620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pc="300" dirty="0">
                <a:latin typeface="Bookman Old Style" panose="02050604050505020204" pitchFamily="18" charset="0"/>
              </a:rPr>
              <a:t>x</a:t>
            </a:r>
            <a:r>
              <a:rPr lang="en-US" sz="2000" baseline="30000" dirty="0">
                <a:latin typeface="Bookman Old Style" panose="02050604050505020204" pitchFamily="18" charset="0"/>
              </a:rPr>
              <a:t>–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A9A5A0-B6E2-A44F-9E5F-6534C766FD99}"/>
              </a:ext>
            </a:extLst>
          </p:cNvPr>
          <p:cNvCxnSpPr>
            <a:cxnSpLocks/>
          </p:cNvCxnSpPr>
          <p:nvPr/>
        </p:nvCxnSpPr>
        <p:spPr>
          <a:xfrm flipH="1" flipV="1">
            <a:off x="457200" y="3071217"/>
            <a:ext cx="592582" cy="15027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6FD866-DD23-1E48-93D3-9869426C76F1}"/>
              </a:ext>
            </a:extLst>
          </p:cNvPr>
          <p:cNvCxnSpPr>
            <a:cxnSpLocks/>
          </p:cNvCxnSpPr>
          <p:nvPr/>
        </p:nvCxnSpPr>
        <p:spPr>
          <a:xfrm flipH="1" flipV="1">
            <a:off x="1219200" y="4023583"/>
            <a:ext cx="414433" cy="3768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DECBA9-1E2D-0B4F-BC73-EFCF3E768909}"/>
              </a:ext>
            </a:extLst>
          </p:cNvPr>
          <p:cNvGrpSpPr/>
          <p:nvPr/>
        </p:nvGrpSpPr>
        <p:grpSpPr>
          <a:xfrm>
            <a:off x="4850548" y="1371600"/>
            <a:ext cx="4167172" cy="1136066"/>
            <a:chOff x="4850548" y="1651611"/>
            <a:chExt cx="4167172" cy="113606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024B3C3-DBEA-164F-8CE6-AC7ACE384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4009" y="1851442"/>
              <a:ext cx="2000250" cy="73025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9366AF3-5A5D-9F4C-8B5B-9CF0FA81B609}"/>
                </a:ext>
              </a:extLst>
            </p:cNvPr>
            <p:cNvSpPr/>
            <p:nvPr/>
          </p:nvSpPr>
          <p:spPr>
            <a:xfrm>
              <a:off x="4850548" y="1651611"/>
              <a:ext cx="4167172" cy="1136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DE94BF-C964-2141-8991-778448155A7F}"/>
              </a:ext>
            </a:extLst>
          </p:cNvPr>
          <p:cNvGrpSpPr/>
          <p:nvPr/>
        </p:nvGrpSpPr>
        <p:grpSpPr>
          <a:xfrm>
            <a:off x="4824428" y="2667000"/>
            <a:ext cx="4167172" cy="1480940"/>
            <a:chOff x="4824428" y="2736267"/>
            <a:chExt cx="4167172" cy="148094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910D248-307C-8545-B861-C32B92170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4259" y="2920305"/>
              <a:ext cx="3079750" cy="1111250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7E9DB73-D599-DC45-8A63-8ECEDC9335E6}"/>
                </a:ext>
              </a:extLst>
            </p:cNvPr>
            <p:cNvSpPr/>
            <p:nvPr/>
          </p:nvSpPr>
          <p:spPr>
            <a:xfrm>
              <a:off x="4824428" y="2736267"/>
              <a:ext cx="4167172" cy="14809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C8F7147-CDA5-AE41-B1F0-B0B6634E3388}"/>
              </a:ext>
            </a:extLst>
          </p:cNvPr>
          <p:cNvGrpSpPr/>
          <p:nvPr/>
        </p:nvGrpSpPr>
        <p:grpSpPr>
          <a:xfrm>
            <a:off x="4824428" y="4307275"/>
            <a:ext cx="4167172" cy="874326"/>
            <a:chOff x="4824428" y="4307275"/>
            <a:chExt cx="4167172" cy="87432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757C99-5700-3848-BF13-47D75EED8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2321" y="4439049"/>
              <a:ext cx="3603625" cy="508000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651CCB-7A64-D048-915B-61D755A07011}"/>
                </a:ext>
              </a:extLst>
            </p:cNvPr>
            <p:cNvSpPr/>
            <p:nvPr/>
          </p:nvSpPr>
          <p:spPr>
            <a:xfrm>
              <a:off x="4824428" y="4307275"/>
              <a:ext cx="4167172" cy="87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580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3761-FDE4-8A48-96B1-F98A2FC0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of SVMs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6659-AF25-2E41-8628-9DB9792F48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Through the magic of mathematics (</a:t>
            </a:r>
            <a:r>
              <a:rPr lang="en-US" sz="2400" dirty="0" err="1"/>
              <a:t>Lagrangian</a:t>
            </a:r>
            <a:r>
              <a:rPr lang="en-US" sz="2400" dirty="0"/>
              <a:t> multipliers, to be specific), we can derive a </a:t>
            </a:r>
            <a:r>
              <a:rPr lang="en-US" sz="2400" dirty="0">
                <a:solidFill>
                  <a:schemeClr val="accent3"/>
                </a:solidFill>
              </a:rPr>
              <a:t>quadratic programming </a:t>
            </a:r>
            <a:r>
              <a:rPr lang="en-US" sz="2400" dirty="0"/>
              <a:t>problem</a:t>
            </a:r>
          </a:p>
          <a:p>
            <a:pPr marL="457200" indent="-457200">
              <a:spcAft>
                <a:spcPts val="4800"/>
              </a:spcAft>
              <a:buFont typeface="+mj-lt"/>
              <a:buAutoNum type="arabicPeriod"/>
            </a:pPr>
            <a:r>
              <a:rPr lang="en-US" sz="2400" dirty="0"/>
              <a:t>We start with our data-set: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We then solve a </a:t>
            </a:r>
            <a:r>
              <a:rPr lang="en-US" sz="2400" dirty="0">
                <a:solidFill>
                  <a:schemeClr val="accent3"/>
                </a:solidFill>
              </a:rPr>
              <a:t>constrained optimization </a:t>
            </a:r>
            <a:r>
              <a:rPr lang="en-US" sz="2400" dirty="0"/>
              <a:t>problem: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265BF-DEE0-1F41-A375-BCEF07B7E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3366-92B0-7747-9B63-ED69832DA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8AB17-985D-2F4F-A08E-EF360194B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705100"/>
            <a:ext cx="8343900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A00570-C982-2949-9154-0EB30224E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733800"/>
            <a:ext cx="5751286" cy="22860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11226A6-8AD1-C641-A325-79B953D27999}"/>
              </a:ext>
            </a:extLst>
          </p:cNvPr>
          <p:cNvGrpSpPr/>
          <p:nvPr/>
        </p:nvGrpSpPr>
        <p:grpSpPr>
          <a:xfrm>
            <a:off x="4038600" y="4648200"/>
            <a:ext cx="5029200" cy="1560576"/>
            <a:chOff x="3962400" y="4764024"/>
            <a:chExt cx="5029200" cy="15605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68486B-E650-FA4F-ABC1-2B0CECEE156A}"/>
                </a:ext>
              </a:extLst>
            </p:cNvPr>
            <p:cNvSpPr/>
            <p:nvPr/>
          </p:nvSpPr>
          <p:spPr>
            <a:xfrm>
              <a:off x="3962400" y="4764024"/>
              <a:ext cx="5029200" cy="15605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2000" b="1" dirty="0">
                  <a:solidFill>
                    <a:schemeClr val="tx1"/>
                  </a:solidFill>
                </a:rPr>
                <a:t>The goal</a:t>
              </a:r>
              <a:r>
                <a:rPr lang="en-US" sz="2000" dirty="0">
                  <a:solidFill>
                    <a:schemeClr val="tx1"/>
                  </a:solidFill>
                </a:rPr>
                <a:t>: based on </a:t>
              </a:r>
              <a:r>
                <a:rPr lang="en-US" sz="2000" b="1" i="1" dirty="0">
                  <a:solidFill>
                    <a:schemeClr val="tx1"/>
                  </a:solidFill>
                </a:rPr>
                <a:t>known</a:t>
              </a:r>
              <a:r>
                <a:rPr lang="en-US" sz="2000" dirty="0">
                  <a:solidFill>
                    <a:schemeClr val="tx1"/>
                  </a:solidFill>
                </a:rPr>
                <a:t> values (            ) </a:t>
              </a:r>
              <a:r>
                <a:rPr lang="en-US" sz="2000" b="1" i="1" dirty="0">
                  <a:solidFill>
                    <a:schemeClr val="tx1"/>
                  </a:solidFill>
                </a:rPr>
                <a:t>find</a:t>
              </a:r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>
                  <a:solidFill>
                    <a:schemeClr val="tx1"/>
                  </a:solidFill>
                </a:rPr>
                <a:t>the values we </a:t>
              </a:r>
              <a:r>
                <a:rPr lang="en-US" sz="2000" b="1" i="1" dirty="0">
                  <a:solidFill>
                    <a:schemeClr val="tx1"/>
                  </a:solidFill>
                </a:rPr>
                <a:t>don’t know </a:t>
              </a:r>
              <a:r>
                <a:rPr lang="en-US" sz="2000" dirty="0">
                  <a:solidFill>
                    <a:schemeClr val="tx1"/>
                  </a:solidFill>
                </a:rPr>
                <a:t>(</a:t>
              </a:r>
              <a:r>
                <a:rPr lang="en-US" sz="2000" dirty="0">
                  <a:solidFill>
                    <a:schemeClr val="tx1"/>
                  </a:solidFill>
                  <a:latin typeface="Bookman Old Style" panose="02050604050505020204" pitchFamily="18" charset="0"/>
                </a:rPr>
                <a:t>𝛼</a:t>
              </a:r>
              <a:r>
                <a:rPr lang="en-US" sz="2000" i="1" baseline="-25000" dirty="0" err="1">
                  <a:solidFill>
                    <a:schemeClr val="tx1"/>
                  </a:solidFill>
                  <a:latin typeface="Bookman Old Style" panose="02050604050505020204" pitchFamily="18" charset="0"/>
                </a:rPr>
                <a:t>i</a:t>
              </a:r>
              <a:r>
                <a:rPr lang="en-US" sz="2000" dirty="0">
                  <a:solidFill>
                    <a:schemeClr val="tx1"/>
                  </a:solidFill>
                </a:rPr>
                <a:t> ) that:</a:t>
              </a:r>
            </a:p>
            <a:p>
              <a:pPr marL="457200" indent="-457200" algn="l">
                <a:spcAft>
                  <a:spcPts val="600"/>
                </a:spcAft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</a:rPr>
                <a:t>Will </a:t>
              </a:r>
              <a:r>
                <a:rPr lang="en-US" sz="2000" dirty="0">
                  <a:solidFill>
                    <a:schemeClr val="accent3"/>
                  </a:solidFill>
                </a:rPr>
                <a:t>maximize</a:t>
              </a:r>
              <a:r>
                <a:rPr lang="en-US" sz="2000" dirty="0">
                  <a:solidFill>
                    <a:schemeClr val="tx1"/>
                  </a:solidFill>
                </a:rPr>
                <a:t> value of </a:t>
              </a:r>
              <a:r>
                <a:rPr lang="en-US" sz="2000" dirty="0">
                  <a:solidFill>
                    <a:schemeClr val="accent3"/>
                  </a:solidFill>
                </a:rPr>
                <a:t>margin </a:t>
              </a:r>
              <a:r>
                <a:rPr lang="en-US" sz="2000" i="1" spc="300" dirty="0">
                  <a:solidFill>
                    <a:schemeClr val="tx1"/>
                  </a:solidFill>
                  <a:latin typeface="Bookman Old Style" panose="02050604050505020204" pitchFamily="18" charset="0"/>
                </a:rPr>
                <a:t>W</a:t>
              </a:r>
              <a:r>
                <a:rPr lang="en-US" sz="2000" dirty="0">
                  <a:solidFill>
                    <a:schemeClr val="tx1"/>
                  </a:solidFill>
                  <a:latin typeface="Bookman Old Style" panose="02050604050505020204" pitchFamily="18" charset="0"/>
                </a:rPr>
                <a:t>(𝛼)</a:t>
              </a:r>
            </a:p>
            <a:p>
              <a:pPr marL="457200" indent="-457200" algn="l">
                <a:spcAft>
                  <a:spcPts val="2800"/>
                </a:spcAft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</a:rPr>
                <a:t>Satisfy the two numerical </a:t>
              </a:r>
              <a:r>
                <a:rPr lang="en-US" sz="2000" dirty="0">
                  <a:solidFill>
                    <a:schemeClr val="accent3"/>
                  </a:solidFill>
                </a:rPr>
                <a:t>constraints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1BB6C0A-EA8A-5341-89E2-43E4D258C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79286" y="4953000"/>
              <a:ext cx="72390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701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_lecs">
  <a:themeElements>
    <a:clrScheme name="Custom 15">
      <a:dk1>
        <a:srgbClr val="512C1D"/>
      </a:dk1>
      <a:lt1>
        <a:srgbClr val="FFFFFF"/>
      </a:lt1>
      <a:dk2>
        <a:srgbClr val="646469"/>
      </a:dk2>
      <a:lt2>
        <a:srgbClr val="DDE9EC"/>
      </a:lt2>
      <a:accent1>
        <a:srgbClr val="3071AE"/>
      </a:accent1>
      <a:accent2>
        <a:srgbClr val="3E8EDE"/>
      </a:accent2>
      <a:accent3>
        <a:srgbClr val="CB333B"/>
      </a:accent3>
      <a:accent4>
        <a:srgbClr val="566C11"/>
      </a:accent4>
      <a:accent5>
        <a:srgbClr val="61A60A"/>
      </a:accent5>
      <a:accent6>
        <a:srgbClr val="D35D00"/>
      </a:accent6>
      <a:hlink>
        <a:srgbClr val="CB333B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 w="22225">
          <a:solidFill>
            <a:schemeClr val="accent3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new_lecs.thmx</Template>
  <TotalTime>88994</TotalTime>
  <Words>1364</Words>
  <Application>Microsoft Macintosh PowerPoint</Application>
  <PresentationFormat>On-screen Show (4:3)</PresentationFormat>
  <Paragraphs>184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Bookman Old Style</vt:lpstr>
      <vt:lpstr>Courier</vt:lpstr>
      <vt:lpstr>Gill Sans MT</vt:lpstr>
      <vt:lpstr>Helvetica</vt:lpstr>
      <vt:lpstr>Times New Roman</vt:lpstr>
      <vt:lpstr>Wingdings</vt:lpstr>
      <vt:lpstr>Wingdings 3</vt:lpstr>
      <vt:lpstr>new_lecs</vt:lpstr>
      <vt:lpstr>Class #09:  Support Vector Machines (SVMs) and Kernel Functions</vt:lpstr>
      <vt:lpstr>Data Separation</vt:lpstr>
      <vt:lpstr>“Fragile” Separation</vt:lpstr>
      <vt:lpstr>“Robust” Separation</vt:lpstr>
      <vt:lpstr>Large Margin Separation</vt:lpstr>
      <vt:lpstr>Linear Classifiers and SVMs</vt:lpstr>
      <vt:lpstr>Large Margin Separation</vt:lpstr>
      <vt:lpstr>Mathematics of SVMs</vt:lpstr>
      <vt:lpstr>Mathematics of SVMs</vt:lpstr>
      <vt:lpstr>Mathematics of SVMs</vt:lpstr>
      <vt:lpstr>The Dual Formulation</vt:lpstr>
      <vt:lpstr>The Dual Formulation</vt:lpstr>
      <vt:lpstr>Sparseness of SVMs</vt:lpstr>
      <vt:lpstr>Hard and Soft Margins</vt:lpstr>
      <vt:lpstr>Hard and Soft Margins</vt:lpstr>
      <vt:lpstr>Another Nice Trick</vt:lpstr>
      <vt:lpstr>Transforming Non-Separable Data</vt:lpstr>
      <vt:lpstr>Transforming Non-Separable Data</vt:lpstr>
      <vt:lpstr>The “Kernel Trick”</vt:lpstr>
      <vt:lpstr>Simplifying the Transformation Function</vt:lpstr>
      <vt:lpstr>The Kernel Function</vt:lpstr>
      <vt:lpstr>Another Reason to Use Kernel Functions</vt:lpstr>
    </vt:vector>
  </TitlesOfParts>
  <Manager/>
  <Company>University of Massachusetts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subject/>
  <dc:creator>Don Towsley</dc:creator>
  <cp:keywords/>
  <dc:description/>
  <cp:lastModifiedBy>Martin Allen</cp:lastModifiedBy>
  <cp:revision>2456</cp:revision>
  <cp:lastPrinted>2020-01-15T13:37:23Z</cp:lastPrinted>
  <dcterms:created xsi:type="dcterms:W3CDTF">2017-09-06T15:49:01Z</dcterms:created>
  <dcterms:modified xsi:type="dcterms:W3CDTF">2020-07-22T12:34:33Z</dcterms:modified>
  <cp:category/>
</cp:coreProperties>
</file>