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19"/>
  </p:notesMasterIdLst>
  <p:handoutMasterIdLst>
    <p:handoutMasterId r:id="rId20"/>
  </p:handoutMasterIdLst>
  <p:sldIdLst>
    <p:sldId id="1262" r:id="rId2"/>
    <p:sldId id="1376" r:id="rId3"/>
    <p:sldId id="1377" r:id="rId4"/>
    <p:sldId id="1378" r:id="rId5"/>
    <p:sldId id="1379" r:id="rId6"/>
    <p:sldId id="1380" r:id="rId7"/>
    <p:sldId id="1476" r:id="rId8"/>
    <p:sldId id="1556" r:id="rId9"/>
    <p:sldId id="1516" r:id="rId10"/>
    <p:sldId id="1517" r:id="rId11"/>
    <p:sldId id="1519" r:id="rId12"/>
    <p:sldId id="1518" r:id="rId13"/>
    <p:sldId id="1497" r:id="rId14"/>
    <p:sldId id="1555" r:id="rId15"/>
    <p:sldId id="1550" r:id="rId16"/>
    <p:sldId id="1551" r:id="rId17"/>
    <p:sldId id="1553" r:id="rId18"/>
  </p:sldIdLst>
  <p:sldSz cx="9144000" cy="6858000" type="screen4x3"/>
  <p:notesSz cx="9283700" cy="7035800"/>
  <p:defaultTextStyle>
    <a:defPPr>
      <a:defRPr lang="en-US"/>
    </a:defPPr>
    <a:lvl1pPr algn="ctr" rtl="0" eaLnBrk="0" fontAlgn="base" hangingPunct="0">
      <a:spcBef>
        <a:spcPct val="0"/>
      </a:spcBef>
      <a:spcAft>
        <a:spcPct val="0"/>
      </a:spcAft>
      <a:defRPr sz="2400" kern="1200">
        <a:solidFill>
          <a:schemeClr val="tx1"/>
        </a:solidFill>
        <a:latin typeface="Helvetica" charset="0"/>
        <a:ea typeface="+mn-ea"/>
        <a:cs typeface="+mn-cs"/>
      </a:defRPr>
    </a:lvl1pPr>
    <a:lvl2pPr marL="457200" algn="ctr" rtl="0" eaLnBrk="0" fontAlgn="base" hangingPunct="0">
      <a:spcBef>
        <a:spcPct val="0"/>
      </a:spcBef>
      <a:spcAft>
        <a:spcPct val="0"/>
      </a:spcAft>
      <a:defRPr sz="2400" kern="1200">
        <a:solidFill>
          <a:schemeClr val="tx1"/>
        </a:solidFill>
        <a:latin typeface="Helvetica" charset="0"/>
        <a:ea typeface="+mn-ea"/>
        <a:cs typeface="+mn-cs"/>
      </a:defRPr>
    </a:lvl2pPr>
    <a:lvl3pPr marL="914400" algn="ctr" rtl="0" eaLnBrk="0" fontAlgn="base" hangingPunct="0">
      <a:spcBef>
        <a:spcPct val="0"/>
      </a:spcBef>
      <a:spcAft>
        <a:spcPct val="0"/>
      </a:spcAft>
      <a:defRPr sz="2400" kern="1200">
        <a:solidFill>
          <a:schemeClr val="tx1"/>
        </a:solidFill>
        <a:latin typeface="Helvetica" charset="0"/>
        <a:ea typeface="+mn-ea"/>
        <a:cs typeface="+mn-cs"/>
      </a:defRPr>
    </a:lvl3pPr>
    <a:lvl4pPr marL="1371600" algn="ctr" rtl="0" eaLnBrk="0" fontAlgn="base" hangingPunct="0">
      <a:spcBef>
        <a:spcPct val="0"/>
      </a:spcBef>
      <a:spcAft>
        <a:spcPct val="0"/>
      </a:spcAft>
      <a:defRPr sz="2400" kern="1200">
        <a:solidFill>
          <a:schemeClr val="tx1"/>
        </a:solidFill>
        <a:latin typeface="Helvetica" charset="0"/>
        <a:ea typeface="+mn-ea"/>
        <a:cs typeface="+mn-cs"/>
      </a:defRPr>
    </a:lvl4pPr>
    <a:lvl5pPr marL="1828800" algn="ctr" rtl="0" eaLnBrk="0" fontAlgn="base" hangingPunct="0">
      <a:spcBef>
        <a:spcPct val="0"/>
      </a:spcBef>
      <a:spcAft>
        <a:spcPct val="0"/>
      </a:spcAft>
      <a:defRPr sz="2400" kern="1200">
        <a:solidFill>
          <a:schemeClr val="tx1"/>
        </a:solidFill>
        <a:latin typeface="Helvetica" charset="0"/>
        <a:ea typeface="+mn-ea"/>
        <a:cs typeface="+mn-cs"/>
      </a:defRPr>
    </a:lvl5pPr>
    <a:lvl6pPr marL="2286000" algn="l" defTabSz="457200" rtl="0" eaLnBrk="1" latinLnBrk="0" hangingPunct="1">
      <a:defRPr sz="2400" kern="1200">
        <a:solidFill>
          <a:schemeClr val="tx1"/>
        </a:solidFill>
        <a:latin typeface="Helvetica" charset="0"/>
        <a:ea typeface="+mn-ea"/>
        <a:cs typeface="+mn-cs"/>
      </a:defRPr>
    </a:lvl6pPr>
    <a:lvl7pPr marL="2743200" algn="l" defTabSz="457200" rtl="0" eaLnBrk="1" latinLnBrk="0" hangingPunct="1">
      <a:defRPr sz="2400" kern="1200">
        <a:solidFill>
          <a:schemeClr val="tx1"/>
        </a:solidFill>
        <a:latin typeface="Helvetica" charset="0"/>
        <a:ea typeface="+mn-ea"/>
        <a:cs typeface="+mn-cs"/>
      </a:defRPr>
    </a:lvl7pPr>
    <a:lvl8pPr marL="3200400" algn="l" defTabSz="457200" rtl="0" eaLnBrk="1" latinLnBrk="0" hangingPunct="1">
      <a:defRPr sz="2400" kern="1200">
        <a:solidFill>
          <a:schemeClr val="tx1"/>
        </a:solidFill>
        <a:latin typeface="Helvetica" charset="0"/>
        <a:ea typeface="+mn-ea"/>
        <a:cs typeface="+mn-cs"/>
      </a:defRPr>
    </a:lvl8pPr>
    <a:lvl9pPr marL="3657600" algn="l" defTabSz="457200" rtl="0" eaLnBrk="1" latinLnBrk="0" hangingPunct="1">
      <a:defRPr sz="2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6">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clrMru>
    <a:srgbClr val="E5FFFF"/>
    <a:srgbClr val="FDD22B"/>
    <a:srgbClr val="020000"/>
    <a:srgbClr val="3251D1"/>
    <a:srgbClr val="4F6F92"/>
    <a:srgbClr val="57B0FF"/>
    <a:srgbClr val="FFFF00"/>
    <a:srgbClr val="339900"/>
    <a:srgbClr val="CCCCCC"/>
    <a:srgbClr val="099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4" autoAdjust="0"/>
    <p:restoredTop sz="90952"/>
  </p:normalViewPr>
  <p:slideViewPr>
    <p:cSldViewPr>
      <p:cViewPr varScale="1">
        <p:scale>
          <a:sx n="116" d="100"/>
          <a:sy n="116" d="100"/>
        </p:scale>
        <p:origin x="4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0"/>
    </p:cViewPr>
  </p:sorterViewPr>
  <p:notesViewPr>
    <p:cSldViewPr>
      <p:cViewPr varScale="1">
        <p:scale>
          <a:sx n="156" d="100"/>
          <a:sy n="156" d="100"/>
        </p:scale>
        <p:origin x="-1104" y="-104"/>
      </p:cViewPr>
      <p:guideLst>
        <p:guide orient="horz" pos="2216"/>
        <p:guide pos="29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3978275" cy="346075"/>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l" defTabSz="920750">
              <a:defRPr sz="1200">
                <a:latin typeface="Times New Roman" charset="0"/>
              </a:defRPr>
            </a:lvl1pPr>
          </a:lstStyle>
          <a:p>
            <a:endParaRPr lang="en-US" dirty="0"/>
          </a:p>
        </p:txBody>
      </p:sp>
      <p:sp>
        <p:nvSpPr>
          <p:cNvPr id="172035" name="Rectangle 3"/>
          <p:cNvSpPr>
            <a:spLocks noGrp="1" noChangeArrowheads="1"/>
          </p:cNvSpPr>
          <p:nvPr>
            <p:ph type="dt" sz="quarter" idx="1"/>
          </p:nvPr>
        </p:nvSpPr>
        <p:spPr bwMode="auto">
          <a:xfrm>
            <a:off x="5305425" y="0"/>
            <a:ext cx="3978275" cy="346075"/>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r" defTabSz="920750">
              <a:defRPr sz="1200">
                <a:latin typeface="Times New Roman" charset="0"/>
              </a:defRPr>
            </a:lvl1pPr>
          </a:lstStyle>
          <a:p>
            <a:endParaRPr lang="en-US" dirty="0"/>
          </a:p>
        </p:txBody>
      </p:sp>
      <p:sp>
        <p:nvSpPr>
          <p:cNvPr id="172036" name="Rectangle 4"/>
          <p:cNvSpPr>
            <a:spLocks noGrp="1" noChangeArrowheads="1"/>
          </p:cNvSpPr>
          <p:nvPr>
            <p:ph type="ftr" sz="quarter" idx="2"/>
          </p:nvPr>
        </p:nvSpPr>
        <p:spPr bwMode="auto">
          <a:xfrm>
            <a:off x="0" y="6700838"/>
            <a:ext cx="3978275" cy="346075"/>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l" defTabSz="920750">
              <a:defRPr sz="1200">
                <a:latin typeface="Times New Roman" charset="0"/>
              </a:defRPr>
            </a:lvl1pPr>
          </a:lstStyle>
          <a:p>
            <a:endParaRPr lang="en-US" dirty="0"/>
          </a:p>
        </p:txBody>
      </p:sp>
      <p:sp>
        <p:nvSpPr>
          <p:cNvPr id="172037" name="Rectangle 5"/>
          <p:cNvSpPr>
            <a:spLocks noGrp="1" noChangeArrowheads="1"/>
          </p:cNvSpPr>
          <p:nvPr>
            <p:ph type="sldNum" sz="quarter" idx="3"/>
          </p:nvPr>
        </p:nvSpPr>
        <p:spPr bwMode="auto">
          <a:xfrm>
            <a:off x="5305425" y="6700838"/>
            <a:ext cx="3978275" cy="346075"/>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r" defTabSz="920750">
              <a:defRPr sz="1200">
                <a:latin typeface="Times New Roman" charset="0"/>
              </a:defRPr>
            </a:lvl1pPr>
          </a:lstStyle>
          <a:p>
            <a:fld id="{FED210AC-0B1E-A14F-AC42-C56FA48605A7}"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4313" cy="350838"/>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lvl1pPr algn="l" defTabSz="933450">
              <a:defRPr sz="1200">
                <a:latin typeface="Times New Roman" charset="0"/>
              </a:defRPr>
            </a:lvl1pPr>
          </a:lstStyle>
          <a:p>
            <a:endParaRPr lang="en-US" dirty="0"/>
          </a:p>
        </p:txBody>
      </p:sp>
      <p:sp>
        <p:nvSpPr>
          <p:cNvPr id="3075" name="Rectangle 3"/>
          <p:cNvSpPr>
            <a:spLocks noGrp="1" noChangeArrowheads="1"/>
          </p:cNvSpPr>
          <p:nvPr>
            <p:ph type="dt" idx="1"/>
          </p:nvPr>
        </p:nvSpPr>
        <p:spPr bwMode="auto">
          <a:xfrm>
            <a:off x="5259388" y="0"/>
            <a:ext cx="4024312" cy="350838"/>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lvl1pPr algn="r" defTabSz="933450">
              <a:defRPr sz="1200">
                <a:latin typeface="Times New Roman" charset="0"/>
              </a:defRPr>
            </a:lvl1pPr>
          </a:lstStyle>
          <a:p>
            <a:endParaRPr lang="en-US" dirty="0"/>
          </a:p>
        </p:txBody>
      </p:sp>
      <p:sp>
        <p:nvSpPr>
          <p:cNvPr id="3076" name="Rectangle 4"/>
          <p:cNvSpPr>
            <a:spLocks noGrp="1" noRot="1" noChangeAspect="1" noChangeArrowheads="1" noTextEdit="1"/>
          </p:cNvSpPr>
          <p:nvPr>
            <p:ph type="sldImg" idx="2"/>
          </p:nvPr>
        </p:nvSpPr>
        <p:spPr bwMode="auto">
          <a:xfrm>
            <a:off x="2882900" y="527050"/>
            <a:ext cx="3519488" cy="26400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236663" y="3341688"/>
            <a:ext cx="6810375" cy="3167062"/>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6684963"/>
            <a:ext cx="4024313" cy="350837"/>
          </a:xfrm>
          <a:prstGeom prst="rect">
            <a:avLst/>
          </a:prstGeom>
          <a:noFill/>
          <a:ln w="9525">
            <a:noFill/>
            <a:miter lim="800000"/>
            <a:headEnd/>
            <a:tailEnd/>
          </a:ln>
          <a:effectLst/>
        </p:spPr>
        <p:txBody>
          <a:bodyPr vert="horz" wrap="square" lIns="93240" tIns="46620" rIns="93240" bIns="46620" numCol="1" anchor="b" anchorCtr="0" compatLnSpc="1">
            <a:prstTxWarp prst="textNoShape">
              <a:avLst/>
            </a:prstTxWarp>
          </a:bodyPr>
          <a:lstStyle>
            <a:lvl1pPr algn="l" defTabSz="933450">
              <a:defRPr sz="1200">
                <a:latin typeface="Times New Roman" charset="0"/>
              </a:defRPr>
            </a:lvl1pPr>
          </a:lstStyle>
          <a:p>
            <a:endParaRPr lang="en-US" dirty="0"/>
          </a:p>
        </p:txBody>
      </p:sp>
      <p:sp>
        <p:nvSpPr>
          <p:cNvPr id="3079" name="Rectangle 7"/>
          <p:cNvSpPr>
            <a:spLocks noGrp="1" noChangeArrowheads="1"/>
          </p:cNvSpPr>
          <p:nvPr>
            <p:ph type="sldNum" sz="quarter" idx="5"/>
          </p:nvPr>
        </p:nvSpPr>
        <p:spPr bwMode="auto">
          <a:xfrm>
            <a:off x="5259388" y="6684963"/>
            <a:ext cx="4024312" cy="350837"/>
          </a:xfrm>
          <a:prstGeom prst="rect">
            <a:avLst/>
          </a:prstGeom>
          <a:noFill/>
          <a:ln w="9525">
            <a:noFill/>
            <a:miter lim="800000"/>
            <a:headEnd/>
            <a:tailEnd/>
          </a:ln>
          <a:effectLst/>
        </p:spPr>
        <p:txBody>
          <a:bodyPr vert="horz" wrap="square" lIns="93240" tIns="46620" rIns="93240" bIns="46620" numCol="1" anchor="b" anchorCtr="0" compatLnSpc="1">
            <a:prstTxWarp prst="textNoShape">
              <a:avLst/>
            </a:prstTxWarp>
          </a:bodyPr>
          <a:lstStyle>
            <a:lvl1pPr algn="r" defTabSz="933450">
              <a:defRPr sz="1200">
                <a:latin typeface="Times New Roman" charset="0"/>
              </a:defRPr>
            </a:lvl1pPr>
          </a:lstStyle>
          <a:p>
            <a:fld id="{E6B0C90F-4174-C14F-A195-774157CA1723}"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B0C90F-4174-C14F-A195-774157CA1723}" type="slidenum">
              <a:rPr lang="en-US" smtClean="0"/>
              <a:pPr/>
              <a:t>6</a:t>
            </a:fld>
            <a:endParaRPr lang="en-US" dirty="0"/>
          </a:p>
        </p:txBody>
      </p:sp>
    </p:spTree>
    <p:extLst>
      <p:ext uri="{BB962C8B-B14F-4D97-AF65-F5344CB8AC3E}">
        <p14:creationId xmlns:p14="http://schemas.microsoft.com/office/powerpoint/2010/main" val="1060441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4"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5"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p>
        </p:txBody>
      </p:sp>
      <p:sp>
        <p:nvSpPr>
          <p:cNvPr id="3" name="Content Placeholder 2"/>
          <p:cNvSpPr>
            <a:spLocks noGrp="1"/>
          </p:cNvSpPr>
          <p:nvPr>
            <p:ph sz="half" idx="1"/>
          </p:nvPr>
        </p:nvSpPr>
        <p:spPr>
          <a:xfrm>
            <a:off x="912813" y="1905000"/>
            <a:ext cx="39782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3488" y="1905000"/>
            <a:ext cx="397986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5"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6"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p>
        </p:txBody>
      </p:sp>
      <p:sp>
        <p:nvSpPr>
          <p:cNvPr id="3" name="Text Placeholder 2"/>
          <p:cNvSpPr>
            <a:spLocks noGrp="1"/>
          </p:cNvSpPr>
          <p:nvPr>
            <p:ph type="body" sz="half" idx="1"/>
          </p:nvPr>
        </p:nvSpPr>
        <p:spPr>
          <a:xfrm>
            <a:off x="912813" y="1905000"/>
            <a:ext cx="8110537"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2813" y="4152900"/>
            <a:ext cx="8110537"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0"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1"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5"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6"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4"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5"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2" name="Footer Placeholder 2"/>
          <p:cNvSpPr>
            <a:spLocks noGrp="1"/>
          </p:cNvSpPr>
          <p:nvPr>
            <p:ph type="ftr" sz="quarter" idx="11"/>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4" name="Slide Number Placeholder 22"/>
          <p:cNvSpPr>
            <a:spLocks noGrp="1"/>
          </p:cNvSpPr>
          <p:nvPr>
            <p:ph type="sldNum" sz="quarter" idx="12"/>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pPr algn="l"/>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Wednesday, 22 Jan. 2020</a:t>
            </a:r>
            <a:endParaRPr lang="en-US" dirty="0"/>
          </a:p>
        </p:txBody>
      </p:sp>
      <p:sp>
        <p:nvSpPr>
          <p:cNvPr id="6" name="Footer Placeholder 5"/>
          <p:cNvSpPr>
            <a:spLocks noGrp="1"/>
          </p:cNvSpPr>
          <p:nvPr>
            <p:ph type="ftr" sz="quarter" idx="11"/>
          </p:nvPr>
        </p:nvSpPr>
        <p:spPr/>
        <p:txBody>
          <a:bodyPr/>
          <a:lstStyle/>
          <a:p>
            <a:r>
              <a:rPr lang="en-US"/>
              <a:t>Machine Learning (COMP 135)</a:t>
            </a:r>
            <a:endParaRPr lang="en-US" dirty="0"/>
          </a:p>
        </p:txBody>
      </p:sp>
      <p:sp>
        <p:nvSpPr>
          <p:cNvPr id="7" name="Slide Number Placeholder 6"/>
          <p:cNvSpPr>
            <a:spLocks noGrp="1"/>
          </p:cNvSpPr>
          <p:nvPr>
            <p:ph type="sldNum" sz="quarter" idx="12"/>
          </p:nvPr>
        </p:nvSpPr>
        <p:spPr>
          <a:xfrm>
            <a:off x="7391400" y="6356350"/>
            <a:ext cx="993648" cy="365760"/>
          </a:xfrm>
          <a:prstGeom prst="rect">
            <a:avLst/>
          </a:prstGeom>
        </p:spPr>
        <p:txBody>
          <a:bodyPr/>
          <a:lstStyle/>
          <a:p>
            <a:fld id="{CF871E9B-9377-9E47-A740-0327C5A5B6B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bg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olidFill>
          <a:ln>
            <a:noFill/>
          </a:ln>
          <a:effectLst/>
        </p:spPr>
        <p:txBody>
          <a:bodyPr/>
          <a:lstStyle>
            <a:lvl1pPr marL="0" indent="0">
              <a:spcBef>
                <a:spcPts val="600"/>
              </a:spcBef>
              <a:buNone/>
              <a:defRPr sz="3200">
                <a:solidFill>
                  <a:schemeClr val="bg1"/>
                </a:solidFill>
              </a:defRPr>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solidFill>
                  <a:schemeClr val="bg2"/>
                </a:solidFill>
              </a:defRPr>
            </a:lvl1pPr>
          </a:lstStyle>
          <a:p>
            <a:r>
              <a:rPr lang="en-US"/>
              <a:t>Wednesday, 22 Jan. 2020</a:t>
            </a:r>
            <a:endParaRPr lang="en-US" dirty="0"/>
          </a:p>
        </p:txBody>
      </p:sp>
      <p:sp>
        <p:nvSpPr>
          <p:cNvPr id="6" name="Footer Placeholder 5"/>
          <p:cNvSpPr>
            <a:spLocks noGrp="1"/>
          </p:cNvSpPr>
          <p:nvPr>
            <p:ph type="ftr" sz="quarter" idx="11"/>
          </p:nvPr>
        </p:nvSpPr>
        <p:spPr/>
        <p:txBody>
          <a:bodyPr/>
          <a:lstStyle>
            <a:lvl1pPr>
              <a:defRPr>
                <a:solidFill>
                  <a:schemeClr val="bg2"/>
                </a:solidFill>
              </a:defRPr>
            </a:lvl1pPr>
          </a:lstStyle>
          <a:p>
            <a:r>
              <a:rPr lang="en-US"/>
              <a:t>Machine Learning (COMP 135)</a:t>
            </a:r>
            <a:endParaRPr lang="en-US" dirty="0"/>
          </a:p>
        </p:txBody>
      </p:sp>
      <p:sp>
        <p:nvSpPr>
          <p:cNvPr id="7" name="Slide Number Placeholder 6"/>
          <p:cNvSpPr>
            <a:spLocks noGrp="1"/>
          </p:cNvSpPr>
          <p:nvPr>
            <p:ph type="sldNum" sz="quarter" idx="12"/>
          </p:nvPr>
        </p:nvSpPr>
        <p:spPr>
          <a:xfrm>
            <a:off x="7391400" y="6356350"/>
            <a:ext cx="993648" cy="365760"/>
          </a:xfrm>
          <a:prstGeom prst="rect">
            <a:avLst/>
          </a:prstGeom>
        </p:spPr>
        <p:txBody>
          <a:bodyPr/>
          <a:lstStyle>
            <a:lvl1pPr>
              <a:defRPr>
                <a:solidFill>
                  <a:schemeClr val="bg2"/>
                </a:solidFill>
              </a:defRPr>
            </a:lvl1pPr>
          </a:lstStyle>
          <a:p>
            <a:fld id="{CF871E9B-9377-9E47-A740-0327C5A5B6B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solidFill>
                <a:schemeClr val="bg1"/>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22 Jan. 2020</a:t>
            </a:r>
            <a:endParaRPr lang="en-US" dirty="0"/>
          </a:p>
        </p:txBody>
      </p:sp>
      <p:sp>
        <p:nvSpPr>
          <p:cNvPr id="3"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Machine Learning (COMP 135)</a:t>
            </a:r>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mu.edu/~tom/mlbook.html" TargetMode="External"/><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308516" y="3733800"/>
            <a:ext cx="4921084" cy="1143000"/>
          </a:xfrm>
        </p:spPr>
        <p:txBody>
          <a:bodyPr anchor="ctr">
            <a:normAutofit/>
          </a:bodyPr>
          <a:lstStyle/>
          <a:p>
            <a:pPr algn="l" eaLnBrk="1" hangingPunct="1"/>
            <a:r>
              <a:rPr lang="en-US" sz="2400" dirty="0"/>
              <a:t>Class #01:   Types of Learning;</a:t>
            </a:r>
            <a:br>
              <a:rPr lang="en-US" sz="2400" dirty="0"/>
            </a:br>
            <a:r>
              <a:rPr lang="en-US" sz="2400" dirty="0"/>
              <a:t>Linear Methods</a:t>
            </a:r>
          </a:p>
        </p:txBody>
      </p:sp>
      <p:sp>
        <p:nvSpPr>
          <p:cNvPr id="2051" name="Rectangle 3"/>
          <p:cNvSpPr>
            <a:spLocks noGrp="1" noChangeArrowheads="1"/>
          </p:cNvSpPr>
          <p:nvPr>
            <p:ph type="subTitle" idx="1"/>
          </p:nvPr>
        </p:nvSpPr>
        <p:spPr/>
        <p:txBody>
          <a:bodyPr>
            <a:normAutofit/>
          </a:bodyPr>
          <a:lstStyle/>
          <a:p>
            <a:pPr algn="ctr" eaLnBrk="1" fontAlgn="auto" hangingPunct="1">
              <a:spcAft>
                <a:spcPts val="0"/>
              </a:spcAft>
              <a:buFont typeface="Wingdings 3"/>
              <a:buNone/>
              <a:defRPr/>
            </a:pPr>
            <a:r>
              <a:rPr lang="en-US" dirty="0"/>
              <a:t>Machine Learning (COMP 135)</a:t>
            </a:r>
          </a:p>
        </p:txBody>
      </p:sp>
      <p:pic>
        <p:nvPicPr>
          <p:cNvPr id="3" name="Picture 2">
            <a:extLst>
              <a:ext uri="{FF2B5EF4-FFF2-40B4-BE49-F238E27FC236}">
                <a16:creationId xmlns:a16="http://schemas.microsoft.com/office/drawing/2014/main" id="{BE37C96A-0ACF-AA40-8E5A-43146E634B5A}"/>
              </a:ext>
            </a:extLst>
          </p:cNvPr>
          <p:cNvPicPr>
            <a:picLocks noChangeAspect="1"/>
          </p:cNvPicPr>
          <p:nvPr/>
        </p:nvPicPr>
        <p:blipFill>
          <a:blip r:embed="rId2"/>
          <a:stretch>
            <a:fillRect/>
          </a:stretch>
        </p:blipFill>
        <p:spPr>
          <a:xfrm>
            <a:off x="1143000" y="3657600"/>
            <a:ext cx="2165516" cy="12765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Error Function: Least Squared Error</a:t>
            </a:r>
          </a:p>
        </p:txBody>
      </p:sp>
      <p:sp>
        <p:nvSpPr>
          <p:cNvPr id="3" name="Content Placeholder 2"/>
          <p:cNvSpPr>
            <a:spLocks noGrp="1"/>
          </p:cNvSpPr>
          <p:nvPr>
            <p:ph sz="quarter" idx="1"/>
          </p:nvPr>
        </p:nvSpPr>
        <p:spPr>
          <a:xfrm>
            <a:off x="457200" y="1219200"/>
            <a:ext cx="8229600" cy="5029200"/>
          </a:xfrm>
        </p:spPr>
        <p:txBody>
          <a:bodyPr>
            <a:normAutofit/>
          </a:bodyPr>
          <a:lstStyle/>
          <a:p>
            <a:r>
              <a:rPr lang="en-US" sz="2400" dirty="0"/>
              <a:t>For a chosen set of weights, </a:t>
            </a:r>
            <a:r>
              <a:rPr lang="en-US" sz="2400" b="1" dirty="0" err="1">
                <a:latin typeface="Bookman Old Style"/>
                <a:cs typeface="Bookman Old Style"/>
              </a:rPr>
              <a:t>w</a:t>
            </a:r>
            <a:r>
              <a:rPr lang="en-US" sz="2400" dirty="0"/>
              <a:t>, we can define an error function as the </a:t>
            </a:r>
            <a:r>
              <a:rPr lang="en-US" sz="2400" b="1" i="1" dirty="0">
                <a:solidFill>
                  <a:srgbClr val="000000"/>
                </a:solidFill>
              </a:rPr>
              <a:t>squared residual </a:t>
            </a:r>
            <a:r>
              <a:rPr lang="en-US" sz="2400" dirty="0"/>
              <a:t>between what the hypothesis function predicts and the actual output, summed over all </a:t>
            </a:r>
            <a:r>
              <a:rPr lang="en-US" sz="2400" i="1" dirty="0">
                <a:latin typeface="Bookman Old Style"/>
                <a:cs typeface="Bookman Old Style"/>
              </a:rPr>
              <a:t>N</a:t>
            </a:r>
            <a:r>
              <a:rPr lang="en-US" sz="2400" dirty="0"/>
              <a:t> test-cases:</a:t>
            </a:r>
          </a:p>
          <a:p>
            <a:endParaRPr lang="en-US" sz="2400" dirty="0"/>
          </a:p>
          <a:p>
            <a:endParaRPr lang="en-US" sz="2400" dirty="0"/>
          </a:p>
          <a:p>
            <a:endParaRPr lang="en-US" sz="2400" dirty="0"/>
          </a:p>
          <a:p>
            <a:r>
              <a:rPr lang="en-US" sz="2400" dirty="0"/>
              <a:t>Learning is then the process of finding a weight-sequence that </a:t>
            </a:r>
            <a:r>
              <a:rPr lang="en-US" sz="2400" b="1" i="1" dirty="0"/>
              <a:t>minimizes </a:t>
            </a:r>
            <a:r>
              <a:rPr lang="en-US" sz="2400" dirty="0"/>
              <a:t>this loss:</a:t>
            </a:r>
          </a:p>
          <a:p>
            <a:endParaRPr lang="en-US" sz="2400" dirty="0"/>
          </a:p>
          <a:p>
            <a:endParaRPr lang="en-US" sz="2400" dirty="0"/>
          </a:p>
          <a:p>
            <a:r>
              <a:rPr lang="en-US" sz="2400" b="1" i="1" dirty="0"/>
              <a:t>Note</a:t>
            </a:r>
            <a:r>
              <a:rPr lang="en-US" sz="2400" dirty="0"/>
              <a:t>:  Other loss-functions are commonly used (but the basic learning problem remains the same)</a:t>
            </a:r>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10</a:t>
            </a:fld>
            <a:endParaRPr lang="en-US" dirty="0"/>
          </a:p>
        </p:txBody>
      </p:sp>
      <p:pic>
        <p:nvPicPr>
          <p:cNvPr id="7" name="Picture 6" descr="MSE.pdf"/>
          <p:cNvPicPr>
            <a:picLocks noChangeAspect="1"/>
          </p:cNvPicPr>
          <p:nvPr/>
        </p:nvPicPr>
        <p:blipFill>
          <a:blip r:embed="rId2"/>
          <a:stretch>
            <a:fillRect/>
          </a:stretch>
        </p:blipFill>
        <p:spPr>
          <a:xfrm>
            <a:off x="2544929" y="2514600"/>
            <a:ext cx="4160671" cy="992784"/>
          </a:xfrm>
          <a:prstGeom prst="rect">
            <a:avLst/>
          </a:prstGeom>
        </p:spPr>
      </p:pic>
      <p:pic>
        <p:nvPicPr>
          <p:cNvPr id="8" name="Picture 7"/>
          <p:cNvPicPr>
            <a:picLocks noChangeAspect="1"/>
          </p:cNvPicPr>
          <p:nvPr/>
        </p:nvPicPr>
        <p:blipFill>
          <a:blip r:embed="rId3"/>
          <a:srcRect/>
          <a:stretch/>
        </p:blipFill>
        <p:spPr>
          <a:xfrm>
            <a:off x="2749550" y="4724400"/>
            <a:ext cx="3575050" cy="515136"/>
          </a:xfrm>
          <a:prstGeom prst="rect">
            <a:avLst/>
          </a:prstGeom>
        </p:spPr>
      </p:pic>
    </p:spTree>
    <p:extLst>
      <p:ext uri="{BB962C8B-B14F-4D97-AF65-F5344CB8AC3E}">
        <p14:creationId xmlns:p14="http://schemas.microsoft.com/office/powerpoint/2010/main" val="124831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Content Placeholder 2"/>
          <p:cNvSpPr>
            <a:spLocks noGrp="1"/>
          </p:cNvSpPr>
          <p:nvPr>
            <p:ph sz="quarter" idx="1"/>
          </p:nvPr>
        </p:nvSpPr>
        <p:spPr>
          <a:xfrm>
            <a:off x="457200" y="4648200"/>
            <a:ext cx="8229600" cy="838200"/>
          </a:xfrm>
        </p:spPr>
        <p:txBody>
          <a:bodyPr>
            <a:normAutofit lnSpcReduction="10000"/>
          </a:bodyPr>
          <a:lstStyle/>
          <a:p>
            <a:r>
              <a:rPr lang="en-US" dirty="0"/>
              <a:t>For the data given, the best fit for a simple linear function of </a:t>
            </a:r>
            <a:r>
              <a:rPr lang="en-US" i="1" dirty="0" err="1">
                <a:latin typeface="Bookman Old Style"/>
                <a:cs typeface="Bookman Old Style"/>
              </a:rPr>
              <a:t>x</a:t>
            </a:r>
            <a:r>
              <a:rPr lang="en-US" dirty="0"/>
              <a:t> is as follows:</a:t>
            </a:r>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11</a:t>
            </a:fld>
            <a:endParaRPr lang="en-US" dirty="0"/>
          </a:p>
        </p:txBody>
      </p:sp>
      <p:pic>
        <p:nvPicPr>
          <p:cNvPr id="8" name="Picture 7" descr="simpLinEq.pdf"/>
          <p:cNvPicPr>
            <a:picLocks noChangeAspect="1"/>
          </p:cNvPicPr>
          <p:nvPr/>
        </p:nvPicPr>
        <p:blipFill>
          <a:blip r:embed="rId2"/>
          <a:stretch>
            <a:fillRect/>
          </a:stretch>
        </p:blipFill>
        <p:spPr>
          <a:xfrm>
            <a:off x="1860550" y="5626100"/>
            <a:ext cx="5422900" cy="469900"/>
          </a:xfrm>
          <a:prstGeom prst="rect">
            <a:avLst/>
          </a:prstGeom>
        </p:spPr>
      </p:pic>
      <p:grpSp>
        <p:nvGrpSpPr>
          <p:cNvPr id="27" name="Group 26">
            <a:extLst>
              <a:ext uri="{FF2B5EF4-FFF2-40B4-BE49-F238E27FC236}">
                <a16:creationId xmlns:a16="http://schemas.microsoft.com/office/drawing/2014/main" id="{96FC7BD2-99A1-5347-B411-A6A4E9B256BD}"/>
              </a:ext>
            </a:extLst>
          </p:cNvPr>
          <p:cNvGrpSpPr/>
          <p:nvPr/>
        </p:nvGrpSpPr>
        <p:grpSpPr>
          <a:xfrm>
            <a:off x="2227316" y="1252728"/>
            <a:ext cx="4709917" cy="3493008"/>
            <a:chOff x="2227316" y="1252728"/>
            <a:chExt cx="4709917" cy="3493008"/>
          </a:xfrm>
        </p:grpSpPr>
        <p:pic>
          <p:nvPicPr>
            <p:cNvPr id="14" name="Picture 13" descr="Scatter plot with line drawn through points.">
              <a:extLst>
                <a:ext uri="{FF2B5EF4-FFF2-40B4-BE49-F238E27FC236}">
                  <a16:creationId xmlns:a16="http://schemas.microsoft.com/office/drawing/2014/main" id="{05D3A197-C5ED-704A-B0F3-BEF900F80E70}"/>
                </a:ext>
              </a:extLst>
            </p:cNvPr>
            <p:cNvPicPr>
              <a:picLocks noChangeAspect="1"/>
            </p:cNvPicPr>
            <p:nvPr/>
          </p:nvPicPr>
          <p:blipFill>
            <a:blip r:embed="rId3"/>
            <a:stretch>
              <a:fillRect/>
            </a:stretch>
          </p:blipFill>
          <p:spPr>
            <a:xfrm>
              <a:off x="2227316" y="1252728"/>
              <a:ext cx="4709917" cy="3493008"/>
            </a:xfrm>
            <a:prstGeom prst="rect">
              <a:avLst/>
            </a:prstGeom>
          </p:spPr>
        </p:pic>
        <p:cxnSp>
          <p:nvCxnSpPr>
            <p:cNvPr id="16" name="Straight Connector 15">
              <a:extLst>
                <a:ext uri="{FF2B5EF4-FFF2-40B4-BE49-F238E27FC236}">
                  <a16:creationId xmlns:a16="http://schemas.microsoft.com/office/drawing/2014/main" id="{089E3494-4291-4340-BDD1-3B772A86EC26}"/>
                </a:ext>
              </a:extLst>
            </p:cNvPr>
            <p:cNvCxnSpPr>
              <a:cxnSpLocks/>
            </p:cNvCxnSpPr>
            <p:nvPr/>
          </p:nvCxnSpPr>
          <p:spPr>
            <a:xfrm flipV="1">
              <a:off x="2715767" y="1282700"/>
              <a:ext cx="3913633" cy="2468880"/>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10" name="Oval 9">
            <a:extLst>
              <a:ext uri="{FF2B5EF4-FFF2-40B4-BE49-F238E27FC236}">
                <a16:creationId xmlns:a16="http://schemas.microsoft.com/office/drawing/2014/main" id="{D55A2D39-27AA-1F41-9A6A-9CCE859E00FC}"/>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61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Minimal-Error Weights (Analytically)</a:t>
            </a:r>
          </a:p>
        </p:txBody>
      </p:sp>
      <p:sp>
        <p:nvSpPr>
          <p:cNvPr id="3" name="Content Placeholder 2"/>
          <p:cNvSpPr>
            <a:spLocks noGrp="1"/>
          </p:cNvSpPr>
          <p:nvPr>
            <p:ph sz="quarter" idx="1"/>
          </p:nvPr>
        </p:nvSpPr>
        <p:spPr>
          <a:xfrm>
            <a:off x="457200" y="1752600"/>
            <a:ext cx="8229600" cy="3962400"/>
          </a:xfrm>
        </p:spPr>
        <p:txBody>
          <a:bodyPr>
            <a:normAutofit fontScale="70000" lnSpcReduction="20000"/>
          </a:bodyPr>
          <a:lstStyle/>
          <a:p>
            <a:r>
              <a:rPr lang="en-US" dirty="0"/>
              <a:t>We can </a:t>
            </a:r>
            <a:r>
              <a:rPr lang="en-US" b="1" i="1" dirty="0"/>
              <a:t>in principle</a:t>
            </a:r>
            <a:r>
              <a:rPr lang="en-US" dirty="0"/>
              <a:t> solve for the weight with least error </a:t>
            </a:r>
            <a:r>
              <a:rPr lang="en-US" b="1" i="1" dirty="0"/>
              <a:t>analytically</a:t>
            </a:r>
            <a:endParaRPr lang="en-US" dirty="0">
              <a:solidFill>
                <a:srgbClr val="000000"/>
              </a:solidFill>
            </a:endParaRPr>
          </a:p>
          <a:p>
            <a:pPr marL="514350" indent="-514350">
              <a:spcAft>
                <a:spcPts val="18600"/>
              </a:spcAft>
              <a:buFont typeface="+mj-lt"/>
              <a:buAutoNum type="arabicPeriod"/>
            </a:pPr>
            <a:r>
              <a:rPr lang="en-US" dirty="0"/>
              <a:t>Create </a:t>
            </a:r>
            <a:r>
              <a:rPr lang="en-US" dirty="0">
                <a:solidFill>
                  <a:schemeClr val="accent3"/>
                </a:solidFill>
              </a:rPr>
              <a:t>data matrix </a:t>
            </a:r>
            <a:r>
              <a:rPr lang="en-US" dirty="0"/>
              <a:t>with one training input example per row, one feature per column, and </a:t>
            </a:r>
            <a:r>
              <a:rPr lang="en-US" dirty="0">
                <a:solidFill>
                  <a:schemeClr val="accent3"/>
                </a:solidFill>
              </a:rPr>
              <a:t>output vector </a:t>
            </a:r>
            <a:r>
              <a:rPr lang="en-US" dirty="0"/>
              <a:t>of all training outputs</a:t>
            </a:r>
          </a:p>
          <a:p>
            <a:pPr marL="514350" indent="-514350">
              <a:buFont typeface="+mj-lt"/>
              <a:buAutoNum type="arabicPeriod"/>
            </a:pPr>
            <a:r>
              <a:rPr lang="en-US" b="1" i="1" dirty="0"/>
              <a:t>Solve</a:t>
            </a:r>
            <a:r>
              <a:rPr lang="en-US" dirty="0"/>
              <a:t> for the minimal weights using linear algebra (for large data, requires optimized routines for finding matrix inverses, doing multiplications, etc., as well as for certain matrix properties to hold, which are not universal):</a:t>
            </a:r>
          </a:p>
          <a:p>
            <a:endParaRPr lang="en-US" dirty="0"/>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12</a:t>
            </a:fld>
            <a:endParaRPr lang="en-US" dirty="0"/>
          </a:p>
        </p:txBody>
      </p:sp>
      <p:pic>
        <p:nvPicPr>
          <p:cNvPr id="16" name="Picture 15" descr="matricesLinear.pdf"/>
          <p:cNvPicPr>
            <a:picLocks noChangeAspect="1"/>
          </p:cNvPicPr>
          <p:nvPr/>
        </p:nvPicPr>
        <p:blipFill>
          <a:blip r:embed="rId2"/>
          <a:stretch>
            <a:fillRect/>
          </a:stretch>
        </p:blipFill>
        <p:spPr>
          <a:xfrm>
            <a:off x="945435" y="2895600"/>
            <a:ext cx="7253130" cy="1729047"/>
          </a:xfrm>
          <a:prstGeom prst="rect">
            <a:avLst/>
          </a:prstGeom>
        </p:spPr>
      </p:pic>
      <p:pic>
        <p:nvPicPr>
          <p:cNvPr id="17" name="Picture 16" descr="solveWeights.pdf"/>
          <p:cNvPicPr>
            <a:picLocks noChangeAspect="1"/>
          </p:cNvPicPr>
          <p:nvPr/>
        </p:nvPicPr>
        <p:blipFill>
          <a:blip r:embed="rId3"/>
          <a:stretch>
            <a:fillRect/>
          </a:stretch>
        </p:blipFill>
        <p:spPr>
          <a:xfrm>
            <a:off x="2819400" y="5783204"/>
            <a:ext cx="3505200" cy="465196"/>
          </a:xfrm>
          <a:prstGeom prst="rect">
            <a:avLst/>
          </a:prstGeom>
        </p:spPr>
      </p:pic>
      <p:pic>
        <p:nvPicPr>
          <p:cNvPr id="10" name="Picture 9"/>
          <p:cNvPicPr>
            <a:picLocks noChangeAspect="1"/>
          </p:cNvPicPr>
          <p:nvPr/>
        </p:nvPicPr>
        <p:blipFill>
          <a:blip r:embed="rId4"/>
          <a:srcRect/>
          <a:stretch/>
        </p:blipFill>
        <p:spPr>
          <a:xfrm>
            <a:off x="2825751" y="1219200"/>
            <a:ext cx="3422648" cy="493177"/>
          </a:xfrm>
          <a:prstGeom prst="rect">
            <a:avLst/>
          </a:prstGeom>
        </p:spPr>
      </p:pic>
    </p:spTree>
    <p:extLst>
      <p:ext uri="{BB962C8B-B14F-4D97-AF65-F5344CB8AC3E}">
        <p14:creationId xmlns:p14="http://schemas.microsoft.com/office/powerpoint/2010/main" val="290237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weightUpdate.pdf"/>
          <p:cNvPicPr>
            <a:picLocks noChangeAspect="1"/>
          </p:cNvPicPr>
          <p:nvPr/>
        </p:nvPicPr>
        <p:blipFill>
          <a:blip r:embed="rId2"/>
          <a:stretch>
            <a:fillRect/>
          </a:stretch>
        </p:blipFill>
        <p:spPr>
          <a:xfrm>
            <a:off x="1828800" y="3135461"/>
            <a:ext cx="5607050" cy="826939"/>
          </a:xfrm>
          <a:prstGeom prst="rect">
            <a:avLst/>
          </a:prstGeom>
        </p:spPr>
      </p:pic>
      <p:sp>
        <p:nvSpPr>
          <p:cNvPr id="3" name="Content Placeholder 2"/>
          <p:cNvSpPr>
            <a:spLocks noGrp="1"/>
          </p:cNvSpPr>
          <p:nvPr>
            <p:ph sz="quarter" idx="1"/>
          </p:nvPr>
        </p:nvSpPr>
        <p:spPr>
          <a:xfrm>
            <a:off x="457200" y="1905000"/>
            <a:ext cx="8229600" cy="4251960"/>
          </a:xfrm>
        </p:spPr>
        <p:txBody>
          <a:bodyPr>
            <a:normAutofit fontScale="77500" lnSpcReduction="20000"/>
          </a:bodyPr>
          <a:lstStyle/>
          <a:p>
            <a:r>
              <a:rPr lang="en-US" dirty="0"/>
              <a:t>Weights that minimize error can instead be found (or at least approximated) using </a:t>
            </a:r>
            <a:r>
              <a:rPr lang="en-US" dirty="0">
                <a:solidFill>
                  <a:schemeClr val="accent3"/>
                </a:solidFill>
              </a:rPr>
              <a:t>gradient descent</a:t>
            </a:r>
            <a:r>
              <a:rPr lang="en-US" dirty="0">
                <a:solidFill>
                  <a:srgbClr val="000000"/>
                </a:solidFill>
              </a:rPr>
              <a:t>:</a:t>
            </a:r>
          </a:p>
          <a:p>
            <a:pPr marL="514350" indent="-514350">
              <a:spcAft>
                <a:spcPts val="17400"/>
              </a:spcAft>
              <a:buFont typeface="+mj-lt"/>
              <a:buAutoNum type="arabicPeriod"/>
            </a:pPr>
            <a:r>
              <a:rPr lang="en-US" b="1" i="1" dirty="0"/>
              <a:t>Loop repeatedly </a:t>
            </a:r>
            <a:r>
              <a:rPr lang="en-US" dirty="0"/>
              <a:t>over all weights </a:t>
            </a:r>
            <a:r>
              <a:rPr lang="en-US" i="1" dirty="0" err="1">
                <a:latin typeface="Bookman Old Style"/>
                <a:cs typeface="Bookman Old Style"/>
              </a:rPr>
              <a:t>w</a:t>
            </a:r>
            <a:r>
              <a:rPr lang="en-US" i="1" spc="300" baseline="-25000" dirty="0" err="1">
                <a:latin typeface="Bookman Old Style"/>
                <a:cs typeface="Bookman Old Style"/>
              </a:rPr>
              <a:t>i</a:t>
            </a:r>
            <a:r>
              <a:rPr lang="en-US" dirty="0"/>
              <a:t>, updating them based on their “contribution” to the overall error:</a:t>
            </a:r>
          </a:p>
          <a:p>
            <a:pPr marL="514350" indent="-514350">
              <a:buFont typeface="+mj-lt"/>
              <a:buAutoNum type="arabicPeriod"/>
            </a:pPr>
            <a:r>
              <a:rPr lang="en-US" b="1" i="1" dirty="0"/>
              <a:t>Stop on convergence</a:t>
            </a:r>
            <a:r>
              <a:rPr lang="en-US" dirty="0"/>
              <a:t>, when maximum update on any weight (</a:t>
            </a:r>
            <a:r>
              <a:rPr lang="en-US" dirty="0">
                <a:latin typeface="Symbol" charset="2"/>
                <a:cs typeface="Symbol" charset="2"/>
              </a:rPr>
              <a:t>D</a:t>
            </a:r>
            <a:r>
              <a:rPr lang="en-US" dirty="0"/>
              <a:t>) drops below some threshold (</a:t>
            </a:r>
            <a:r>
              <a:rPr lang="en-US" dirty="0">
                <a:latin typeface="Symbol" charset="2"/>
                <a:cs typeface="Symbol" charset="2"/>
              </a:rPr>
              <a:t>Q)</a:t>
            </a:r>
            <a:r>
              <a:rPr lang="en-US" dirty="0"/>
              <a:t>;  alternatively, stop when change in error/loss grows small enough</a:t>
            </a:r>
          </a:p>
          <a:p>
            <a:endParaRPr lang="en-US" dirty="0"/>
          </a:p>
        </p:txBody>
      </p:sp>
      <p:cxnSp>
        <p:nvCxnSpPr>
          <p:cNvPr id="13" name="Straight Arrow Connector 12"/>
          <p:cNvCxnSpPr>
            <a:stCxn id="11" idx="0"/>
            <a:endCxn id="18" idx="1"/>
          </p:cNvCxnSpPr>
          <p:nvPr/>
        </p:nvCxnSpPr>
        <p:spPr>
          <a:xfrm flipH="1" flipV="1">
            <a:off x="6438900" y="3810001"/>
            <a:ext cx="952500" cy="380999"/>
          </a:xfrm>
          <a:prstGeom prst="straightConnector1">
            <a:avLst/>
          </a:prstGeom>
          <a:ln>
            <a:solidFill>
              <a:schemeClr val="accent3"/>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2" idx="0"/>
          </p:cNvCxnSpPr>
          <p:nvPr/>
        </p:nvCxnSpPr>
        <p:spPr>
          <a:xfrm rot="5400000" flipH="1" flipV="1">
            <a:off x="4476750" y="3790950"/>
            <a:ext cx="457200" cy="342900"/>
          </a:xfrm>
          <a:prstGeom prst="straightConnector1">
            <a:avLst/>
          </a:prstGeom>
          <a:ln>
            <a:solidFill>
              <a:schemeClr val="accent3"/>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8" idx="0"/>
          </p:cNvCxnSpPr>
          <p:nvPr/>
        </p:nvCxnSpPr>
        <p:spPr>
          <a:xfrm rot="5400000" flipH="1" flipV="1">
            <a:off x="2552700" y="2933700"/>
            <a:ext cx="609600" cy="1905000"/>
          </a:xfrm>
          <a:prstGeom prst="straightConnector1">
            <a:avLst/>
          </a:prstGeom>
          <a:ln>
            <a:solidFill>
              <a:schemeClr val="accent3"/>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Finding Minimal-Error Weights </a:t>
            </a:r>
            <a:br>
              <a:rPr lang="en-US" dirty="0"/>
            </a:br>
            <a:r>
              <a:rPr lang="en-US" dirty="0"/>
              <a:t>(Iteratively)</a:t>
            </a:r>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13</a:t>
            </a:fld>
            <a:endParaRPr lang="en-US" dirty="0"/>
          </a:p>
        </p:txBody>
      </p:sp>
      <p:pic>
        <p:nvPicPr>
          <p:cNvPr id="9" name="Picture 8"/>
          <p:cNvPicPr>
            <a:picLocks noChangeAspect="1"/>
          </p:cNvPicPr>
          <p:nvPr/>
        </p:nvPicPr>
        <p:blipFill>
          <a:blip r:embed="rId3"/>
          <a:srcRect/>
          <a:stretch/>
        </p:blipFill>
        <p:spPr>
          <a:xfrm>
            <a:off x="2825751" y="1295400"/>
            <a:ext cx="3422648" cy="493177"/>
          </a:xfrm>
          <a:prstGeom prst="rect">
            <a:avLst/>
          </a:prstGeom>
        </p:spPr>
      </p:pic>
      <p:sp>
        <p:nvSpPr>
          <p:cNvPr id="11" name="Rectangle 10"/>
          <p:cNvSpPr/>
          <p:nvPr/>
        </p:nvSpPr>
        <p:spPr>
          <a:xfrm>
            <a:off x="5791200" y="4191000"/>
            <a:ext cx="3200400" cy="99060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a:solidFill>
                  <a:srgbClr val="000000"/>
                </a:solidFill>
              </a:rPr>
              <a:t>Overall Error</a:t>
            </a:r>
            <a:r>
              <a:rPr lang="en-US" sz="1800" dirty="0">
                <a:solidFill>
                  <a:srgbClr val="000000"/>
                </a:solidFill>
              </a:rPr>
              <a:t>: difference between current and correct outputs for case </a:t>
            </a:r>
            <a:r>
              <a:rPr lang="en-US" sz="1800" i="1" dirty="0" err="1">
                <a:solidFill>
                  <a:srgbClr val="000000"/>
                </a:solidFill>
                <a:latin typeface="Bookman Old Style"/>
                <a:cs typeface="Bookman Old Style"/>
              </a:rPr>
              <a:t>j</a:t>
            </a:r>
            <a:endParaRPr lang="en-US" sz="1800" i="1" dirty="0">
              <a:solidFill>
                <a:srgbClr val="000000"/>
              </a:solidFill>
              <a:latin typeface="Bookman Old Style"/>
              <a:cs typeface="Bookman Old Style"/>
            </a:endParaRPr>
          </a:p>
        </p:txBody>
      </p:sp>
      <p:sp>
        <p:nvSpPr>
          <p:cNvPr id="18" name="Left Brace 17"/>
          <p:cNvSpPr/>
          <p:nvPr/>
        </p:nvSpPr>
        <p:spPr>
          <a:xfrm rot="16200000">
            <a:off x="6286500" y="2628901"/>
            <a:ext cx="304800" cy="2057400"/>
          </a:xfrm>
          <a:prstGeom prst="leftBrac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Rectangle 21"/>
          <p:cNvSpPr/>
          <p:nvPr/>
        </p:nvSpPr>
        <p:spPr>
          <a:xfrm>
            <a:off x="3429000" y="4191000"/>
            <a:ext cx="2209800" cy="99060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a:solidFill>
                  <a:srgbClr val="000000"/>
                </a:solidFill>
              </a:rPr>
              <a:t>Feature</a:t>
            </a:r>
            <a:r>
              <a:rPr lang="en-US" sz="1800" dirty="0">
                <a:solidFill>
                  <a:srgbClr val="000000"/>
                </a:solidFill>
              </a:rPr>
              <a:t>: normalized value of feature </a:t>
            </a:r>
            <a:r>
              <a:rPr lang="en-US" sz="1800" i="1" dirty="0" err="1">
                <a:solidFill>
                  <a:srgbClr val="000000"/>
                </a:solidFill>
                <a:latin typeface="Bookman Old Style"/>
                <a:cs typeface="Bookman Old Style"/>
              </a:rPr>
              <a:t>i</a:t>
            </a:r>
            <a:r>
              <a:rPr lang="en-US" sz="1800" dirty="0">
                <a:solidFill>
                  <a:srgbClr val="000000"/>
                </a:solidFill>
              </a:rPr>
              <a:t> of training input </a:t>
            </a:r>
            <a:r>
              <a:rPr lang="en-US" sz="1800" i="1" dirty="0" err="1">
                <a:solidFill>
                  <a:srgbClr val="000000"/>
                </a:solidFill>
                <a:latin typeface="Bookman Old Style"/>
                <a:cs typeface="Bookman Old Style"/>
              </a:rPr>
              <a:t>j</a:t>
            </a:r>
            <a:endParaRPr lang="en-US" sz="1800" i="1" dirty="0">
              <a:solidFill>
                <a:srgbClr val="000000"/>
              </a:solidFill>
              <a:latin typeface="Bookman Old Style"/>
              <a:cs typeface="Bookman Old Style"/>
            </a:endParaRPr>
          </a:p>
        </p:txBody>
      </p:sp>
      <p:sp>
        <p:nvSpPr>
          <p:cNvPr id="28" name="Rectangle 27"/>
          <p:cNvSpPr/>
          <p:nvPr/>
        </p:nvSpPr>
        <p:spPr>
          <a:xfrm>
            <a:off x="533400" y="4191000"/>
            <a:ext cx="2743200" cy="99060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800" b="1" i="1" dirty="0">
                <a:solidFill>
                  <a:srgbClr val="000000"/>
                </a:solidFill>
              </a:rPr>
              <a:t>Learning rate</a:t>
            </a:r>
            <a:r>
              <a:rPr lang="en-US" sz="1800" dirty="0">
                <a:solidFill>
                  <a:srgbClr val="000000"/>
                </a:solidFill>
              </a:rPr>
              <a:t>: multiplying parameter for weight adjustments</a:t>
            </a:r>
            <a:endParaRPr lang="en-US" sz="1800" i="1" dirty="0">
              <a:solidFill>
                <a:srgbClr val="000000"/>
              </a:solidFill>
              <a:latin typeface="Bookman Old Style"/>
              <a:cs typeface="Bookman Old Style"/>
            </a:endParaRPr>
          </a:p>
        </p:txBody>
      </p:sp>
    </p:spTree>
    <p:extLst>
      <p:ext uri="{BB962C8B-B14F-4D97-AF65-F5344CB8AC3E}">
        <p14:creationId xmlns:p14="http://schemas.microsoft.com/office/powerpoint/2010/main" val="2286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22" presetClass="entr" presetSubtype="4"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down)">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22" presetClass="entr" presetSubtype="4"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8" grpId="0" animBg="1"/>
      <p:bldP spid="22"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hypoFunc.pdf">
            <a:extLst>
              <a:ext uri="{FF2B5EF4-FFF2-40B4-BE49-F238E27FC236}">
                <a16:creationId xmlns:a16="http://schemas.microsoft.com/office/drawing/2014/main" id="{DBCC4B0D-D4C3-3147-B698-B663B51A5352}"/>
              </a:ext>
            </a:extLst>
          </p:cNvPr>
          <p:cNvPicPr>
            <a:picLocks noChangeAspect="1"/>
          </p:cNvPicPr>
          <p:nvPr/>
        </p:nvPicPr>
        <p:blipFill>
          <a:blip r:embed="rId2"/>
          <a:stretch>
            <a:fillRect/>
          </a:stretch>
        </p:blipFill>
        <p:spPr>
          <a:xfrm>
            <a:off x="701548" y="4297680"/>
            <a:ext cx="7740904" cy="357124"/>
          </a:xfrm>
          <a:prstGeom prst="rect">
            <a:avLst/>
          </a:prstGeom>
        </p:spPr>
      </p:pic>
      <p:sp>
        <p:nvSpPr>
          <p:cNvPr id="2" name="Title 1">
            <a:extLst>
              <a:ext uri="{FF2B5EF4-FFF2-40B4-BE49-F238E27FC236}">
                <a16:creationId xmlns:a16="http://schemas.microsoft.com/office/drawing/2014/main" id="{93AC782A-52C9-4546-8F18-B62DD57B9FD1}"/>
              </a:ext>
            </a:extLst>
          </p:cNvPr>
          <p:cNvSpPr>
            <a:spLocks noGrp="1"/>
          </p:cNvSpPr>
          <p:nvPr>
            <p:ph type="title"/>
          </p:nvPr>
        </p:nvSpPr>
        <p:spPr/>
        <p:txBody>
          <a:bodyPr/>
          <a:lstStyle/>
          <a:p>
            <a:r>
              <a:rPr lang="en-US" dirty="0"/>
              <a:t>Updating Weights</a:t>
            </a:r>
          </a:p>
        </p:txBody>
      </p:sp>
      <p:sp>
        <p:nvSpPr>
          <p:cNvPr id="3" name="Content Placeholder 2">
            <a:extLst>
              <a:ext uri="{FF2B5EF4-FFF2-40B4-BE49-F238E27FC236}">
                <a16:creationId xmlns:a16="http://schemas.microsoft.com/office/drawing/2014/main" id="{5B16CC96-A23F-D64E-A323-967AFBBA0540}"/>
              </a:ext>
            </a:extLst>
          </p:cNvPr>
          <p:cNvSpPr>
            <a:spLocks noGrp="1"/>
          </p:cNvSpPr>
          <p:nvPr>
            <p:ph sz="quarter" idx="1"/>
          </p:nvPr>
        </p:nvSpPr>
        <p:spPr>
          <a:xfrm>
            <a:off x="457200" y="1919948"/>
            <a:ext cx="8229600" cy="3718853"/>
          </a:xfrm>
        </p:spPr>
        <p:txBody>
          <a:bodyPr>
            <a:normAutofit fontScale="92500" lnSpcReduction="20000"/>
          </a:bodyPr>
          <a:lstStyle/>
          <a:p>
            <a:r>
              <a:rPr lang="en-US" dirty="0"/>
              <a:t>For each value </a:t>
            </a:r>
            <a:r>
              <a:rPr lang="en-US" i="1" spc="300" dirty="0" err="1">
                <a:latin typeface="Bookman Old Style" panose="02050604050505020204" pitchFamily="18" charset="0"/>
              </a:rPr>
              <a:t>i</a:t>
            </a:r>
            <a:r>
              <a:rPr lang="en-US" i="1" dirty="0"/>
              <a:t>, t</a:t>
            </a:r>
            <a:r>
              <a:rPr lang="en-US" dirty="0"/>
              <a:t>he update equation takes into account:</a:t>
            </a:r>
          </a:p>
          <a:p>
            <a:pPr marL="788670" lvl="1" indent="-514350">
              <a:buFont typeface="+mj-lt"/>
              <a:buAutoNum type="arabicPeriod"/>
            </a:pPr>
            <a:r>
              <a:rPr lang="en-US" dirty="0">
                <a:solidFill>
                  <a:schemeClr val="tx1"/>
                </a:solidFill>
              </a:rPr>
              <a:t>The </a:t>
            </a:r>
            <a:r>
              <a:rPr lang="en-US" b="1" i="1" dirty="0">
                <a:solidFill>
                  <a:schemeClr val="tx1"/>
                </a:solidFill>
              </a:rPr>
              <a:t>current</a:t>
            </a:r>
            <a:r>
              <a:rPr lang="en-US" dirty="0">
                <a:solidFill>
                  <a:schemeClr val="tx1"/>
                </a:solidFill>
              </a:rPr>
              <a:t> weight-value, </a:t>
            </a:r>
            <a:r>
              <a:rPr lang="en-US" i="1" dirty="0" err="1">
                <a:solidFill>
                  <a:schemeClr val="tx1"/>
                </a:solidFill>
                <a:latin typeface="Bookman Old Style" panose="02050604050505020204" pitchFamily="18" charset="0"/>
              </a:rPr>
              <a:t>w</a:t>
            </a:r>
            <a:r>
              <a:rPr lang="en-US" i="1" baseline="-25000" dirty="0" err="1">
                <a:solidFill>
                  <a:schemeClr val="tx1"/>
                </a:solidFill>
                <a:latin typeface="Bookman Old Style" panose="02050604050505020204" pitchFamily="18" charset="0"/>
              </a:rPr>
              <a:t>i</a:t>
            </a:r>
            <a:endParaRPr lang="en-US" i="1" baseline="-25000" dirty="0">
              <a:solidFill>
                <a:schemeClr val="tx1"/>
              </a:solidFill>
              <a:latin typeface="Bookman Old Style" panose="02050604050505020204" pitchFamily="18" charset="0"/>
            </a:endParaRPr>
          </a:p>
          <a:p>
            <a:pPr marL="788670" lvl="1" indent="-514350">
              <a:buFont typeface="+mj-lt"/>
              <a:buAutoNum type="arabicPeriod"/>
            </a:pPr>
            <a:r>
              <a:rPr lang="en-US" dirty="0">
                <a:solidFill>
                  <a:schemeClr val="tx1"/>
                </a:solidFill>
              </a:rPr>
              <a:t>The </a:t>
            </a:r>
            <a:r>
              <a:rPr lang="en-US" b="1" i="1" dirty="0">
                <a:solidFill>
                  <a:schemeClr val="tx1"/>
                </a:solidFill>
              </a:rPr>
              <a:t>difference</a:t>
            </a:r>
            <a:r>
              <a:rPr lang="en-US" dirty="0">
                <a:solidFill>
                  <a:schemeClr val="tx1"/>
                </a:solidFill>
              </a:rPr>
              <a:t> (positive or negative) between the current hypothesis for input </a:t>
            </a:r>
            <a:r>
              <a:rPr lang="en-US" i="1" dirty="0">
                <a:solidFill>
                  <a:schemeClr val="tx1"/>
                </a:solidFill>
                <a:latin typeface="Bookman Old Style" panose="02050604050505020204" pitchFamily="18" charset="0"/>
              </a:rPr>
              <a:t>j</a:t>
            </a:r>
            <a:r>
              <a:rPr lang="en-US" dirty="0">
                <a:solidFill>
                  <a:schemeClr val="tx1"/>
                </a:solidFill>
              </a:rPr>
              <a:t> and the known output:</a:t>
            </a:r>
          </a:p>
          <a:p>
            <a:pPr marL="788670" lvl="1" indent="-514350">
              <a:spcAft>
                <a:spcPts val="600"/>
              </a:spcAft>
              <a:buFont typeface="+mj-lt"/>
              <a:buAutoNum type="arabicPeriod"/>
            </a:pPr>
            <a:r>
              <a:rPr lang="en-US" dirty="0">
                <a:solidFill>
                  <a:schemeClr val="tx1"/>
                </a:solidFill>
              </a:rPr>
              <a:t>The </a:t>
            </a:r>
            <a:r>
              <a:rPr lang="en-US" i="1" dirty="0" err="1">
                <a:solidFill>
                  <a:schemeClr val="tx1"/>
                </a:solidFill>
                <a:latin typeface="Bookman Old Style" panose="02050604050505020204" pitchFamily="18" charset="0"/>
              </a:rPr>
              <a:t>i</a:t>
            </a:r>
            <a:r>
              <a:rPr lang="en-US" dirty="0" err="1">
                <a:solidFill>
                  <a:schemeClr val="tx1"/>
                </a:solidFill>
              </a:rPr>
              <a:t>-th</a:t>
            </a:r>
            <a:r>
              <a:rPr lang="en-US" dirty="0">
                <a:solidFill>
                  <a:schemeClr val="tx1"/>
                </a:solidFill>
              </a:rPr>
              <a:t> feature of the data, </a:t>
            </a:r>
            <a:r>
              <a:rPr lang="en-US" i="1" dirty="0" err="1">
                <a:solidFill>
                  <a:schemeClr val="tx1"/>
                </a:solidFill>
                <a:latin typeface="Bookman Old Style" panose="02050604050505020204" pitchFamily="18" charset="0"/>
              </a:rPr>
              <a:t>x</a:t>
            </a:r>
            <a:r>
              <a:rPr lang="en-US" i="1" baseline="-25000" dirty="0" err="1">
                <a:solidFill>
                  <a:schemeClr val="tx1"/>
                </a:solidFill>
                <a:latin typeface="Bookman Old Style" panose="02050604050505020204" pitchFamily="18" charset="0"/>
              </a:rPr>
              <a:t>j,</a:t>
            </a:r>
            <a:r>
              <a:rPr lang="en-US" i="1" spc="600" baseline="-25000" dirty="0" err="1">
                <a:solidFill>
                  <a:schemeClr val="tx1"/>
                </a:solidFill>
                <a:latin typeface="Bookman Old Style" panose="02050604050505020204" pitchFamily="18" charset="0"/>
              </a:rPr>
              <a:t>i</a:t>
            </a:r>
            <a:endParaRPr lang="en-US" i="1" baseline="-25000" dirty="0">
              <a:solidFill>
                <a:schemeClr val="tx1"/>
              </a:solidFill>
              <a:latin typeface="Bookman Old Style" panose="02050604050505020204" pitchFamily="18" charset="0"/>
            </a:endParaRPr>
          </a:p>
          <a:p>
            <a:pPr>
              <a:spcAft>
                <a:spcPts val="4800"/>
              </a:spcAft>
            </a:pPr>
            <a:r>
              <a:rPr lang="en-US" dirty="0"/>
              <a:t>When doing this update, we must remember that for </a:t>
            </a:r>
            <a:r>
              <a:rPr lang="en-US" i="1" dirty="0">
                <a:latin typeface="Bookman Old Style" panose="02050604050505020204" pitchFamily="18" charset="0"/>
              </a:rPr>
              <a:t>n</a:t>
            </a:r>
            <a:r>
              <a:rPr lang="en-US" i="1" dirty="0"/>
              <a:t> </a:t>
            </a:r>
            <a:r>
              <a:rPr lang="en-US" dirty="0"/>
              <a:t>data features, we have </a:t>
            </a:r>
            <a:r>
              <a:rPr lang="en-US" dirty="0">
                <a:latin typeface="Bookman Old Style" panose="02050604050505020204" pitchFamily="18" charset="0"/>
              </a:rPr>
              <a:t>(</a:t>
            </a:r>
            <a:r>
              <a:rPr lang="en-US" i="1" dirty="0">
                <a:latin typeface="Bookman Old Style" panose="02050604050505020204" pitchFamily="18" charset="0"/>
              </a:rPr>
              <a:t>n</a:t>
            </a:r>
            <a:r>
              <a:rPr lang="en-US" dirty="0">
                <a:latin typeface="Bookman Old Style" panose="02050604050505020204" pitchFamily="18" charset="0"/>
              </a:rPr>
              <a:t> + 1)</a:t>
            </a:r>
            <a:r>
              <a:rPr lang="en-US" dirty="0"/>
              <a:t> weights, including the </a:t>
            </a:r>
            <a:r>
              <a:rPr lang="en-US" dirty="0">
                <a:solidFill>
                  <a:schemeClr val="accent3"/>
                </a:solidFill>
              </a:rPr>
              <a:t>bias</a:t>
            </a:r>
            <a:r>
              <a:rPr lang="en-US" dirty="0"/>
              <a:t>, </a:t>
            </a:r>
            <a:r>
              <a:rPr lang="en-US" i="1" dirty="0">
                <a:latin typeface="Bookman Old Style" panose="02050604050505020204" pitchFamily="18" charset="0"/>
              </a:rPr>
              <a:t>w</a:t>
            </a:r>
            <a:r>
              <a:rPr lang="en-US" baseline="-25000" dirty="0">
                <a:latin typeface="Bookman Old Style" panose="02050604050505020204" pitchFamily="18" charset="0"/>
              </a:rPr>
              <a:t>0</a:t>
            </a:r>
          </a:p>
          <a:p>
            <a:r>
              <a:rPr lang="en-US" dirty="0">
                <a:solidFill>
                  <a:schemeClr val="tx1"/>
                </a:solidFill>
              </a:rPr>
              <a:t>It is presumed that the related “feature” </a:t>
            </a:r>
            <a:r>
              <a:rPr lang="en-US" i="1" dirty="0">
                <a:latin typeface="Bookman Old Style" panose="02050604050505020204" pitchFamily="18" charset="0"/>
              </a:rPr>
              <a:t>x</a:t>
            </a:r>
            <a:r>
              <a:rPr lang="en-US" i="1" baseline="-25000" dirty="0">
                <a:latin typeface="Bookman Old Style" panose="02050604050505020204" pitchFamily="18" charset="0"/>
              </a:rPr>
              <a:t>j,</a:t>
            </a:r>
            <a:r>
              <a:rPr lang="en-US" baseline="-25000" dirty="0">
                <a:latin typeface="Bookman Old Style" panose="02050604050505020204" pitchFamily="18" charset="0"/>
              </a:rPr>
              <a:t>0</a:t>
            </a:r>
            <a:r>
              <a:rPr lang="en-US" i="1" dirty="0">
                <a:latin typeface="Bookman Old Style" panose="02050604050505020204" pitchFamily="18" charset="0"/>
              </a:rPr>
              <a:t> </a:t>
            </a:r>
            <a:r>
              <a:rPr lang="en-US" dirty="0">
                <a:latin typeface="Bookman Old Style" panose="02050604050505020204" pitchFamily="18" charset="0"/>
              </a:rPr>
              <a:t>= 1 </a:t>
            </a:r>
            <a:r>
              <a:rPr lang="en-US" dirty="0"/>
              <a:t>in every case, and so the update for the bias weight becomes:</a:t>
            </a:r>
            <a:endParaRPr lang="en-US" dirty="0">
              <a:solidFill>
                <a:schemeClr val="tx1"/>
              </a:solidFill>
            </a:endParaRPr>
          </a:p>
        </p:txBody>
      </p:sp>
      <p:sp>
        <p:nvSpPr>
          <p:cNvPr id="5" name="Footer Placeholder 4">
            <a:extLst>
              <a:ext uri="{FF2B5EF4-FFF2-40B4-BE49-F238E27FC236}">
                <a16:creationId xmlns:a16="http://schemas.microsoft.com/office/drawing/2014/main" id="{728DE4BD-AF41-8449-96A7-8187C3FEA204}"/>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44AB610C-1757-614D-B8F7-FCCCA423AC47}"/>
              </a:ext>
            </a:extLst>
          </p:cNvPr>
          <p:cNvSpPr>
            <a:spLocks noGrp="1"/>
          </p:cNvSpPr>
          <p:nvPr>
            <p:ph type="sldNum" sz="quarter" idx="4"/>
          </p:nvPr>
        </p:nvSpPr>
        <p:spPr/>
        <p:txBody>
          <a:bodyPr/>
          <a:lstStyle/>
          <a:p>
            <a:fld id="{CF871E9B-9377-9E47-A740-0327C5A5B6B1}" type="slidenum">
              <a:rPr lang="en-US" smtClean="0"/>
              <a:pPr/>
              <a:t>14</a:t>
            </a:fld>
            <a:endParaRPr lang="en-US" dirty="0"/>
          </a:p>
        </p:txBody>
      </p:sp>
      <p:pic>
        <p:nvPicPr>
          <p:cNvPr id="7" name="Picture 6" descr="weightUpdate.pdf">
            <a:extLst>
              <a:ext uri="{FF2B5EF4-FFF2-40B4-BE49-F238E27FC236}">
                <a16:creationId xmlns:a16="http://schemas.microsoft.com/office/drawing/2014/main" id="{BEE9BD58-9FD9-6C49-B85E-8ACFA76BB335}"/>
              </a:ext>
            </a:extLst>
          </p:cNvPr>
          <p:cNvPicPr>
            <a:picLocks noChangeAspect="1"/>
          </p:cNvPicPr>
          <p:nvPr/>
        </p:nvPicPr>
        <p:blipFill>
          <a:blip r:embed="rId3"/>
          <a:stretch>
            <a:fillRect/>
          </a:stretch>
        </p:blipFill>
        <p:spPr>
          <a:xfrm>
            <a:off x="2453640" y="1235709"/>
            <a:ext cx="4236720" cy="624840"/>
          </a:xfrm>
          <a:prstGeom prst="rect">
            <a:avLst/>
          </a:prstGeom>
        </p:spPr>
      </p:pic>
      <p:pic>
        <p:nvPicPr>
          <p:cNvPr id="9" name="Picture 8">
            <a:extLst>
              <a:ext uri="{FF2B5EF4-FFF2-40B4-BE49-F238E27FC236}">
                <a16:creationId xmlns:a16="http://schemas.microsoft.com/office/drawing/2014/main" id="{9BDF4F8B-951E-994A-856E-C88388786D73}"/>
              </a:ext>
            </a:extLst>
          </p:cNvPr>
          <p:cNvPicPr>
            <a:picLocks noChangeAspect="1"/>
          </p:cNvPicPr>
          <p:nvPr/>
        </p:nvPicPr>
        <p:blipFill>
          <a:blip r:embed="rId4"/>
          <a:stretch>
            <a:fillRect/>
          </a:stretch>
        </p:blipFill>
        <p:spPr>
          <a:xfrm>
            <a:off x="6291072" y="2880360"/>
            <a:ext cx="1645666" cy="299212"/>
          </a:xfrm>
          <a:prstGeom prst="rect">
            <a:avLst/>
          </a:prstGeom>
        </p:spPr>
      </p:pic>
      <p:pic>
        <p:nvPicPr>
          <p:cNvPr id="12" name="Picture 11">
            <a:extLst>
              <a:ext uri="{FF2B5EF4-FFF2-40B4-BE49-F238E27FC236}">
                <a16:creationId xmlns:a16="http://schemas.microsoft.com/office/drawing/2014/main" id="{86C8272F-2EBE-894D-96C8-EE696868832A}"/>
              </a:ext>
            </a:extLst>
          </p:cNvPr>
          <p:cNvPicPr>
            <a:picLocks noChangeAspect="1"/>
          </p:cNvPicPr>
          <p:nvPr/>
        </p:nvPicPr>
        <p:blipFill>
          <a:blip r:embed="rId5"/>
          <a:stretch>
            <a:fillRect/>
          </a:stretch>
        </p:blipFill>
        <p:spPr>
          <a:xfrm>
            <a:off x="2667000" y="5623560"/>
            <a:ext cx="3810000" cy="624840"/>
          </a:xfrm>
          <a:prstGeom prst="rect">
            <a:avLst/>
          </a:prstGeom>
        </p:spPr>
      </p:pic>
      <p:sp>
        <p:nvSpPr>
          <p:cNvPr id="13" name="Rounded Rectangle 12">
            <a:extLst>
              <a:ext uri="{FF2B5EF4-FFF2-40B4-BE49-F238E27FC236}">
                <a16:creationId xmlns:a16="http://schemas.microsoft.com/office/drawing/2014/main" id="{F235DE5F-8EBC-6944-864B-B2DA5DEDDDA7}"/>
              </a:ext>
            </a:extLst>
          </p:cNvPr>
          <p:cNvSpPr/>
          <p:nvPr/>
        </p:nvSpPr>
        <p:spPr>
          <a:xfrm>
            <a:off x="3581400" y="4297680"/>
            <a:ext cx="533400" cy="357124"/>
          </a:xfrm>
          <a:prstGeom prst="roundRect">
            <a:avLst/>
          </a:prstGeom>
          <a:noFill/>
          <a:ln w="22225">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F63A0BF5-6D0F-7A46-A0E4-6FF05CB40863}"/>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54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0"/>
                            </p:stCondLst>
                            <p:childTnLst>
                              <p:par>
                                <p:cTn id="14" presetID="2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54FBA-56CE-FD43-8DE6-CDAEF4D92FD0}"/>
              </a:ext>
            </a:extLst>
          </p:cNvPr>
          <p:cNvSpPr>
            <a:spLocks noGrp="1"/>
          </p:cNvSpPr>
          <p:nvPr>
            <p:ph sz="quarter" idx="1"/>
          </p:nvPr>
        </p:nvSpPr>
        <p:spPr>
          <a:xfrm>
            <a:off x="468086" y="2362200"/>
            <a:ext cx="8229600" cy="762000"/>
          </a:xfrm>
        </p:spPr>
        <p:txBody>
          <a:bodyPr>
            <a:noAutofit/>
          </a:bodyPr>
          <a:lstStyle/>
          <a:p>
            <a:r>
              <a:rPr lang="en-US" sz="2000" dirty="0"/>
              <a:t>The loss function forms a </a:t>
            </a:r>
            <a:r>
              <a:rPr lang="en-US" sz="2000" b="1" i="1" dirty="0"/>
              <a:t>contour</a:t>
            </a:r>
            <a:r>
              <a:rPr lang="en-US" sz="2000" dirty="0"/>
              <a:t> (here shown for one-dimensional data)</a:t>
            </a:r>
          </a:p>
          <a:p>
            <a:pPr lvl="1"/>
            <a:r>
              <a:rPr lang="en-US" sz="1700" dirty="0"/>
              <a:t>For any initial set of weights (</a:t>
            </a:r>
            <a:r>
              <a:rPr lang="en-US" sz="1700" b="1" dirty="0">
                <a:latin typeface="Bookman Old Style" panose="02050604050505020204" pitchFamily="18" charset="0"/>
              </a:rPr>
              <a:t>w</a:t>
            </a:r>
            <a:r>
              <a:rPr lang="en-US" sz="1700" baseline="-25000" dirty="0">
                <a:latin typeface="Bookman Old Style" panose="02050604050505020204" pitchFamily="18" charset="0"/>
              </a:rPr>
              <a:t>0</a:t>
            </a:r>
            <a:r>
              <a:rPr lang="en-US" sz="1700" dirty="0">
                <a:latin typeface="Bookman Old Style" panose="02050604050505020204" pitchFamily="18" charset="0"/>
              </a:rPr>
              <a:t>) </a:t>
            </a:r>
            <a:r>
              <a:rPr lang="en-US" sz="1700" dirty="0"/>
              <a:t>we are at some point on this contour</a:t>
            </a:r>
          </a:p>
        </p:txBody>
      </p:sp>
      <p:sp>
        <p:nvSpPr>
          <p:cNvPr id="5" name="Footer Placeholder 4">
            <a:extLst>
              <a:ext uri="{FF2B5EF4-FFF2-40B4-BE49-F238E27FC236}">
                <a16:creationId xmlns:a16="http://schemas.microsoft.com/office/drawing/2014/main" id="{1CE25CAE-4237-FD4F-9376-2C480B87A083}"/>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5CE640A8-ACCD-9E43-8A5C-E2773CDA6827}"/>
              </a:ext>
            </a:extLst>
          </p:cNvPr>
          <p:cNvSpPr>
            <a:spLocks noGrp="1"/>
          </p:cNvSpPr>
          <p:nvPr>
            <p:ph type="sldNum" sz="quarter" idx="4"/>
          </p:nvPr>
        </p:nvSpPr>
        <p:spPr/>
        <p:txBody>
          <a:bodyPr/>
          <a:lstStyle/>
          <a:p>
            <a:fld id="{CF871E9B-9377-9E47-A740-0327C5A5B6B1}" type="slidenum">
              <a:rPr lang="en-US" smtClean="0"/>
              <a:pPr/>
              <a:t>15</a:t>
            </a:fld>
            <a:endParaRPr lang="en-US" dirty="0"/>
          </a:p>
        </p:txBody>
      </p:sp>
      <p:pic>
        <p:nvPicPr>
          <p:cNvPr id="7" name="Picture 6" descr="MSE.pdf">
            <a:extLst>
              <a:ext uri="{FF2B5EF4-FFF2-40B4-BE49-F238E27FC236}">
                <a16:creationId xmlns:a16="http://schemas.microsoft.com/office/drawing/2014/main" id="{F758D585-627F-634C-AB34-B27210FB7E8A}"/>
              </a:ext>
            </a:extLst>
          </p:cNvPr>
          <p:cNvPicPr>
            <a:picLocks noChangeAspect="1"/>
          </p:cNvPicPr>
          <p:nvPr/>
        </p:nvPicPr>
        <p:blipFill>
          <a:blip r:embed="rId2"/>
          <a:stretch>
            <a:fillRect/>
          </a:stretch>
        </p:blipFill>
        <p:spPr>
          <a:xfrm>
            <a:off x="2667000" y="1219200"/>
            <a:ext cx="4160671" cy="992784"/>
          </a:xfrm>
          <a:prstGeom prst="rect">
            <a:avLst/>
          </a:prstGeom>
        </p:spPr>
      </p:pic>
      <p:grpSp>
        <p:nvGrpSpPr>
          <p:cNvPr id="9" name="Group 8">
            <a:extLst>
              <a:ext uri="{FF2B5EF4-FFF2-40B4-BE49-F238E27FC236}">
                <a16:creationId xmlns:a16="http://schemas.microsoft.com/office/drawing/2014/main" id="{C6C39574-F007-DE47-8545-65EA15F427CC}"/>
              </a:ext>
            </a:extLst>
          </p:cNvPr>
          <p:cNvGrpSpPr/>
          <p:nvPr/>
        </p:nvGrpSpPr>
        <p:grpSpPr>
          <a:xfrm>
            <a:off x="1184909" y="3194892"/>
            <a:ext cx="7047866" cy="3017223"/>
            <a:chOff x="1184909" y="3194892"/>
            <a:chExt cx="7047866" cy="3017223"/>
          </a:xfrm>
        </p:grpSpPr>
        <p:pic>
          <p:nvPicPr>
            <p:cNvPr id="10" name="Picture 9">
              <a:extLst>
                <a:ext uri="{FF2B5EF4-FFF2-40B4-BE49-F238E27FC236}">
                  <a16:creationId xmlns:a16="http://schemas.microsoft.com/office/drawing/2014/main" id="{28139DDE-CDA3-1542-94CC-4BBCA0B68A88}"/>
                </a:ext>
              </a:extLst>
            </p:cNvPr>
            <p:cNvPicPr>
              <a:picLocks noChangeAspect="1"/>
            </p:cNvPicPr>
            <p:nvPr/>
          </p:nvPicPr>
          <p:blipFill>
            <a:blip r:embed="rId3"/>
            <a:stretch>
              <a:fillRect/>
            </a:stretch>
          </p:blipFill>
          <p:spPr>
            <a:xfrm rot="16200000">
              <a:off x="834389" y="4468038"/>
              <a:ext cx="982980" cy="281940"/>
            </a:xfrm>
            <a:prstGeom prst="rect">
              <a:avLst/>
            </a:prstGeom>
          </p:spPr>
        </p:pic>
        <p:sp>
          <p:nvSpPr>
            <p:cNvPr id="11" name="Oval 10">
              <a:extLst>
                <a:ext uri="{FF2B5EF4-FFF2-40B4-BE49-F238E27FC236}">
                  <a16:creationId xmlns:a16="http://schemas.microsoft.com/office/drawing/2014/main" id="{77A120E4-95D5-1F44-A21F-E775F7C822F5}"/>
                </a:ext>
              </a:extLst>
            </p:cNvPr>
            <p:cNvSpPr/>
            <p:nvPr/>
          </p:nvSpPr>
          <p:spPr>
            <a:xfrm>
              <a:off x="6934200" y="4005096"/>
              <a:ext cx="182880" cy="18288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87AB382A-4210-DA43-A28B-586F337EA238}"/>
                </a:ext>
              </a:extLst>
            </p:cNvPr>
            <p:cNvCxnSpPr>
              <a:cxnSpLocks/>
            </p:cNvCxnSpPr>
            <p:nvPr/>
          </p:nvCxnSpPr>
          <p:spPr>
            <a:xfrm>
              <a:off x="1589313" y="3274416"/>
              <a:ext cx="0" cy="26691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17DC03E-79FC-0045-A966-F50AFCBF86D8}"/>
                </a:ext>
              </a:extLst>
            </p:cNvPr>
            <p:cNvCxnSpPr>
              <a:cxnSpLocks/>
            </p:cNvCxnSpPr>
            <p:nvPr/>
          </p:nvCxnSpPr>
          <p:spPr>
            <a:xfrm flipV="1">
              <a:off x="1589313" y="5913725"/>
              <a:ext cx="6411687" cy="298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F82BD7F7-EEB2-E046-AD53-0814317DA9A4}"/>
                </a:ext>
              </a:extLst>
            </p:cNvPr>
            <p:cNvPicPr>
              <a:picLocks noChangeAspect="1"/>
            </p:cNvPicPr>
            <p:nvPr/>
          </p:nvPicPr>
          <p:blipFill>
            <a:blip r:embed="rId4"/>
            <a:stretch>
              <a:fillRect/>
            </a:stretch>
          </p:blipFill>
          <p:spPr>
            <a:xfrm>
              <a:off x="7312025" y="3979061"/>
              <a:ext cx="920750" cy="234950"/>
            </a:xfrm>
            <a:prstGeom prst="rect">
              <a:avLst/>
            </a:prstGeom>
          </p:spPr>
        </p:pic>
        <p:pic>
          <p:nvPicPr>
            <p:cNvPr id="21" name="Picture 20">
              <a:extLst>
                <a:ext uri="{FF2B5EF4-FFF2-40B4-BE49-F238E27FC236}">
                  <a16:creationId xmlns:a16="http://schemas.microsoft.com/office/drawing/2014/main" id="{DB994811-3101-D249-BB3D-3DA276747896}"/>
                </a:ext>
              </a:extLst>
            </p:cNvPr>
            <p:cNvPicPr>
              <a:picLocks noChangeAspect="1"/>
            </p:cNvPicPr>
            <p:nvPr/>
          </p:nvPicPr>
          <p:blipFill>
            <a:blip r:embed="rId5"/>
            <a:stretch>
              <a:fillRect/>
            </a:stretch>
          </p:blipFill>
          <p:spPr>
            <a:xfrm>
              <a:off x="4684666" y="6082575"/>
              <a:ext cx="220980" cy="129540"/>
            </a:xfrm>
            <a:prstGeom prst="rect">
              <a:avLst/>
            </a:prstGeom>
          </p:spPr>
        </p:pic>
        <p:sp>
          <p:nvSpPr>
            <p:cNvPr id="4" name="Freeform 3">
              <a:extLst>
                <a:ext uri="{FF2B5EF4-FFF2-40B4-BE49-F238E27FC236}">
                  <a16:creationId xmlns:a16="http://schemas.microsoft.com/office/drawing/2014/main" id="{5C68F2F0-2381-9D4D-8C42-290E93EE9850}"/>
                </a:ext>
              </a:extLst>
            </p:cNvPr>
            <p:cNvSpPr/>
            <p:nvPr/>
          </p:nvSpPr>
          <p:spPr>
            <a:xfrm>
              <a:off x="1586429" y="3194892"/>
              <a:ext cx="6169446" cy="2360329"/>
            </a:xfrm>
            <a:custGeom>
              <a:avLst/>
              <a:gdLst>
                <a:gd name="connsiteX0" fmla="*/ 0 w 6169446"/>
                <a:gd name="connsiteY0" fmla="*/ 374573 h 2360329"/>
                <a:gd name="connsiteX1" fmla="*/ 3338111 w 6169446"/>
                <a:gd name="connsiteY1" fmla="*/ 2357609 h 2360329"/>
                <a:gd name="connsiteX2" fmla="*/ 6169446 w 6169446"/>
                <a:gd name="connsiteY2" fmla="*/ 0 h 2360329"/>
              </a:gdLst>
              <a:ahLst/>
              <a:cxnLst>
                <a:cxn ang="0">
                  <a:pos x="connsiteX0" y="connsiteY0"/>
                </a:cxn>
                <a:cxn ang="0">
                  <a:pos x="connsiteX1" y="connsiteY1"/>
                </a:cxn>
                <a:cxn ang="0">
                  <a:pos x="connsiteX2" y="connsiteY2"/>
                </a:cxn>
              </a:cxnLst>
              <a:rect l="l" t="t" r="r" b="b"/>
              <a:pathLst>
                <a:path w="6169446" h="2360329">
                  <a:moveTo>
                    <a:pt x="0" y="374573"/>
                  </a:moveTo>
                  <a:cubicBezTo>
                    <a:pt x="1154935" y="1397305"/>
                    <a:pt x="2309870" y="2420038"/>
                    <a:pt x="3338111" y="2357609"/>
                  </a:cubicBezTo>
                  <a:cubicBezTo>
                    <a:pt x="4366352" y="2295180"/>
                    <a:pt x="5267899" y="1147590"/>
                    <a:pt x="6169446" y="0"/>
                  </a:cubicBezTo>
                </a:path>
              </a:pathLst>
            </a:custGeom>
            <a:noFill/>
            <a:ln w="222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7DCD87C3-8A4B-224F-AB95-4BA4A7984F73}"/>
              </a:ext>
            </a:extLst>
          </p:cNvPr>
          <p:cNvSpPr>
            <a:spLocks noGrp="1"/>
          </p:cNvSpPr>
          <p:nvPr>
            <p:ph type="title"/>
          </p:nvPr>
        </p:nvSpPr>
        <p:spPr/>
        <p:txBody>
          <a:bodyPr/>
          <a:lstStyle/>
          <a:p>
            <a:r>
              <a:rPr lang="en-US" dirty="0"/>
              <a:t>Gradient Descent</a:t>
            </a:r>
          </a:p>
        </p:txBody>
      </p:sp>
    </p:spTree>
    <p:extLst>
      <p:ext uri="{BB962C8B-B14F-4D97-AF65-F5344CB8AC3E}">
        <p14:creationId xmlns:p14="http://schemas.microsoft.com/office/powerpoint/2010/main" val="315033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0E45FA2-6907-9241-BDC8-86E33E2CCA88}"/>
              </a:ext>
            </a:extLst>
          </p:cNvPr>
          <p:cNvGrpSpPr>
            <a:grpSpLocks noChangeAspect="1"/>
          </p:cNvGrpSpPr>
          <p:nvPr/>
        </p:nvGrpSpPr>
        <p:grpSpPr>
          <a:xfrm>
            <a:off x="807759" y="1219200"/>
            <a:ext cx="6202641" cy="2745673"/>
            <a:chOff x="1184909" y="3194892"/>
            <a:chExt cx="6816091" cy="3017223"/>
          </a:xfrm>
        </p:grpSpPr>
        <p:sp>
          <p:nvSpPr>
            <p:cNvPr id="29" name="Freeform 28">
              <a:extLst>
                <a:ext uri="{FF2B5EF4-FFF2-40B4-BE49-F238E27FC236}">
                  <a16:creationId xmlns:a16="http://schemas.microsoft.com/office/drawing/2014/main" id="{008BC566-2FCA-AD4E-B00E-9ABC8F12C443}"/>
                </a:ext>
              </a:extLst>
            </p:cNvPr>
            <p:cNvSpPr/>
            <p:nvPr/>
          </p:nvSpPr>
          <p:spPr>
            <a:xfrm>
              <a:off x="1586429" y="3194892"/>
              <a:ext cx="6169446" cy="2360329"/>
            </a:xfrm>
            <a:custGeom>
              <a:avLst/>
              <a:gdLst>
                <a:gd name="connsiteX0" fmla="*/ 0 w 6169446"/>
                <a:gd name="connsiteY0" fmla="*/ 374573 h 2360329"/>
                <a:gd name="connsiteX1" fmla="*/ 3338111 w 6169446"/>
                <a:gd name="connsiteY1" fmla="*/ 2357609 h 2360329"/>
                <a:gd name="connsiteX2" fmla="*/ 6169446 w 6169446"/>
                <a:gd name="connsiteY2" fmla="*/ 0 h 2360329"/>
              </a:gdLst>
              <a:ahLst/>
              <a:cxnLst>
                <a:cxn ang="0">
                  <a:pos x="connsiteX0" y="connsiteY0"/>
                </a:cxn>
                <a:cxn ang="0">
                  <a:pos x="connsiteX1" y="connsiteY1"/>
                </a:cxn>
                <a:cxn ang="0">
                  <a:pos x="connsiteX2" y="connsiteY2"/>
                </a:cxn>
              </a:cxnLst>
              <a:rect l="l" t="t" r="r" b="b"/>
              <a:pathLst>
                <a:path w="6169446" h="2360329">
                  <a:moveTo>
                    <a:pt x="0" y="374573"/>
                  </a:moveTo>
                  <a:cubicBezTo>
                    <a:pt x="1154935" y="1397305"/>
                    <a:pt x="2309870" y="2420038"/>
                    <a:pt x="3338111" y="2357609"/>
                  </a:cubicBezTo>
                  <a:cubicBezTo>
                    <a:pt x="4366352" y="2295180"/>
                    <a:pt x="5267899" y="1147590"/>
                    <a:pt x="6169446" y="0"/>
                  </a:cubicBezTo>
                </a:path>
              </a:pathLst>
            </a:custGeom>
            <a:noFill/>
            <a:ln w="2222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285A449-647E-BB4D-9FFC-AB384277BE63}"/>
                </a:ext>
              </a:extLst>
            </p:cNvPr>
            <p:cNvPicPr>
              <a:picLocks noChangeAspect="1"/>
            </p:cNvPicPr>
            <p:nvPr/>
          </p:nvPicPr>
          <p:blipFill>
            <a:blip r:embed="rId2"/>
            <a:stretch>
              <a:fillRect/>
            </a:stretch>
          </p:blipFill>
          <p:spPr>
            <a:xfrm rot="16200000">
              <a:off x="834389" y="4468038"/>
              <a:ext cx="982980" cy="281940"/>
            </a:xfrm>
            <a:prstGeom prst="rect">
              <a:avLst/>
            </a:prstGeom>
          </p:spPr>
        </p:pic>
        <p:sp>
          <p:nvSpPr>
            <p:cNvPr id="24" name="Oval 23">
              <a:extLst>
                <a:ext uri="{FF2B5EF4-FFF2-40B4-BE49-F238E27FC236}">
                  <a16:creationId xmlns:a16="http://schemas.microsoft.com/office/drawing/2014/main" id="{8B830965-ED05-6943-84E3-29AAEC6FD9DE}"/>
                </a:ext>
              </a:extLst>
            </p:cNvPr>
            <p:cNvSpPr/>
            <p:nvPr/>
          </p:nvSpPr>
          <p:spPr>
            <a:xfrm>
              <a:off x="6934200" y="4005096"/>
              <a:ext cx="182880" cy="18288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4E949797-A0E6-534A-A2A7-D10BD851B8E0}"/>
                </a:ext>
              </a:extLst>
            </p:cNvPr>
            <p:cNvCxnSpPr>
              <a:cxnSpLocks/>
            </p:cNvCxnSpPr>
            <p:nvPr/>
          </p:nvCxnSpPr>
          <p:spPr>
            <a:xfrm>
              <a:off x="1589313" y="3274416"/>
              <a:ext cx="0" cy="26691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3FB56FD-ED61-A14F-8BBE-B6BAD59CA5E5}"/>
                </a:ext>
              </a:extLst>
            </p:cNvPr>
            <p:cNvCxnSpPr>
              <a:cxnSpLocks/>
            </p:cNvCxnSpPr>
            <p:nvPr/>
          </p:nvCxnSpPr>
          <p:spPr>
            <a:xfrm flipV="1">
              <a:off x="1589313" y="5913725"/>
              <a:ext cx="6411687" cy="298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8" name="Picture 27">
              <a:extLst>
                <a:ext uri="{FF2B5EF4-FFF2-40B4-BE49-F238E27FC236}">
                  <a16:creationId xmlns:a16="http://schemas.microsoft.com/office/drawing/2014/main" id="{50B87F03-B7AD-4E4C-B612-1D9EA1EDEFF3}"/>
                </a:ext>
              </a:extLst>
            </p:cNvPr>
            <p:cNvPicPr>
              <a:picLocks noChangeAspect="1"/>
            </p:cNvPicPr>
            <p:nvPr/>
          </p:nvPicPr>
          <p:blipFill>
            <a:blip r:embed="rId3"/>
            <a:stretch>
              <a:fillRect/>
            </a:stretch>
          </p:blipFill>
          <p:spPr>
            <a:xfrm>
              <a:off x="4684666" y="6082575"/>
              <a:ext cx="220980" cy="129540"/>
            </a:xfrm>
            <a:prstGeom prst="rect">
              <a:avLst/>
            </a:prstGeom>
          </p:spPr>
        </p:pic>
      </p:grpSp>
      <p:sp>
        <p:nvSpPr>
          <p:cNvPr id="3" name="Content Placeholder 2">
            <a:extLst>
              <a:ext uri="{FF2B5EF4-FFF2-40B4-BE49-F238E27FC236}">
                <a16:creationId xmlns:a16="http://schemas.microsoft.com/office/drawing/2014/main" id="{69054FBA-56CE-FD43-8DE6-CDAEF4D92FD0}"/>
              </a:ext>
            </a:extLst>
          </p:cNvPr>
          <p:cNvSpPr>
            <a:spLocks noGrp="1"/>
          </p:cNvSpPr>
          <p:nvPr>
            <p:ph sz="quarter" idx="1"/>
          </p:nvPr>
        </p:nvSpPr>
        <p:spPr>
          <a:xfrm>
            <a:off x="457200" y="4050209"/>
            <a:ext cx="8229600" cy="1385721"/>
          </a:xfrm>
        </p:spPr>
        <p:txBody>
          <a:bodyPr>
            <a:noAutofit/>
          </a:bodyPr>
          <a:lstStyle/>
          <a:p>
            <a:pPr>
              <a:spcAft>
                <a:spcPts val="1200"/>
              </a:spcAft>
            </a:pPr>
            <a:r>
              <a:rPr lang="en-US" sz="1800" dirty="0"/>
              <a:t>The derivate of the loss function at the given weight settings “points uphill” along the slope of the function (note: this is true </a:t>
            </a:r>
            <a:r>
              <a:rPr lang="en-US" sz="1800"/>
              <a:t>for </a:t>
            </a:r>
            <a:r>
              <a:rPr lang="en-US" sz="1800" b="1" i="1"/>
              <a:t>this</a:t>
            </a:r>
            <a:r>
              <a:rPr lang="en-US" sz="1800"/>
              <a:t> point, </a:t>
            </a:r>
            <a:r>
              <a:rPr lang="en-US" sz="1800" b="1" i="1"/>
              <a:t>not every</a:t>
            </a:r>
            <a:r>
              <a:rPr lang="en-US" sz="1800"/>
              <a:t> point)</a:t>
            </a:r>
            <a:endParaRPr lang="en-US" sz="1800" dirty="0"/>
          </a:p>
          <a:p>
            <a:r>
              <a:rPr lang="en-US" sz="1800" dirty="0"/>
              <a:t>The gradient descent update moves along the function in the </a:t>
            </a:r>
            <a:r>
              <a:rPr lang="en-US" sz="1800" b="1" i="1" dirty="0"/>
              <a:t>opposite </a:t>
            </a:r>
            <a:r>
              <a:rPr lang="en-US" sz="1800" dirty="0"/>
              <a:t>direction toward the direction that </a:t>
            </a:r>
            <a:r>
              <a:rPr lang="en-US" sz="1800" b="1" i="1" dirty="0"/>
              <a:t>decreases </a:t>
            </a:r>
            <a:r>
              <a:rPr lang="en-US" sz="1800" dirty="0"/>
              <a:t>loss most significantly</a:t>
            </a:r>
          </a:p>
        </p:txBody>
      </p:sp>
      <p:sp>
        <p:nvSpPr>
          <p:cNvPr id="5" name="Footer Placeholder 4">
            <a:extLst>
              <a:ext uri="{FF2B5EF4-FFF2-40B4-BE49-F238E27FC236}">
                <a16:creationId xmlns:a16="http://schemas.microsoft.com/office/drawing/2014/main" id="{1CE25CAE-4237-FD4F-9376-2C480B87A083}"/>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5CE640A8-ACCD-9E43-8A5C-E2773CDA6827}"/>
              </a:ext>
            </a:extLst>
          </p:cNvPr>
          <p:cNvSpPr>
            <a:spLocks noGrp="1"/>
          </p:cNvSpPr>
          <p:nvPr>
            <p:ph type="sldNum" sz="quarter" idx="4"/>
          </p:nvPr>
        </p:nvSpPr>
        <p:spPr/>
        <p:txBody>
          <a:bodyPr/>
          <a:lstStyle/>
          <a:p>
            <a:fld id="{CF871E9B-9377-9E47-A740-0327C5A5B6B1}" type="slidenum">
              <a:rPr lang="en-US" smtClean="0"/>
              <a:pPr/>
              <a:t>16</a:t>
            </a:fld>
            <a:endParaRPr lang="en-US" dirty="0"/>
          </a:p>
        </p:txBody>
      </p:sp>
      <p:pic>
        <p:nvPicPr>
          <p:cNvPr id="17" name="Picture 16" descr="weightUpdate.pdf">
            <a:extLst>
              <a:ext uri="{FF2B5EF4-FFF2-40B4-BE49-F238E27FC236}">
                <a16:creationId xmlns:a16="http://schemas.microsoft.com/office/drawing/2014/main" id="{675BE3D7-5370-674D-A4C4-CF2771FDD930}"/>
              </a:ext>
            </a:extLst>
          </p:cNvPr>
          <p:cNvPicPr>
            <a:picLocks noChangeAspect="1"/>
          </p:cNvPicPr>
          <p:nvPr/>
        </p:nvPicPr>
        <p:blipFill>
          <a:blip r:embed="rId4"/>
          <a:stretch>
            <a:fillRect/>
          </a:stretch>
        </p:blipFill>
        <p:spPr>
          <a:xfrm>
            <a:off x="2454910" y="5581800"/>
            <a:ext cx="4589780" cy="676910"/>
          </a:xfrm>
          <a:prstGeom prst="rect">
            <a:avLst/>
          </a:prstGeom>
        </p:spPr>
      </p:pic>
      <p:pic>
        <p:nvPicPr>
          <p:cNvPr id="14" name="Picture 13">
            <a:extLst>
              <a:ext uri="{FF2B5EF4-FFF2-40B4-BE49-F238E27FC236}">
                <a16:creationId xmlns:a16="http://schemas.microsoft.com/office/drawing/2014/main" id="{81854BC7-BDED-604C-9FB9-8167390E13CA}"/>
              </a:ext>
            </a:extLst>
          </p:cNvPr>
          <p:cNvPicPr>
            <a:picLocks noChangeAspect="1"/>
          </p:cNvPicPr>
          <p:nvPr/>
        </p:nvPicPr>
        <p:blipFill>
          <a:blip r:embed="rId5"/>
          <a:stretch>
            <a:fillRect/>
          </a:stretch>
        </p:blipFill>
        <p:spPr>
          <a:xfrm>
            <a:off x="6781800" y="1726974"/>
            <a:ext cx="1123950" cy="527050"/>
          </a:xfrm>
          <a:prstGeom prst="rect">
            <a:avLst/>
          </a:prstGeom>
        </p:spPr>
      </p:pic>
      <p:cxnSp>
        <p:nvCxnSpPr>
          <p:cNvPr id="23" name="Straight Arrow Connector 22">
            <a:extLst>
              <a:ext uri="{FF2B5EF4-FFF2-40B4-BE49-F238E27FC236}">
                <a16:creationId xmlns:a16="http://schemas.microsoft.com/office/drawing/2014/main" id="{8C899FC7-C9CF-8643-9890-F6F3CF84945E}"/>
              </a:ext>
            </a:extLst>
          </p:cNvPr>
          <p:cNvCxnSpPr>
            <a:cxnSpLocks/>
          </p:cNvCxnSpPr>
          <p:nvPr/>
        </p:nvCxnSpPr>
        <p:spPr>
          <a:xfrm flipV="1">
            <a:off x="5623560" y="2201366"/>
            <a:ext cx="333326" cy="396997"/>
          </a:xfrm>
          <a:prstGeom prst="straightConnector1">
            <a:avLst/>
          </a:prstGeom>
          <a:ln w="34925">
            <a:solidFill>
              <a:schemeClr val="accent1"/>
            </a:solidFill>
            <a:tailEnd type="triangle" w="lg" len="med"/>
          </a:ln>
          <a:effectLst/>
          <a:scene3d>
            <a:camera prst="orthographicFront">
              <a:rot lat="0" lon="0" rev="1068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4BBBA5E-737D-A44F-97D3-CF544AEC141E}"/>
              </a:ext>
            </a:extLst>
          </p:cNvPr>
          <p:cNvCxnSpPr>
            <a:cxnSpLocks/>
          </p:cNvCxnSpPr>
          <p:nvPr/>
        </p:nvCxnSpPr>
        <p:spPr>
          <a:xfrm flipV="1">
            <a:off x="6163056" y="1524002"/>
            <a:ext cx="400344" cy="456856"/>
          </a:xfrm>
          <a:prstGeom prst="straightConnector1">
            <a:avLst/>
          </a:prstGeom>
          <a:ln w="34925">
            <a:solidFill>
              <a:schemeClr val="accent1"/>
            </a:solidFill>
            <a:tailEnd type="triangle" w="lg" len="med"/>
          </a:ln>
          <a:effectLst/>
          <a:scene3d>
            <a:camera prst="orthographicFront">
              <a:rot lat="0" lon="0" rev="180000"/>
            </a:camera>
            <a:lightRig rig="threePt" dir="t"/>
          </a:scene3d>
        </p:spPr>
        <p:style>
          <a:lnRef idx="2">
            <a:schemeClr val="accent1"/>
          </a:lnRef>
          <a:fillRef idx="0">
            <a:schemeClr val="accent1"/>
          </a:fillRef>
          <a:effectRef idx="1">
            <a:schemeClr val="accent1"/>
          </a:effectRef>
          <a:fontRef idx="minor">
            <a:schemeClr val="tx1"/>
          </a:fontRef>
        </p:style>
      </p:cxnSp>
      <p:sp>
        <p:nvSpPr>
          <p:cNvPr id="32" name="Title 31">
            <a:extLst>
              <a:ext uri="{FF2B5EF4-FFF2-40B4-BE49-F238E27FC236}">
                <a16:creationId xmlns:a16="http://schemas.microsoft.com/office/drawing/2014/main" id="{46180CFE-26C8-534C-9E60-A58D25468E55}"/>
              </a:ext>
            </a:extLst>
          </p:cNvPr>
          <p:cNvSpPr>
            <a:spLocks noGrp="1"/>
          </p:cNvSpPr>
          <p:nvPr>
            <p:ph type="title"/>
          </p:nvPr>
        </p:nvSpPr>
        <p:spPr/>
        <p:txBody>
          <a:bodyPr>
            <a:normAutofit/>
          </a:bodyPr>
          <a:lstStyle/>
          <a:p>
            <a:r>
              <a:rPr lang="en-US" dirty="0"/>
              <a:t>Gradient Descent</a:t>
            </a:r>
          </a:p>
        </p:txBody>
      </p:sp>
    </p:spTree>
    <p:extLst>
      <p:ext uri="{BB962C8B-B14F-4D97-AF65-F5344CB8AC3E}">
        <p14:creationId xmlns:p14="http://schemas.microsoft.com/office/powerpoint/2010/main" val="90757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22"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0B87-5AC0-F849-9175-B156DB15E0BE}"/>
              </a:ext>
            </a:extLst>
          </p:cNvPr>
          <p:cNvSpPr>
            <a:spLocks noGrp="1"/>
          </p:cNvSpPr>
          <p:nvPr>
            <p:ph type="title"/>
          </p:nvPr>
        </p:nvSpPr>
        <p:spPr/>
        <p:txBody>
          <a:bodyPr/>
          <a:lstStyle/>
          <a:p>
            <a:r>
              <a:rPr lang="en-US" dirty="0"/>
              <a:t>Practical Use of Linear Regression</a:t>
            </a:r>
          </a:p>
        </p:txBody>
      </p:sp>
      <p:sp>
        <p:nvSpPr>
          <p:cNvPr id="3" name="Content Placeholder 2">
            <a:extLst>
              <a:ext uri="{FF2B5EF4-FFF2-40B4-BE49-F238E27FC236}">
                <a16:creationId xmlns:a16="http://schemas.microsoft.com/office/drawing/2014/main" id="{10923B26-E76E-9242-872A-BE574C16BB0E}"/>
              </a:ext>
            </a:extLst>
          </p:cNvPr>
          <p:cNvSpPr>
            <a:spLocks noGrp="1"/>
          </p:cNvSpPr>
          <p:nvPr>
            <p:ph sz="quarter" idx="1"/>
          </p:nvPr>
        </p:nvSpPr>
        <p:spPr>
          <a:xfrm>
            <a:off x="457200" y="5410200"/>
            <a:ext cx="8229600" cy="939800"/>
          </a:xfrm>
        </p:spPr>
        <p:txBody>
          <a:bodyPr>
            <a:noAutofit/>
          </a:bodyPr>
          <a:lstStyle/>
          <a:p>
            <a:r>
              <a:rPr lang="en-US" sz="2000" dirty="0"/>
              <a:t>A linear model can often radically simplify a data-set, isolating a relatively straightforward relationship between data-features and outcomes</a:t>
            </a:r>
          </a:p>
        </p:txBody>
      </p:sp>
      <p:sp>
        <p:nvSpPr>
          <p:cNvPr id="5" name="Footer Placeholder 4">
            <a:extLst>
              <a:ext uri="{FF2B5EF4-FFF2-40B4-BE49-F238E27FC236}">
                <a16:creationId xmlns:a16="http://schemas.microsoft.com/office/drawing/2014/main" id="{BDC70E92-6A1F-8640-B83C-75A204B66D1F}"/>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6B2716A8-FB66-174E-B235-3944B54035D4}"/>
              </a:ext>
            </a:extLst>
          </p:cNvPr>
          <p:cNvSpPr>
            <a:spLocks noGrp="1"/>
          </p:cNvSpPr>
          <p:nvPr>
            <p:ph type="sldNum" sz="quarter" idx="4"/>
          </p:nvPr>
        </p:nvSpPr>
        <p:spPr/>
        <p:txBody>
          <a:bodyPr/>
          <a:lstStyle/>
          <a:p>
            <a:fld id="{CF871E9B-9377-9E47-A740-0327C5A5B6B1}" type="slidenum">
              <a:rPr lang="en-US" smtClean="0"/>
              <a:pPr/>
              <a:t>17</a:t>
            </a:fld>
            <a:endParaRPr lang="en-US" dirty="0"/>
          </a:p>
        </p:txBody>
      </p:sp>
      <p:pic>
        <p:nvPicPr>
          <p:cNvPr id="8" name="Picture 7">
            <a:extLst>
              <a:ext uri="{FF2B5EF4-FFF2-40B4-BE49-F238E27FC236}">
                <a16:creationId xmlns:a16="http://schemas.microsoft.com/office/drawing/2014/main" id="{C8F68B35-940B-2246-8FEB-265D856A0A45}"/>
              </a:ext>
            </a:extLst>
          </p:cNvPr>
          <p:cNvPicPr>
            <a:picLocks noChangeAspect="1"/>
          </p:cNvPicPr>
          <p:nvPr/>
        </p:nvPicPr>
        <p:blipFill>
          <a:blip r:embed="rId2"/>
          <a:stretch>
            <a:fillRect/>
          </a:stretch>
        </p:blipFill>
        <p:spPr>
          <a:xfrm>
            <a:off x="457200" y="1149350"/>
            <a:ext cx="8280400" cy="3810000"/>
          </a:xfrm>
          <a:prstGeom prst="rect">
            <a:avLst/>
          </a:prstGeom>
        </p:spPr>
      </p:pic>
      <p:sp>
        <p:nvSpPr>
          <p:cNvPr id="9" name="Content Placeholder 2">
            <a:extLst>
              <a:ext uri="{FF2B5EF4-FFF2-40B4-BE49-F238E27FC236}">
                <a16:creationId xmlns:a16="http://schemas.microsoft.com/office/drawing/2014/main" id="{A2CEC939-6A6D-414B-BCA6-8A5AB95EB45B}"/>
              </a:ext>
            </a:extLst>
          </p:cNvPr>
          <p:cNvSpPr txBox="1">
            <a:spLocks/>
          </p:cNvSpPr>
          <p:nvPr/>
        </p:nvSpPr>
        <p:spPr>
          <a:xfrm>
            <a:off x="381000" y="4953000"/>
            <a:ext cx="8382000" cy="365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r" fontAlgn="auto">
              <a:spcAft>
                <a:spcPts val="0"/>
              </a:spcAft>
              <a:buFont typeface="Wingdings 3"/>
              <a:buNone/>
            </a:pPr>
            <a:r>
              <a:rPr lang="en-US" sz="1400" dirty="0">
                <a:solidFill>
                  <a:schemeClr val="bg1">
                    <a:lumMod val="50000"/>
                  </a:schemeClr>
                </a:solidFill>
              </a:rPr>
              <a:t>Ad sales vs. media expenditure (1000’s of units). From: James et al., </a:t>
            </a:r>
            <a:r>
              <a:rPr lang="en-US" sz="1400" i="1" dirty="0">
                <a:solidFill>
                  <a:schemeClr val="bg1">
                    <a:lumMod val="50000"/>
                  </a:schemeClr>
                </a:solidFill>
              </a:rPr>
              <a:t>Intro. to Statistical Learning </a:t>
            </a:r>
            <a:r>
              <a:rPr lang="en-US" sz="1400" dirty="0">
                <a:solidFill>
                  <a:schemeClr val="bg1">
                    <a:lumMod val="50000"/>
                  </a:schemeClr>
                </a:solidFill>
              </a:rPr>
              <a:t>(Springer, 2017)</a:t>
            </a:r>
          </a:p>
        </p:txBody>
      </p:sp>
      <p:sp>
        <p:nvSpPr>
          <p:cNvPr id="10" name="Oval 9">
            <a:extLst>
              <a:ext uri="{FF2B5EF4-FFF2-40B4-BE49-F238E27FC236}">
                <a16:creationId xmlns:a16="http://schemas.microsoft.com/office/drawing/2014/main" id="{570682FA-D884-4F4C-907A-89AFFA5D355D}"/>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95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Learning Problem</a:t>
            </a:r>
          </a:p>
        </p:txBody>
      </p:sp>
      <p:sp>
        <p:nvSpPr>
          <p:cNvPr id="3" name="Content Placeholder 2"/>
          <p:cNvSpPr>
            <a:spLocks noGrp="1"/>
          </p:cNvSpPr>
          <p:nvPr>
            <p:ph sz="quarter" idx="1"/>
          </p:nvPr>
        </p:nvSpPr>
        <p:spPr/>
        <p:txBody>
          <a:bodyPr/>
          <a:lstStyle/>
          <a:p>
            <a:r>
              <a:rPr lang="en-US" dirty="0"/>
              <a:t>Suppose we have three basic components:</a:t>
            </a:r>
          </a:p>
          <a:p>
            <a:pPr marL="731520" lvl="1" indent="-457200">
              <a:buFont typeface="+mj-lt"/>
              <a:buAutoNum type="arabicPeriod"/>
            </a:pPr>
            <a:r>
              <a:rPr lang="en-US" dirty="0">
                <a:solidFill>
                  <a:schemeClr val="tx1"/>
                </a:solidFill>
              </a:rPr>
              <a:t>Set of </a:t>
            </a:r>
            <a:r>
              <a:rPr lang="en-US" dirty="0">
                <a:solidFill>
                  <a:schemeClr val="accent3"/>
                </a:solidFill>
              </a:rPr>
              <a:t>tasks</a:t>
            </a:r>
            <a:r>
              <a:rPr lang="en-US" dirty="0"/>
              <a:t>, </a:t>
            </a:r>
            <a:r>
              <a:rPr lang="en-US" i="1" dirty="0"/>
              <a:t>T</a:t>
            </a:r>
          </a:p>
          <a:p>
            <a:pPr marL="731520" lvl="1" indent="-457200">
              <a:buFont typeface="+mj-lt"/>
              <a:buAutoNum type="arabicPeriod"/>
            </a:pPr>
            <a:r>
              <a:rPr lang="en-US" dirty="0">
                <a:solidFill>
                  <a:schemeClr val="tx1"/>
                </a:solidFill>
              </a:rPr>
              <a:t>A </a:t>
            </a:r>
            <a:r>
              <a:rPr lang="en-US" dirty="0">
                <a:solidFill>
                  <a:schemeClr val="accent3"/>
                </a:solidFill>
              </a:rPr>
              <a:t>performance measure</a:t>
            </a:r>
            <a:r>
              <a:rPr lang="en-US" dirty="0"/>
              <a:t>, </a:t>
            </a:r>
            <a:r>
              <a:rPr lang="en-US" i="1" dirty="0"/>
              <a:t>P</a:t>
            </a:r>
            <a:endParaRPr lang="en-US" dirty="0"/>
          </a:p>
          <a:p>
            <a:pPr marL="731520" lvl="1" indent="-457200">
              <a:buFont typeface="+mj-lt"/>
              <a:buAutoNum type="arabicPeriod"/>
            </a:pPr>
            <a:r>
              <a:rPr lang="en-US" dirty="0">
                <a:solidFill>
                  <a:schemeClr val="tx1"/>
                </a:solidFill>
              </a:rPr>
              <a:t>Data describing some </a:t>
            </a:r>
            <a:r>
              <a:rPr lang="en-US" dirty="0">
                <a:solidFill>
                  <a:schemeClr val="accent3"/>
                </a:solidFill>
              </a:rPr>
              <a:t>experience</a:t>
            </a:r>
            <a:r>
              <a:rPr lang="en-US" dirty="0"/>
              <a:t>, </a:t>
            </a:r>
            <a:r>
              <a:rPr lang="en-US" i="1" dirty="0"/>
              <a:t>E</a:t>
            </a:r>
            <a:endParaRPr lang="en-US" dirty="0"/>
          </a:p>
          <a:p>
            <a:pPr marL="731520" lvl="1" indent="-457200">
              <a:buFont typeface="+mj-lt"/>
              <a:buAutoNum type="arabicPeriod"/>
            </a:pPr>
            <a:endParaRPr lang="en-US" dirty="0"/>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Rectangle 5"/>
          <p:cNvSpPr/>
          <p:nvPr/>
        </p:nvSpPr>
        <p:spPr>
          <a:xfrm>
            <a:off x="533400" y="3581400"/>
            <a:ext cx="7848600" cy="2133600"/>
          </a:xfrm>
          <a:prstGeom prst="rect">
            <a:avLst/>
          </a:prstGeom>
          <a:solidFill>
            <a:schemeClr val="bg1">
              <a:lumMod val="95000"/>
            </a:schemeClr>
          </a:solidFill>
          <a:ln>
            <a:solidFill>
              <a:schemeClr val="bg1">
                <a:lumMod val="75000"/>
              </a:schemeClr>
            </a:solidFill>
          </a:ln>
          <a:effectLst/>
        </p:spPr>
        <p:style>
          <a:lnRef idx="1">
            <a:schemeClr val="accent3"/>
          </a:lnRef>
          <a:fillRef idx="2">
            <a:schemeClr val="accent3"/>
          </a:fillRef>
          <a:effectRef idx="1">
            <a:schemeClr val="accent3"/>
          </a:effectRef>
          <a:fontRef idx="minor">
            <a:schemeClr val="dk1"/>
          </a:fontRef>
        </p:style>
        <p:txBody>
          <a:bodyPr rIns="365760" rtlCol="0" anchor="ctr"/>
          <a:lstStyle/>
          <a:p>
            <a:pPr lvl="1" algn="l">
              <a:spcAft>
                <a:spcPts val="0"/>
              </a:spcAft>
            </a:pPr>
            <a:r>
              <a:rPr lang="en-US" dirty="0"/>
              <a:t>A computer program </a:t>
            </a:r>
            <a:r>
              <a:rPr lang="en-US" b="1" i="1" dirty="0"/>
              <a:t>learns</a:t>
            </a:r>
            <a:r>
              <a:rPr lang="en-US" i="1" dirty="0"/>
              <a:t> </a:t>
            </a:r>
            <a:r>
              <a:rPr lang="en-US" dirty="0"/>
              <a:t>if its performance at tasks in </a:t>
            </a:r>
            <a:r>
              <a:rPr lang="en-US" i="1" dirty="0"/>
              <a:t>T</a:t>
            </a:r>
            <a:r>
              <a:rPr lang="en-US" dirty="0"/>
              <a:t>, as measured by </a:t>
            </a:r>
            <a:r>
              <a:rPr lang="en-US" i="1" dirty="0"/>
              <a:t>P</a:t>
            </a:r>
            <a:r>
              <a:rPr lang="en-US" dirty="0"/>
              <a:t>, improves based on </a:t>
            </a:r>
            <a:r>
              <a:rPr lang="en-US" i="1" dirty="0"/>
              <a:t>E</a:t>
            </a:r>
            <a:r>
              <a:rPr lang="en-US" dirty="0"/>
              <a:t>.</a:t>
            </a:r>
          </a:p>
          <a:p>
            <a:pPr lvl="1" algn="r">
              <a:spcAft>
                <a:spcPts val="0"/>
              </a:spcAft>
            </a:pPr>
            <a:endParaRPr lang="en-US" dirty="0"/>
          </a:p>
          <a:p>
            <a:pPr lvl="1" algn="r">
              <a:spcAft>
                <a:spcPts val="0"/>
              </a:spcAft>
            </a:pPr>
            <a:r>
              <a:rPr lang="en-US" dirty="0"/>
              <a:t>From: Tom M. Mitchell, </a:t>
            </a:r>
            <a:r>
              <a:rPr lang="en-US" i="1" dirty="0"/>
              <a:t>Machine Learning</a:t>
            </a:r>
            <a:r>
              <a:rPr lang="en-US" dirty="0"/>
              <a:t> (1997) </a:t>
            </a:r>
          </a:p>
        </p:txBody>
      </p:sp>
      <p:sp>
        <p:nvSpPr>
          <p:cNvPr id="7" name="Slide Number Placeholder 6"/>
          <p:cNvSpPr>
            <a:spLocks noGrp="1"/>
          </p:cNvSpPr>
          <p:nvPr>
            <p:ph type="sldNum" sz="quarter" idx="4"/>
          </p:nvPr>
        </p:nvSpPr>
        <p:spPr/>
        <p:txBody>
          <a:bodyPr/>
          <a:lstStyle/>
          <a:p>
            <a:fld id="{CF871E9B-9377-9E47-A740-0327C5A5B6B1}" type="slidenum">
              <a:rPr lang="en-US" smtClean="0"/>
              <a:pPr/>
              <a:t>2</a:t>
            </a:fld>
            <a:endParaRPr lang="en-US" dirty="0"/>
          </a:p>
        </p:txBody>
      </p:sp>
      <p:pic>
        <p:nvPicPr>
          <p:cNvPr id="8" name="Picture 7">
            <a:extLst>
              <a:ext uri="{FF2B5EF4-FFF2-40B4-BE49-F238E27FC236}">
                <a16:creationId xmlns:a16="http://schemas.microsoft.com/office/drawing/2014/main" id="{D88C08E2-880D-AB4B-A38C-83EAA7CA596A}"/>
              </a:ext>
            </a:extLst>
          </p:cNvPr>
          <p:cNvPicPr>
            <a:picLocks noChangeAspect="1"/>
          </p:cNvPicPr>
          <p:nvPr/>
        </p:nvPicPr>
        <p:blipFill>
          <a:blip r:embed="rId2"/>
          <a:stretch>
            <a:fillRect/>
          </a:stretch>
        </p:blipFill>
        <p:spPr>
          <a:xfrm>
            <a:off x="7188920" y="381000"/>
            <a:ext cx="1511384" cy="2351042"/>
          </a:xfrm>
          <a:prstGeom prst="rect">
            <a:avLst/>
          </a:prstGeom>
        </p:spPr>
      </p:pic>
      <p:sp>
        <p:nvSpPr>
          <p:cNvPr id="9" name="Content Placeholder 2">
            <a:extLst>
              <a:ext uri="{FF2B5EF4-FFF2-40B4-BE49-F238E27FC236}">
                <a16:creationId xmlns:a16="http://schemas.microsoft.com/office/drawing/2014/main" id="{9F7FC997-A8F2-D84D-BC7C-1E3252226119}"/>
              </a:ext>
            </a:extLst>
          </p:cNvPr>
          <p:cNvSpPr txBox="1">
            <a:spLocks/>
          </p:cNvSpPr>
          <p:nvPr/>
        </p:nvSpPr>
        <p:spPr>
          <a:xfrm>
            <a:off x="7188920" y="2732042"/>
            <a:ext cx="1802680" cy="649968"/>
          </a:xfrm>
          <a:prstGeom prst="rect">
            <a:avLst/>
          </a:prstGeom>
        </p:spPr>
        <p:txBody>
          <a:bodyPr vert="horz" lIns="0">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Font typeface="Wingdings 3"/>
              <a:buNone/>
            </a:pPr>
            <a:r>
              <a:rPr lang="en-US" sz="1200" dirty="0">
                <a:solidFill>
                  <a:schemeClr val="bg1">
                    <a:lumMod val="50000"/>
                  </a:schemeClr>
                </a:solidFill>
              </a:rPr>
              <a:t>Cover image: McGraw Hill, </a:t>
            </a:r>
          </a:p>
          <a:p>
            <a:pPr marL="0" indent="0" algn="ctr" fontAlgn="auto">
              <a:spcAft>
                <a:spcPts val="0"/>
              </a:spcAft>
              <a:buFont typeface="Wingdings 3"/>
              <a:buNone/>
            </a:pPr>
            <a:r>
              <a:rPr lang="en-US" sz="1200" dirty="0">
                <a:solidFill>
                  <a:schemeClr val="bg1">
                    <a:lumMod val="50000"/>
                  </a:schemeClr>
                </a:solidFill>
              </a:rPr>
              <a:t>1997 [</a:t>
            </a:r>
            <a:r>
              <a:rPr lang="en-US" sz="1200" dirty="0">
                <a:solidFill>
                  <a:schemeClr val="bg1">
                    <a:lumMod val="50000"/>
                  </a:schemeClr>
                </a:solidFill>
                <a:hlinkClick r:id="rId3"/>
              </a:rPr>
              <a:t>link</a:t>
            </a:r>
            <a:r>
              <a:rPr lang="en-US" sz="1200" dirty="0">
                <a:solidFill>
                  <a:schemeClr val="bg1">
                    <a:lumMod val="50000"/>
                  </a:schemeClr>
                </a:solidFill>
              </a:rPr>
              <a:t>]</a:t>
            </a:r>
          </a:p>
        </p:txBody>
      </p:sp>
    </p:spTree>
    <p:extLst>
      <p:ext uri="{BB962C8B-B14F-4D97-AF65-F5344CB8AC3E}">
        <p14:creationId xmlns:p14="http://schemas.microsoft.com/office/powerpoint/2010/main" val="373132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2595-B579-1546-94C8-40693E888A83}"/>
              </a:ext>
            </a:extLst>
          </p:cNvPr>
          <p:cNvSpPr>
            <a:spLocks noGrp="1"/>
          </p:cNvSpPr>
          <p:nvPr>
            <p:ph type="title"/>
          </p:nvPr>
        </p:nvSpPr>
        <p:spPr/>
        <p:txBody>
          <a:bodyPr/>
          <a:lstStyle/>
          <a:p>
            <a:r>
              <a:rPr lang="en-US" dirty="0"/>
              <a:t>An Example Problem</a:t>
            </a:r>
          </a:p>
        </p:txBody>
      </p:sp>
      <p:sp>
        <p:nvSpPr>
          <p:cNvPr id="3" name="Content Placeholder 2">
            <a:extLst>
              <a:ext uri="{FF2B5EF4-FFF2-40B4-BE49-F238E27FC236}">
                <a16:creationId xmlns:a16="http://schemas.microsoft.com/office/drawing/2014/main" id="{171E2E58-1D89-A547-BBBA-276BF0FD71C4}"/>
              </a:ext>
            </a:extLst>
          </p:cNvPr>
          <p:cNvSpPr>
            <a:spLocks noGrp="1"/>
          </p:cNvSpPr>
          <p:nvPr>
            <p:ph sz="quarter" idx="1"/>
          </p:nvPr>
        </p:nvSpPr>
        <p:spPr/>
        <p:txBody>
          <a:bodyPr/>
          <a:lstStyle/>
          <a:p>
            <a:r>
              <a:rPr lang="en-US" dirty="0"/>
              <a:t>Suppose we want to build a system, like Siri or Alexa, that responds to voice commands</a:t>
            </a:r>
          </a:p>
          <a:p>
            <a:r>
              <a:rPr lang="en-US" dirty="0"/>
              <a:t>What are our components?</a:t>
            </a:r>
          </a:p>
          <a:p>
            <a:pPr marL="731520" lvl="1" indent="-457200">
              <a:buFont typeface="+mj-lt"/>
              <a:buAutoNum type="arabicPeriod"/>
            </a:pPr>
            <a:r>
              <a:rPr lang="en-US" dirty="0">
                <a:solidFill>
                  <a:schemeClr val="accent3"/>
                </a:solidFill>
              </a:rPr>
              <a:t>Tasks</a:t>
            </a:r>
            <a:r>
              <a:rPr lang="en-US" dirty="0"/>
              <a:t>, </a:t>
            </a:r>
            <a:r>
              <a:rPr lang="en-US" i="1" dirty="0"/>
              <a:t>T</a:t>
            </a:r>
          </a:p>
          <a:p>
            <a:pPr marL="731520" lvl="1" indent="-457200">
              <a:buFont typeface="+mj-lt"/>
              <a:buAutoNum type="arabicPeriod"/>
            </a:pPr>
            <a:r>
              <a:rPr lang="en-US" dirty="0">
                <a:solidFill>
                  <a:schemeClr val="accent3"/>
                </a:solidFill>
              </a:rPr>
              <a:t>Performance measure</a:t>
            </a:r>
            <a:r>
              <a:rPr lang="en-US" dirty="0"/>
              <a:t>, </a:t>
            </a:r>
            <a:r>
              <a:rPr lang="en-US" i="1" dirty="0"/>
              <a:t>P</a:t>
            </a:r>
            <a:endParaRPr lang="en-US" dirty="0"/>
          </a:p>
          <a:p>
            <a:pPr marL="731520" lvl="1" indent="-457200">
              <a:buFont typeface="+mj-lt"/>
              <a:buAutoNum type="arabicPeriod"/>
            </a:pPr>
            <a:r>
              <a:rPr lang="en-US" dirty="0">
                <a:solidFill>
                  <a:schemeClr val="accent3"/>
                </a:solidFill>
              </a:rPr>
              <a:t>Experience</a:t>
            </a:r>
            <a:r>
              <a:rPr lang="en-US" dirty="0"/>
              <a:t>, </a:t>
            </a:r>
            <a:r>
              <a:rPr lang="en-US" i="1" dirty="0"/>
              <a:t>E</a:t>
            </a:r>
            <a:endParaRPr lang="en-US" dirty="0"/>
          </a:p>
          <a:p>
            <a:endParaRPr lang="en-US" dirty="0"/>
          </a:p>
        </p:txBody>
      </p:sp>
      <p:sp>
        <p:nvSpPr>
          <p:cNvPr id="5" name="Footer Placeholder 4">
            <a:extLst>
              <a:ext uri="{FF2B5EF4-FFF2-40B4-BE49-F238E27FC236}">
                <a16:creationId xmlns:a16="http://schemas.microsoft.com/office/drawing/2014/main" id="{D27D4ED9-9AC5-F340-8233-07D1855860C5}"/>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EC0B9EF9-35D8-F841-8CA3-3FE676B08CE2}"/>
              </a:ext>
            </a:extLst>
          </p:cNvPr>
          <p:cNvSpPr>
            <a:spLocks noGrp="1"/>
          </p:cNvSpPr>
          <p:nvPr>
            <p:ph type="sldNum" sz="quarter" idx="4"/>
          </p:nvPr>
        </p:nvSpPr>
        <p:spPr/>
        <p:txBody>
          <a:bodyPr/>
          <a:lstStyle/>
          <a:p>
            <a:fld id="{CF871E9B-9377-9E47-A740-0327C5A5B6B1}" type="slidenum">
              <a:rPr lang="en-US" smtClean="0"/>
              <a:pPr/>
              <a:t>3</a:t>
            </a:fld>
            <a:endParaRPr lang="en-US" dirty="0"/>
          </a:p>
        </p:txBody>
      </p:sp>
      <p:sp>
        <p:nvSpPr>
          <p:cNvPr id="7" name="Rectangle 6">
            <a:extLst>
              <a:ext uri="{FF2B5EF4-FFF2-40B4-BE49-F238E27FC236}">
                <a16:creationId xmlns:a16="http://schemas.microsoft.com/office/drawing/2014/main" id="{EA7A3C6C-EEBC-D843-AF2B-B72621698856}"/>
              </a:ext>
            </a:extLst>
          </p:cNvPr>
          <p:cNvSpPr/>
          <p:nvPr/>
        </p:nvSpPr>
        <p:spPr>
          <a:xfrm>
            <a:off x="5024859" y="2165986"/>
            <a:ext cx="3953719" cy="1263014"/>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200"/>
              </a:spcAft>
            </a:pPr>
            <a:r>
              <a:rPr lang="en-US" sz="2000" b="1" i="1" dirty="0">
                <a:solidFill>
                  <a:sysClr val="windowText" lastClr="000000"/>
                </a:solidFill>
              </a:rPr>
              <a:t>Task:</a:t>
            </a:r>
            <a:endParaRPr lang="en-US" sz="2000" dirty="0">
              <a:solidFill>
                <a:sysClr val="windowText" lastClr="000000"/>
              </a:solidFill>
            </a:endParaRPr>
          </a:p>
          <a:p>
            <a:pPr algn="ctr"/>
            <a:r>
              <a:rPr lang="en-US" sz="2000" dirty="0">
                <a:solidFill>
                  <a:sysClr val="windowText" lastClr="000000"/>
                </a:solidFill>
              </a:rPr>
              <a:t>Take system actions,</a:t>
            </a:r>
          </a:p>
          <a:p>
            <a:pPr algn="ctr"/>
            <a:r>
              <a:rPr lang="en-US" sz="2000" dirty="0">
                <a:solidFill>
                  <a:sysClr val="windowText" lastClr="000000"/>
                </a:solidFill>
              </a:rPr>
              <a:t>based upon speech</a:t>
            </a:r>
          </a:p>
        </p:txBody>
      </p:sp>
      <p:sp>
        <p:nvSpPr>
          <p:cNvPr id="8" name="Rectangle 7">
            <a:extLst>
              <a:ext uri="{FF2B5EF4-FFF2-40B4-BE49-F238E27FC236}">
                <a16:creationId xmlns:a16="http://schemas.microsoft.com/office/drawing/2014/main" id="{FD0B8D3D-9CC4-8A4F-AB0E-C3B0DB6FDE33}"/>
              </a:ext>
            </a:extLst>
          </p:cNvPr>
          <p:cNvSpPr/>
          <p:nvPr/>
        </p:nvSpPr>
        <p:spPr>
          <a:xfrm>
            <a:off x="5024858" y="3530687"/>
            <a:ext cx="3953719" cy="134611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200"/>
              </a:spcAft>
            </a:pPr>
            <a:r>
              <a:rPr lang="en-US" sz="2000" b="1" i="1" dirty="0">
                <a:solidFill>
                  <a:sysClr val="windowText" lastClr="000000"/>
                </a:solidFill>
              </a:rPr>
              <a:t>Performance:</a:t>
            </a:r>
            <a:endParaRPr lang="en-US" sz="2000" dirty="0">
              <a:solidFill>
                <a:sysClr val="windowText" lastClr="000000"/>
              </a:solidFill>
            </a:endParaRPr>
          </a:p>
          <a:p>
            <a:pPr algn="ctr"/>
            <a:r>
              <a:rPr lang="en-US" sz="2000" dirty="0">
                <a:solidFill>
                  <a:sysClr val="windowText" lastClr="000000"/>
                </a:solidFill>
              </a:rPr>
              <a:t>How often correct action </a:t>
            </a:r>
          </a:p>
          <a:p>
            <a:pPr algn="ctr"/>
            <a:r>
              <a:rPr lang="en-US" sz="2000" dirty="0">
                <a:solidFill>
                  <a:sysClr val="windowText" lastClr="000000"/>
                </a:solidFill>
              </a:rPr>
              <a:t>is taken during testing</a:t>
            </a:r>
          </a:p>
        </p:txBody>
      </p:sp>
      <p:sp>
        <p:nvSpPr>
          <p:cNvPr id="9" name="Rectangle 8">
            <a:extLst>
              <a:ext uri="{FF2B5EF4-FFF2-40B4-BE49-F238E27FC236}">
                <a16:creationId xmlns:a16="http://schemas.microsoft.com/office/drawing/2014/main" id="{CA9795DB-1EE8-5F41-B806-2CF7BAF10D7F}"/>
              </a:ext>
            </a:extLst>
          </p:cNvPr>
          <p:cNvSpPr/>
          <p:nvPr/>
        </p:nvSpPr>
        <p:spPr>
          <a:xfrm>
            <a:off x="5024857" y="4952035"/>
            <a:ext cx="3953719" cy="1220165"/>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200"/>
              </a:spcAft>
            </a:pPr>
            <a:r>
              <a:rPr lang="en-US" sz="2000" b="1" i="1" dirty="0">
                <a:solidFill>
                  <a:sysClr val="windowText" lastClr="000000"/>
                </a:solidFill>
              </a:rPr>
              <a:t>Experience?</a:t>
            </a:r>
          </a:p>
          <a:p>
            <a:pPr algn="ctr"/>
            <a:r>
              <a:rPr lang="en-US" sz="2000" dirty="0">
                <a:solidFill>
                  <a:sysClr val="windowText" lastClr="000000"/>
                </a:solidFill>
              </a:rPr>
              <a:t>This is the tricky part!</a:t>
            </a:r>
          </a:p>
        </p:txBody>
      </p:sp>
      <p:sp>
        <p:nvSpPr>
          <p:cNvPr id="10" name="Rectangle 9">
            <a:extLst>
              <a:ext uri="{FF2B5EF4-FFF2-40B4-BE49-F238E27FC236}">
                <a16:creationId xmlns:a16="http://schemas.microsoft.com/office/drawing/2014/main" id="{89086E50-3C3E-FE44-9245-F78F0DCE1F4B}"/>
              </a:ext>
            </a:extLst>
          </p:cNvPr>
          <p:cNvSpPr/>
          <p:nvPr/>
        </p:nvSpPr>
        <p:spPr>
          <a:xfrm>
            <a:off x="629167" y="4114800"/>
            <a:ext cx="3953719" cy="211836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l">
              <a:spcAft>
                <a:spcPts val="0"/>
              </a:spcAft>
            </a:pPr>
            <a:r>
              <a:rPr lang="en-US" sz="2000" dirty="0">
                <a:solidFill>
                  <a:sysClr val="windowText" lastClr="000000"/>
                </a:solidFill>
              </a:rPr>
              <a:t>For many domains, deriving the </a:t>
            </a:r>
            <a:r>
              <a:rPr lang="en-US" sz="2000" b="1" i="1" dirty="0">
                <a:solidFill>
                  <a:sysClr val="windowText" lastClr="000000"/>
                </a:solidFill>
              </a:rPr>
              <a:t>experience</a:t>
            </a:r>
            <a:r>
              <a:rPr lang="en-US" sz="2000" dirty="0">
                <a:solidFill>
                  <a:sysClr val="windowText" lastClr="000000"/>
                </a:solidFill>
              </a:rPr>
              <a:t> used by the system is the biggest real challenge:</a:t>
            </a:r>
          </a:p>
          <a:p>
            <a:pPr marL="342900" indent="-342900" algn="l">
              <a:spcBef>
                <a:spcPts val="500"/>
              </a:spcBef>
              <a:spcAft>
                <a:spcPts val="0"/>
              </a:spcAft>
              <a:buFont typeface="Arial" panose="020B0604020202020204" pitchFamily="34" charset="0"/>
              <a:buChar char="•"/>
            </a:pPr>
            <a:r>
              <a:rPr lang="en-US" sz="2000" dirty="0">
                <a:solidFill>
                  <a:sysClr val="windowText" lastClr="000000"/>
                </a:solidFill>
              </a:rPr>
              <a:t>The </a:t>
            </a:r>
            <a:r>
              <a:rPr lang="en-US" sz="2000" b="1" i="1" dirty="0">
                <a:solidFill>
                  <a:sysClr val="windowText" lastClr="000000"/>
                </a:solidFill>
              </a:rPr>
              <a:t>evidence </a:t>
            </a:r>
            <a:r>
              <a:rPr lang="en-US" sz="2000" dirty="0">
                <a:solidFill>
                  <a:sysClr val="windowText" lastClr="000000"/>
                </a:solidFill>
              </a:rPr>
              <a:t>it uses.</a:t>
            </a:r>
          </a:p>
          <a:p>
            <a:pPr marL="342900" indent="-342900" algn="l">
              <a:spcBef>
                <a:spcPts val="500"/>
              </a:spcBef>
              <a:spcAft>
                <a:spcPts val="0"/>
              </a:spcAft>
              <a:buFont typeface="Arial" panose="020B0604020202020204" pitchFamily="34" charset="0"/>
              <a:buChar char="•"/>
            </a:pPr>
            <a:r>
              <a:rPr lang="en-US" sz="2000" b="1" i="1" dirty="0">
                <a:solidFill>
                  <a:sysClr val="windowText" lastClr="000000"/>
                </a:solidFill>
              </a:rPr>
              <a:t>How </a:t>
            </a:r>
            <a:r>
              <a:rPr lang="en-US" sz="2000" dirty="0">
                <a:solidFill>
                  <a:sysClr val="windowText" lastClr="000000"/>
                </a:solidFill>
              </a:rPr>
              <a:t>it uses that evidence.</a:t>
            </a:r>
            <a:endParaRPr lang="en-US" sz="2000" b="1" dirty="0">
              <a:solidFill>
                <a:sysClr val="windowText" lastClr="000000"/>
              </a:solidFill>
            </a:endParaRPr>
          </a:p>
        </p:txBody>
      </p:sp>
      <p:cxnSp>
        <p:nvCxnSpPr>
          <p:cNvPr id="12" name="Straight Connector 11">
            <a:extLst>
              <a:ext uri="{FF2B5EF4-FFF2-40B4-BE49-F238E27FC236}">
                <a16:creationId xmlns:a16="http://schemas.microsoft.com/office/drawing/2014/main" id="{FCB5DC1C-3121-6248-8352-4CADA4AA211B}"/>
              </a:ext>
            </a:extLst>
          </p:cNvPr>
          <p:cNvCxnSpPr>
            <a:stCxn id="9" idx="1"/>
            <a:endCxn id="10" idx="3"/>
          </p:cNvCxnSpPr>
          <p:nvPr/>
        </p:nvCxnSpPr>
        <p:spPr>
          <a:xfrm flipH="1" flipV="1">
            <a:off x="4582886" y="5173980"/>
            <a:ext cx="441971" cy="388138"/>
          </a:xfrm>
          <a:prstGeom prst="line">
            <a:avLst/>
          </a:prstGeom>
          <a:ln w="28575">
            <a:solidFill>
              <a:srgbClr val="0070C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6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8DDA-577B-2644-9B36-731F9BF205DE}"/>
              </a:ext>
            </a:extLst>
          </p:cNvPr>
          <p:cNvSpPr>
            <a:spLocks noGrp="1"/>
          </p:cNvSpPr>
          <p:nvPr>
            <p:ph type="title"/>
          </p:nvPr>
        </p:nvSpPr>
        <p:spPr/>
        <p:txBody>
          <a:bodyPr/>
          <a:lstStyle/>
          <a:p>
            <a:r>
              <a:rPr lang="en-US" dirty="0"/>
              <a:t>The Expert Systems Approach</a:t>
            </a:r>
          </a:p>
        </p:txBody>
      </p:sp>
      <p:sp>
        <p:nvSpPr>
          <p:cNvPr id="3" name="Content Placeholder 2">
            <a:extLst>
              <a:ext uri="{FF2B5EF4-FFF2-40B4-BE49-F238E27FC236}">
                <a16:creationId xmlns:a16="http://schemas.microsoft.com/office/drawing/2014/main" id="{96BF480E-8F33-D24C-8688-1B3B67AE0E9F}"/>
              </a:ext>
            </a:extLst>
          </p:cNvPr>
          <p:cNvSpPr>
            <a:spLocks noGrp="1"/>
          </p:cNvSpPr>
          <p:nvPr>
            <p:ph sz="quarter" idx="1"/>
          </p:nvPr>
        </p:nvSpPr>
        <p:spPr>
          <a:xfrm>
            <a:off x="228600" y="1219200"/>
            <a:ext cx="4648200" cy="4937760"/>
          </a:xfrm>
        </p:spPr>
        <p:txBody>
          <a:bodyPr>
            <a:normAutofit lnSpcReduction="10000"/>
          </a:bodyPr>
          <a:lstStyle/>
          <a:p>
            <a:r>
              <a:rPr lang="en-US" dirty="0"/>
              <a:t>One (older) approach used </a:t>
            </a:r>
            <a:r>
              <a:rPr lang="en-US" b="1" i="1" dirty="0"/>
              <a:t>expert-generated rules</a:t>
            </a:r>
            <a:r>
              <a:rPr lang="en-US" dirty="0"/>
              <a:t>:</a:t>
            </a:r>
          </a:p>
          <a:p>
            <a:pPr marL="731520" lvl="1" indent="-457200">
              <a:buFont typeface="+mj-lt"/>
              <a:buAutoNum type="arabicPeriod"/>
            </a:pPr>
            <a:r>
              <a:rPr lang="en-US" dirty="0"/>
              <a:t>Find someone with advanced knowledge of linguistics</a:t>
            </a:r>
          </a:p>
          <a:p>
            <a:pPr marL="731520" lvl="1" indent="-457200">
              <a:buFont typeface="+mj-lt"/>
              <a:buAutoNum type="arabicPeriod"/>
            </a:pPr>
            <a:r>
              <a:rPr lang="en-US" dirty="0"/>
              <a:t>Get them to devise the structural rules of language’s grammar and semantics</a:t>
            </a:r>
          </a:p>
          <a:p>
            <a:pPr marL="731520" lvl="1" indent="-457200">
              <a:buFont typeface="+mj-lt"/>
              <a:buAutoNum type="arabicPeriod"/>
            </a:pPr>
            <a:r>
              <a:rPr lang="en-US" dirty="0"/>
              <a:t>Encode those rules in program for parsing written language</a:t>
            </a:r>
          </a:p>
          <a:p>
            <a:pPr marL="731520" lvl="1" indent="-457200">
              <a:buFont typeface="+mj-lt"/>
              <a:buAutoNum type="arabicPeriod"/>
            </a:pPr>
            <a:r>
              <a:rPr lang="en-US" dirty="0"/>
              <a:t>Build another program to translate speech into written language, and tie that to </a:t>
            </a:r>
            <a:r>
              <a:rPr lang="en-US" b="1" i="1" dirty="0"/>
              <a:t>another</a:t>
            </a:r>
            <a:r>
              <a:rPr lang="en-US" dirty="0"/>
              <a:t> program for taking actions based upon the parsing</a:t>
            </a:r>
            <a:endParaRPr lang="en-US" b="1" i="1" dirty="0"/>
          </a:p>
          <a:p>
            <a:pPr lvl="1"/>
            <a:endParaRPr lang="en-US" dirty="0"/>
          </a:p>
        </p:txBody>
      </p:sp>
      <p:sp>
        <p:nvSpPr>
          <p:cNvPr id="5" name="Footer Placeholder 4">
            <a:extLst>
              <a:ext uri="{FF2B5EF4-FFF2-40B4-BE49-F238E27FC236}">
                <a16:creationId xmlns:a16="http://schemas.microsoft.com/office/drawing/2014/main" id="{C9CAD300-6BE0-7B45-AF30-E35FEDE57719}"/>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11392DD3-2A61-444A-B269-70BC43CC4EEF}"/>
              </a:ext>
            </a:extLst>
          </p:cNvPr>
          <p:cNvSpPr>
            <a:spLocks noGrp="1"/>
          </p:cNvSpPr>
          <p:nvPr>
            <p:ph type="sldNum" sz="quarter" idx="4"/>
          </p:nvPr>
        </p:nvSpPr>
        <p:spPr/>
        <p:txBody>
          <a:bodyPr/>
          <a:lstStyle/>
          <a:p>
            <a:fld id="{CF871E9B-9377-9E47-A740-0327C5A5B6B1}" type="slidenum">
              <a:rPr lang="en-US" smtClean="0"/>
              <a:pPr/>
              <a:t>4</a:t>
            </a:fld>
            <a:endParaRPr lang="en-US" dirty="0"/>
          </a:p>
        </p:txBody>
      </p:sp>
      <p:pic>
        <p:nvPicPr>
          <p:cNvPr id="7" name="Picture 6">
            <a:extLst>
              <a:ext uri="{FF2B5EF4-FFF2-40B4-BE49-F238E27FC236}">
                <a16:creationId xmlns:a16="http://schemas.microsoft.com/office/drawing/2014/main" id="{47DECBA9-0B70-C642-A49D-F7D7B3D2631B}"/>
              </a:ext>
            </a:extLst>
          </p:cNvPr>
          <p:cNvPicPr>
            <a:picLocks noChangeAspect="1"/>
          </p:cNvPicPr>
          <p:nvPr/>
        </p:nvPicPr>
        <p:blipFill>
          <a:blip r:embed="rId2"/>
          <a:stretch>
            <a:fillRect/>
          </a:stretch>
        </p:blipFill>
        <p:spPr>
          <a:xfrm>
            <a:off x="5029200" y="1524000"/>
            <a:ext cx="3999456" cy="3016981"/>
          </a:xfrm>
          <a:prstGeom prst="rect">
            <a:avLst/>
          </a:prstGeom>
        </p:spPr>
      </p:pic>
      <p:sp>
        <p:nvSpPr>
          <p:cNvPr id="8" name="Content Placeholder 2">
            <a:extLst>
              <a:ext uri="{FF2B5EF4-FFF2-40B4-BE49-F238E27FC236}">
                <a16:creationId xmlns:a16="http://schemas.microsoft.com/office/drawing/2014/main" id="{E45B8AA5-DC61-F344-AA4C-2B4656D4F746}"/>
              </a:ext>
            </a:extLst>
          </p:cNvPr>
          <p:cNvSpPr txBox="1">
            <a:spLocks/>
          </p:cNvSpPr>
          <p:nvPr/>
        </p:nvSpPr>
        <p:spPr>
          <a:xfrm>
            <a:off x="5029200" y="4662916"/>
            <a:ext cx="3999456" cy="649968"/>
          </a:xfrm>
          <a:prstGeom prst="rect">
            <a:avLst/>
          </a:prstGeom>
        </p:spPr>
        <p:txBody>
          <a:bodyPr vert="horz" lIns="0">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fontAlgn="auto">
              <a:spcAft>
                <a:spcPts val="0"/>
              </a:spcAft>
              <a:buFont typeface="Wingdings 3"/>
              <a:buNone/>
            </a:pPr>
            <a:r>
              <a:rPr lang="en-US" sz="1200" dirty="0">
                <a:solidFill>
                  <a:schemeClr val="bg1">
                    <a:lumMod val="50000"/>
                  </a:schemeClr>
                </a:solidFill>
              </a:rPr>
              <a:t>Photo of Noam Chomsky: Rich </a:t>
            </a:r>
            <a:r>
              <a:rPr lang="en-US" sz="1200" dirty="0" err="1">
                <a:solidFill>
                  <a:schemeClr val="bg1">
                    <a:lumMod val="50000"/>
                  </a:schemeClr>
                </a:solidFill>
              </a:rPr>
              <a:t>Beauchesne</a:t>
            </a:r>
            <a:r>
              <a:rPr lang="en-US" sz="1200" dirty="0">
                <a:solidFill>
                  <a:schemeClr val="bg1">
                    <a:lumMod val="50000"/>
                  </a:schemeClr>
                </a:solidFill>
              </a:rPr>
              <a:t>, AP (2001)</a:t>
            </a:r>
          </a:p>
        </p:txBody>
      </p:sp>
    </p:spTree>
    <p:extLst>
      <p:ext uri="{BB962C8B-B14F-4D97-AF65-F5344CB8AC3E}">
        <p14:creationId xmlns:p14="http://schemas.microsoft.com/office/powerpoint/2010/main" val="414159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10C9-B12A-5043-878E-A6484F500F15}"/>
              </a:ext>
            </a:extLst>
          </p:cNvPr>
          <p:cNvSpPr>
            <a:spLocks noGrp="1"/>
          </p:cNvSpPr>
          <p:nvPr>
            <p:ph type="title"/>
          </p:nvPr>
        </p:nvSpPr>
        <p:spPr/>
        <p:txBody>
          <a:bodyPr/>
          <a:lstStyle/>
          <a:p>
            <a:r>
              <a:rPr lang="en-US" dirty="0"/>
              <a:t>Another Approach: Supervised Learning</a:t>
            </a:r>
          </a:p>
        </p:txBody>
      </p:sp>
      <p:sp>
        <p:nvSpPr>
          <p:cNvPr id="3" name="Content Placeholder 2">
            <a:extLst>
              <a:ext uri="{FF2B5EF4-FFF2-40B4-BE49-F238E27FC236}">
                <a16:creationId xmlns:a16="http://schemas.microsoft.com/office/drawing/2014/main" id="{0819E486-820F-2645-B2E1-CE9488FF4F46}"/>
              </a:ext>
            </a:extLst>
          </p:cNvPr>
          <p:cNvSpPr>
            <a:spLocks noGrp="1"/>
          </p:cNvSpPr>
          <p:nvPr>
            <p:ph sz="quarter" idx="1"/>
          </p:nvPr>
        </p:nvSpPr>
        <p:spPr/>
        <p:txBody>
          <a:bodyPr/>
          <a:lstStyle/>
          <a:p>
            <a:r>
              <a:rPr lang="en-US" dirty="0"/>
              <a:t>In </a:t>
            </a:r>
            <a:r>
              <a:rPr lang="en-US" dirty="0">
                <a:solidFill>
                  <a:schemeClr val="accent3"/>
                </a:solidFill>
              </a:rPr>
              <a:t>supervised</a:t>
            </a:r>
            <a:r>
              <a:rPr lang="en-US" dirty="0">
                <a:solidFill>
                  <a:srgbClr val="FF0000"/>
                </a:solidFill>
              </a:rPr>
              <a:t> </a:t>
            </a:r>
            <a:r>
              <a:rPr lang="en-US" dirty="0"/>
              <a:t>learning, we:</a:t>
            </a:r>
          </a:p>
          <a:p>
            <a:pPr marL="514350" indent="-514350">
              <a:buFont typeface="+mj-lt"/>
              <a:buAutoNum type="arabicPeriod"/>
            </a:pPr>
            <a:r>
              <a:rPr lang="en-US" dirty="0"/>
              <a:t>Provide a set of </a:t>
            </a:r>
            <a:r>
              <a:rPr lang="en-US" b="1" i="1" dirty="0">
                <a:solidFill>
                  <a:srgbClr val="000000"/>
                </a:solidFill>
              </a:rPr>
              <a:t>correct answers </a:t>
            </a:r>
            <a:r>
              <a:rPr lang="en-US" dirty="0"/>
              <a:t>to a problem</a:t>
            </a:r>
          </a:p>
          <a:p>
            <a:pPr marL="514350" indent="-514350">
              <a:spcAft>
                <a:spcPts val="1200"/>
              </a:spcAft>
              <a:buFont typeface="+mj-lt"/>
              <a:buAutoNum type="arabicPeriod"/>
            </a:pPr>
            <a:r>
              <a:rPr lang="en-US" dirty="0"/>
              <a:t>Use algorithms to find (mostly) correct answers to </a:t>
            </a:r>
            <a:r>
              <a:rPr lang="en-US" b="1" i="1" dirty="0">
                <a:solidFill>
                  <a:srgbClr val="000000"/>
                </a:solidFill>
              </a:rPr>
              <a:t>similar problems</a:t>
            </a:r>
          </a:p>
          <a:p>
            <a:r>
              <a:rPr lang="en-US" dirty="0"/>
              <a:t>We can still use experts, but their job is different:</a:t>
            </a:r>
          </a:p>
          <a:p>
            <a:pPr lvl="1"/>
            <a:r>
              <a:rPr lang="en-US" b="1" i="1" dirty="0"/>
              <a:t>Don’t need </a:t>
            </a:r>
            <a:r>
              <a:rPr lang="en-US" dirty="0"/>
              <a:t>to devise complex rules for understanding speech</a:t>
            </a:r>
          </a:p>
          <a:p>
            <a:pPr lvl="1"/>
            <a:r>
              <a:rPr lang="en-US" b="1" i="1" dirty="0"/>
              <a:t>Instead</a:t>
            </a:r>
            <a:r>
              <a:rPr lang="en-US" dirty="0"/>
              <a:t>, they just have to be able to tell what the </a:t>
            </a:r>
            <a:r>
              <a:rPr lang="en-US" b="1" i="1" dirty="0"/>
              <a:t>correct results</a:t>
            </a:r>
            <a:r>
              <a:rPr lang="en-US" dirty="0"/>
              <a:t> of understanding look like</a:t>
            </a:r>
          </a:p>
        </p:txBody>
      </p:sp>
      <p:sp>
        <p:nvSpPr>
          <p:cNvPr id="5" name="Footer Placeholder 4">
            <a:extLst>
              <a:ext uri="{FF2B5EF4-FFF2-40B4-BE49-F238E27FC236}">
                <a16:creationId xmlns:a16="http://schemas.microsoft.com/office/drawing/2014/main" id="{D02CE91F-1CA8-8D41-8E41-6D503A3B4CC2}"/>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075E7F6B-E04E-1F45-B3D0-EFB614C3E45C}"/>
              </a:ext>
            </a:extLst>
          </p:cNvPr>
          <p:cNvSpPr>
            <a:spLocks noGrp="1"/>
          </p:cNvSpPr>
          <p:nvPr>
            <p:ph type="sldNum" sz="quarter" idx="4"/>
          </p:nvPr>
        </p:nvSpPr>
        <p:spPr/>
        <p:txBody>
          <a:bodyPr/>
          <a:lstStyle/>
          <a:p>
            <a:fld id="{CF871E9B-9377-9E47-A740-0327C5A5B6B1}" type="slidenum">
              <a:rPr lang="en-US" smtClean="0"/>
              <a:pPr/>
              <a:t>5</a:t>
            </a:fld>
            <a:endParaRPr lang="en-US" dirty="0"/>
          </a:p>
        </p:txBody>
      </p:sp>
    </p:spTree>
    <p:extLst>
      <p:ext uri="{BB962C8B-B14F-4D97-AF65-F5344CB8AC3E}">
        <p14:creationId xmlns:p14="http://schemas.microsoft.com/office/powerpoint/2010/main" val="126385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10C9-B12A-5043-878E-A6484F500F15}"/>
              </a:ext>
            </a:extLst>
          </p:cNvPr>
          <p:cNvSpPr>
            <a:spLocks noGrp="1"/>
          </p:cNvSpPr>
          <p:nvPr>
            <p:ph type="title"/>
          </p:nvPr>
        </p:nvSpPr>
        <p:spPr/>
        <p:txBody>
          <a:bodyPr/>
          <a:lstStyle/>
          <a:p>
            <a:r>
              <a:rPr lang="en-US" dirty="0"/>
              <a:t>Another Approach: Supervised Learning</a:t>
            </a:r>
          </a:p>
        </p:txBody>
      </p:sp>
      <p:sp>
        <p:nvSpPr>
          <p:cNvPr id="3" name="Content Placeholder 2">
            <a:extLst>
              <a:ext uri="{FF2B5EF4-FFF2-40B4-BE49-F238E27FC236}">
                <a16:creationId xmlns:a16="http://schemas.microsoft.com/office/drawing/2014/main" id="{0819E486-820F-2645-B2E1-CE9488FF4F46}"/>
              </a:ext>
            </a:extLst>
          </p:cNvPr>
          <p:cNvSpPr>
            <a:spLocks noGrp="1"/>
          </p:cNvSpPr>
          <p:nvPr>
            <p:ph sz="quarter" idx="1"/>
          </p:nvPr>
        </p:nvSpPr>
        <p:spPr/>
        <p:txBody>
          <a:bodyPr/>
          <a:lstStyle/>
          <a:p>
            <a:r>
              <a:rPr lang="en-US" dirty="0"/>
              <a:t>Collect a large set of sample things a set of test users say to our system</a:t>
            </a:r>
          </a:p>
        </p:txBody>
      </p:sp>
      <p:sp>
        <p:nvSpPr>
          <p:cNvPr id="10" name="Content Placeholder 9">
            <a:extLst>
              <a:ext uri="{FF2B5EF4-FFF2-40B4-BE49-F238E27FC236}">
                <a16:creationId xmlns:a16="http://schemas.microsoft.com/office/drawing/2014/main" id="{5E1AFAC7-FA3D-884C-A4EC-BE9C72D4559B}"/>
              </a:ext>
            </a:extLst>
          </p:cNvPr>
          <p:cNvSpPr>
            <a:spLocks noGrp="1"/>
          </p:cNvSpPr>
          <p:nvPr>
            <p:ph sz="quarter" idx="2"/>
          </p:nvPr>
        </p:nvSpPr>
        <p:spPr/>
        <p:txBody>
          <a:bodyPr/>
          <a:lstStyle/>
          <a:p>
            <a:r>
              <a:rPr lang="en-US" dirty="0"/>
              <a:t>For each, map it to a correct outcome action the system should take</a:t>
            </a:r>
          </a:p>
          <a:p>
            <a:endParaRPr lang="en-US" dirty="0"/>
          </a:p>
        </p:txBody>
      </p:sp>
      <p:sp>
        <p:nvSpPr>
          <p:cNvPr id="5" name="Footer Placeholder 4">
            <a:extLst>
              <a:ext uri="{FF2B5EF4-FFF2-40B4-BE49-F238E27FC236}">
                <a16:creationId xmlns:a16="http://schemas.microsoft.com/office/drawing/2014/main" id="{D02CE91F-1CA8-8D41-8E41-6D503A3B4CC2}"/>
              </a:ext>
            </a:extLst>
          </p:cNvPr>
          <p:cNvSpPr>
            <a:spLocks noGrp="1"/>
          </p:cNvSpPr>
          <p:nvPr>
            <p:ph type="ftr" sz="quarter" idx="3"/>
          </p:nvPr>
        </p:nvSpPr>
        <p:spPr/>
        <p:txBody>
          <a:bodyPr/>
          <a:lstStyle/>
          <a:p>
            <a:r>
              <a:rPr lang="en-US"/>
              <a:t>Machine Learning (COMP 135)</a:t>
            </a:r>
            <a:endParaRPr lang="en-US" dirty="0"/>
          </a:p>
        </p:txBody>
      </p:sp>
      <p:sp>
        <p:nvSpPr>
          <p:cNvPr id="6" name="Slide Number Placeholder 5">
            <a:extLst>
              <a:ext uri="{FF2B5EF4-FFF2-40B4-BE49-F238E27FC236}">
                <a16:creationId xmlns:a16="http://schemas.microsoft.com/office/drawing/2014/main" id="{075E7F6B-E04E-1F45-B3D0-EFB614C3E45C}"/>
              </a:ext>
            </a:extLst>
          </p:cNvPr>
          <p:cNvSpPr>
            <a:spLocks noGrp="1"/>
          </p:cNvSpPr>
          <p:nvPr>
            <p:ph type="sldNum" sz="quarter" idx="4"/>
          </p:nvPr>
        </p:nvSpPr>
        <p:spPr/>
        <p:txBody>
          <a:bodyPr/>
          <a:lstStyle/>
          <a:p>
            <a:fld id="{CF871E9B-9377-9E47-A740-0327C5A5B6B1}" type="slidenum">
              <a:rPr lang="en-US" smtClean="0"/>
              <a:pPr/>
              <a:t>6</a:t>
            </a:fld>
            <a:endParaRPr lang="en-US" dirty="0"/>
          </a:p>
        </p:txBody>
      </p:sp>
      <p:sp>
        <p:nvSpPr>
          <p:cNvPr id="11" name="Rounded Rectangle 10">
            <a:extLst>
              <a:ext uri="{FF2B5EF4-FFF2-40B4-BE49-F238E27FC236}">
                <a16:creationId xmlns:a16="http://schemas.microsoft.com/office/drawing/2014/main" id="{D711A10F-D778-2C4D-BAEE-F5518635E212}"/>
              </a:ext>
            </a:extLst>
          </p:cNvPr>
          <p:cNvSpPr/>
          <p:nvPr/>
        </p:nvSpPr>
        <p:spPr>
          <a:xfrm>
            <a:off x="152400" y="2667000"/>
            <a:ext cx="4114800" cy="2362200"/>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US" dirty="0">
                <a:solidFill>
                  <a:sysClr val="windowText" lastClr="000000"/>
                </a:solidFill>
              </a:rPr>
              <a:t>“Call my wife”</a:t>
            </a:r>
          </a:p>
          <a:p>
            <a:pPr algn="ctr">
              <a:spcAft>
                <a:spcPts val="600"/>
              </a:spcAft>
            </a:pPr>
            <a:r>
              <a:rPr lang="en-US" dirty="0">
                <a:solidFill>
                  <a:sysClr val="windowText" lastClr="000000"/>
                </a:solidFill>
              </a:rPr>
              <a:t>“Set an alarm for 4:00 AM”</a:t>
            </a:r>
          </a:p>
          <a:p>
            <a:pPr algn="ctr">
              <a:spcAft>
                <a:spcPts val="600"/>
              </a:spcAft>
            </a:pPr>
            <a:r>
              <a:rPr lang="en-US" dirty="0">
                <a:solidFill>
                  <a:sysClr val="windowText" lastClr="000000"/>
                </a:solidFill>
              </a:rPr>
              <a:t>“Play </a:t>
            </a:r>
            <a:r>
              <a:rPr lang="en-US" i="1" dirty="0">
                <a:solidFill>
                  <a:sysClr val="windowText" lastClr="000000"/>
                </a:solidFill>
              </a:rPr>
              <a:t>Pod Save America</a:t>
            </a:r>
            <a:r>
              <a:rPr lang="en-US" dirty="0">
                <a:solidFill>
                  <a:sysClr val="windowText" lastClr="000000"/>
                </a:solidFill>
              </a:rPr>
              <a:t>”</a:t>
            </a:r>
          </a:p>
          <a:p>
            <a:pPr algn="ctr"/>
            <a:r>
              <a:rPr lang="en-US" dirty="0">
                <a:solidFill>
                  <a:sysClr val="windowText" lastClr="000000"/>
                </a:solidFill>
              </a:rPr>
              <a:t>…</a:t>
            </a:r>
          </a:p>
        </p:txBody>
      </p:sp>
      <p:sp>
        <p:nvSpPr>
          <p:cNvPr id="12" name="Rounded Rectangle 11">
            <a:extLst>
              <a:ext uri="{FF2B5EF4-FFF2-40B4-BE49-F238E27FC236}">
                <a16:creationId xmlns:a16="http://schemas.microsoft.com/office/drawing/2014/main" id="{724C6FBF-7784-4242-8DAA-E46BD6880EE6}"/>
              </a:ext>
            </a:extLst>
          </p:cNvPr>
          <p:cNvSpPr/>
          <p:nvPr/>
        </p:nvSpPr>
        <p:spPr>
          <a:xfrm>
            <a:off x="4498848" y="2667000"/>
            <a:ext cx="4308348" cy="2362200"/>
          </a:xfrm>
          <a:prstGeom prst="roundRect">
            <a:avLst/>
          </a:prstGeom>
          <a:solidFill>
            <a:schemeClr val="accent1">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800"/>
              </a:spcAft>
            </a:pPr>
            <a:r>
              <a:rPr lang="en-US" sz="2000" dirty="0">
                <a:solidFill>
                  <a:sysClr val="windowText" lastClr="000000"/>
                </a:solidFill>
                <a:latin typeface="Lucida Console" panose="020B0609040504020204" pitchFamily="49" charset="0"/>
              </a:rPr>
              <a:t>call(555-123-4567)</a:t>
            </a:r>
          </a:p>
          <a:p>
            <a:pPr algn="ctr">
              <a:spcAft>
                <a:spcPts val="1800"/>
              </a:spcAft>
            </a:pPr>
            <a:r>
              <a:rPr lang="en-US" sz="2000" dirty="0" err="1">
                <a:solidFill>
                  <a:sysClr val="windowText" lastClr="000000"/>
                </a:solidFill>
                <a:latin typeface="Lucida Console" panose="020B0609040504020204" pitchFamily="49" charset="0"/>
              </a:rPr>
              <a:t>alarm_set</a:t>
            </a:r>
            <a:r>
              <a:rPr lang="en-US" sz="2000" dirty="0">
                <a:solidFill>
                  <a:sysClr val="windowText" lastClr="000000"/>
                </a:solidFill>
                <a:latin typeface="Lucida Console" panose="020B0609040504020204" pitchFamily="49" charset="0"/>
              </a:rPr>
              <a:t>(04:00)</a:t>
            </a:r>
          </a:p>
          <a:p>
            <a:pPr algn="ctr">
              <a:spcAft>
                <a:spcPts val="0"/>
              </a:spcAft>
            </a:pPr>
            <a:r>
              <a:rPr lang="en-US" sz="2000" dirty="0" err="1">
                <a:solidFill>
                  <a:sysClr val="windowText" lastClr="000000"/>
                </a:solidFill>
                <a:latin typeface="Lucida Console" panose="020B0609040504020204" pitchFamily="49" charset="0"/>
              </a:rPr>
              <a:t>podcast_play</a:t>
            </a:r>
            <a:r>
              <a:rPr lang="en-US" sz="2000" dirty="0">
                <a:solidFill>
                  <a:sysClr val="windowText" lastClr="000000"/>
                </a:solidFill>
                <a:latin typeface="Lucida Console" panose="020B0609040504020204" pitchFamily="49" charset="0"/>
              </a:rPr>
              <a:t>(“Pod Save America”)</a:t>
            </a:r>
          </a:p>
          <a:p>
            <a:pPr algn="ctr"/>
            <a:r>
              <a:rPr lang="en-US" sz="2000" dirty="0">
                <a:solidFill>
                  <a:sysClr val="windowText" lastClr="000000"/>
                </a:solidFill>
                <a:latin typeface="Lucida Console" panose="020B0609040504020204" pitchFamily="49" charset="0"/>
              </a:rPr>
              <a:t>…</a:t>
            </a:r>
          </a:p>
        </p:txBody>
      </p:sp>
      <p:cxnSp>
        <p:nvCxnSpPr>
          <p:cNvPr id="14" name="Straight Arrow Connector 13">
            <a:extLst>
              <a:ext uri="{FF2B5EF4-FFF2-40B4-BE49-F238E27FC236}">
                <a16:creationId xmlns:a16="http://schemas.microsoft.com/office/drawing/2014/main" id="{F6DA7DF1-2E8E-4247-A461-797600F4EC10}"/>
              </a:ext>
            </a:extLst>
          </p:cNvPr>
          <p:cNvCxnSpPr>
            <a:cxnSpLocks/>
          </p:cNvCxnSpPr>
          <p:nvPr/>
        </p:nvCxnSpPr>
        <p:spPr>
          <a:xfrm flipV="1">
            <a:off x="3124200" y="3048000"/>
            <a:ext cx="1828800" cy="209273"/>
          </a:xfrm>
          <a:prstGeom prst="straightConnector1">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A9E057A-62BA-B441-B325-EFC7109F8478}"/>
              </a:ext>
            </a:extLst>
          </p:cNvPr>
          <p:cNvCxnSpPr>
            <a:cxnSpLocks/>
          </p:cNvCxnSpPr>
          <p:nvPr/>
        </p:nvCxnSpPr>
        <p:spPr>
          <a:xfrm flipV="1">
            <a:off x="3886200" y="3600728"/>
            <a:ext cx="1219200" cy="84304"/>
          </a:xfrm>
          <a:prstGeom prst="straightConnector1">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5263F74-5AB6-6248-AB57-8D4E06303FF7}"/>
              </a:ext>
            </a:extLst>
          </p:cNvPr>
          <p:cNvCxnSpPr>
            <a:cxnSpLocks/>
          </p:cNvCxnSpPr>
          <p:nvPr/>
        </p:nvCxnSpPr>
        <p:spPr>
          <a:xfrm>
            <a:off x="3733800" y="4095472"/>
            <a:ext cx="1143002" cy="0"/>
          </a:xfrm>
          <a:prstGeom prst="straightConnector1">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7" name="Content Placeholder 2">
            <a:extLst>
              <a:ext uri="{FF2B5EF4-FFF2-40B4-BE49-F238E27FC236}">
                <a16:creationId xmlns:a16="http://schemas.microsoft.com/office/drawing/2014/main" id="{5BE86292-8B01-104C-B93D-4947EA550F41}"/>
              </a:ext>
            </a:extLst>
          </p:cNvPr>
          <p:cNvSpPr txBox="1">
            <a:spLocks/>
          </p:cNvSpPr>
          <p:nvPr/>
        </p:nvSpPr>
        <p:spPr>
          <a:xfrm>
            <a:off x="457200" y="5228462"/>
            <a:ext cx="8216646" cy="108089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US" dirty="0"/>
              <a:t>A large set of such (</a:t>
            </a:r>
            <a:r>
              <a:rPr lang="en-US" i="1" dirty="0"/>
              <a:t>speech, action</a:t>
            </a:r>
            <a:r>
              <a:rPr lang="en-US" dirty="0"/>
              <a:t>) pairs can be created</a:t>
            </a:r>
          </a:p>
          <a:p>
            <a:pPr fontAlgn="auto">
              <a:spcAft>
                <a:spcPts val="0"/>
              </a:spcAft>
            </a:pPr>
            <a:r>
              <a:rPr lang="en-US" dirty="0"/>
              <a:t>This can then form the </a:t>
            </a:r>
            <a:r>
              <a:rPr lang="en-US" dirty="0">
                <a:solidFill>
                  <a:schemeClr val="accent3"/>
                </a:solidFill>
              </a:rPr>
              <a:t>experience</a:t>
            </a:r>
            <a:r>
              <a:rPr lang="en-US" dirty="0"/>
              <a:t>, </a:t>
            </a:r>
            <a:r>
              <a:rPr lang="en-US" i="1" dirty="0"/>
              <a:t>E</a:t>
            </a:r>
            <a:r>
              <a:rPr lang="en-US" dirty="0"/>
              <a:t>, the system needs</a:t>
            </a:r>
          </a:p>
        </p:txBody>
      </p:sp>
      <p:sp>
        <p:nvSpPr>
          <p:cNvPr id="13" name="Oval 12">
            <a:extLst>
              <a:ext uri="{FF2B5EF4-FFF2-40B4-BE49-F238E27FC236}">
                <a16:creationId xmlns:a16="http://schemas.microsoft.com/office/drawing/2014/main" id="{230A4621-9481-AF47-96B6-283161C205C4}"/>
              </a:ext>
            </a:extLst>
          </p:cNvPr>
          <p:cNvSpPr/>
          <p:nvPr/>
        </p:nvSpPr>
        <p:spPr>
          <a:xfrm>
            <a:off x="8610600" y="6477000"/>
            <a:ext cx="91440" cy="91440"/>
          </a:xfrm>
          <a:prstGeom prst="ellipse">
            <a:avLst/>
          </a:prstGeom>
          <a:solidFill>
            <a:schemeClr val="tx2">
              <a:lumMod val="20000"/>
              <a:lumOff val="80000"/>
            </a:schemeClr>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90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P spid="12"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Inductive Learning</a:t>
            </a:r>
          </a:p>
        </p:txBody>
      </p:sp>
      <p:sp>
        <p:nvSpPr>
          <p:cNvPr id="3" name="Content Placeholder 2"/>
          <p:cNvSpPr>
            <a:spLocks noGrp="1"/>
          </p:cNvSpPr>
          <p:nvPr>
            <p:ph sz="quarter" idx="1"/>
          </p:nvPr>
        </p:nvSpPr>
        <p:spPr/>
        <p:txBody>
          <a:bodyPr/>
          <a:lstStyle/>
          <a:p>
            <a:pPr>
              <a:spcAft>
                <a:spcPts val="1800"/>
              </a:spcAft>
            </a:pPr>
            <a:r>
              <a:rPr lang="en-US" dirty="0"/>
              <a:t>In its simplest form, induction is the task of learning a </a:t>
            </a:r>
            <a:r>
              <a:rPr lang="en-US" b="1" i="1" dirty="0">
                <a:solidFill>
                  <a:srgbClr val="000000"/>
                </a:solidFill>
              </a:rPr>
              <a:t>function </a:t>
            </a:r>
            <a:r>
              <a:rPr lang="en-US" dirty="0"/>
              <a:t>on some inputs from </a:t>
            </a:r>
            <a:r>
              <a:rPr lang="en-US" b="1" i="1" dirty="0">
                <a:solidFill>
                  <a:srgbClr val="000000"/>
                </a:solidFill>
              </a:rPr>
              <a:t>examples </a:t>
            </a:r>
            <a:r>
              <a:rPr lang="en-US" dirty="0"/>
              <a:t>of its outputs</a:t>
            </a:r>
          </a:p>
          <a:p>
            <a:r>
              <a:rPr lang="en-US" dirty="0"/>
              <a:t>For a function, </a:t>
            </a:r>
            <a:r>
              <a:rPr lang="en-US" i="1" dirty="0">
                <a:latin typeface="Bookman Old Style"/>
                <a:cs typeface="Bookman Old Style"/>
              </a:rPr>
              <a:t>f</a:t>
            </a:r>
            <a:r>
              <a:rPr lang="en-US" dirty="0"/>
              <a:t>, that we want to learn, each of these training examples is a pair</a:t>
            </a:r>
          </a:p>
          <a:p>
            <a:pPr algn="ctr">
              <a:spcAft>
                <a:spcPts val="1200"/>
              </a:spcAft>
              <a:buNone/>
            </a:pPr>
            <a:r>
              <a:rPr lang="en-US" dirty="0">
                <a:solidFill>
                  <a:srgbClr val="000000"/>
                </a:solidFill>
                <a:latin typeface="Bookman Old Style"/>
                <a:cs typeface="Bookman Old Style"/>
              </a:rPr>
              <a:t>(</a:t>
            </a:r>
            <a:r>
              <a:rPr lang="en-US" i="1" dirty="0" err="1">
                <a:solidFill>
                  <a:srgbClr val="000000"/>
                </a:solidFill>
                <a:latin typeface="Bookman Old Style"/>
                <a:cs typeface="Bookman Old Style"/>
              </a:rPr>
              <a:t>x</a:t>
            </a:r>
            <a:r>
              <a:rPr lang="en-US" dirty="0">
                <a:solidFill>
                  <a:srgbClr val="000000"/>
                </a:solidFill>
                <a:latin typeface="Bookman Old Style"/>
                <a:cs typeface="Bookman Old Style"/>
              </a:rPr>
              <a:t>, </a:t>
            </a:r>
            <a:r>
              <a:rPr lang="en-US" i="1" spc="300" dirty="0" err="1">
                <a:solidFill>
                  <a:srgbClr val="000000"/>
                </a:solidFill>
                <a:latin typeface="Bookman Old Style"/>
                <a:cs typeface="Bookman Old Style"/>
              </a:rPr>
              <a:t>f</a:t>
            </a:r>
            <a:r>
              <a:rPr lang="en-US" dirty="0" err="1">
                <a:solidFill>
                  <a:srgbClr val="000000"/>
                </a:solidFill>
                <a:latin typeface="Bookman Old Style"/>
                <a:cs typeface="Bookman Old Style"/>
              </a:rPr>
              <a:t>(</a:t>
            </a:r>
            <a:r>
              <a:rPr lang="en-US" i="1" spc="300" dirty="0" err="1">
                <a:solidFill>
                  <a:srgbClr val="000000"/>
                </a:solidFill>
                <a:latin typeface="Bookman Old Style"/>
                <a:cs typeface="Bookman Old Style"/>
              </a:rPr>
              <a:t>x</a:t>
            </a:r>
            <a:r>
              <a:rPr lang="en-US" dirty="0">
                <a:solidFill>
                  <a:srgbClr val="000000"/>
                </a:solidFill>
                <a:latin typeface="Bookman Old Style"/>
                <a:cs typeface="Bookman Old Style"/>
              </a:rPr>
              <a:t>))</a:t>
            </a:r>
            <a:endParaRPr lang="en-US" dirty="0">
              <a:solidFill>
                <a:srgbClr val="000000"/>
              </a:solidFill>
            </a:endParaRPr>
          </a:p>
          <a:p>
            <a:pPr lvl="1">
              <a:spcAft>
                <a:spcPts val="1800"/>
              </a:spcAft>
            </a:pPr>
            <a:r>
              <a:rPr lang="en-US" dirty="0"/>
              <a:t>We assume that we do not yet know the actual form of the function </a:t>
            </a:r>
            <a:r>
              <a:rPr lang="en-US" i="1" dirty="0" err="1">
                <a:latin typeface="Bookman Old Style"/>
                <a:cs typeface="Bookman Old Style"/>
              </a:rPr>
              <a:t>f</a:t>
            </a:r>
            <a:r>
              <a:rPr lang="en-US" dirty="0"/>
              <a:t> (if we did, we don’t need to learn)</a:t>
            </a:r>
          </a:p>
          <a:p>
            <a:r>
              <a:rPr lang="en-US" b="1" i="1" dirty="0"/>
              <a:t>Learning problem</a:t>
            </a:r>
            <a:r>
              <a:rPr lang="en-US" dirty="0"/>
              <a:t>: find a </a:t>
            </a:r>
            <a:r>
              <a:rPr lang="en-US" dirty="0">
                <a:solidFill>
                  <a:schemeClr val="accent3"/>
                </a:solidFill>
              </a:rPr>
              <a:t>hypothesis function</a:t>
            </a:r>
            <a:r>
              <a:rPr lang="en-US" dirty="0"/>
              <a:t>, </a:t>
            </a:r>
            <a:r>
              <a:rPr lang="en-US" i="1" dirty="0">
                <a:latin typeface="Bookman Old Style"/>
                <a:cs typeface="Bookman Old Style"/>
              </a:rPr>
              <a:t>h</a:t>
            </a:r>
            <a:r>
              <a:rPr lang="en-US" dirty="0"/>
              <a:t>, such that </a:t>
            </a:r>
            <a:r>
              <a:rPr lang="en-US" i="1" spc="300" dirty="0">
                <a:latin typeface="Bookman Old Style"/>
                <a:cs typeface="Bookman Old Style"/>
              </a:rPr>
              <a:t>h</a:t>
            </a:r>
            <a:r>
              <a:rPr lang="en-US" dirty="0">
                <a:latin typeface="Bookman Old Style"/>
                <a:cs typeface="Bookman Old Style"/>
              </a:rPr>
              <a:t>(</a:t>
            </a:r>
            <a:r>
              <a:rPr lang="en-US" i="1" spc="300" dirty="0">
                <a:latin typeface="Bookman Old Style"/>
                <a:cs typeface="Bookman Old Style"/>
              </a:rPr>
              <a:t>x</a:t>
            </a:r>
            <a:r>
              <a:rPr lang="en-US" dirty="0">
                <a:latin typeface="Bookman Old Style"/>
                <a:cs typeface="Bookman Old Style"/>
              </a:rPr>
              <a:t>) = </a:t>
            </a:r>
            <a:r>
              <a:rPr lang="en-US" i="1" spc="300" dirty="0">
                <a:latin typeface="Bookman Old Style"/>
                <a:cs typeface="Bookman Old Style"/>
              </a:rPr>
              <a:t>f</a:t>
            </a:r>
            <a:r>
              <a:rPr lang="en-US" dirty="0">
                <a:latin typeface="Bookman Old Style"/>
                <a:cs typeface="Bookman Old Style"/>
              </a:rPr>
              <a:t>(</a:t>
            </a:r>
            <a:r>
              <a:rPr lang="en-US" i="1" spc="300" dirty="0">
                <a:latin typeface="Bookman Old Style"/>
                <a:cs typeface="Bookman Old Style"/>
              </a:rPr>
              <a:t>x</a:t>
            </a:r>
            <a:r>
              <a:rPr lang="en-US" dirty="0">
                <a:latin typeface="Bookman Old Style"/>
                <a:cs typeface="Bookman Old Style"/>
              </a:rPr>
              <a:t>)</a:t>
            </a:r>
            <a:r>
              <a:rPr lang="en-US" dirty="0"/>
              <a:t> (at least </a:t>
            </a:r>
            <a:r>
              <a:rPr lang="en-US" b="1" i="1" dirty="0"/>
              <a:t>most </a:t>
            </a:r>
            <a:r>
              <a:rPr lang="en-US" dirty="0"/>
              <a:t>of the time), based on a </a:t>
            </a:r>
            <a:r>
              <a:rPr lang="en-US" dirty="0">
                <a:solidFill>
                  <a:schemeClr val="accent3"/>
                </a:solidFill>
              </a:rPr>
              <a:t>training set </a:t>
            </a:r>
            <a:r>
              <a:rPr lang="en-US" dirty="0"/>
              <a:t>of example input-output pairs</a:t>
            </a:r>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7</a:t>
            </a:fld>
            <a:endParaRPr lang="en-US" dirty="0"/>
          </a:p>
        </p:txBody>
      </p:sp>
    </p:spTree>
    <p:extLst>
      <p:ext uri="{BB962C8B-B14F-4D97-AF65-F5344CB8AC3E}">
        <p14:creationId xmlns:p14="http://schemas.microsoft.com/office/powerpoint/2010/main" val="362552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16F83CE-BD77-D844-BFB6-5EE1B7FB76A4}"/>
              </a:ext>
            </a:extLst>
          </p:cNvPr>
          <p:cNvSpPr>
            <a:spLocks noGrp="1"/>
          </p:cNvSpPr>
          <p:nvPr>
            <p:ph sz="quarter" idx="1"/>
          </p:nvPr>
        </p:nvSpPr>
        <p:spPr>
          <a:xfrm>
            <a:off x="457200" y="1339214"/>
            <a:ext cx="8229600" cy="4817746"/>
          </a:xfrm>
        </p:spPr>
        <p:txBody>
          <a:bodyPr/>
          <a:lstStyle/>
          <a:p>
            <a:r>
              <a:rPr lang="en-US" dirty="0"/>
              <a:t>What are our components?</a:t>
            </a:r>
          </a:p>
          <a:p>
            <a:pPr marL="731520" lvl="1" indent="-457200">
              <a:buFont typeface="+mj-lt"/>
              <a:buAutoNum type="arabicPeriod"/>
            </a:pPr>
            <a:r>
              <a:rPr lang="en-US" dirty="0">
                <a:solidFill>
                  <a:schemeClr val="accent3"/>
                </a:solidFill>
              </a:rPr>
              <a:t>Tasks</a:t>
            </a:r>
            <a:r>
              <a:rPr lang="en-US" dirty="0"/>
              <a:t>, </a:t>
            </a:r>
            <a:r>
              <a:rPr lang="en-US" i="1" dirty="0"/>
              <a:t>T</a:t>
            </a:r>
          </a:p>
          <a:p>
            <a:pPr marL="731520" lvl="1" indent="-457200">
              <a:buFont typeface="+mj-lt"/>
              <a:buAutoNum type="arabicPeriod"/>
            </a:pPr>
            <a:r>
              <a:rPr lang="en-US" dirty="0">
                <a:solidFill>
                  <a:schemeClr val="accent3"/>
                </a:solidFill>
              </a:rPr>
              <a:t>Performance measure</a:t>
            </a:r>
            <a:r>
              <a:rPr lang="en-US" dirty="0"/>
              <a:t>, </a:t>
            </a:r>
            <a:r>
              <a:rPr lang="en-US" i="1" dirty="0"/>
              <a:t>P</a:t>
            </a:r>
            <a:endParaRPr lang="en-US" dirty="0"/>
          </a:p>
          <a:p>
            <a:pPr marL="731520" lvl="1" indent="-457200">
              <a:buFont typeface="+mj-lt"/>
              <a:buAutoNum type="arabicPeriod"/>
            </a:pPr>
            <a:r>
              <a:rPr lang="en-US" dirty="0">
                <a:solidFill>
                  <a:schemeClr val="accent3"/>
                </a:solidFill>
              </a:rPr>
              <a:t>Experience</a:t>
            </a:r>
            <a:r>
              <a:rPr lang="en-US" dirty="0"/>
              <a:t>, </a:t>
            </a:r>
            <a:r>
              <a:rPr lang="en-US" i="1" dirty="0"/>
              <a:t>E</a:t>
            </a:r>
            <a:endParaRPr lang="en-US" dirty="0"/>
          </a:p>
          <a:p>
            <a:endParaRPr lang="en-US" dirty="0"/>
          </a:p>
          <a:p>
            <a:endParaRPr lang="en-US" dirty="0"/>
          </a:p>
        </p:txBody>
      </p:sp>
      <p:sp>
        <p:nvSpPr>
          <p:cNvPr id="2" name="Title 1"/>
          <p:cNvSpPr>
            <a:spLocks noGrp="1"/>
          </p:cNvSpPr>
          <p:nvPr>
            <p:ph type="title"/>
          </p:nvPr>
        </p:nvSpPr>
        <p:spPr/>
        <p:txBody>
          <a:bodyPr>
            <a:normAutofit/>
          </a:bodyPr>
          <a:lstStyle/>
          <a:p>
            <a:r>
              <a:rPr lang="en-US" dirty="0"/>
              <a:t>Example:1-Dimensional Data Analysis</a:t>
            </a:r>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8</a:t>
            </a:fld>
            <a:endParaRPr lang="en-US" dirty="0"/>
          </a:p>
        </p:txBody>
      </p:sp>
      <p:sp>
        <p:nvSpPr>
          <p:cNvPr id="11" name="Rectangle 10">
            <a:extLst>
              <a:ext uri="{FF2B5EF4-FFF2-40B4-BE49-F238E27FC236}">
                <a16:creationId xmlns:a16="http://schemas.microsoft.com/office/drawing/2014/main" id="{6BF5708D-8BD1-3B44-A8F0-0AA9DF45CE4F}"/>
              </a:ext>
            </a:extLst>
          </p:cNvPr>
          <p:cNvSpPr/>
          <p:nvPr/>
        </p:nvSpPr>
        <p:spPr>
          <a:xfrm>
            <a:off x="809878" y="3388716"/>
            <a:ext cx="3953719" cy="1263014"/>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200"/>
              </a:spcAft>
            </a:pPr>
            <a:r>
              <a:rPr lang="en-US" sz="2000" b="1" i="1" dirty="0">
                <a:solidFill>
                  <a:sysClr val="windowText" lastClr="000000"/>
                </a:solidFill>
              </a:rPr>
              <a:t>Task:</a:t>
            </a:r>
            <a:endParaRPr lang="en-US" sz="2000" dirty="0">
              <a:solidFill>
                <a:sysClr val="windowText" lastClr="000000"/>
              </a:solidFill>
            </a:endParaRPr>
          </a:p>
          <a:p>
            <a:r>
              <a:rPr lang="en-US" sz="2000" dirty="0">
                <a:solidFill>
                  <a:sysClr val="windowText" lastClr="000000"/>
                </a:solidFill>
              </a:rPr>
              <a:t>Predict the output, </a:t>
            </a:r>
            <a:r>
              <a:rPr lang="en-US" sz="2000" i="1" spc="300" dirty="0">
                <a:solidFill>
                  <a:sysClr val="windowText" lastClr="000000"/>
                </a:solidFill>
                <a:latin typeface="Bookman Old Style" panose="02050604050505020204" pitchFamily="18" charset="0"/>
              </a:rPr>
              <a:t>f</a:t>
            </a:r>
            <a:r>
              <a:rPr lang="en-US" sz="2000" dirty="0">
                <a:solidFill>
                  <a:sysClr val="windowText" lastClr="000000"/>
                </a:solidFill>
                <a:latin typeface="Bookman Old Style" panose="02050604050505020204" pitchFamily="18" charset="0"/>
              </a:rPr>
              <a:t>(</a:t>
            </a:r>
            <a:r>
              <a:rPr lang="en-US" sz="2000" i="1" spc="300" dirty="0">
                <a:solidFill>
                  <a:sysClr val="windowText" lastClr="000000"/>
                </a:solidFill>
                <a:latin typeface="Bookman Old Style" panose="02050604050505020204" pitchFamily="18" charset="0"/>
              </a:rPr>
              <a:t>x</a:t>
            </a:r>
            <a:r>
              <a:rPr lang="en-US" sz="2000" dirty="0">
                <a:solidFill>
                  <a:sysClr val="windowText" lastClr="000000"/>
                </a:solidFill>
                <a:latin typeface="Bookman Old Style" panose="02050604050505020204" pitchFamily="18" charset="0"/>
              </a:rPr>
              <a:t>) = </a:t>
            </a:r>
            <a:r>
              <a:rPr lang="en-US" sz="2000" i="1" spc="300" dirty="0">
                <a:solidFill>
                  <a:sysClr val="windowText" lastClr="000000"/>
                </a:solidFill>
                <a:latin typeface="Bookman Old Style" panose="02050604050505020204" pitchFamily="18" charset="0"/>
              </a:rPr>
              <a:t>y</a:t>
            </a:r>
            <a:r>
              <a:rPr lang="en-US" sz="2000" dirty="0">
                <a:solidFill>
                  <a:sysClr val="windowText" lastClr="000000"/>
                </a:solidFill>
              </a:rPr>
              <a:t>, for points we </a:t>
            </a:r>
            <a:r>
              <a:rPr lang="en-US" sz="2000" b="1" i="1" dirty="0">
                <a:solidFill>
                  <a:sysClr val="windowText" lastClr="000000"/>
                </a:solidFill>
              </a:rPr>
              <a:t>haven’t seen yet</a:t>
            </a:r>
            <a:r>
              <a:rPr lang="en-US" sz="2000" dirty="0">
                <a:solidFill>
                  <a:sysClr val="windowText" lastClr="000000"/>
                </a:solidFill>
              </a:rPr>
              <a:t> </a:t>
            </a:r>
          </a:p>
        </p:txBody>
      </p:sp>
      <p:sp>
        <p:nvSpPr>
          <p:cNvPr id="12" name="Rectangle 11">
            <a:extLst>
              <a:ext uri="{FF2B5EF4-FFF2-40B4-BE49-F238E27FC236}">
                <a16:creationId xmlns:a16="http://schemas.microsoft.com/office/drawing/2014/main" id="{A852D603-F760-7940-91C1-8974C873C20A}"/>
              </a:ext>
            </a:extLst>
          </p:cNvPr>
          <p:cNvSpPr/>
          <p:nvPr/>
        </p:nvSpPr>
        <p:spPr>
          <a:xfrm>
            <a:off x="809877" y="4810847"/>
            <a:ext cx="3953719" cy="134611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200"/>
              </a:spcAft>
            </a:pPr>
            <a:r>
              <a:rPr lang="en-US" sz="2000" b="1" i="1" dirty="0">
                <a:solidFill>
                  <a:sysClr val="windowText" lastClr="000000"/>
                </a:solidFill>
              </a:rPr>
              <a:t>Performance:</a:t>
            </a:r>
            <a:endParaRPr lang="en-US" sz="2000" dirty="0">
              <a:solidFill>
                <a:sysClr val="windowText" lastClr="000000"/>
              </a:solidFill>
            </a:endParaRPr>
          </a:p>
          <a:p>
            <a:pPr algn="ctr"/>
            <a:r>
              <a:rPr lang="en-US" sz="2000" dirty="0">
                <a:solidFill>
                  <a:sysClr val="windowText" lastClr="000000"/>
                </a:solidFill>
              </a:rPr>
              <a:t>Seek to reduce </a:t>
            </a:r>
            <a:r>
              <a:rPr lang="en-US" sz="2000" dirty="0">
                <a:solidFill>
                  <a:schemeClr val="accent3"/>
                </a:solidFill>
              </a:rPr>
              <a:t>overall error </a:t>
            </a:r>
            <a:r>
              <a:rPr lang="en-US" sz="2000" dirty="0">
                <a:solidFill>
                  <a:sysClr val="windowText" lastClr="000000"/>
                </a:solidFill>
              </a:rPr>
              <a:t>of the predictions for known points</a:t>
            </a:r>
          </a:p>
        </p:txBody>
      </p:sp>
      <p:sp>
        <p:nvSpPr>
          <p:cNvPr id="13" name="Rectangle 12">
            <a:extLst>
              <a:ext uri="{FF2B5EF4-FFF2-40B4-BE49-F238E27FC236}">
                <a16:creationId xmlns:a16="http://schemas.microsoft.com/office/drawing/2014/main" id="{E89F813A-E910-274C-A0C0-1943D1516CBE}"/>
              </a:ext>
            </a:extLst>
          </p:cNvPr>
          <p:cNvSpPr/>
          <p:nvPr/>
        </p:nvSpPr>
        <p:spPr>
          <a:xfrm>
            <a:off x="5486399" y="3810001"/>
            <a:ext cx="3200401" cy="234696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200"/>
              </a:spcAft>
            </a:pPr>
            <a:r>
              <a:rPr lang="en-US" sz="2000" b="1" i="1" dirty="0">
                <a:solidFill>
                  <a:sysClr val="windowText" lastClr="000000"/>
                </a:solidFill>
              </a:rPr>
              <a:t>Experience?</a:t>
            </a:r>
          </a:p>
          <a:p>
            <a:pPr algn="ctr"/>
            <a:r>
              <a:rPr lang="en-US" sz="2000" dirty="0">
                <a:solidFill>
                  <a:sysClr val="windowText" lastClr="000000"/>
                </a:solidFill>
              </a:rPr>
              <a:t>Here, this is the </a:t>
            </a:r>
            <a:r>
              <a:rPr lang="en-US" sz="2000" b="1" i="1" dirty="0">
                <a:solidFill>
                  <a:sysClr val="windowText" lastClr="000000"/>
                </a:solidFill>
              </a:rPr>
              <a:t>easy</a:t>
            </a:r>
            <a:r>
              <a:rPr lang="en-US" sz="2000" dirty="0">
                <a:solidFill>
                  <a:sysClr val="windowText" lastClr="000000"/>
                </a:solidFill>
              </a:rPr>
              <a:t> part: we are provided with an existing data-set of (input, output) points </a:t>
            </a:r>
            <a:r>
              <a:rPr lang="en-US" sz="2000" dirty="0">
                <a:solidFill>
                  <a:sysClr val="windowText" lastClr="000000"/>
                </a:solidFill>
                <a:latin typeface="Bookman Old Style" panose="02050604050505020204" pitchFamily="18" charset="0"/>
              </a:rPr>
              <a:t>(</a:t>
            </a:r>
            <a:r>
              <a:rPr lang="en-US" sz="2000" i="1" dirty="0">
                <a:solidFill>
                  <a:sysClr val="windowText" lastClr="000000"/>
                </a:solidFill>
                <a:latin typeface="Bookman Old Style" panose="02050604050505020204" pitchFamily="18" charset="0"/>
              </a:rPr>
              <a:t>x</a:t>
            </a:r>
            <a:r>
              <a:rPr lang="en-US" sz="2000" dirty="0">
                <a:solidFill>
                  <a:sysClr val="windowText" lastClr="000000"/>
                </a:solidFill>
                <a:latin typeface="Bookman Old Style" panose="02050604050505020204" pitchFamily="18" charset="0"/>
              </a:rPr>
              <a:t>, </a:t>
            </a:r>
            <a:r>
              <a:rPr lang="en-US" sz="2000" i="1" dirty="0">
                <a:solidFill>
                  <a:sysClr val="windowText" lastClr="000000"/>
                </a:solidFill>
                <a:latin typeface="Bookman Old Style" panose="02050604050505020204" pitchFamily="18" charset="0"/>
              </a:rPr>
              <a:t>y</a:t>
            </a:r>
            <a:r>
              <a:rPr lang="en-US" sz="2000" dirty="0">
                <a:solidFill>
                  <a:sysClr val="windowText" lastClr="000000"/>
                </a:solidFill>
                <a:latin typeface="Bookman Old Style" panose="02050604050505020204" pitchFamily="18" charset="0"/>
              </a:rPr>
              <a:t>)</a:t>
            </a:r>
            <a:r>
              <a:rPr lang="en-US" sz="2000" dirty="0">
                <a:solidFill>
                  <a:sysClr val="windowText" lastClr="000000"/>
                </a:solidFill>
              </a:rPr>
              <a:t> </a:t>
            </a:r>
          </a:p>
          <a:p>
            <a:pPr algn="ctr"/>
            <a:r>
              <a:rPr lang="en-US" sz="2000" spc="300" dirty="0">
                <a:solidFill>
                  <a:sysClr val="windowText" lastClr="000000"/>
                </a:solidFill>
              </a:rPr>
              <a:t>[</a:t>
            </a:r>
            <a:r>
              <a:rPr lang="en-US" sz="2000" dirty="0">
                <a:solidFill>
                  <a:sysClr val="windowText" lastClr="000000"/>
                </a:solidFill>
              </a:rPr>
              <a:t>i.e., </a:t>
            </a:r>
            <a:r>
              <a:rPr lang="en-US" sz="2000" i="1" spc="300" dirty="0">
                <a:solidFill>
                  <a:sysClr val="windowText" lastClr="000000"/>
                </a:solidFill>
                <a:latin typeface="Bookman Old Style" panose="02050604050505020204" pitchFamily="18" charset="0"/>
              </a:rPr>
              <a:t>f</a:t>
            </a:r>
            <a:r>
              <a:rPr lang="en-US" sz="2000" dirty="0">
                <a:solidFill>
                  <a:sysClr val="windowText" lastClr="000000"/>
                </a:solidFill>
                <a:latin typeface="Bookman Old Style" panose="02050604050505020204" pitchFamily="18" charset="0"/>
              </a:rPr>
              <a:t>(</a:t>
            </a:r>
            <a:r>
              <a:rPr lang="en-US" sz="2000" i="1" spc="300" dirty="0">
                <a:solidFill>
                  <a:sysClr val="windowText" lastClr="000000"/>
                </a:solidFill>
                <a:latin typeface="Bookman Old Style" panose="02050604050505020204" pitchFamily="18" charset="0"/>
              </a:rPr>
              <a:t>x</a:t>
            </a:r>
            <a:r>
              <a:rPr lang="en-US" sz="2000" dirty="0">
                <a:solidFill>
                  <a:sysClr val="windowText" lastClr="000000"/>
                </a:solidFill>
                <a:latin typeface="Bookman Old Style" panose="02050604050505020204" pitchFamily="18" charset="0"/>
              </a:rPr>
              <a:t>) = </a:t>
            </a:r>
            <a:r>
              <a:rPr lang="en-US" sz="2000" i="1" spc="300" dirty="0">
                <a:solidFill>
                  <a:sysClr val="windowText" lastClr="000000"/>
                </a:solidFill>
                <a:latin typeface="Bookman Old Style" panose="02050604050505020204" pitchFamily="18" charset="0"/>
              </a:rPr>
              <a:t>y</a:t>
            </a:r>
            <a:r>
              <a:rPr lang="en-US" sz="2000" dirty="0">
                <a:solidFill>
                  <a:sysClr val="windowText" lastClr="000000"/>
                </a:solidFill>
              </a:rPr>
              <a:t>]</a:t>
            </a:r>
          </a:p>
        </p:txBody>
      </p:sp>
      <p:grpSp>
        <p:nvGrpSpPr>
          <p:cNvPr id="26" name="Group 25">
            <a:extLst>
              <a:ext uri="{FF2B5EF4-FFF2-40B4-BE49-F238E27FC236}">
                <a16:creationId xmlns:a16="http://schemas.microsoft.com/office/drawing/2014/main" id="{E9E685C4-2884-A248-B192-7AECDCCA0A68}"/>
              </a:ext>
            </a:extLst>
          </p:cNvPr>
          <p:cNvGrpSpPr/>
          <p:nvPr/>
        </p:nvGrpSpPr>
        <p:grpSpPr>
          <a:xfrm>
            <a:off x="5120637" y="1219200"/>
            <a:ext cx="3566163" cy="2521337"/>
            <a:chOff x="5120637" y="1339213"/>
            <a:chExt cx="3566163" cy="2521337"/>
          </a:xfrm>
        </p:grpSpPr>
        <p:sp>
          <p:nvSpPr>
            <p:cNvPr id="3" name="Rectangle 2">
              <a:extLst>
                <a:ext uri="{FF2B5EF4-FFF2-40B4-BE49-F238E27FC236}">
                  <a16:creationId xmlns:a16="http://schemas.microsoft.com/office/drawing/2014/main" id="{A7054A70-319B-FC4C-899B-91984DA74BC3}"/>
                </a:ext>
              </a:extLst>
            </p:cNvPr>
            <p:cNvSpPr/>
            <p:nvPr/>
          </p:nvSpPr>
          <p:spPr>
            <a:xfrm>
              <a:off x="5486399" y="1339213"/>
              <a:ext cx="3200401" cy="2242187"/>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0B21A9-2FB7-5C4D-89A3-47EA720AE3CD}"/>
                </a:ext>
              </a:extLst>
            </p:cNvPr>
            <p:cNvSpPr txBox="1"/>
            <p:nvPr/>
          </p:nvSpPr>
          <p:spPr>
            <a:xfrm>
              <a:off x="5867400" y="2590800"/>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15" name="TextBox 14">
              <a:extLst>
                <a:ext uri="{FF2B5EF4-FFF2-40B4-BE49-F238E27FC236}">
                  <a16:creationId xmlns:a16="http://schemas.microsoft.com/office/drawing/2014/main" id="{F2ACEB0C-7186-C642-8566-284546AEED28}"/>
                </a:ext>
              </a:extLst>
            </p:cNvPr>
            <p:cNvSpPr txBox="1"/>
            <p:nvPr/>
          </p:nvSpPr>
          <p:spPr>
            <a:xfrm>
              <a:off x="6019800" y="2743200"/>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16" name="TextBox 15">
              <a:extLst>
                <a:ext uri="{FF2B5EF4-FFF2-40B4-BE49-F238E27FC236}">
                  <a16:creationId xmlns:a16="http://schemas.microsoft.com/office/drawing/2014/main" id="{1770FD37-65A8-0047-981C-3048ABD28A05}"/>
                </a:ext>
              </a:extLst>
            </p:cNvPr>
            <p:cNvSpPr txBox="1"/>
            <p:nvPr/>
          </p:nvSpPr>
          <p:spPr>
            <a:xfrm>
              <a:off x="6126480" y="2543810"/>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17" name="TextBox 16">
              <a:extLst>
                <a:ext uri="{FF2B5EF4-FFF2-40B4-BE49-F238E27FC236}">
                  <a16:creationId xmlns:a16="http://schemas.microsoft.com/office/drawing/2014/main" id="{5DD40BA7-3768-C042-9C71-3636E09C568C}"/>
                </a:ext>
              </a:extLst>
            </p:cNvPr>
            <p:cNvSpPr txBox="1"/>
            <p:nvPr/>
          </p:nvSpPr>
          <p:spPr>
            <a:xfrm>
              <a:off x="6477001" y="2452300"/>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18" name="TextBox 17">
              <a:extLst>
                <a:ext uri="{FF2B5EF4-FFF2-40B4-BE49-F238E27FC236}">
                  <a16:creationId xmlns:a16="http://schemas.microsoft.com/office/drawing/2014/main" id="{E1056CE4-3184-594E-A104-10A92CD3329E}"/>
                </a:ext>
              </a:extLst>
            </p:cNvPr>
            <p:cNvSpPr txBox="1"/>
            <p:nvPr/>
          </p:nvSpPr>
          <p:spPr>
            <a:xfrm>
              <a:off x="6475475" y="2099101"/>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19" name="TextBox 18">
              <a:extLst>
                <a:ext uri="{FF2B5EF4-FFF2-40B4-BE49-F238E27FC236}">
                  <a16:creationId xmlns:a16="http://schemas.microsoft.com/office/drawing/2014/main" id="{118A1862-1229-6A40-BEB9-BE6C1188CF1B}"/>
                </a:ext>
              </a:extLst>
            </p:cNvPr>
            <p:cNvSpPr txBox="1"/>
            <p:nvPr/>
          </p:nvSpPr>
          <p:spPr>
            <a:xfrm>
              <a:off x="6932675" y="2202952"/>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20" name="TextBox 19">
              <a:extLst>
                <a:ext uri="{FF2B5EF4-FFF2-40B4-BE49-F238E27FC236}">
                  <a16:creationId xmlns:a16="http://schemas.microsoft.com/office/drawing/2014/main" id="{ECA411DF-6277-D64D-B6C0-F9FAE95055B7}"/>
                </a:ext>
              </a:extLst>
            </p:cNvPr>
            <p:cNvSpPr txBox="1"/>
            <p:nvPr/>
          </p:nvSpPr>
          <p:spPr>
            <a:xfrm>
              <a:off x="7054596" y="2353642"/>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21" name="TextBox 20">
              <a:extLst>
                <a:ext uri="{FF2B5EF4-FFF2-40B4-BE49-F238E27FC236}">
                  <a16:creationId xmlns:a16="http://schemas.microsoft.com/office/drawing/2014/main" id="{BEE0FBE1-D91B-C84A-AA58-148D9EDF1475}"/>
                </a:ext>
              </a:extLst>
            </p:cNvPr>
            <p:cNvSpPr txBox="1"/>
            <p:nvPr/>
          </p:nvSpPr>
          <p:spPr>
            <a:xfrm>
              <a:off x="7283196" y="1874027"/>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22" name="TextBox 21">
              <a:extLst>
                <a:ext uri="{FF2B5EF4-FFF2-40B4-BE49-F238E27FC236}">
                  <a16:creationId xmlns:a16="http://schemas.microsoft.com/office/drawing/2014/main" id="{78E0B32D-5C39-DF44-BBE4-375C47538871}"/>
                </a:ext>
              </a:extLst>
            </p:cNvPr>
            <p:cNvSpPr txBox="1"/>
            <p:nvPr/>
          </p:nvSpPr>
          <p:spPr>
            <a:xfrm>
              <a:off x="7659624" y="1677813"/>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23" name="TextBox 22">
              <a:extLst>
                <a:ext uri="{FF2B5EF4-FFF2-40B4-BE49-F238E27FC236}">
                  <a16:creationId xmlns:a16="http://schemas.microsoft.com/office/drawing/2014/main" id="{3AF1F330-FB4C-D54A-B74E-09F750203672}"/>
                </a:ext>
              </a:extLst>
            </p:cNvPr>
            <p:cNvSpPr txBox="1"/>
            <p:nvPr/>
          </p:nvSpPr>
          <p:spPr>
            <a:xfrm>
              <a:off x="7659624" y="1442688"/>
              <a:ext cx="457200" cy="276999"/>
            </a:xfrm>
            <a:prstGeom prst="rect">
              <a:avLst/>
            </a:prstGeom>
            <a:noFill/>
          </p:spPr>
          <p:txBody>
            <a:bodyPr wrap="square" rtlCol="0">
              <a:spAutoFit/>
            </a:bodyPr>
            <a:lstStyle/>
            <a:p>
              <a:r>
                <a:rPr lang="en-US" sz="1200" b="1" dirty="0">
                  <a:solidFill>
                    <a:schemeClr val="accent1"/>
                  </a:solidFill>
                  <a:latin typeface="Andale Mono" panose="020B0509000000000004" pitchFamily="49" charset="0"/>
                </a:rPr>
                <a:t>x</a:t>
              </a:r>
            </a:p>
          </p:txBody>
        </p:sp>
        <p:sp>
          <p:nvSpPr>
            <p:cNvPr id="24" name="TextBox 23">
              <a:extLst>
                <a:ext uri="{FF2B5EF4-FFF2-40B4-BE49-F238E27FC236}">
                  <a16:creationId xmlns:a16="http://schemas.microsoft.com/office/drawing/2014/main" id="{60E929A4-413F-7948-911E-B179F00F6EEF}"/>
                </a:ext>
              </a:extLst>
            </p:cNvPr>
            <p:cNvSpPr txBox="1"/>
            <p:nvPr/>
          </p:nvSpPr>
          <p:spPr>
            <a:xfrm rot="16200000">
              <a:off x="5163493" y="2199753"/>
              <a:ext cx="222066" cy="307777"/>
            </a:xfrm>
            <a:prstGeom prst="rect">
              <a:avLst/>
            </a:prstGeom>
            <a:noFill/>
          </p:spPr>
          <p:txBody>
            <a:bodyPr wrap="square" rtlCol="0">
              <a:spAutoFit/>
            </a:bodyPr>
            <a:lstStyle/>
            <a:p>
              <a:r>
                <a:rPr lang="en-US" sz="1400" dirty="0">
                  <a:latin typeface="Andale Mono" panose="020B0509000000000004" pitchFamily="49" charset="0"/>
                </a:rPr>
                <a:t>y</a:t>
              </a:r>
            </a:p>
          </p:txBody>
        </p:sp>
        <p:sp>
          <p:nvSpPr>
            <p:cNvPr id="25" name="TextBox 24">
              <a:extLst>
                <a:ext uri="{FF2B5EF4-FFF2-40B4-BE49-F238E27FC236}">
                  <a16:creationId xmlns:a16="http://schemas.microsoft.com/office/drawing/2014/main" id="{465C7DF0-91D6-3A4F-BEF7-FAD5576629F7}"/>
                </a:ext>
              </a:extLst>
            </p:cNvPr>
            <p:cNvSpPr txBox="1"/>
            <p:nvPr/>
          </p:nvSpPr>
          <p:spPr>
            <a:xfrm>
              <a:off x="6931370" y="3552773"/>
              <a:ext cx="222066" cy="307777"/>
            </a:xfrm>
            <a:prstGeom prst="rect">
              <a:avLst/>
            </a:prstGeom>
            <a:noFill/>
          </p:spPr>
          <p:txBody>
            <a:bodyPr wrap="square" rtlCol="0">
              <a:spAutoFit/>
            </a:bodyPr>
            <a:lstStyle/>
            <a:p>
              <a:r>
                <a:rPr lang="en-US" sz="1400" dirty="0">
                  <a:latin typeface="Andale Mono" panose="020B0509000000000004" pitchFamily="49" charset="0"/>
                </a:rPr>
                <a:t>x</a:t>
              </a:r>
            </a:p>
          </p:txBody>
        </p:sp>
      </p:grpSp>
    </p:spTree>
    <p:extLst>
      <p:ext uri="{BB962C8B-B14F-4D97-AF65-F5344CB8AC3E}">
        <p14:creationId xmlns:p14="http://schemas.microsoft.com/office/powerpoint/2010/main" val="242316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sz="quarter" idx="1"/>
          </p:nvPr>
        </p:nvSpPr>
        <p:spPr>
          <a:xfrm>
            <a:off x="457200" y="3962400"/>
            <a:ext cx="8382000" cy="1524000"/>
          </a:xfrm>
        </p:spPr>
        <p:txBody>
          <a:bodyPr>
            <a:normAutofit fontScale="85000" lnSpcReduction="20000"/>
          </a:bodyPr>
          <a:lstStyle/>
          <a:p>
            <a:r>
              <a:rPr lang="en-US" dirty="0"/>
              <a:t>In general, we want to learn a </a:t>
            </a:r>
            <a:r>
              <a:rPr lang="en-US" dirty="0">
                <a:solidFill>
                  <a:schemeClr val="accent3"/>
                </a:solidFill>
              </a:rPr>
              <a:t>hypothesis function </a:t>
            </a:r>
            <a:r>
              <a:rPr lang="en-US" i="1" dirty="0" err="1">
                <a:latin typeface="Bookman Old Style"/>
                <a:cs typeface="Bookman Old Style"/>
              </a:rPr>
              <a:t>h</a:t>
            </a:r>
            <a:r>
              <a:rPr lang="en-US" dirty="0"/>
              <a:t> that minimizes our error relative to the actual output function </a:t>
            </a:r>
            <a:r>
              <a:rPr lang="en-US" i="1" dirty="0" err="1">
                <a:latin typeface="Bookman Old Style"/>
                <a:cs typeface="Bookman Old Style"/>
              </a:rPr>
              <a:t>f</a:t>
            </a:r>
            <a:endParaRPr lang="en-US" i="1" dirty="0">
              <a:latin typeface="Bookman Old Style"/>
              <a:cs typeface="Bookman Old Style"/>
            </a:endParaRPr>
          </a:p>
          <a:p>
            <a:r>
              <a:rPr lang="en-US" dirty="0"/>
              <a:t>Often, we will </a:t>
            </a:r>
            <a:r>
              <a:rPr lang="en-US" b="1" i="1" dirty="0"/>
              <a:t>assume</a:t>
            </a:r>
            <a:r>
              <a:rPr lang="en-US" dirty="0"/>
              <a:t> that this function </a:t>
            </a:r>
            <a:r>
              <a:rPr lang="en-US" i="1" dirty="0">
                <a:latin typeface="Bookman Old Style"/>
                <a:cs typeface="Bookman Old Style"/>
              </a:rPr>
              <a:t>h</a:t>
            </a:r>
            <a:r>
              <a:rPr lang="en-US" dirty="0"/>
              <a:t> is </a:t>
            </a:r>
            <a:r>
              <a:rPr lang="en-US" dirty="0">
                <a:solidFill>
                  <a:schemeClr val="accent3"/>
                </a:solidFill>
              </a:rPr>
              <a:t>linear</a:t>
            </a:r>
            <a:r>
              <a:rPr lang="en-US" dirty="0"/>
              <a:t>, so the problem becomes finding a set of weights that </a:t>
            </a:r>
            <a:r>
              <a:rPr lang="en-US" b="1" i="1" dirty="0"/>
              <a:t>minimize the error </a:t>
            </a:r>
            <a:r>
              <a:rPr lang="en-US" dirty="0"/>
              <a:t>between </a:t>
            </a:r>
            <a:r>
              <a:rPr lang="en-US" i="1" dirty="0">
                <a:latin typeface="Bookman Old Style"/>
                <a:cs typeface="Bookman Old Style"/>
              </a:rPr>
              <a:t>f</a:t>
            </a:r>
            <a:r>
              <a:rPr lang="en-US" dirty="0"/>
              <a:t> and our function:</a:t>
            </a:r>
          </a:p>
          <a:p>
            <a:endParaRPr lang="en-US" dirty="0"/>
          </a:p>
        </p:txBody>
      </p:sp>
      <p:sp>
        <p:nvSpPr>
          <p:cNvPr id="5" name="Footer Placeholder 4"/>
          <p:cNvSpPr>
            <a:spLocks noGrp="1"/>
          </p:cNvSpPr>
          <p:nvPr>
            <p:ph type="ftr" sz="quarter" idx="3"/>
          </p:nvPr>
        </p:nvSpPr>
        <p:spPr/>
        <p:txBody>
          <a:bodyPr/>
          <a:lstStyle/>
          <a:p>
            <a:r>
              <a:rPr lang="en-US"/>
              <a:t>Machine Learning (COMP 135)</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9</a:t>
            </a:fld>
            <a:endParaRPr lang="en-US" dirty="0"/>
          </a:p>
        </p:txBody>
      </p:sp>
      <p:pic>
        <p:nvPicPr>
          <p:cNvPr id="7" name="Picture 6"/>
          <p:cNvPicPr>
            <a:picLocks noChangeAspect="1"/>
          </p:cNvPicPr>
          <p:nvPr/>
        </p:nvPicPr>
        <p:blipFill>
          <a:blip r:embed="rId2"/>
          <a:srcRect/>
          <a:stretch/>
        </p:blipFill>
        <p:spPr>
          <a:xfrm>
            <a:off x="2628900" y="1262175"/>
            <a:ext cx="3886200" cy="2815092"/>
          </a:xfrm>
          <a:prstGeom prst="rect">
            <a:avLst/>
          </a:prstGeom>
        </p:spPr>
      </p:pic>
      <p:pic>
        <p:nvPicPr>
          <p:cNvPr id="9" name="Picture 8" descr="hypoFunc.pdf"/>
          <p:cNvPicPr>
            <a:picLocks noChangeAspect="1"/>
          </p:cNvPicPr>
          <p:nvPr/>
        </p:nvPicPr>
        <p:blipFill>
          <a:blip r:embed="rId3"/>
          <a:stretch>
            <a:fillRect/>
          </a:stretch>
        </p:blipFill>
        <p:spPr>
          <a:xfrm>
            <a:off x="228600" y="5486400"/>
            <a:ext cx="8763000" cy="404278"/>
          </a:xfrm>
          <a:prstGeom prst="rect">
            <a:avLst/>
          </a:prstGeom>
        </p:spPr>
      </p:pic>
    </p:spTree>
    <p:extLst>
      <p:ext uri="{BB962C8B-B14F-4D97-AF65-F5344CB8AC3E}">
        <p14:creationId xmlns:p14="http://schemas.microsoft.com/office/powerpoint/2010/main" val="2076670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_lecs">
  <a:themeElements>
    <a:clrScheme name="Custom 15">
      <a:dk1>
        <a:srgbClr val="512C1D"/>
      </a:dk1>
      <a:lt1>
        <a:srgbClr val="FFFFFF"/>
      </a:lt1>
      <a:dk2>
        <a:srgbClr val="646469"/>
      </a:dk2>
      <a:lt2>
        <a:srgbClr val="DDE9EC"/>
      </a:lt2>
      <a:accent1>
        <a:srgbClr val="3071AE"/>
      </a:accent1>
      <a:accent2>
        <a:srgbClr val="3E8EDE"/>
      </a:accent2>
      <a:accent3>
        <a:srgbClr val="CB333B"/>
      </a:accent3>
      <a:accent4>
        <a:srgbClr val="566C11"/>
      </a:accent4>
      <a:accent5>
        <a:srgbClr val="61A60A"/>
      </a:accent5>
      <a:accent6>
        <a:srgbClr val="D35D00"/>
      </a:accent6>
      <a:hlink>
        <a:srgbClr val="CB333B"/>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22225">
          <a:solidFill>
            <a:schemeClr val="accent3"/>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new_lecs.thmx</Template>
  <TotalTime>88794</TotalTime>
  <Words>1342</Words>
  <Application>Microsoft Macintosh PowerPoint</Application>
  <PresentationFormat>On-screen Show (4:3)</PresentationFormat>
  <Paragraphs>160</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Andale Mono</vt:lpstr>
      <vt:lpstr>Arial</vt:lpstr>
      <vt:lpstr>Bookman Old Style</vt:lpstr>
      <vt:lpstr>Gill Sans MT</vt:lpstr>
      <vt:lpstr>Helvetica</vt:lpstr>
      <vt:lpstr>Lucida Console</vt:lpstr>
      <vt:lpstr>Symbol</vt:lpstr>
      <vt:lpstr>Times New Roman</vt:lpstr>
      <vt:lpstr>Wingdings</vt:lpstr>
      <vt:lpstr>Wingdings 3</vt:lpstr>
      <vt:lpstr>new_lecs</vt:lpstr>
      <vt:lpstr>Class #01:   Types of Learning; Linear Methods</vt:lpstr>
      <vt:lpstr>Defining a Learning Problem</vt:lpstr>
      <vt:lpstr>An Example Problem</vt:lpstr>
      <vt:lpstr>The Expert Systems Approach</vt:lpstr>
      <vt:lpstr>Another Approach: Supervised Learning</vt:lpstr>
      <vt:lpstr>Another Approach: Supervised Learning</vt:lpstr>
      <vt:lpstr>Inductive Learning</vt:lpstr>
      <vt:lpstr>Example:1-Dimensional Data Analysis</vt:lpstr>
      <vt:lpstr>Linear Regression</vt:lpstr>
      <vt:lpstr>An Error Function: Least Squared Error</vt:lpstr>
      <vt:lpstr>An Example</vt:lpstr>
      <vt:lpstr>Finding Minimal-Error Weights (Analytically)</vt:lpstr>
      <vt:lpstr>Finding Minimal-Error Weights  (Iteratively)</vt:lpstr>
      <vt:lpstr>Updating Weights</vt:lpstr>
      <vt:lpstr>Gradient Descent</vt:lpstr>
      <vt:lpstr>Gradient Descent</vt:lpstr>
      <vt:lpstr>Practical Use of Linear Regression</vt:lpstr>
    </vt:vector>
  </TitlesOfParts>
  <Manager/>
  <Company>University of Massachusetts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subject/>
  <dc:creator>Don Towsley</dc:creator>
  <cp:keywords/>
  <dc:description/>
  <cp:lastModifiedBy>Martin Allen</cp:lastModifiedBy>
  <cp:revision>2266</cp:revision>
  <cp:lastPrinted>2020-01-15T13:37:23Z</cp:lastPrinted>
  <dcterms:created xsi:type="dcterms:W3CDTF">2017-09-06T15:49:01Z</dcterms:created>
  <dcterms:modified xsi:type="dcterms:W3CDTF">2020-09-17T14:02:23Z</dcterms:modified>
  <cp:category/>
</cp:coreProperties>
</file>