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1262" r:id="rId2"/>
    <p:sldId id="1553" r:id="rId3"/>
    <p:sldId id="1520" r:id="rId4"/>
    <p:sldId id="1500" r:id="rId5"/>
    <p:sldId id="1554" r:id="rId6"/>
    <p:sldId id="1501" r:id="rId7"/>
    <p:sldId id="1555" r:id="rId8"/>
    <p:sldId id="1502" r:id="rId9"/>
    <p:sldId id="1503" r:id="rId10"/>
    <p:sldId id="1504" r:id="rId11"/>
    <p:sldId id="1505" r:id="rId12"/>
    <p:sldId id="1558" r:id="rId13"/>
    <p:sldId id="1506" r:id="rId14"/>
    <p:sldId id="1521" r:id="rId15"/>
    <p:sldId id="1522" r:id="rId16"/>
    <p:sldId id="1523" r:id="rId17"/>
  </p:sldIdLst>
  <p:sldSz cx="9144000" cy="6858000" type="screen4x3"/>
  <p:notesSz cx="9283700" cy="70358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clrMru>
    <a:srgbClr val="E5FFFF"/>
    <a:srgbClr val="FDD22B"/>
    <a:srgbClr val="020000"/>
    <a:srgbClr val="3251D1"/>
    <a:srgbClr val="4F6F92"/>
    <a:srgbClr val="57B0FF"/>
    <a:srgbClr val="FFFF00"/>
    <a:srgbClr val="339900"/>
    <a:srgbClr val="CCCCCC"/>
    <a:srgbClr val="099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11" autoAdjust="0"/>
    <p:restoredTop sz="90952"/>
  </p:normalViewPr>
  <p:slideViewPr>
    <p:cSldViewPr>
      <p:cViewPr varScale="1">
        <p:scale>
          <a:sx n="116" d="100"/>
          <a:sy n="116" d="100"/>
        </p:scale>
        <p:origin x="16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0"/>
    </p:cViewPr>
  </p:sorterViewPr>
  <p:notesViewPr>
    <p:cSldViewPr>
      <p:cViewPr varScale="1">
        <p:scale>
          <a:sx n="156" d="100"/>
          <a:sy n="156" d="100"/>
        </p:scale>
        <p:origin x="-1104" y="-104"/>
      </p:cViewPr>
      <p:guideLst>
        <p:guide orient="horz" pos="2216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5425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5425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fld id="{FED210AC-0B1E-A14F-AC42-C56FA48605A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43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9388" y="0"/>
            <a:ext cx="40243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2900" y="527050"/>
            <a:ext cx="3519488" cy="2640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41688"/>
            <a:ext cx="6810375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84963"/>
            <a:ext cx="40243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9388" y="6684963"/>
            <a:ext cx="40243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fld id="{E6B0C90F-4174-C14F-A195-774157CA172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813" y="41529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/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/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8516" y="3733800"/>
            <a:ext cx="4921084" cy="1143000"/>
          </a:xfrm>
        </p:spPr>
        <p:txBody>
          <a:bodyPr anchor="ctr">
            <a:normAutofit fontScale="90000"/>
          </a:bodyPr>
          <a:lstStyle/>
          <a:p>
            <a:pPr algn="l" eaLnBrk="1" hangingPunct="1"/>
            <a:r>
              <a:rPr lang="en-US" sz="2400" dirty="0"/>
              <a:t>Class #02:   Linear &amp; Polynomial Regression; Error and Over-fitting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Machine Learning (COMP 135)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7C96A-0ACF-AA40-8E5A-43146E63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57600"/>
            <a:ext cx="2165516" cy="12765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Risk of Overfitting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419600" cy="4937760"/>
          </a:xfrm>
        </p:spPr>
        <p:txBody>
          <a:bodyPr>
            <a:normAutofit/>
          </a:bodyPr>
          <a:lstStyle/>
          <a:p>
            <a:r>
              <a:rPr lang="en-US" dirty="0"/>
              <a:t>An order-9 solution hits all the data points exactly, but is very “wild” at points that are not given in the data, with high variance</a:t>
            </a:r>
          </a:p>
          <a:p>
            <a:r>
              <a:rPr lang="en-US" dirty="0"/>
              <a:t>This is a general problem for learning:  if we </a:t>
            </a:r>
            <a:r>
              <a:rPr lang="en-US" b="1" i="1" dirty="0"/>
              <a:t>over-train</a:t>
            </a:r>
            <a:r>
              <a:rPr lang="en-US" dirty="0"/>
              <a:t>, we can end up with a function that is very precise on the training data, but is not accurate on new examples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3" name="Picture 12" descr="Scatter plot with line drawn through points.">
            <a:extLst>
              <a:ext uri="{FF2B5EF4-FFF2-40B4-BE49-F238E27FC236}">
                <a16:creationId xmlns:a16="http://schemas.microsoft.com/office/drawing/2014/main" id="{16704663-AD16-5E41-ACA4-541C59A90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707" y="1342390"/>
            <a:ext cx="4133215" cy="299402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C82CC2-713D-D843-93DA-037EEFF8547B}"/>
              </a:ext>
            </a:extLst>
          </p:cNvPr>
          <p:cNvCxnSpPr>
            <a:cxnSpLocks/>
          </p:cNvCxnSpPr>
          <p:nvPr/>
        </p:nvCxnSpPr>
        <p:spPr>
          <a:xfrm flipV="1">
            <a:off x="5724144" y="1362456"/>
            <a:ext cx="76200" cy="2587752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2EF269-A98F-CB40-9C54-A76E0E254BD9}"/>
              </a:ext>
            </a:extLst>
          </p:cNvPr>
          <p:cNvCxnSpPr>
            <a:cxnSpLocks/>
          </p:cNvCxnSpPr>
          <p:nvPr/>
        </p:nvCxnSpPr>
        <p:spPr>
          <a:xfrm flipH="1" flipV="1">
            <a:off x="5916168" y="1362456"/>
            <a:ext cx="29067" cy="2587752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0C4C8C-15AE-4E49-99A5-BFBEB37FCD7F}"/>
              </a:ext>
            </a:extLst>
          </p:cNvPr>
          <p:cNvCxnSpPr>
            <a:cxnSpLocks/>
          </p:cNvCxnSpPr>
          <p:nvPr/>
        </p:nvCxnSpPr>
        <p:spPr>
          <a:xfrm flipV="1">
            <a:off x="6025896" y="1362456"/>
            <a:ext cx="76200" cy="2587752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E180E4-03A2-2240-AA0A-BEAFC3A57938}"/>
              </a:ext>
            </a:extLst>
          </p:cNvPr>
          <p:cNvCxnSpPr>
            <a:cxnSpLocks/>
          </p:cNvCxnSpPr>
          <p:nvPr/>
        </p:nvCxnSpPr>
        <p:spPr>
          <a:xfrm flipV="1">
            <a:off x="6464808" y="1362456"/>
            <a:ext cx="0" cy="2587752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id="{B573D9D2-7A70-6541-B658-81D8181114CF}"/>
              </a:ext>
            </a:extLst>
          </p:cNvPr>
          <p:cNvSpPr/>
          <p:nvPr/>
        </p:nvSpPr>
        <p:spPr>
          <a:xfrm>
            <a:off x="6912864" y="1362456"/>
            <a:ext cx="463348" cy="2577947"/>
          </a:xfrm>
          <a:custGeom>
            <a:avLst/>
            <a:gdLst>
              <a:gd name="connsiteX0" fmla="*/ 0 w 463348"/>
              <a:gd name="connsiteY0" fmla="*/ 2577947 h 2577947"/>
              <a:gd name="connsiteX1" fmla="*/ 110169 w 463348"/>
              <a:gd name="connsiteY1" fmla="*/ 1123720 h 2577947"/>
              <a:gd name="connsiteX2" fmla="*/ 407624 w 463348"/>
              <a:gd name="connsiteY2" fmla="*/ 1961002 h 2577947"/>
              <a:gd name="connsiteX3" fmla="*/ 462709 w 463348"/>
              <a:gd name="connsiteY3" fmla="*/ 0 h 2577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348" h="2577947">
                <a:moveTo>
                  <a:pt x="0" y="2577947"/>
                </a:moveTo>
                <a:cubicBezTo>
                  <a:pt x="21116" y="1902245"/>
                  <a:pt x="42232" y="1226544"/>
                  <a:pt x="110169" y="1123720"/>
                </a:cubicBezTo>
                <a:cubicBezTo>
                  <a:pt x="178106" y="1020896"/>
                  <a:pt x="348867" y="2148289"/>
                  <a:pt x="407624" y="1961002"/>
                </a:cubicBezTo>
                <a:cubicBezTo>
                  <a:pt x="466381" y="1773715"/>
                  <a:pt x="464545" y="886857"/>
                  <a:pt x="462709" y="0"/>
                </a:cubicBezTo>
              </a:path>
            </a:pathLst>
          </a:cu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0E89FF90-0863-784B-A8EE-5D5C76699C16}"/>
              </a:ext>
            </a:extLst>
          </p:cNvPr>
          <p:cNvSpPr/>
          <p:nvPr/>
        </p:nvSpPr>
        <p:spPr>
          <a:xfrm>
            <a:off x="7711807" y="1366092"/>
            <a:ext cx="110169" cy="727113"/>
          </a:xfrm>
          <a:custGeom>
            <a:avLst/>
            <a:gdLst>
              <a:gd name="connsiteX0" fmla="*/ 0 w 110169"/>
              <a:gd name="connsiteY0" fmla="*/ 0 h 727113"/>
              <a:gd name="connsiteX1" fmla="*/ 88135 w 110169"/>
              <a:gd name="connsiteY1" fmla="*/ 727113 h 727113"/>
              <a:gd name="connsiteX2" fmla="*/ 110169 w 110169"/>
              <a:gd name="connsiteY2" fmla="*/ 0 h 72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69" h="727113">
                <a:moveTo>
                  <a:pt x="0" y="0"/>
                </a:moveTo>
                <a:cubicBezTo>
                  <a:pt x="34887" y="363556"/>
                  <a:pt x="69774" y="727113"/>
                  <a:pt x="88135" y="727113"/>
                </a:cubicBezTo>
                <a:cubicBezTo>
                  <a:pt x="106496" y="727113"/>
                  <a:pt x="108332" y="363556"/>
                  <a:pt x="110169" y="0"/>
                </a:cubicBezTo>
              </a:path>
            </a:pathLst>
          </a:cu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0B901F-AE9F-7C48-9BB3-CF9978745E44}"/>
              </a:ext>
            </a:extLst>
          </p:cNvPr>
          <p:cNvSpPr/>
          <p:nvPr/>
        </p:nvSpPr>
        <p:spPr>
          <a:xfrm>
            <a:off x="8610600" y="6477000"/>
            <a:ext cx="91440" cy="91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0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precisely understand overfitting, we distinguish between two types of error: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True error</a:t>
            </a:r>
            <a:r>
              <a:rPr lang="en-US" dirty="0"/>
              <a:t>:  the actual error between the hypothesis and the true function that we want to learn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Training error</a:t>
            </a:r>
            <a:r>
              <a:rPr lang="en-US" dirty="0"/>
              <a:t>:  the error observed on our training set of examples, during the learning process</a:t>
            </a:r>
          </a:p>
          <a:p>
            <a:r>
              <a:rPr lang="en-US" dirty="0">
                <a:solidFill>
                  <a:schemeClr val="accent3"/>
                </a:solidFill>
              </a:rPr>
              <a:t>Overfitting</a:t>
            </a:r>
            <a:r>
              <a:rPr lang="en-US" b="1" i="1" dirty="0"/>
              <a:t> </a:t>
            </a:r>
            <a:r>
              <a:rPr lang="en-US" dirty="0"/>
              <a:t>is when: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have a choice between hypotheses, </a:t>
            </a:r>
            <a:r>
              <a:rPr lang="en-US" dirty="0">
                <a:latin typeface="Bookman Old Style"/>
                <a:cs typeface="Bookman Old Style"/>
              </a:rPr>
              <a:t>h</a:t>
            </a:r>
            <a:r>
              <a:rPr lang="en-US" baseline="-25000" dirty="0">
                <a:latin typeface="Bookman Old Style"/>
                <a:cs typeface="Bookman Old Style"/>
              </a:rPr>
              <a:t>1</a:t>
            </a:r>
            <a:r>
              <a:rPr lang="en-US" dirty="0">
                <a:latin typeface="Bookman Old Style"/>
                <a:cs typeface="Bookman Old Style"/>
              </a:rPr>
              <a:t> &amp; h</a:t>
            </a:r>
            <a:r>
              <a:rPr lang="en-US" baseline="-25000" dirty="0">
                <a:latin typeface="Bookman Old Style"/>
                <a:cs typeface="Bookman Old Style"/>
              </a:rPr>
              <a:t>2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choose </a:t>
            </a:r>
            <a:r>
              <a:rPr lang="en-US" dirty="0">
                <a:latin typeface="Bookman Old Style"/>
                <a:cs typeface="Bookman Old Style"/>
              </a:rPr>
              <a:t>h</a:t>
            </a:r>
            <a:r>
              <a:rPr lang="en-US" baseline="-25000" dirty="0">
                <a:latin typeface="Bookman Old Style"/>
                <a:cs typeface="Bookman Old Style"/>
              </a:rPr>
              <a:t>1</a:t>
            </a:r>
            <a:r>
              <a:rPr lang="en-US" dirty="0"/>
              <a:t> because it has lowest training error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Choosing </a:t>
            </a:r>
            <a:r>
              <a:rPr lang="en-US" dirty="0">
                <a:latin typeface="Bookman Old Style"/>
                <a:cs typeface="Bookman Old Style"/>
              </a:rPr>
              <a:t>h</a:t>
            </a:r>
            <a:r>
              <a:rPr lang="en-US" baseline="-25000" dirty="0">
                <a:latin typeface="Bookman Old Style"/>
                <a:cs typeface="Bookman Old Style"/>
              </a:rPr>
              <a:t>2</a:t>
            </a:r>
            <a:r>
              <a:rPr lang="en-US" dirty="0"/>
              <a:t> would actually be better, since it will have lowest true error, even if training error is worse</a:t>
            </a:r>
          </a:p>
          <a:p>
            <a:r>
              <a:rPr lang="en-US" dirty="0"/>
              <a:t>In general we do not know true error (would essentially need to </a:t>
            </a:r>
            <a:r>
              <a:rPr lang="en-US" b="1" i="1" dirty="0"/>
              <a:t>already know </a:t>
            </a:r>
            <a:r>
              <a:rPr lang="en-US" dirty="0"/>
              <a:t>function we are trying to learn)</a:t>
            </a:r>
          </a:p>
          <a:p>
            <a:pPr lvl="1"/>
            <a:r>
              <a:rPr lang="en-US" dirty="0"/>
              <a:t>How then can we </a:t>
            </a:r>
            <a:r>
              <a:rPr lang="en-US" b="1" i="1" dirty="0"/>
              <a:t>estimate </a:t>
            </a:r>
            <a:r>
              <a:rPr lang="en-US" dirty="0"/>
              <a:t>the true error?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4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4BEF-D116-914C-9DE1-371E917B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Complexity and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CA7D3-3267-EB4A-BA22-820DCA721BA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7500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Overfitting often occurs as our models get more complex</a:t>
            </a:r>
          </a:p>
          <a:p>
            <a:pPr lvl="1"/>
            <a:r>
              <a:rPr lang="en-US" dirty="0"/>
              <a:t>Higher- and higher-order polynomials for regression</a:t>
            </a:r>
          </a:p>
          <a:p>
            <a:pPr lvl="1"/>
            <a:r>
              <a:rPr lang="en-US" dirty="0"/>
              <a:t>Tweaking of parameters to finer and finer degrees of precision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E7CCF-08BD-A74C-B25F-A4219D79D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1428B-C081-E64A-9287-D0FA4169E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38DFED-D216-5044-A9E2-79F17EF4FFD8}"/>
              </a:ext>
            </a:extLst>
          </p:cNvPr>
          <p:cNvGrpSpPr/>
          <p:nvPr/>
        </p:nvGrpSpPr>
        <p:grpSpPr>
          <a:xfrm>
            <a:off x="685800" y="627888"/>
            <a:ext cx="9066201" cy="5620512"/>
            <a:chOff x="685800" y="685800"/>
            <a:chExt cx="9066201" cy="562051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213755-6FF3-064D-956E-63D9FA11E85C}"/>
                </a:ext>
              </a:extLst>
            </p:cNvPr>
            <p:cNvSpPr txBox="1"/>
            <p:nvPr/>
          </p:nvSpPr>
          <p:spPr>
            <a:xfrm>
              <a:off x="7848599" y="4825425"/>
              <a:ext cx="13613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/>
                <a:t>Model Complexity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6C2BCC8-503B-B14C-AB07-733B3EC981F6}"/>
                </a:ext>
              </a:extLst>
            </p:cNvPr>
            <p:cNvGrpSpPr/>
            <p:nvPr/>
          </p:nvGrpSpPr>
          <p:grpSpPr>
            <a:xfrm>
              <a:off x="685800" y="685800"/>
              <a:ext cx="9066201" cy="5620512"/>
              <a:chOff x="685800" y="704088"/>
              <a:chExt cx="9066201" cy="5620512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8090F171-6FB2-9C45-A79B-5CA56D96CC80}"/>
                  </a:ext>
                </a:extLst>
              </p:cNvPr>
              <p:cNvSpPr/>
              <p:nvPr/>
            </p:nvSpPr>
            <p:spPr>
              <a:xfrm rot="11273893">
                <a:off x="1493586" y="704088"/>
                <a:ext cx="8258415" cy="4414788"/>
              </a:xfrm>
              <a:prstGeom prst="arc">
                <a:avLst>
                  <a:gd name="adj1" fmla="val 16648470"/>
                  <a:gd name="adj2" fmla="val 21213751"/>
                </a:avLst>
              </a:prstGeom>
              <a:ln w="317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2009BB37-5B0F-AD44-839D-8993A4A98F06}"/>
                  </a:ext>
                </a:extLst>
              </p:cNvPr>
              <p:cNvGrpSpPr/>
              <p:nvPr/>
            </p:nvGrpSpPr>
            <p:grpSpPr>
              <a:xfrm>
                <a:off x="685800" y="1019767"/>
                <a:ext cx="7924800" cy="5304833"/>
                <a:chOff x="685800" y="870631"/>
                <a:chExt cx="7924800" cy="5304833"/>
              </a:xfrm>
            </p:grpSpPr>
            <p:sp>
              <p:nvSpPr>
                <p:cNvPr id="25" name="Arc 24">
                  <a:extLst>
                    <a:ext uri="{FF2B5EF4-FFF2-40B4-BE49-F238E27FC236}">
                      <a16:creationId xmlns:a16="http://schemas.microsoft.com/office/drawing/2014/main" id="{048B5EAA-CF6D-424F-92CB-DF7FCB5FB65A}"/>
                    </a:ext>
                  </a:extLst>
                </p:cNvPr>
                <p:cNvSpPr/>
                <p:nvPr/>
              </p:nvSpPr>
              <p:spPr>
                <a:xfrm rot="11273893">
                  <a:off x="1548689" y="870631"/>
                  <a:ext cx="6268853" cy="3644128"/>
                </a:xfrm>
                <a:prstGeom prst="arc">
                  <a:avLst>
                    <a:gd name="adj1" fmla="val 16542671"/>
                    <a:gd name="adj2" fmla="val 21213751"/>
                  </a:avLst>
                </a:prstGeom>
                <a:ln w="31750">
                  <a:solidFill>
                    <a:schemeClr val="accent2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207E3A5D-573C-FA48-ADA6-CB6822348196}"/>
                    </a:ext>
                  </a:extLst>
                </p:cNvPr>
                <p:cNvGrpSpPr/>
                <p:nvPr/>
              </p:nvGrpSpPr>
              <p:grpSpPr>
                <a:xfrm>
                  <a:off x="685800" y="2514600"/>
                  <a:ext cx="7924800" cy="3660864"/>
                  <a:chOff x="685800" y="2514600"/>
                  <a:chExt cx="7924800" cy="3660864"/>
                </a:xfrm>
              </p:grpSpPr>
              <p:cxnSp>
                <p:nvCxnSpPr>
                  <p:cNvPr id="8" name="Straight Arrow Connector 7">
                    <a:extLst>
                      <a:ext uri="{FF2B5EF4-FFF2-40B4-BE49-F238E27FC236}">
                        <a16:creationId xmlns:a16="http://schemas.microsoft.com/office/drawing/2014/main" id="{98E89E1D-5C28-6D49-B20E-B17B751B4B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97874" y="2514600"/>
                    <a:ext cx="26126" cy="2438400"/>
                  </a:xfrm>
                  <a:prstGeom prst="straightConnector1">
                    <a:avLst/>
                  </a:prstGeom>
                  <a:ln w="25400">
                    <a:solidFill>
                      <a:schemeClr val="tx2"/>
                    </a:solidFill>
                    <a:tailEnd type="triangle" w="lg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Arrow Connector 8">
                    <a:extLst>
                      <a:ext uri="{FF2B5EF4-FFF2-40B4-BE49-F238E27FC236}">
                        <a16:creationId xmlns:a16="http://schemas.microsoft.com/office/drawing/2014/main" id="{5CF76152-BABD-ED49-A650-BE27883273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7874" y="4953000"/>
                    <a:ext cx="6350725" cy="0"/>
                  </a:xfrm>
                  <a:prstGeom prst="straightConnector1">
                    <a:avLst/>
                  </a:prstGeom>
                  <a:ln w="25400">
                    <a:solidFill>
                      <a:schemeClr val="tx2"/>
                    </a:solidFill>
                    <a:tailEnd type="triangle" w="lg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BD9AD1BA-28A3-AF44-8E64-72A62DA01E31}"/>
                      </a:ext>
                    </a:extLst>
                  </p:cNvPr>
                  <p:cNvSpPr txBox="1"/>
                  <p:nvPr/>
                </p:nvSpPr>
                <p:spPr>
                  <a:xfrm>
                    <a:off x="685800" y="2536152"/>
                    <a:ext cx="9144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/>
                      <a:t>Error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A4F7CB5-EFA8-C044-882F-9EEAAC6AC9EC}"/>
                      </a:ext>
                    </a:extLst>
                  </p:cNvPr>
                  <p:cNvSpPr txBox="1"/>
                  <p:nvPr/>
                </p:nvSpPr>
                <p:spPr>
                  <a:xfrm>
                    <a:off x="6172200" y="4538246"/>
                    <a:ext cx="24384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en-US" sz="1600" dirty="0"/>
                      <a:t>Training Error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A18184D-AAC9-7D49-AB01-AA9FA7297D50}"/>
                      </a:ext>
                    </a:extLst>
                  </p:cNvPr>
                  <p:cNvSpPr txBox="1"/>
                  <p:nvPr/>
                </p:nvSpPr>
                <p:spPr>
                  <a:xfrm>
                    <a:off x="5943600" y="3547646"/>
                    <a:ext cx="24384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en-US" sz="1600" dirty="0"/>
                      <a:t>True/Testing Error</a:t>
                    </a:r>
                  </a:p>
                </p:txBody>
              </p: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E50FEFA4-37EE-624F-AA8D-F5A2C356C0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29200" y="4901279"/>
                    <a:ext cx="1752600" cy="0"/>
                  </a:xfrm>
                  <a:prstGeom prst="straightConnector1">
                    <a:avLst/>
                  </a:prstGeom>
                  <a:ln w="31750">
                    <a:solidFill>
                      <a:schemeClr val="accent3"/>
                    </a:solidFill>
                    <a:tailEnd type="none" w="lg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Arc 25">
                    <a:extLst>
                      <a:ext uri="{FF2B5EF4-FFF2-40B4-BE49-F238E27FC236}">
                        <a16:creationId xmlns:a16="http://schemas.microsoft.com/office/drawing/2014/main" id="{B3964940-A57B-3346-A8A6-8873B5E1C8F8}"/>
                      </a:ext>
                    </a:extLst>
                  </p:cNvPr>
                  <p:cNvSpPr/>
                  <p:nvPr/>
                </p:nvSpPr>
                <p:spPr>
                  <a:xfrm rot="5602570">
                    <a:off x="3962926" y="2130552"/>
                    <a:ext cx="1697936" cy="2975759"/>
                  </a:xfrm>
                  <a:prstGeom prst="arc">
                    <a:avLst>
                      <a:gd name="adj1" fmla="val 16648470"/>
                      <a:gd name="adj2" fmla="val 21213751"/>
                    </a:avLst>
                  </a:prstGeom>
                  <a:ln w="31750">
                    <a:solidFill>
                      <a:schemeClr val="accent2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34F8C4B6-84FC-A345-8F12-87571FB8A2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42816" y="4469434"/>
                    <a:ext cx="658369" cy="0"/>
                  </a:xfrm>
                  <a:prstGeom prst="straightConnector1">
                    <a:avLst/>
                  </a:prstGeom>
                  <a:ln w="31750">
                    <a:solidFill>
                      <a:schemeClr val="accent2"/>
                    </a:solidFill>
                    <a:tailEnd type="none" w="lg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50E4BFC8-9C3F-2D4D-A512-C11E72ADDB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42816" y="3507063"/>
                    <a:ext cx="0" cy="188965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86AE92BF-A7DB-5D44-B209-73AB064038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76800" y="3505200"/>
                    <a:ext cx="0" cy="189151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17C5698B-146D-7F48-B3B4-D7431B0ABB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42816" y="5486400"/>
                    <a:ext cx="658369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lg" len="sm"/>
                    <a:tailEnd type="triangle" w="lg" len="sm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47100B33-C8AA-684F-A6F6-B1A37012CEF1}"/>
                      </a:ext>
                    </a:extLst>
                  </p:cNvPr>
                  <p:cNvSpPr txBox="1"/>
                  <p:nvPr/>
                </p:nvSpPr>
                <p:spPr>
                  <a:xfrm>
                    <a:off x="3352800" y="5584791"/>
                    <a:ext cx="243840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accent4"/>
                        </a:solidFill>
                      </a:rPr>
                      <a:t>Region of </a:t>
                    </a:r>
                  </a:p>
                  <a:p>
                    <a:r>
                      <a:rPr lang="en-US" sz="1600" dirty="0">
                        <a:solidFill>
                          <a:schemeClr val="accent4"/>
                        </a:solidFill>
                      </a:rPr>
                      <a:t>best complexity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D4E480F2-56F8-F54E-99CD-2E229FA7801E}"/>
                      </a:ext>
                    </a:extLst>
                  </p:cNvPr>
                  <p:cNvSpPr txBox="1"/>
                  <p:nvPr/>
                </p:nvSpPr>
                <p:spPr>
                  <a:xfrm>
                    <a:off x="1321308" y="5112612"/>
                    <a:ext cx="2438400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i="1" dirty="0">
                        <a:solidFill>
                          <a:schemeClr val="accent4"/>
                        </a:solidFill>
                      </a:rPr>
                      <a:t>Underfitting</a:t>
                    </a:r>
                  </a:p>
                  <a:p>
                    <a:r>
                      <a:rPr lang="en-US" sz="1600" dirty="0">
                        <a:solidFill>
                          <a:schemeClr val="accent4"/>
                        </a:solidFill>
                      </a:rPr>
                      <a:t>(neither error</a:t>
                    </a:r>
                  </a:p>
                  <a:p>
                    <a:r>
                      <a:rPr lang="en-US" sz="1600" dirty="0">
                        <a:solidFill>
                          <a:schemeClr val="accent4"/>
                        </a:solidFill>
                      </a:rPr>
                      <a:t>minimized)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D0CC546-1905-534C-A258-DF391CDEF9FC}"/>
                      </a:ext>
                    </a:extLst>
                  </p:cNvPr>
                  <p:cNvSpPr txBox="1"/>
                  <p:nvPr/>
                </p:nvSpPr>
                <p:spPr>
                  <a:xfrm>
                    <a:off x="5219700" y="5098246"/>
                    <a:ext cx="2438400" cy="10772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i="1" dirty="0">
                        <a:solidFill>
                          <a:schemeClr val="accent4"/>
                        </a:solidFill>
                      </a:rPr>
                      <a:t>Overfitting</a:t>
                    </a:r>
                  </a:p>
                  <a:p>
                    <a:r>
                      <a:rPr lang="en-US" sz="1600" dirty="0">
                        <a:solidFill>
                          <a:schemeClr val="accent4"/>
                        </a:solidFill>
                      </a:rPr>
                      <a:t>(Training error</a:t>
                    </a:r>
                  </a:p>
                  <a:p>
                    <a:r>
                      <a:rPr lang="en-US" sz="1600" dirty="0">
                        <a:solidFill>
                          <a:schemeClr val="accent4"/>
                        </a:solidFill>
                      </a:rPr>
                      <a:t>minimized, but not </a:t>
                    </a:r>
                  </a:p>
                  <a:p>
                    <a:r>
                      <a:rPr lang="en-US" sz="1600" dirty="0">
                        <a:solidFill>
                          <a:schemeClr val="accent4"/>
                        </a:solidFill>
                      </a:rPr>
                      <a:t>true/test error)</a:t>
                    </a:r>
                  </a:p>
                </p:txBody>
              </p:sp>
            </p:grpSp>
          </p:grpSp>
        </p:grp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A4B8AE7-0FFC-3B42-B3B2-60C38945F2E6}"/>
              </a:ext>
            </a:extLst>
          </p:cNvPr>
          <p:cNvCxnSpPr/>
          <p:nvPr/>
        </p:nvCxnSpPr>
        <p:spPr>
          <a:xfrm>
            <a:off x="772230" y="2438400"/>
            <a:ext cx="760977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990D87E-90C7-A842-BF90-70DADBCCDCC0}"/>
              </a:ext>
            </a:extLst>
          </p:cNvPr>
          <p:cNvSpPr/>
          <p:nvPr/>
        </p:nvSpPr>
        <p:spPr>
          <a:xfrm>
            <a:off x="8610600" y="6477000"/>
            <a:ext cx="91440" cy="91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3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We can </a:t>
            </a:r>
            <a:r>
              <a:rPr lang="en-US" b="1" i="1" dirty="0"/>
              <a:t>estimate </a:t>
            </a:r>
            <a:r>
              <a:rPr lang="en-US" dirty="0"/>
              <a:t>our true error by checking how well our function does (on average) when we </a:t>
            </a:r>
            <a:r>
              <a:rPr lang="en-US" b="1" i="1" dirty="0"/>
              <a:t>leave out</a:t>
            </a:r>
            <a:r>
              <a:rPr lang="en-US" dirty="0"/>
              <a:t> some training data, and use it only to test instead</a:t>
            </a:r>
          </a:p>
          <a:p>
            <a:r>
              <a:rPr lang="en-US" dirty="0">
                <a:solidFill>
                  <a:schemeClr val="accent3"/>
                </a:solidFill>
              </a:rPr>
              <a:t>Leave-one-out cross-validation: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degree </a:t>
            </a:r>
            <a:r>
              <a:rPr lang="en-US" i="1" dirty="0">
                <a:latin typeface="Bookman Old Style"/>
                <a:cs typeface="Bookman Old Style"/>
              </a:rPr>
              <a:t>d</a:t>
            </a:r>
            <a:r>
              <a:rPr lang="en-US" dirty="0"/>
              <a:t> and </a:t>
            </a:r>
            <a:r>
              <a:rPr lang="en-US" i="1" dirty="0">
                <a:latin typeface="Bookman Old Style"/>
                <a:cs typeface="Bookman Old Style"/>
              </a:rPr>
              <a:t>k</a:t>
            </a:r>
            <a:r>
              <a:rPr lang="en-US" dirty="0"/>
              <a:t> items, we train </a:t>
            </a:r>
            <a:r>
              <a:rPr lang="en-US" i="1" dirty="0">
                <a:latin typeface="Bookman Old Style"/>
                <a:cs typeface="Bookman Old Style"/>
              </a:rPr>
              <a:t>k</a:t>
            </a:r>
            <a:r>
              <a:rPr lang="en-US" dirty="0"/>
              <a:t> different models (a total of </a:t>
            </a:r>
            <a:r>
              <a:rPr lang="en-US" i="1" dirty="0">
                <a:latin typeface="Bookman Old Style"/>
                <a:cs typeface="Bookman Old Style"/>
              </a:rPr>
              <a:t>k</a:t>
            </a:r>
            <a:r>
              <a:rPr lang="en-US" i="1" dirty="0"/>
              <a:t> * </a:t>
            </a:r>
            <a:r>
              <a:rPr lang="en-US" i="1" dirty="0">
                <a:latin typeface="Bookman Old Style"/>
                <a:cs typeface="Bookman Old Style"/>
              </a:rPr>
              <a:t>d</a:t>
            </a:r>
            <a:r>
              <a:rPr lang="en-US" dirty="0"/>
              <a:t> tests).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of the </a:t>
            </a:r>
            <a:r>
              <a:rPr lang="en-US" i="1" dirty="0" err="1">
                <a:latin typeface="Bookman Old Style"/>
                <a:cs typeface="Bookman Old Style"/>
              </a:rPr>
              <a:t>k</a:t>
            </a:r>
            <a:r>
              <a:rPr lang="en-US" dirty="0"/>
              <a:t> tests, we take out one example from the input set, and train on all the rest.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trained model, we test on the one example we left out, and measure the error.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choose the degree </a:t>
            </a:r>
            <a:r>
              <a:rPr lang="en-US" i="1" dirty="0" err="1">
                <a:latin typeface="Bookman Old Style"/>
                <a:cs typeface="Bookman Old Style"/>
              </a:rPr>
              <a:t>d</a:t>
            </a:r>
            <a:r>
              <a:rPr lang="en-US" dirty="0"/>
              <a:t> that gives us the lowest mean error on the </a:t>
            </a:r>
            <a:r>
              <a:rPr lang="en-US" i="1" dirty="0" err="1">
                <a:latin typeface="Bookman Old Style"/>
                <a:cs typeface="Bookman Old Style"/>
              </a:rPr>
              <a:t>k</a:t>
            </a:r>
            <a:r>
              <a:rPr lang="en-US" dirty="0"/>
              <a:t> tests.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15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Error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09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 data-set of </a:t>
            </a:r>
            <a:r>
              <a:rPr lang="en-US" dirty="0">
                <a:latin typeface="Bookman Old Style"/>
                <a:cs typeface="Bookman Old Style"/>
              </a:rPr>
              <a:t>10</a:t>
            </a:r>
            <a:r>
              <a:rPr lang="en-US" dirty="0"/>
              <a:t> (</a:t>
            </a:r>
            <a:r>
              <a:rPr lang="en-US" i="1" dirty="0"/>
              <a:t>input, output</a:t>
            </a:r>
            <a:r>
              <a:rPr lang="en-US" dirty="0"/>
              <a:t>) pairs, we estimate error using </a:t>
            </a:r>
            <a:r>
              <a:rPr lang="en-US" dirty="0">
                <a:latin typeface="Bookman Old Style"/>
                <a:cs typeface="Bookman Old Style"/>
              </a:rPr>
              <a:t>10</a:t>
            </a:r>
            <a:r>
              <a:rPr lang="en-US" dirty="0"/>
              <a:t> tests: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 descr="oneOutValidation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76400"/>
            <a:ext cx="765791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Error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38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By comparing all possible degrees of our function (</a:t>
            </a:r>
            <a:r>
              <a:rPr lang="en-US" dirty="0">
                <a:latin typeface="Bookman Old Style"/>
                <a:cs typeface="Bookman Old Style"/>
              </a:rPr>
              <a:t>1–8</a:t>
            </a:r>
            <a:r>
              <a:rPr lang="en-US" dirty="0"/>
              <a:t>), we can see that we get the optimal estimated function at degree </a:t>
            </a:r>
            <a:r>
              <a:rPr lang="en-US" dirty="0">
                <a:latin typeface="Bookman Old Style"/>
                <a:cs typeface="Bookman Old Style"/>
              </a:rPr>
              <a:t>2</a:t>
            </a:r>
            <a:r>
              <a:rPr lang="en-US" dirty="0"/>
              <a:t>, with overfitting seen at all degrees higher than that: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3" name="Picture 12" descr="errorByDegre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6172200" cy="286236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934200" y="2039112"/>
            <a:ext cx="2057400" cy="1905000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rgbClr val="000000"/>
                </a:solidFill>
              </a:rPr>
              <a:t>Optimal degree</a:t>
            </a:r>
            <a:r>
              <a:rPr lang="en-US" sz="2000" dirty="0">
                <a:solidFill>
                  <a:srgbClr val="000000"/>
                </a:solidFill>
              </a:rPr>
              <a:t>: minimizes the estimated error over new examples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800600" y="2880360"/>
            <a:ext cx="1295400" cy="228600"/>
          </a:xfrm>
          <a:prstGeom prst="roundRect">
            <a:avLst/>
          </a:prstGeom>
          <a:noFill/>
          <a:ln w="22225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3"/>
            <a:endCxn id="14" idx="1"/>
          </p:cNvCxnSpPr>
          <p:nvPr/>
        </p:nvCxnSpPr>
        <p:spPr>
          <a:xfrm flipV="1">
            <a:off x="6096000" y="2991612"/>
            <a:ext cx="838200" cy="3048"/>
          </a:xfrm>
          <a:prstGeom prst="line">
            <a:avLst/>
          </a:prstGeom>
          <a:ln w="2857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209800" y="3172968"/>
            <a:ext cx="3962400" cy="1905000"/>
          </a:xfrm>
          <a:prstGeom prst="roundRect">
            <a:avLst/>
          </a:prstGeom>
          <a:noFill/>
          <a:ln w="22225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90600" y="5410200"/>
            <a:ext cx="6400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rgbClr val="000000"/>
                </a:solidFill>
              </a:rPr>
              <a:t>Over-fitting</a:t>
            </a:r>
            <a:r>
              <a:rPr lang="en-US" sz="2000" dirty="0">
                <a:solidFill>
                  <a:srgbClr val="000000"/>
                </a:solidFill>
              </a:rPr>
              <a:t>: we have minimized the error over training data, but have larger estimated error over new examples</a:t>
            </a:r>
          </a:p>
        </p:txBody>
      </p:sp>
      <p:cxnSp>
        <p:nvCxnSpPr>
          <p:cNvPr id="23" name="Straight Connector 22"/>
          <p:cNvCxnSpPr>
            <a:stCxn id="21" idx="2"/>
            <a:endCxn id="22" idx="0"/>
          </p:cNvCxnSpPr>
          <p:nvPr/>
        </p:nvCxnSpPr>
        <p:spPr>
          <a:xfrm>
            <a:off x="4191000" y="5077968"/>
            <a:ext cx="0" cy="33223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12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General 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Leave-one-out validation can be quite costly with large input sets, and so we often test machine learning algorithms in more approximate ways</a:t>
            </a:r>
          </a:p>
          <a:p>
            <a:r>
              <a:rPr lang="en-US" i="1" dirty="0" err="1">
                <a:solidFill>
                  <a:schemeClr val="accent3"/>
                </a:solidFill>
                <a:latin typeface="Bookman Old Style"/>
                <a:cs typeface="Bookman Old Style"/>
              </a:rPr>
              <a:t>k</a:t>
            </a:r>
            <a:r>
              <a:rPr lang="en-US" dirty="0">
                <a:solidFill>
                  <a:schemeClr val="accent3"/>
                </a:solidFill>
                <a:latin typeface="Gill Sans MT"/>
                <a:cs typeface="Gill Sans MT"/>
              </a:rPr>
              <a:t>-fold cross-validation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is a more granular approach: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Divide the input into </a:t>
            </a:r>
            <a:r>
              <a:rPr lang="en-US" i="1" dirty="0" err="1">
                <a:latin typeface="Bookman Old Style"/>
                <a:cs typeface="Bookman Old Style"/>
              </a:rPr>
              <a:t>k</a:t>
            </a:r>
            <a:r>
              <a:rPr lang="en-US" dirty="0"/>
              <a:t> different test sets.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 each run, remove one of the test sets.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on the remainder and test on the test 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Average the </a:t>
            </a:r>
            <a:r>
              <a:rPr lang="en-US" i="1" dirty="0" err="1">
                <a:latin typeface="Bookman Old Style"/>
                <a:cs typeface="Bookman Old Style"/>
              </a:rPr>
              <a:t>k</a:t>
            </a:r>
            <a:r>
              <a:rPr lang="en-US" dirty="0"/>
              <a:t> results to estimate true error.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6F38E9-5707-FC45-BB1F-C68775D3E983}"/>
              </a:ext>
            </a:extLst>
          </p:cNvPr>
          <p:cNvSpPr/>
          <p:nvPr/>
        </p:nvSpPr>
        <p:spPr>
          <a:xfrm>
            <a:off x="8610600" y="6477000"/>
            <a:ext cx="91440" cy="91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9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0B87-5AC0-F849-9175-B156DB15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Use of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23B26-E76E-9242-872A-BE574C16BB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5410200"/>
            <a:ext cx="8229600" cy="939800"/>
          </a:xfrm>
        </p:spPr>
        <p:txBody>
          <a:bodyPr>
            <a:noAutofit/>
          </a:bodyPr>
          <a:lstStyle/>
          <a:p>
            <a:r>
              <a:rPr lang="en-US" sz="2000" dirty="0"/>
              <a:t>A linear model can often radically simplify a data-set, isolating a relatively straightforward relationship between data-features and outcomes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70E92-6A1F-8640-B83C-75A204B66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716A8-FB66-174E-B235-3944B5403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F68B35-940B-2246-8FEB-265D856A0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9350"/>
            <a:ext cx="8280400" cy="3810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CEC939-6A6D-414B-BCA6-8A5AB95EB45B}"/>
              </a:ext>
            </a:extLst>
          </p:cNvPr>
          <p:cNvSpPr txBox="1">
            <a:spLocks/>
          </p:cNvSpPr>
          <p:nvPr/>
        </p:nvSpPr>
        <p:spPr>
          <a:xfrm>
            <a:off x="381000" y="4953000"/>
            <a:ext cx="8382000" cy="365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 typeface="Wingdings 3"/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Ad sales vs. media expenditure (1000’s of units). From: James et al.,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Intro. to Statistical Learning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(Springer, 2017)</a:t>
            </a:r>
          </a:p>
        </p:txBody>
      </p:sp>
    </p:spTree>
    <p:extLst>
      <p:ext uri="{BB962C8B-B14F-4D97-AF65-F5344CB8AC3E}">
        <p14:creationId xmlns:p14="http://schemas.microsoft.com/office/powerpoint/2010/main" val="348636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of the Hypothesis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87240"/>
            <a:ext cx="8229600" cy="16611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Although we can generally find the best set of weights efficiently, the exact form of the equation, in terms of the </a:t>
            </a:r>
            <a:r>
              <a:rPr lang="en-US" b="1" i="1" dirty="0"/>
              <a:t>degree </a:t>
            </a:r>
            <a:r>
              <a:rPr lang="en-US" dirty="0"/>
              <a:t>of the polynomial used in that equation, can limit our accuracy</a:t>
            </a:r>
          </a:p>
          <a:p>
            <a:r>
              <a:rPr lang="en-US" b="1" i="1" dirty="0"/>
              <a:t>Example</a:t>
            </a:r>
            <a:r>
              <a:rPr lang="en-US" dirty="0"/>
              <a:t>:  if we try to predict time to tumor recurrence based on a simple linear function of its radius, this is likely to be very inaccurate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557185A-AD2D-AD4C-BD34-DA8A8E7C3861}"/>
              </a:ext>
            </a:extLst>
          </p:cNvPr>
          <p:cNvGrpSpPr/>
          <p:nvPr/>
        </p:nvGrpSpPr>
        <p:grpSpPr>
          <a:xfrm>
            <a:off x="2438400" y="1202690"/>
            <a:ext cx="4267200" cy="3276600"/>
            <a:chOff x="4724400" y="1328993"/>
            <a:chExt cx="3886200" cy="293820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6A467C8-7638-9240-BCC6-1E6DE7261E3E}"/>
                </a:ext>
              </a:extLst>
            </p:cNvPr>
            <p:cNvGrpSpPr/>
            <p:nvPr/>
          </p:nvGrpSpPr>
          <p:grpSpPr>
            <a:xfrm>
              <a:off x="4724400" y="1328993"/>
              <a:ext cx="3886200" cy="2938207"/>
              <a:chOff x="5178623" y="1142999"/>
              <a:chExt cx="3508177" cy="261921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E3E58F3-8E15-6D42-82CB-9FC7550F65F5}"/>
                  </a:ext>
                </a:extLst>
              </p:cNvPr>
              <p:cNvGrpSpPr/>
              <p:nvPr/>
            </p:nvGrpSpPr>
            <p:grpSpPr>
              <a:xfrm>
                <a:off x="5178623" y="1142999"/>
                <a:ext cx="3508177" cy="2619216"/>
                <a:chOff x="5178623" y="1263012"/>
                <a:chExt cx="3508177" cy="2619216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1FEEDF1-FC9E-AB48-8779-E13DCB210C24}"/>
                    </a:ext>
                  </a:extLst>
                </p:cNvPr>
                <p:cNvSpPr/>
                <p:nvPr/>
              </p:nvSpPr>
              <p:spPr>
                <a:xfrm>
                  <a:off x="5486399" y="1339213"/>
                  <a:ext cx="3200401" cy="2242187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A31D24C-9F2B-C84D-8CEF-BE15E28A7BE1}"/>
                    </a:ext>
                  </a:extLst>
                </p:cNvPr>
                <p:cNvSpPr txBox="1"/>
                <p:nvPr/>
              </p:nvSpPr>
              <p:spPr>
                <a:xfrm>
                  <a:off x="5867400" y="2590800"/>
                  <a:ext cx="457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/>
                      </a:solidFill>
                      <a:latin typeface="Andale Mono" panose="020B0509000000000004" pitchFamily="49" charset="0"/>
                    </a:rPr>
                    <a:t>x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1F7F12E-D76C-C948-8307-14E1DADDD9F9}"/>
                    </a:ext>
                  </a:extLst>
                </p:cNvPr>
                <p:cNvSpPr txBox="1"/>
                <p:nvPr/>
              </p:nvSpPr>
              <p:spPr>
                <a:xfrm>
                  <a:off x="6019800" y="2743200"/>
                  <a:ext cx="457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/>
                      </a:solidFill>
                      <a:latin typeface="Andale Mono" panose="020B0509000000000004" pitchFamily="49" charset="0"/>
                    </a:rPr>
                    <a:t>x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45A4F7C-314F-1143-BFB3-96CCA0F225DD}"/>
                    </a:ext>
                  </a:extLst>
                </p:cNvPr>
                <p:cNvSpPr txBox="1"/>
                <p:nvPr/>
              </p:nvSpPr>
              <p:spPr>
                <a:xfrm>
                  <a:off x="6126480" y="2543810"/>
                  <a:ext cx="457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/>
                      </a:solidFill>
                      <a:latin typeface="Andale Mono" panose="020B0509000000000004" pitchFamily="49" charset="0"/>
                    </a:rPr>
                    <a:t>x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61E4F3B-E453-274D-B711-93F19B1BBBBA}"/>
                    </a:ext>
                  </a:extLst>
                </p:cNvPr>
                <p:cNvSpPr txBox="1"/>
                <p:nvPr/>
              </p:nvSpPr>
              <p:spPr>
                <a:xfrm>
                  <a:off x="6477001" y="2452300"/>
                  <a:ext cx="457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/>
                      </a:solidFill>
                      <a:latin typeface="Andale Mono" panose="020B0509000000000004" pitchFamily="49" charset="0"/>
                    </a:rPr>
                    <a:t>x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CF9BD77-9234-5347-B039-DF5B1B9F8A7C}"/>
                    </a:ext>
                  </a:extLst>
                </p:cNvPr>
                <p:cNvSpPr txBox="1"/>
                <p:nvPr/>
              </p:nvSpPr>
              <p:spPr>
                <a:xfrm>
                  <a:off x="6475475" y="2099101"/>
                  <a:ext cx="457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/>
                      </a:solidFill>
                      <a:latin typeface="Andale Mono" panose="020B0509000000000004" pitchFamily="49" charset="0"/>
                    </a:rPr>
                    <a:t>x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3DCC58A-9C86-994D-A440-52FD401B6C17}"/>
                    </a:ext>
                  </a:extLst>
                </p:cNvPr>
                <p:cNvSpPr txBox="1"/>
                <p:nvPr/>
              </p:nvSpPr>
              <p:spPr>
                <a:xfrm>
                  <a:off x="6932675" y="2202952"/>
                  <a:ext cx="457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/>
                      </a:solidFill>
                      <a:latin typeface="Andale Mono" panose="020B0509000000000004" pitchFamily="49" charset="0"/>
                    </a:rPr>
                    <a:t>x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3DF62FA-2026-8B47-A323-15E037697A41}"/>
                    </a:ext>
                  </a:extLst>
                </p:cNvPr>
                <p:cNvSpPr txBox="1"/>
                <p:nvPr/>
              </p:nvSpPr>
              <p:spPr>
                <a:xfrm>
                  <a:off x="7054596" y="2353642"/>
                  <a:ext cx="457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/>
                      </a:solidFill>
                      <a:latin typeface="Andale Mono" panose="020B0509000000000004" pitchFamily="49" charset="0"/>
                    </a:rPr>
                    <a:t>x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BBE93C9-C5CE-0143-BC0F-34BB448A2D03}"/>
                    </a:ext>
                  </a:extLst>
                </p:cNvPr>
                <p:cNvSpPr txBox="1"/>
                <p:nvPr/>
              </p:nvSpPr>
              <p:spPr>
                <a:xfrm>
                  <a:off x="6400800" y="1339213"/>
                  <a:ext cx="457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/>
                      </a:solidFill>
                      <a:latin typeface="Andale Mono" panose="020B0509000000000004" pitchFamily="49" charset="0"/>
                    </a:rPr>
                    <a:t>x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841A086-2076-1640-944F-E0CA4B89B78F}"/>
                    </a:ext>
                  </a:extLst>
                </p:cNvPr>
                <p:cNvSpPr txBox="1"/>
                <p:nvPr/>
              </p:nvSpPr>
              <p:spPr>
                <a:xfrm>
                  <a:off x="5638800" y="1491613"/>
                  <a:ext cx="457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/>
                      </a:solidFill>
                      <a:latin typeface="Andale Mono" panose="020B0509000000000004" pitchFamily="49" charset="0"/>
                    </a:rPr>
                    <a:t>x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FF8BE6E-7A91-2047-A707-1B3142BE6EAB}"/>
                    </a:ext>
                  </a:extLst>
                </p:cNvPr>
                <p:cNvSpPr txBox="1"/>
                <p:nvPr/>
              </p:nvSpPr>
              <p:spPr>
                <a:xfrm>
                  <a:off x="5862828" y="1442688"/>
                  <a:ext cx="457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/>
                      </a:solidFill>
                      <a:latin typeface="Andale Mono" panose="020B0509000000000004" pitchFamily="49" charset="0"/>
                    </a:rPr>
                    <a:t>x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F5991E8-E38E-964F-8C95-4510DDEBE413}"/>
                    </a:ext>
                  </a:extLst>
                </p:cNvPr>
                <p:cNvSpPr txBox="1"/>
                <p:nvPr/>
              </p:nvSpPr>
              <p:spPr>
                <a:xfrm rot="16200000">
                  <a:off x="4173318" y="2268317"/>
                  <a:ext cx="23183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Andale Mono" panose="020B0509000000000004" pitchFamily="49" charset="0"/>
                    </a:rPr>
                    <a:t>recurrence (months)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A1EB1B5-A97E-7F4B-B0B5-9B2A3468EFAD}"/>
                    </a:ext>
                  </a:extLst>
                </p:cNvPr>
                <p:cNvSpPr txBox="1"/>
                <p:nvPr/>
              </p:nvSpPr>
              <p:spPr>
                <a:xfrm>
                  <a:off x="5826107" y="3574451"/>
                  <a:ext cx="22131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Andale Mono" panose="020B0509000000000004" pitchFamily="49" charset="0"/>
                    </a:rPr>
                    <a:t>tumor radius (mm)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0FC46E-4553-4342-8C75-41C2D340F1D9}"/>
                  </a:ext>
                </a:extLst>
              </p:cNvPr>
              <p:cNvSpPr txBox="1"/>
              <p:nvPr/>
            </p:nvSpPr>
            <p:spPr>
              <a:xfrm>
                <a:off x="6096000" y="2576197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CE60BC-A9F3-2749-B0DF-90F3628752FB}"/>
                  </a:ext>
                </a:extLst>
              </p:cNvPr>
              <p:cNvSpPr txBox="1"/>
              <p:nvPr/>
            </p:nvSpPr>
            <p:spPr>
              <a:xfrm>
                <a:off x="6446521" y="2484687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A1CF3E7-72A5-9242-B56F-D8D3C470A1F1}"/>
                  </a:ext>
                </a:extLst>
              </p:cNvPr>
              <p:cNvSpPr txBox="1"/>
              <p:nvPr/>
            </p:nvSpPr>
            <p:spPr>
              <a:xfrm>
                <a:off x="6902195" y="2235339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52D96D-C6A7-344A-9974-A8433EFAA13F}"/>
                  </a:ext>
                </a:extLst>
              </p:cNvPr>
              <p:cNvSpPr txBox="1"/>
              <p:nvPr/>
            </p:nvSpPr>
            <p:spPr>
              <a:xfrm>
                <a:off x="6096000" y="292340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25085E-3D99-8A43-ABDF-EE3337AA80E4}"/>
                  </a:ext>
                </a:extLst>
              </p:cNvPr>
              <p:cNvSpPr txBox="1"/>
              <p:nvPr/>
            </p:nvSpPr>
            <p:spPr>
              <a:xfrm>
                <a:off x="6446521" y="283189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AE4A9C-D03E-8747-9603-E29F65DBDB0F}"/>
                  </a:ext>
                </a:extLst>
              </p:cNvPr>
              <p:cNvSpPr txBox="1"/>
              <p:nvPr/>
            </p:nvSpPr>
            <p:spPr>
              <a:xfrm>
                <a:off x="6902195" y="2582543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22E1F3-3F8B-2444-9CF0-870B2F0A62E1}"/>
                  </a:ext>
                </a:extLst>
              </p:cNvPr>
              <p:cNvSpPr txBox="1"/>
              <p:nvPr/>
            </p:nvSpPr>
            <p:spPr>
              <a:xfrm>
                <a:off x="6248400" y="292340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DBFF2C-375E-2449-A059-C7F52EEABFC5}"/>
                  </a:ext>
                </a:extLst>
              </p:cNvPr>
              <p:cNvSpPr txBox="1"/>
              <p:nvPr/>
            </p:nvSpPr>
            <p:spPr>
              <a:xfrm>
                <a:off x="6598921" y="283189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CEEA395-A441-1848-84C1-DF661193DC28}"/>
                  </a:ext>
                </a:extLst>
              </p:cNvPr>
              <p:cNvSpPr txBox="1"/>
              <p:nvPr/>
            </p:nvSpPr>
            <p:spPr>
              <a:xfrm>
                <a:off x="7054595" y="2582543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495A3FD-AB98-FF46-9E40-91EAB5222173}"/>
                  </a:ext>
                </a:extLst>
              </p:cNvPr>
              <p:cNvSpPr txBox="1"/>
              <p:nvPr/>
            </p:nvSpPr>
            <p:spPr>
              <a:xfrm>
                <a:off x="6248400" y="2703058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B7F840B-B41D-0144-B100-F2DAE87CBFF7}"/>
                  </a:ext>
                </a:extLst>
              </p:cNvPr>
              <p:cNvSpPr txBox="1"/>
              <p:nvPr/>
            </p:nvSpPr>
            <p:spPr>
              <a:xfrm>
                <a:off x="6598921" y="2611548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AD6F2E-6051-264C-B8D6-93498284BFA7}"/>
                  </a:ext>
                </a:extLst>
              </p:cNvPr>
              <p:cNvSpPr txBox="1"/>
              <p:nvPr/>
            </p:nvSpPr>
            <p:spPr>
              <a:xfrm>
                <a:off x="7054595" y="2362200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7C7B6F-87DA-B74B-B0E0-C64A650D2557}"/>
                  </a:ext>
                </a:extLst>
              </p:cNvPr>
              <p:cNvSpPr txBox="1"/>
              <p:nvPr/>
            </p:nvSpPr>
            <p:spPr>
              <a:xfrm>
                <a:off x="6585205" y="307580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17EF6F-813A-464B-A04F-01C6EE8A5532}"/>
                  </a:ext>
                </a:extLst>
              </p:cNvPr>
              <p:cNvSpPr txBox="1"/>
              <p:nvPr/>
            </p:nvSpPr>
            <p:spPr>
              <a:xfrm>
                <a:off x="6935726" y="298429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C4CFE05-3953-8649-9FE5-4AD83DF73B8E}"/>
                  </a:ext>
                </a:extLst>
              </p:cNvPr>
              <p:cNvSpPr txBox="1"/>
              <p:nvPr/>
            </p:nvSpPr>
            <p:spPr>
              <a:xfrm>
                <a:off x="7391400" y="2734943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AD4B03E-7435-C54E-BE6E-121CDBC69602}"/>
                  </a:ext>
                </a:extLst>
              </p:cNvPr>
              <p:cNvSpPr txBox="1"/>
              <p:nvPr/>
            </p:nvSpPr>
            <p:spPr>
              <a:xfrm>
                <a:off x="6015228" y="1219200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59EA98B-B710-7446-A97F-198CDDDBA747}"/>
                  </a:ext>
                </a:extLst>
              </p:cNvPr>
              <p:cNvSpPr txBox="1"/>
              <p:nvPr/>
            </p:nvSpPr>
            <p:spPr>
              <a:xfrm>
                <a:off x="5715000" y="1219200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D1193B7-395D-0644-8BFD-1B4581DF0D4D}"/>
                  </a:ext>
                </a:extLst>
              </p:cNvPr>
              <p:cNvSpPr txBox="1"/>
              <p:nvPr/>
            </p:nvSpPr>
            <p:spPr>
              <a:xfrm>
                <a:off x="5867400" y="200900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4CA4EE-AB19-AF46-9750-E211491096EF}"/>
                  </a:ext>
                </a:extLst>
              </p:cNvPr>
              <p:cNvSpPr txBox="1"/>
              <p:nvPr/>
            </p:nvSpPr>
            <p:spPr>
              <a:xfrm>
                <a:off x="6096000" y="2057400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329F25E-709A-6D41-A165-44D62C2AAE5F}"/>
                  </a:ext>
                </a:extLst>
              </p:cNvPr>
              <p:cNvSpPr txBox="1"/>
              <p:nvPr/>
            </p:nvSpPr>
            <p:spPr>
              <a:xfrm>
                <a:off x="5562600" y="277100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990716B-C1FD-4B45-9149-C12A80D68351}"/>
                  </a:ext>
                </a:extLst>
              </p:cNvPr>
              <p:cNvSpPr txBox="1"/>
              <p:nvPr/>
            </p:nvSpPr>
            <p:spPr>
              <a:xfrm>
                <a:off x="5715000" y="307580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60A0D8F-3FDA-A04F-8F4A-87A033FC5D5E}"/>
                  </a:ext>
                </a:extLst>
              </p:cNvPr>
              <p:cNvSpPr txBox="1"/>
              <p:nvPr/>
            </p:nvSpPr>
            <p:spPr>
              <a:xfrm>
                <a:off x="5715000" y="292340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B614995-2480-9248-A489-77C8C8BB5D12}"/>
                  </a:ext>
                </a:extLst>
              </p:cNvPr>
              <p:cNvSpPr txBox="1"/>
              <p:nvPr/>
            </p:nvSpPr>
            <p:spPr>
              <a:xfrm>
                <a:off x="8077200" y="2514600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81CC2F8-DAB3-7A4C-B889-8ADEA5CD77A8}"/>
                  </a:ext>
                </a:extLst>
              </p:cNvPr>
              <p:cNvSpPr txBox="1"/>
              <p:nvPr/>
            </p:nvSpPr>
            <p:spPr>
              <a:xfrm>
                <a:off x="6096000" y="2796540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4794AA5-8BE5-7D4F-A35E-7D1453948B70}"/>
                  </a:ext>
                </a:extLst>
              </p:cNvPr>
              <p:cNvSpPr txBox="1"/>
              <p:nvPr/>
            </p:nvSpPr>
            <p:spPr>
              <a:xfrm>
                <a:off x="6446521" y="2705030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50C73D2-6C50-E841-9410-5E363618E311}"/>
                  </a:ext>
                </a:extLst>
              </p:cNvPr>
              <p:cNvSpPr txBox="1"/>
              <p:nvPr/>
            </p:nvSpPr>
            <p:spPr>
              <a:xfrm>
                <a:off x="6248400" y="292340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622AFEF-B766-A342-871E-525E82E588BD}"/>
                  </a:ext>
                </a:extLst>
              </p:cNvPr>
              <p:cNvSpPr txBox="1"/>
              <p:nvPr/>
            </p:nvSpPr>
            <p:spPr>
              <a:xfrm>
                <a:off x="6598921" y="283189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9BC84E7-657D-DA44-84AB-22873E89F876}"/>
                  </a:ext>
                </a:extLst>
              </p:cNvPr>
              <p:cNvSpPr txBox="1"/>
              <p:nvPr/>
            </p:nvSpPr>
            <p:spPr>
              <a:xfrm>
                <a:off x="6248400" y="3025140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2F52104-EEEC-914B-863E-B83A338E1B40}"/>
                  </a:ext>
                </a:extLst>
              </p:cNvPr>
              <p:cNvSpPr txBox="1"/>
              <p:nvPr/>
            </p:nvSpPr>
            <p:spPr>
              <a:xfrm>
                <a:off x="6598921" y="2933630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66D453E-5ECE-4147-B269-8820257E2F67}"/>
                  </a:ext>
                </a:extLst>
              </p:cNvPr>
              <p:cNvSpPr txBox="1"/>
              <p:nvPr/>
            </p:nvSpPr>
            <p:spPr>
              <a:xfrm>
                <a:off x="6400800" y="315200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7738AED-82E6-D548-98F2-C514A231F448}"/>
                  </a:ext>
                </a:extLst>
              </p:cNvPr>
              <p:cNvSpPr txBox="1"/>
              <p:nvPr/>
            </p:nvSpPr>
            <p:spPr>
              <a:xfrm>
                <a:off x="6751321" y="3060491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ndale Mono" panose="020B0509000000000004" pitchFamily="49" charset="0"/>
                  </a:rPr>
                  <a:t>x</a:t>
                </a:r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DADEF9C-AC74-EF47-A72E-4175F9D73A8A}"/>
                </a:ext>
              </a:extLst>
            </p:cNvPr>
            <p:cNvCxnSpPr>
              <a:cxnSpLocks/>
            </p:cNvCxnSpPr>
            <p:nvPr/>
          </p:nvCxnSpPr>
          <p:spPr>
            <a:xfrm>
              <a:off x="5065340" y="2337673"/>
              <a:ext cx="2822884" cy="1592060"/>
            </a:xfrm>
            <a:prstGeom prst="line">
              <a:avLst/>
            </a:prstGeom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7E594C-0A18-794D-B187-0917232C6639}"/>
                </a:ext>
              </a:extLst>
            </p:cNvPr>
            <p:cNvSpPr txBox="1"/>
            <p:nvPr/>
          </p:nvSpPr>
          <p:spPr>
            <a:xfrm>
              <a:off x="7342134" y="3499266"/>
              <a:ext cx="506466" cy="31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D52AAFA-FC3D-D245-8B74-71E8685BB19A}"/>
                </a:ext>
              </a:extLst>
            </p:cNvPr>
            <p:cNvSpPr txBox="1"/>
            <p:nvPr/>
          </p:nvSpPr>
          <p:spPr>
            <a:xfrm>
              <a:off x="7494534" y="3651666"/>
              <a:ext cx="506466" cy="31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Andale Mono" panose="020B0509000000000004" pitchFamily="49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139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Polynomial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Since not every data-set is best represented as a simple linear function, we will in general want to explore </a:t>
            </a:r>
            <a:r>
              <a:rPr lang="en-US" b="1" i="1" dirty="0"/>
              <a:t>higher-order</a:t>
            </a:r>
            <a:r>
              <a:rPr lang="en-US" dirty="0"/>
              <a:t> hypothesis functions</a:t>
            </a:r>
          </a:p>
          <a:p>
            <a:r>
              <a:rPr lang="en-US" dirty="0"/>
              <a:t>We can still keep these functions quasi-linear, in terms of a sum of weights over terms, but we will allow those terms to take more complex polynomial forms, like: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order2Func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4267200"/>
            <a:ext cx="6388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2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Polynomial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8229600" cy="3947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Note: the hypothesis function here is </a:t>
            </a:r>
            <a:r>
              <a:rPr lang="en-US" b="1" i="1" dirty="0"/>
              <a:t>still </a:t>
            </a:r>
            <a:r>
              <a:rPr lang="en-US" dirty="0"/>
              <a:t>linear, in terms of a sum of coefficients, each multiplied by a single feature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The same algorithms can find the coefficients that minimize error, just as before</a:t>
            </a:r>
          </a:p>
          <a:p>
            <a:r>
              <a:rPr lang="en-US" dirty="0"/>
              <a:t>What is different, however, are the </a:t>
            </a:r>
            <a:r>
              <a:rPr lang="en-US" b="1" i="1" dirty="0"/>
              <a:t>features </a:t>
            </a:r>
            <a:r>
              <a:rPr lang="en-US" dirty="0"/>
              <a:t>themselves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3"/>
                </a:solidFill>
              </a:rPr>
              <a:t>feature transformation </a:t>
            </a:r>
            <a:r>
              <a:rPr lang="en-US" dirty="0"/>
              <a:t>is a common ML technique</a:t>
            </a:r>
          </a:p>
          <a:p>
            <a:pPr lvl="1"/>
            <a:r>
              <a:rPr lang="en-US" dirty="0"/>
              <a:t>In order to best solve a problem, we generally </a:t>
            </a:r>
            <a:r>
              <a:rPr lang="en-US" b="1" i="1" dirty="0"/>
              <a:t>don’t care</a:t>
            </a:r>
            <a:r>
              <a:rPr lang="en-US" dirty="0"/>
              <a:t> what features we use</a:t>
            </a:r>
          </a:p>
          <a:p>
            <a:pPr lvl="1"/>
            <a:r>
              <a:rPr lang="en-US" dirty="0"/>
              <a:t>We will often experiment with modifying features to get better results from existing algorithms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 descr="order2Func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42" y="1328457"/>
            <a:ext cx="6388100" cy="5334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367614C-C80B-AA4E-8A35-77822B5C4135}"/>
              </a:ext>
            </a:extLst>
          </p:cNvPr>
          <p:cNvSpPr/>
          <p:nvPr/>
        </p:nvSpPr>
        <p:spPr>
          <a:xfrm>
            <a:off x="8610600" y="6477000"/>
            <a:ext cx="91440" cy="91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3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Regression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410200"/>
            <a:ext cx="8229600" cy="838200"/>
          </a:xfrm>
        </p:spPr>
        <p:txBody>
          <a:bodyPr>
            <a:normAutofit/>
          </a:bodyPr>
          <a:lstStyle/>
          <a:p>
            <a:r>
              <a:rPr lang="en-US" sz="2400" dirty="0"/>
              <a:t>With an order-</a:t>
            </a:r>
            <a:r>
              <a:rPr lang="en-US" sz="2400" dirty="0">
                <a:latin typeface="Bookman Old Style" panose="02050604050505020204" pitchFamily="18" charset="0"/>
              </a:rPr>
              <a:t>2</a:t>
            </a:r>
            <a:r>
              <a:rPr lang="en-US" sz="2400" dirty="0"/>
              <a:t> function, we can fit our data somewhat better than with the original, order-</a:t>
            </a:r>
            <a:r>
              <a:rPr lang="en-US" sz="2400" dirty="0">
                <a:latin typeface="Bookman Old Style" panose="02050604050505020204" pitchFamily="18" charset="0"/>
              </a:rPr>
              <a:t>1</a:t>
            </a:r>
            <a:r>
              <a:rPr lang="en-US" sz="2400" dirty="0"/>
              <a:t> version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simpLinEq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510" y="4781550"/>
            <a:ext cx="4335780" cy="320040"/>
          </a:xfrm>
          <a:prstGeom prst="rect">
            <a:avLst/>
          </a:prstGeom>
        </p:spPr>
      </p:pic>
      <p:pic>
        <p:nvPicPr>
          <p:cNvPr id="11" name="Picture 10" descr="simpLinEq.pdf">
            <a:extLst>
              <a:ext uri="{FF2B5EF4-FFF2-40B4-BE49-F238E27FC236}">
                <a16:creationId xmlns:a16="http://schemas.microsoft.com/office/drawing/2014/main" id="{818F3E70-F171-C549-A7EF-FA6D5800D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09" y="4800600"/>
            <a:ext cx="3253740" cy="28194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557687A-CE83-B948-9247-BDBEAB48A34D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316117"/>
            <a:ext cx="4333124" cy="3213567"/>
            <a:chOff x="2227316" y="1252728"/>
            <a:chExt cx="4709917" cy="3493008"/>
          </a:xfrm>
        </p:grpSpPr>
        <p:pic>
          <p:nvPicPr>
            <p:cNvPr id="13" name="Picture 12" descr="Scatter plot with line drawn through points.">
              <a:extLst>
                <a:ext uri="{FF2B5EF4-FFF2-40B4-BE49-F238E27FC236}">
                  <a16:creationId xmlns:a16="http://schemas.microsoft.com/office/drawing/2014/main" id="{DF9342C9-0F17-814C-BDF7-631E39AE6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27316" y="1252728"/>
              <a:ext cx="4709917" cy="3493008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296A0E-A828-C94B-9DE8-12FEAD738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5767" y="1282700"/>
              <a:ext cx="3913633" cy="2468880"/>
            </a:xfrm>
            <a:prstGeom prst="line">
              <a:avLst/>
            </a:prstGeom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FFBFE8-3196-BC4A-B26E-14EA4CC89C58}"/>
              </a:ext>
            </a:extLst>
          </p:cNvPr>
          <p:cNvGrpSpPr/>
          <p:nvPr/>
        </p:nvGrpSpPr>
        <p:grpSpPr>
          <a:xfrm>
            <a:off x="4572000" y="1343691"/>
            <a:ext cx="4333124" cy="3213567"/>
            <a:chOff x="4434840" y="1271016"/>
            <a:chExt cx="4333124" cy="3213567"/>
          </a:xfrm>
        </p:grpSpPr>
        <p:pic>
          <p:nvPicPr>
            <p:cNvPr id="16" name="Picture 15" descr="Scatter plot with line drawn through points.">
              <a:extLst>
                <a:ext uri="{FF2B5EF4-FFF2-40B4-BE49-F238E27FC236}">
                  <a16:creationId xmlns:a16="http://schemas.microsoft.com/office/drawing/2014/main" id="{903B6EC8-1002-734C-B643-28B6B92EB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4840" y="1271016"/>
              <a:ext cx="4333124" cy="3213567"/>
            </a:xfrm>
            <a:prstGeom prst="rect">
              <a:avLst/>
            </a:prstGeom>
          </p:spPr>
        </p:pic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6DB30D6-44ED-6A44-A7F1-6DF863D05C90}"/>
                </a:ext>
              </a:extLst>
            </p:cNvPr>
            <p:cNvSpPr/>
            <p:nvPr/>
          </p:nvSpPr>
          <p:spPr>
            <a:xfrm>
              <a:off x="4902506" y="1299990"/>
              <a:ext cx="3316077" cy="1931282"/>
            </a:xfrm>
            <a:custGeom>
              <a:avLst/>
              <a:gdLst>
                <a:gd name="connsiteX0" fmla="*/ 0 w 3316077"/>
                <a:gd name="connsiteY0" fmla="*/ 1586429 h 1931282"/>
                <a:gd name="connsiteX1" fmla="*/ 936434 w 3316077"/>
                <a:gd name="connsiteY1" fmla="*/ 1817783 h 1931282"/>
                <a:gd name="connsiteX2" fmla="*/ 3316077 w 3316077"/>
                <a:gd name="connsiteY2" fmla="*/ 0 h 1931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16077" h="1931282">
                  <a:moveTo>
                    <a:pt x="0" y="1586429"/>
                  </a:moveTo>
                  <a:cubicBezTo>
                    <a:pt x="191877" y="1834308"/>
                    <a:pt x="383755" y="2082188"/>
                    <a:pt x="936434" y="1817783"/>
                  </a:cubicBezTo>
                  <a:cubicBezTo>
                    <a:pt x="1489114" y="1553378"/>
                    <a:pt x="2402595" y="776689"/>
                    <a:pt x="3316077" y="0"/>
                  </a:cubicBezTo>
                </a:path>
              </a:pathLst>
            </a:custGeom>
            <a:noFill/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424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Regression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410200"/>
            <a:ext cx="8229600" cy="8382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It is important to note that the “curves” we get are still linear</a:t>
            </a:r>
          </a:p>
          <a:p>
            <a:pPr lvl="1"/>
            <a:r>
              <a:rPr lang="en-US" sz="2100" dirty="0"/>
              <a:t>These are the result of projecting a linear structure in a higher dimensional space back into the dimensions of the original 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simpLinEq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510" y="4781550"/>
            <a:ext cx="4335780" cy="320040"/>
          </a:xfrm>
          <a:prstGeom prst="rect">
            <a:avLst/>
          </a:prstGeom>
        </p:spPr>
      </p:pic>
      <p:pic>
        <p:nvPicPr>
          <p:cNvPr id="11" name="Picture 10" descr="simpLinEq.pdf">
            <a:extLst>
              <a:ext uri="{FF2B5EF4-FFF2-40B4-BE49-F238E27FC236}">
                <a16:creationId xmlns:a16="http://schemas.microsoft.com/office/drawing/2014/main" id="{818F3E70-F171-C549-A7EF-FA6D5800D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09" y="4800600"/>
            <a:ext cx="3253740" cy="28194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37E1B46-E39F-0541-9EF0-B73F4335AD18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316117"/>
            <a:ext cx="4333124" cy="3213567"/>
            <a:chOff x="2227316" y="1252728"/>
            <a:chExt cx="4709917" cy="3493008"/>
          </a:xfrm>
        </p:grpSpPr>
        <p:pic>
          <p:nvPicPr>
            <p:cNvPr id="14" name="Picture 13" descr="Scatter plot with line drawn through points.">
              <a:extLst>
                <a:ext uri="{FF2B5EF4-FFF2-40B4-BE49-F238E27FC236}">
                  <a16:creationId xmlns:a16="http://schemas.microsoft.com/office/drawing/2014/main" id="{D9664F76-AD82-6E4D-83E6-7AE888821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27316" y="1252728"/>
              <a:ext cx="4709917" cy="3493008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B104B78-62AA-5E49-A54D-BC86442063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5767" y="1282700"/>
              <a:ext cx="3913633" cy="2468880"/>
            </a:xfrm>
            <a:prstGeom prst="line">
              <a:avLst/>
            </a:prstGeom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139484-70A5-6944-92EB-3D09A48AA0CE}"/>
              </a:ext>
            </a:extLst>
          </p:cNvPr>
          <p:cNvGrpSpPr/>
          <p:nvPr/>
        </p:nvGrpSpPr>
        <p:grpSpPr>
          <a:xfrm>
            <a:off x="4572000" y="1343691"/>
            <a:ext cx="4333124" cy="3213567"/>
            <a:chOff x="4434840" y="1271016"/>
            <a:chExt cx="4333124" cy="3213567"/>
          </a:xfrm>
        </p:grpSpPr>
        <p:pic>
          <p:nvPicPr>
            <p:cNvPr id="17" name="Picture 16" descr="Scatter plot with line drawn through points.">
              <a:extLst>
                <a:ext uri="{FF2B5EF4-FFF2-40B4-BE49-F238E27FC236}">
                  <a16:creationId xmlns:a16="http://schemas.microsoft.com/office/drawing/2014/main" id="{816B371E-8671-AE45-BE11-306DAB508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4840" y="1271016"/>
              <a:ext cx="4333124" cy="3213567"/>
            </a:xfrm>
            <a:prstGeom prst="rect">
              <a:avLst/>
            </a:prstGeom>
          </p:spPr>
        </p:pic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CB22C45-1B99-824D-A8D3-CC61EEAF9D9E}"/>
                </a:ext>
              </a:extLst>
            </p:cNvPr>
            <p:cNvSpPr/>
            <p:nvPr/>
          </p:nvSpPr>
          <p:spPr>
            <a:xfrm>
              <a:off x="4902506" y="1299990"/>
              <a:ext cx="3316077" cy="1931282"/>
            </a:xfrm>
            <a:custGeom>
              <a:avLst/>
              <a:gdLst>
                <a:gd name="connsiteX0" fmla="*/ 0 w 3316077"/>
                <a:gd name="connsiteY0" fmla="*/ 1586429 h 1931282"/>
                <a:gd name="connsiteX1" fmla="*/ 936434 w 3316077"/>
                <a:gd name="connsiteY1" fmla="*/ 1817783 h 1931282"/>
                <a:gd name="connsiteX2" fmla="*/ 3316077 w 3316077"/>
                <a:gd name="connsiteY2" fmla="*/ 0 h 1931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16077" h="1931282">
                  <a:moveTo>
                    <a:pt x="0" y="1586429"/>
                  </a:moveTo>
                  <a:cubicBezTo>
                    <a:pt x="191877" y="1834308"/>
                    <a:pt x="383755" y="2082188"/>
                    <a:pt x="936434" y="1817783"/>
                  </a:cubicBezTo>
                  <a:cubicBezTo>
                    <a:pt x="1489114" y="1553378"/>
                    <a:pt x="2402595" y="776689"/>
                    <a:pt x="3316077" y="0"/>
                  </a:cubicBezTo>
                </a:path>
              </a:pathLst>
            </a:custGeom>
            <a:noFill/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641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en-US" dirty="0"/>
              <a:t>Higher-Order Fitting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Bookman Old Style"/>
                <a:cs typeface="Bookman Old Style"/>
              </a:rPr>
              <a:t>Order-3 Solution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Bookman Old Style"/>
                <a:cs typeface="Bookman Old Style"/>
              </a:rPr>
              <a:t>Order-4 Solution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F121D6-05C5-EE4D-B1C7-DE299C6C4D09}"/>
              </a:ext>
            </a:extLst>
          </p:cNvPr>
          <p:cNvGrpSpPr/>
          <p:nvPr/>
        </p:nvGrpSpPr>
        <p:grpSpPr>
          <a:xfrm>
            <a:off x="-31839" y="2050816"/>
            <a:ext cx="4333124" cy="3213567"/>
            <a:chOff x="4191000" y="3142783"/>
            <a:chExt cx="4333124" cy="3213567"/>
          </a:xfrm>
        </p:grpSpPr>
        <p:pic>
          <p:nvPicPr>
            <p:cNvPr id="14" name="Picture 13" descr="Scatter plot with line drawn through points.">
              <a:extLst>
                <a:ext uri="{FF2B5EF4-FFF2-40B4-BE49-F238E27FC236}">
                  <a16:creationId xmlns:a16="http://schemas.microsoft.com/office/drawing/2014/main" id="{92694A64-10F1-EE44-9483-C0FE56666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1000" y="3142783"/>
              <a:ext cx="4333124" cy="3213567"/>
            </a:xfrm>
            <a:prstGeom prst="rect">
              <a:avLst/>
            </a:prstGeom>
          </p:spPr>
        </p:pic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39755E43-871D-7040-A08A-611A02FB9531}"/>
                </a:ext>
              </a:extLst>
            </p:cNvPr>
            <p:cNvSpPr/>
            <p:nvPr/>
          </p:nvSpPr>
          <p:spPr>
            <a:xfrm>
              <a:off x="4638101" y="3161841"/>
              <a:ext cx="3018622" cy="2765234"/>
            </a:xfrm>
            <a:custGeom>
              <a:avLst/>
              <a:gdLst>
                <a:gd name="connsiteX0" fmla="*/ 0 w 3018622"/>
                <a:gd name="connsiteY0" fmla="*/ 2765234 h 2765234"/>
                <a:gd name="connsiteX1" fmla="*/ 638979 w 3018622"/>
                <a:gd name="connsiteY1" fmla="*/ 1850834 h 2765234"/>
                <a:gd name="connsiteX2" fmla="*/ 1961003 w 3018622"/>
                <a:gd name="connsiteY2" fmla="*/ 1277957 h 2765234"/>
                <a:gd name="connsiteX3" fmla="*/ 3018622 w 3018622"/>
                <a:gd name="connsiteY3" fmla="*/ 0 h 276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8622" h="2765234">
                  <a:moveTo>
                    <a:pt x="0" y="2765234"/>
                  </a:moveTo>
                  <a:cubicBezTo>
                    <a:pt x="156072" y="2431973"/>
                    <a:pt x="312145" y="2098713"/>
                    <a:pt x="638979" y="1850834"/>
                  </a:cubicBezTo>
                  <a:cubicBezTo>
                    <a:pt x="965813" y="1602955"/>
                    <a:pt x="1564396" y="1586429"/>
                    <a:pt x="1961003" y="1277957"/>
                  </a:cubicBezTo>
                  <a:cubicBezTo>
                    <a:pt x="2357610" y="969485"/>
                    <a:pt x="2688116" y="484742"/>
                    <a:pt x="3018622" y="0"/>
                  </a:cubicBezTo>
                </a:path>
              </a:pathLst>
            </a:custGeom>
            <a:noFill/>
            <a:ln w="22225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60E9B32-B718-1247-A18D-F05349CD7536}"/>
              </a:ext>
            </a:extLst>
          </p:cNvPr>
          <p:cNvGrpSpPr/>
          <p:nvPr/>
        </p:nvGrpSpPr>
        <p:grpSpPr>
          <a:xfrm>
            <a:off x="4395614" y="2069874"/>
            <a:ext cx="4333124" cy="3213567"/>
            <a:chOff x="4395614" y="2069874"/>
            <a:chExt cx="4333124" cy="3213567"/>
          </a:xfrm>
        </p:grpSpPr>
        <p:pic>
          <p:nvPicPr>
            <p:cNvPr id="18" name="Picture 17" descr="Scatter plot with line drawn through points.">
              <a:extLst>
                <a:ext uri="{FF2B5EF4-FFF2-40B4-BE49-F238E27FC236}">
                  <a16:creationId xmlns:a16="http://schemas.microsoft.com/office/drawing/2014/main" id="{1055364C-F2D2-BD47-ACA8-DA4BED6D9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5614" y="2069874"/>
              <a:ext cx="4333124" cy="3213567"/>
            </a:xfrm>
            <a:prstGeom prst="rect">
              <a:avLst/>
            </a:prstGeom>
          </p:spPr>
        </p:pic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355E161-F698-F24B-B036-BBD41546BF74}"/>
                </a:ext>
              </a:extLst>
            </p:cNvPr>
            <p:cNvSpPr/>
            <p:nvPr/>
          </p:nvSpPr>
          <p:spPr>
            <a:xfrm>
              <a:off x="4924540" y="2093205"/>
              <a:ext cx="3007605" cy="1966214"/>
            </a:xfrm>
            <a:custGeom>
              <a:avLst/>
              <a:gdLst>
                <a:gd name="connsiteX0" fmla="*/ 0 w 3007605"/>
                <a:gd name="connsiteY0" fmla="*/ 0 h 1966214"/>
                <a:gd name="connsiteX1" fmla="*/ 319489 w 3007605"/>
                <a:gd name="connsiteY1" fmla="*/ 1905918 h 1966214"/>
                <a:gd name="connsiteX2" fmla="*/ 1123720 w 3007605"/>
                <a:gd name="connsiteY2" fmla="*/ 1476260 h 1966214"/>
                <a:gd name="connsiteX3" fmla="*/ 1927952 w 3007605"/>
                <a:gd name="connsiteY3" fmla="*/ 1333041 h 1966214"/>
                <a:gd name="connsiteX4" fmla="*/ 3007605 w 3007605"/>
                <a:gd name="connsiteY4" fmla="*/ 11017 h 1966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7605" h="1966214">
                  <a:moveTo>
                    <a:pt x="0" y="0"/>
                  </a:moveTo>
                  <a:cubicBezTo>
                    <a:pt x="66101" y="829937"/>
                    <a:pt x="132202" y="1659875"/>
                    <a:pt x="319489" y="1905918"/>
                  </a:cubicBezTo>
                  <a:cubicBezTo>
                    <a:pt x="506776" y="2151961"/>
                    <a:pt x="855643" y="1571739"/>
                    <a:pt x="1123720" y="1476260"/>
                  </a:cubicBezTo>
                  <a:cubicBezTo>
                    <a:pt x="1391797" y="1380781"/>
                    <a:pt x="1613971" y="1577248"/>
                    <a:pt x="1927952" y="1333041"/>
                  </a:cubicBezTo>
                  <a:cubicBezTo>
                    <a:pt x="2241933" y="1088834"/>
                    <a:pt x="2624769" y="549925"/>
                    <a:pt x="3007605" y="11017"/>
                  </a:cubicBezTo>
                </a:path>
              </a:pathLst>
            </a:custGeom>
            <a:noFill/>
            <a:ln w="22225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768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en-US" dirty="0"/>
              <a:t>Even Higher-Order Fitting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810882"/>
            <a:ext cx="4040188" cy="685800"/>
          </a:xfrm>
        </p:spPr>
        <p:txBody>
          <a:bodyPr/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Bookman Old Style"/>
                <a:cs typeface="Bookman Old Style"/>
              </a:rPr>
              <a:t>Order-5 Solution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4648200" y="810882"/>
            <a:ext cx="4041775" cy="685800"/>
          </a:xfrm>
        </p:spPr>
        <p:txBody>
          <a:bodyPr>
            <a:normAutofit/>
          </a:bodyPr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Bookman Old Style"/>
                <a:cs typeface="Bookman Old Style"/>
              </a:rPr>
              <a:t>Order-6 Solution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457200" y="3429000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vert="horz" l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Order-7 Solution</a:t>
            </a:r>
          </a:p>
        </p:txBody>
      </p:sp>
      <p:sp>
        <p:nvSpPr>
          <p:cNvPr id="16" name="Text Placeholder 9"/>
          <p:cNvSpPr txBox="1">
            <a:spLocks/>
          </p:cNvSpPr>
          <p:nvPr/>
        </p:nvSpPr>
        <p:spPr>
          <a:xfrm>
            <a:off x="4648200" y="34290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vert="horz" lIns="9144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Order-8 Solution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3EBD43B-A1B0-2D4C-945D-17398C1826EB}"/>
              </a:ext>
            </a:extLst>
          </p:cNvPr>
          <p:cNvGrpSpPr/>
          <p:nvPr/>
        </p:nvGrpSpPr>
        <p:grpSpPr>
          <a:xfrm>
            <a:off x="907306" y="1517903"/>
            <a:ext cx="3127622" cy="2319533"/>
            <a:chOff x="919271" y="1528567"/>
            <a:chExt cx="3127622" cy="2319533"/>
          </a:xfrm>
        </p:grpSpPr>
        <p:pic>
          <p:nvPicPr>
            <p:cNvPr id="17" name="Picture 16" descr="Scatter plot with line drawn through points.">
              <a:extLst>
                <a:ext uri="{FF2B5EF4-FFF2-40B4-BE49-F238E27FC236}">
                  <a16:creationId xmlns:a16="http://schemas.microsoft.com/office/drawing/2014/main" id="{F18262CC-DC3B-0F4E-B31C-8331124DF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9271" y="1528567"/>
              <a:ext cx="3127622" cy="2319533"/>
            </a:xfrm>
            <a:prstGeom prst="rect">
              <a:avLst/>
            </a:prstGeom>
          </p:spPr>
        </p:pic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986ABD79-A07B-7B44-ACD0-876C3913625F}"/>
                </a:ext>
              </a:extLst>
            </p:cNvPr>
            <p:cNvSpPr/>
            <p:nvPr/>
          </p:nvSpPr>
          <p:spPr>
            <a:xfrm>
              <a:off x="1476260" y="1542361"/>
              <a:ext cx="1961003" cy="2005070"/>
            </a:xfrm>
            <a:custGeom>
              <a:avLst/>
              <a:gdLst>
                <a:gd name="connsiteX0" fmla="*/ 0 w 1961003"/>
                <a:gd name="connsiteY0" fmla="*/ 0 h 2005070"/>
                <a:gd name="connsiteX1" fmla="*/ 198304 w 1961003"/>
                <a:gd name="connsiteY1" fmla="*/ 1388126 h 2005070"/>
                <a:gd name="connsiteX2" fmla="*/ 683046 w 1961003"/>
                <a:gd name="connsiteY2" fmla="*/ 914400 h 2005070"/>
                <a:gd name="connsiteX3" fmla="*/ 1112704 w 1961003"/>
                <a:gd name="connsiteY3" fmla="*/ 1079653 h 2005070"/>
                <a:gd name="connsiteX4" fmla="*/ 1718632 w 1961003"/>
                <a:gd name="connsiteY4" fmla="*/ 99152 h 2005070"/>
                <a:gd name="connsiteX5" fmla="*/ 1961003 w 1961003"/>
                <a:gd name="connsiteY5" fmla="*/ 2005070 h 200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1003" h="2005070">
                  <a:moveTo>
                    <a:pt x="0" y="0"/>
                  </a:moveTo>
                  <a:cubicBezTo>
                    <a:pt x="42231" y="617863"/>
                    <a:pt x="84463" y="1235726"/>
                    <a:pt x="198304" y="1388126"/>
                  </a:cubicBezTo>
                  <a:cubicBezTo>
                    <a:pt x="312145" y="1540526"/>
                    <a:pt x="530646" y="965812"/>
                    <a:pt x="683046" y="914400"/>
                  </a:cubicBezTo>
                  <a:cubicBezTo>
                    <a:pt x="835446" y="862988"/>
                    <a:pt x="940106" y="1215528"/>
                    <a:pt x="1112704" y="1079653"/>
                  </a:cubicBezTo>
                  <a:cubicBezTo>
                    <a:pt x="1285302" y="943778"/>
                    <a:pt x="1577249" y="-55084"/>
                    <a:pt x="1718632" y="99152"/>
                  </a:cubicBezTo>
                  <a:cubicBezTo>
                    <a:pt x="1860015" y="253388"/>
                    <a:pt x="1910509" y="1129229"/>
                    <a:pt x="1961003" y="2005070"/>
                  </a:cubicBezTo>
                </a:path>
              </a:pathLst>
            </a:custGeom>
            <a:noFill/>
            <a:ln w="22225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 descr="Scatter plot with line drawn through points.">
            <a:extLst>
              <a:ext uri="{FF2B5EF4-FFF2-40B4-BE49-F238E27FC236}">
                <a16:creationId xmlns:a16="http://schemas.microsoft.com/office/drawing/2014/main" id="{E66A8EA3-3DAA-544A-B68C-D65C91E8E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276" y="1517904"/>
            <a:ext cx="3127622" cy="2319533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823872E0-FBFF-514D-BB46-4B22ACD7FBB7}"/>
              </a:ext>
            </a:extLst>
          </p:cNvPr>
          <p:cNvSpPr/>
          <p:nvPr/>
        </p:nvSpPr>
        <p:spPr>
          <a:xfrm>
            <a:off x="5783855" y="1531345"/>
            <a:ext cx="1696598" cy="1357464"/>
          </a:xfrm>
          <a:custGeom>
            <a:avLst/>
            <a:gdLst>
              <a:gd name="connsiteX0" fmla="*/ 0 w 1696598"/>
              <a:gd name="connsiteY0" fmla="*/ 0 h 1357464"/>
              <a:gd name="connsiteX1" fmla="*/ 121186 w 1696598"/>
              <a:gd name="connsiteY1" fmla="*/ 1322024 h 1357464"/>
              <a:gd name="connsiteX2" fmla="*/ 429658 w 1696598"/>
              <a:gd name="connsiteY2" fmla="*/ 991518 h 1357464"/>
              <a:gd name="connsiteX3" fmla="*/ 903384 w 1696598"/>
              <a:gd name="connsiteY3" fmla="*/ 1134737 h 1357464"/>
              <a:gd name="connsiteX4" fmla="*/ 1311008 w 1696598"/>
              <a:gd name="connsiteY4" fmla="*/ 638978 h 1357464"/>
              <a:gd name="connsiteX5" fmla="*/ 1586429 w 1696598"/>
              <a:gd name="connsiteY5" fmla="*/ 859315 h 1357464"/>
              <a:gd name="connsiteX6" fmla="*/ 1696598 w 1696598"/>
              <a:gd name="connsiteY6" fmla="*/ 11016 h 135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6598" h="1357464">
                <a:moveTo>
                  <a:pt x="0" y="0"/>
                </a:moveTo>
                <a:cubicBezTo>
                  <a:pt x="24788" y="578385"/>
                  <a:pt x="49576" y="1156771"/>
                  <a:pt x="121186" y="1322024"/>
                </a:cubicBezTo>
                <a:cubicBezTo>
                  <a:pt x="192796" y="1487277"/>
                  <a:pt x="299292" y="1022733"/>
                  <a:pt x="429658" y="991518"/>
                </a:cubicBezTo>
                <a:cubicBezTo>
                  <a:pt x="560024" y="960304"/>
                  <a:pt x="756492" y="1193494"/>
                  <a:pt x="903384" y="1134737"/>
                </a:cubicBezTo>
                <a:cubicBezTo>
                  <a:pt x="1050276" y="1075980"/>
                  <a:pt x="1197167" y="684882"/>
                  <a:pt x="1311008" y="638978"/>
                </a:cubicBezTo>
                <a:cubicBezTo>
                  <a:pt x="1424849" y="593074"/>
                  <a:pt x="1522164" y="963975"/>
                  <a:pt x="1586429" y="859315"/>
                </a:cubicBezTo>
                <a:cubicBezTo>
                  <a:pt x="1650694" y="754655"/>
                  <a:pt x="1673646" y="382835"/>
                  <a:pt x="1696598" y="11016"/>
                </a:cubicBezTo>
              </a:path>
            </a:pathLst>
          </a:cu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Scatter plot with line drawn through points.">
            <a:extLst>
              <a:ext uri="{FF2B5EF4-FFF2-40B4-BE49-F238E27FC236}">
                <a16:creationId xmlns:a16="http://schemas.microsoft.com/office/drawing/2014/main" id="{8CB7DCD4-DACA-EF4D-92A9-4231F6CD1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85" y="4149527"/>
            <a:ext cx="3127622" cy="2319533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998645F3-8A2F-A948-89A2-7AE56ECDA6B6}"/>
              </a:ext>
            </a:extLst>
          </p:cNvPr>
          <p:cNvSpPr/>
          <p:nvPr/>
        </p:nvSpPr>
        <p:spPr>
          <a:xfrm>
            <a:off x="1531345" y="4164376"/>
            <a:ext cx="1696597" cy="1457375"/>
          </a:xfrm>
          <a:custGeom>
            <a:avLst/>
            <a:gdLst>
              <a:gd name="connsiteX0" fmla="*/ 0 w 1696597"/>
              <a:gd name="connsiteY0" fmla="*/ 0 h 1457375"/>
              <a:gd name="connsiteX1" fmla="*/ 209320 w 1696597"/>
              <a:gd name="connsiteY1" fmla="*/ 1432193 h 1457375"/>
              <a:gd name="connsiteX2" fmla="*/ 462708 w 1696597"/>
              <a:gd name="connsiteY2" fmla="*/ 925417 h 1457375"/>
              <a:gd name="connsiteX3" fmla="*/ 870332 w 1696597"/>
              <a:gd name="connsiteY3" fmla="*/ 1079653 h 1457375"/>
              <a:gd name="connsiteX4" fmla="*/ 1366091 w 1696597"/>
              <a:gd name="connsiteY4" fmla="*/ 616944 h 1457375"/>
              <a:gd name="connsiteX5" fmla="*/ 1608462 w 1696597"/>
              <a:gd name="connsiteY5" fmla="*/ 1046602 h 1457375"/>
              <a:gd name="connsiteX6" fmla="*/ 1696597 w 1696597"/>
              <a:gd name="connsiteY6" fmla="*/ 11017 h 145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6597" h="1457375">
                <a:moveTo>
                  <a:pt x="0" y="0"/>
                </a:moveTo>
                <a:cubicBezTo>
                  <a:pt x="66101" y="638978"/>
                  <a:pt x="132202" y="1277957"/>
                  <a:pt x="209320" y="1432193"/>
                </a:cubicBezTo>
                <a:cubicBezTo>
                  <a:pt x="286438" y="1586429"/>
                  <a:pt x="352539" y="984174"/>
                  <a:pt x="462708" y="925417"/>
                </a:cubicBezTo>
                <a:cubicBezTo>
                  <a:pt x="572877" y="866660"/>
                  <a:pt x="719768" y="1131065"/>
                  <a:pt x="870332" y="1079653"/>
                </a:cubicBezTo>
                <a:cubicBezTo>
                  <a:pt x="1020896" y="1028241"/>
                  <a:pt x="1243069" y="622453"/>
                  <a:pt x="1366091" y="616944"/>
                </a:cubicBezTo>
                <a:cubicBezTo>
                  <a:pt x="1489113" y="611436"/>
                  <a:pt x="1553378" y="1147590"/>
                  <a:pt x="1608462" y="1046602"/>
                </a:cubicBezTo>
                <a:cubicBezTo>
                  <a:pt x="1663546" y="945614"/>
                  <a:pt x="1680071" y="478315"/>
                  <a:pt x="1696597" y="11017"/>
                </a:cubicBezTo>
              </a:path>
            </a:pathLst>
          </a:cu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Scatter plot with line drawn through points.">
            <a:extLst>
              <a:ext uri="{FF2B5EF4-FFF2-40B4-BE49-F238E27FC236}">
                <a16:creationId xmlns:a16="http://schemas.microsoft.com/office/drawing/2014/main" id="{85D78943-36AD-A24E-BC92-90B63900A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343" y="4149526"/>
            <a:ext cx="3127622" cy="2319533"/>
          </a:xfrm>
          <a:prstGeom prst="rect">
            <a:avLst/>
          </a:prstGeom>
        </p:spPr>
      </p:pic>
      <p:sp>
        <p:nvSpPr>
          <p:cNvPr id="27" name="Freeform 26">
            <a:extLst>
              <a:ext uri="{FF2B5EF4-FFF2-40B4-BE49-F238E27FC236}">
                <a16:creationId xmlns:a16="http://schemas.microsoft.com/office/drawing/2014/main" id="{A41A9DEF-7AE3-5C49-A519-75FF39FF01B5}"/>
              </a:ext>
            </a:extLst>
          </p:cNvPr>
          <p:cNvSpPr/>
          <p:nvPr/>
        </p:nvSpPr>
        <p:spPr>
          <a:xfrm>
            <a:off x="5750805" y="4164376"/>
            <a:ext cx="1678407" cy="1631409"/>
          </a:xfrm>
          <a:custGeom>
            <a:avLst/>
            <a:gdLst>
              <a:gd name="connsiteX0" fmla="*/ 0 w 1678407"/>
              <a:gd name="connsiteY0" fmla="*/ 0 h 1631409"/>
              <a:gd name="connsiteX1" fmla="*/ 132202 w 1678407"/>
              <a:gd name="connsiteY1" fmla="*/ 1586429 h 1631409"/>
              <a:gd name="connsiteX2" fmla="*/ 297455 w 1678407"/>
              <a:gd name="connsiteY2" fmla="*/ 1211855 h 1631409"/>
              <a:gd name="connsiteX3" fmla="*/ 550843 w 1678407"/>
              <a:gd name="connsiteY3" fmla="*/ 1377108 h 1631409"/>
              <a:gd name="connsiteX4" fmla="*/ 694062 w 1678407"/>
              <a:gd name="connsiteY4" fmla="*/ 396607 h 1631409"/>
              <a:gd name="connsiteX5" fmla="*/ 1233889 w 1678407"/>
              <a:gd name="connsiteY5" fmla="*/ 1266940 h 1631409"/>
              <a:gd name="connsiteX6" fmla="*/ 1344058 w 1678407"/>
              <a:gd name="connsiteY6" fmla="*/ 231354 h 1631409"/>
              <a:gd name="connsiteX7" fmla="*/ 1641513 w 1678407"/>
              <a:gd name="connsiteY7" fmla="*/ 1178805 h 1631409"/>
              <a:gd name="connsiteX8" fmla="*/ 1663547 w 1678407"/>
              <a:gd name="connsiteY8" fmla="*/ 11017 h 1631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8407" h="1631409">
                <a:moveTo>
                  <a:pt x="0" y="0"/>
                </a:moveTo>
                <a:cubicBezTo>
                  <a:pt x="41313" y="692226"/>
                  <a:pt x="82626" y="1384453"/>
                  <a:pt x="132202" y="1586429"/>
                </a:cubicBezTo>
                <a:cubicBezTo>
                  <a:pt x="181778" y="1788405"/>
                  <a:pt x="227681" y="1246742"/>
                  <a:pt x="297455" y="1211855"/>
                </a:cubicBezTo>
                <a:cubicBezTo>
                  <a:pt x="367229" y="1176968"/>
                  <a:pt x="484742" y="1512983"/>
                  <a:pt x="550843" y="1377108"/>
                </a:cubicBezTo>
                <a:cubicBezTo>
                  <a:pt x="616944" y="1241233"/>
                  <a:pt x="580221" y="414968"/>
                  <a:pt x="694062" y="396607"/>
                </a:cubicBezTo>
                <a:cubicBezTo>
                  <a:pt x="807903" y="378246"/>
                  <a:pt x="1125556" y="1294482"/>
                  <a:pt x="1233889" y="1266940"/>
                </a:cubicBezTo>
                <a:cubicBezTo>
                  <a:pt x="1342222" y="1239398"/>
                  <a:pt x="1276121" y="246043"/>
                  <a:pt x="1344058" y="231354"/>
                </a:cubicBezTo>
                <a:cubicBezTo>
                  <a:pt x="1411995" y="216665"/>
                  <a:pt x="1588265" y="1215528"/>
                  <a:pt x="1641513" y="1178805"/>
                </a:cubicBezTo>
                <a:cubicBezTo>
                  <a:pt x="1694761" y="1142082"/>
                  <a:pt x="1679154" y="576549"/>
                  <a:pt x="1663547" y="11017"/>
                </a:cubicBezTo>
              </a:path>
            </a:pathLst>
          </a:cu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23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_lecs">
  <a:themeElements>
    <a:clrScheme name="Custom 15">
      <a:dk1>
        <a:srgbClr val="512C1D"/>
      </a:dk1>
      <a:lt1>
        <a:srgbClr val="FFFFFF"/>
      </a:lt1>
      <a:dk2>
        <a:srgbClr val="646469"/>
      </a:dk2>
      <a:lt2>
        <a:srgbClr val="DDE9EC"/>
      </a:lt2>
      <a:accent1>
        <a:srgbClr val="3071AE"/>
      </a:accent1>
      <a:accent2>
        <a:srgbClr val="3E8EDE"/>
      </a:accent2>
      <a:accent3>
        <a:srgbClr val="CB333B"/>
      </a:accent3>
      <a:accent4>
        <a:srgbClr val="566C11"/>
      </a:accent4>
      <a:accent5>
        <a:srgbClr val="61A60A"/>
      </a:accent5>
      <a:accent6>
        <a:srgbClr val="D35D00"/>
      </a:accent6>
      <a:hlink>
        <a:srgbClr val="CB333B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 w="22225">
          <a:solidFill>
            <a:schemeClr val="accent3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new_lecs.thmx</Template>
  <TotalTime>91384</TotalTime>
  <Words>1063</Words>
  <Application>Microsoft Macintosh PowerPoint</Application>
  <PresentationFormat>On-screen Show (4:3)</PresentationFormat>
  <Paragraphs>156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Andale Mono</vt:lpstr>
      <vt:lpstr>Bookman Old Style</vt:lpstr>
      <vt:lpstr>Gill Sans MT</vt:lpstr>
      <vt:lpstr>Helvetica</vt:lpstr>
      <vt:lpstr>Times New Roman</vt:lpstr>
      <vt:lpstr>Wingdings</vt:lpstr>
      <vt:lpstr>Wingdings 3</vt:lpstr>
      <vt:lpstr>new_lecs</vt:lpstr>
      <vt:lpstr>Class #02:   Linear &amp; Polynomial Regression; Error and Over-fitting</vt:lpstr>
      <vt:lpstr>Practical Use of Linear Regression</vt:lpstr>
      <vt:lpstr>Accuracy of the Hypothesis Function</vt:lpstr>
      <vt:lpstr>Higher Order Polynomial Regression</vt:lpstr>
      <vt:lpstr>Higher Order Polynomial Regression</vt:lpstr>
      <vt:lpstr>Higher-Order Regression Solutions</vt:lpstr>
      <vt:lpstr>Higher-Order Regression Solutions</vt:lpstr>
      <vt:lpstr>Higher-Order Fitting</vt:lpstr>
      <vt:lpstr>Even Higher-Order Fitting</vt:lpstr>
      <vt:lpstr>The Risk of Overfitting</vt:lpstr>
      <vt:lpstr>Defining Overfitting</vt:lpstr>
      <vt:lpstr>Model Complexity and Error</vt:lpstr>
      <vt:lpstr>Cross-Validation</vt:lpstr>
      <vt:lpstr>An Example of Error Estimation</vt:lpstr>
      <vt:lpstr>An Example of Error Estimation</vt:lpstr>
      <vt:lpstr>More General Cross-Validation</vt:lpstr>
    </vt:vector>
  </TitlesOfParts>
  <Manager/>
  <Company>University of Massachusetts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subject/>
  <dc:creator>Don Towsley</dc:creator>
  <cp:keywords/>
  <dc:description/>
  <cp:lastModifiedBy>Martin Allen</cp:lastModifiedBy>
  <cp:revision>2278</cp:revision>
  <cp:lastPrinted>2020-01-15T13:37:23Z</cp:lastPrinted>
  <dcterms:created xsi:type="dcterms:W3CDTF">2017-09-06T15:49:01Z</dcterms:created>
  <dcterms:modified xsi:type="dcterms:W3CDTF">2020-07-22T10:25:18Z</dcterms:modified>
  <cp:category/>
</cp:coreProperties>
</file>