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21"/>
  </p:notesMasterIdLst>
  <p:handoutMasterIdLst>
    <p:handoutMasterId r:id="rId22"/>
  </p:handoutMasterIdLst>
  <p:sldIdLst>
    <p:sldId id="1262" r:id="rId2"/>
    <p:sldId id="1517" r:id="rId3"/>
    <p:sldId id="1518" r:id="rId4"/>
    <p:sldId id="1519" r:id="rId5"/>
    <p:sldId id="1520" r:id="rId6"/>
    <p:sldId id="1521" r:id="rId7"/>
    <p:sldId id="1505" r:id="rId8"/>
    <p:sldId id="1522" r:id="rId9"/>
    <p:sldId id="1523" r:id="rId10"/>
    <p:sldId id="1524" r:id="rId11"/>
    <p:sldId id="1525" r:id="rId12"/>
    <p:sldId id="1526" r:id="rId13"/>
    <p:sldId id="1527" r:id="rId14"/>
    <p:sldId id="1532" r:id="rId15"/>
    <p:sldId id="1528" r:id="rId16"/>
    <p:sldId id="1529" r:id="rId17"/>
    <p:sldId id="1530" r:id="rId18"/>
    <p:sldId id="1531" r:id="rId19"/>
    <p:sldId id="1533" r:id="rId20"/>
  </p:sldIdLst>
  <p:sldSz cx="9144000" cy="6858000" type="screen4x3"/>
  <p:notesSz cx="9283700" cy="7035800"/>
  <p:defaultTextStyle>
    <a:defPPr>
      <a:defRPr lang="en-US"/>
    </a:defPPr>
    <a:lvl1pPr algn="ctr" rtl="0" eaLnBrk="0" fontAlgn="base" hangingPunct="0">
      <a:spcBef>
        <a:spcPct val="0"/>
      </a:spcBef>
      <a:spcAft>
        <a:spcPct val="0"/>
      </a:spcAft>
      <a:defRPr sz="2400" kern="1200">
        <a:solidFill>
          <a:schemeClr val="tx1"/>
        </a:solidFill>
        <a:latin typeface="Helvetica" charset="0"/>
        <a:ea typeface="+mn-ea"/>
        <a:cs typeface="+mn-cs"/>
      </a:defRPr>
    </a:lvl1pPr>
    <a:lvl2pPr marL="457200" algn="ctr" rtl="0" eaLnBrk="0" fontAlgn="base" hangingPunct="0">
      <a:spcBef>
        <a:spcPct val="0"/>
      </a:spcBef>
      <a:spcAft>
        <a:spcPct val="0"/>
      </a:spcAft>
      <a:defRPr sz="2400" kern="1200">
        <a:solidFill>
          <a:schemeClr val="tx1"/>
        </a:solidFill>
        <a:latin typeface="Helvetica" charset="0"/>
        <a:ea typeface="+mn-ea"/>
        <a:cs typeface="+mn-cs"/>
      </a:defRPr>
    </a:lvl2pPr>
    <a:lvl3pPr marL="914400" algn="ctr" rtl="0" eaLnBrk="0" fontAlgn="base" hangingPunct="0">
      <a:spcBef>
        <a:spcPct val="0"/>
      </a:spcBef>
      <a:spcAft>
        <a:spcPct val="0"/>
      </a:spcAft>
      <a:defRPr sz="2400" kern="1200">
        <a:solidFill>
          <a:schemeClr val="tx1"/>
        </a:solidFill>
        <a:latin typeface="Helvetica" charset="0"/>
        <a:ea typeface="+mn-ea"/>
        <a:cs typeface="+mn-cs"/>
      </a:defRPr>
    </a:lvl3pPr>
    <a:lvl4pPr marL="1371600" algn="ctr" rtl="0" eaLnBrk="0" fontAlgn="base" hangingPunct="0">
      <a:spcBef>
        <a:spcPct val="0"/>
      </a:spcBef>
      <a:spcAft>
        <a:spcPct val="0"/>
      </a:spcAft>
      <a:defRPr sz="2400" kern="1200">
        <a:solidFill>
          <a:schemeClr val="tx1"/>
        </a:solidFill>
        <a:latin typeface="Helvetica" charset="0"/>
        <a:ea typeface="+mn-ea"/>
        <a:cs typeface="+mn-cs"/>
      </a:defRPr>
    </a:lvl4pPr>
    <a:lvl5pPr marL="1828800" algn="ctr" rtl="0" eaLnBrk="0" fontAlgn="base" hangingPunct="0">
      <a:spcBef>
        <a:spcPct val="0"/>
      </a:spcBef>
      <a:spcAft>
        <a:spcPct val="0"/>
      </a:spcAft>
      <a:defRPr sz="2400" kern="1200">
        <a:solidFill>
          <a:schemeClr val="tx1"/>
        </a:solidFill>
        <a:latin typeface="Helvetica" charset="0"/>
        <a:ea typeface="+mn-ea"/>
        <a:cs typeface="+mn-cs"/>
      </a:defRPr>
    </a:lvl5pPr>
    <a:lvl6pPr marL="2286000" algn="l" defTabSz="457200" rtl="0" eaLnBrk="1" latinLnBrk="0" hangingPunct="1">
      <a:defRPr sz="2400" kern="1200">
        <a:solidFill>
          <a:schemeClr val="tx1"/>
        </a:solidFill>
        <a:latin typeface="Helvetica" charset="0"/>
        <a:ea typeface="+mn-ea"/>
        <a:cs typeface="+mn-cs"/>
      </a:defRPr>
    </a:lvl6pPr>
    <a:lvl7pPr marL="2743200" algn="l" defTabSz="457200" rtl="0" eaLnBrk="1" latinLnBrk="0" hangingPunct="1">
      <a:defRPr sz="2400" kern="1200">
        <a:solidFill>
          <a:schemeClr val="tx1"/>
        </a:solidFill>
        <a:latin typeface="Helvetica" charset="0"/>
        <a:ea typeface="+mn-ea"/>
        <a:cs typeface="+mn-cs"/>
      </a:defRPr>
    </a:lvl7pPr>
    <a:lvl8pPr marL="3200400" algn="l" defTabSz="457200" rtl="0" eaLnBrk="1" latinLnBrk="0" hangingPunct="1">
      <a:defRPr sz="2400" kern="1200">
        <a:solidFill>
          <a:schemeClr val="tx1"/>
        </a:solidFill>
        <a:latin typeface="Helvetica" charset="0"/>
        <a:ea typeface="+mn-ea"/>
        <a:cs typeface="+mn-cs"/>
      </a:defRPr>
    </a:lvl8pPr>
    <a:lvl9pPr marL="3657600" algn="l" defTabSz="457200" rtl="0" eaLnBrk="1" latinLnBrk="0" hangingPunct="1">
      <a:defRPr sz="2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6">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clrMru>
    <a:srgbClr val="E5FFFF"/>
    <a:srgbClr val="FDD22B"/>
    <a:srgbClr val="020000"/>
    <a:srgbClr val="3251D1"/>
    <a:srgbClr val="4F6F92"/>
    <a:srgbClr val="57B0FF"/>
    <a:srgbClr val="FFFF00"/>
    <a:srgbClr val="339900"/>
    <a:srgbClr val="CCCCCC"/>
    <a:srgbClr val="099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95" autoAdjust="0"/>
    <p:restoredTop sz="90952"/>
  </p:normalViewPr>
  <p:slideViewPr>
    <p:cSldViewPr>
      <p:cViewPr varScale="1">
        <p:scale>
          <a:sx n="116" d="100"/>
          <a:sy n="116" d="100"/>
        </p:scale>
        <p:origin x="137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0"/>
    </p:cViewPr>
  </p:sorterViewPr>
  <p:notesViewPr>
    <p:cSldViewPr>
      <p:cViewPr varScale="1">
        <p:scale>
          <a:sx n="156" d="100"/>
          <a:sy n="156" d="100"/>
        </p:scale>
        <p:origin x="-1104" y="-104"/>
      </p:cViewPr>
      <p:guideLst>
        <p:guide orient="horz" pos="2216"/>
        <p:guide pos="29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3978275" cy="346075"/>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l" defTabSz="920750">
              <a:defRPr sz="1200">
                <a:latin typeface="Times New Roman" charset="0"/>
              </a:defRPr>
            </a:lvl1pPr>
          </a:lstStyle>
          <a:p>
            <a:endParaRPr lang="en-US" dirty="0"/>
          </a:p>
        </p:txBody>
      </p:sp>
      <p:sp>
        <p:nvSpPr>
          <p:cNvPr id="172035" name="Rectangle 3"/>
          <p:cNvSpPr>
            <a:spLocks noGrp="1" noChangeArrowheads="1"/>
          </p:cNvSpPr>
          <p:nvPr>
            <p:ph type="dt" sz="quarter" idx="1"/>
          </p:nvPr>
        </p:nvSpPr>
        <p:spPr bwMode="auto">
          <a:xfrm>
            <a:off x="5305425" y="0"/>
            <a:ext cx="3978275" cy="346075"/>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r" defTabSz="920750">
              <a:defRPr sz="1200">
                <a:latin typeface="Times New Roman" charset="0"/>
              </a:defRPr>
            </a:lvl1pPr>
          </a:lstStyle>
          <a:p>
            <a:endParaRPr lang="en-US" dirty="0"/>
          </a:p>
        </p:txBody>
      </p:sp>
      <p:sp>
        <p:nvSpPr>
          <p:cNvPr id="172036" name="Rectangle 4"/>
          <p:cNvSpPr>
            <a:spLocks noGrp="1" noChangeArrowheads="1"/>
          </p:cNvSpPr>
          <p:nvPr>
            <p:ph type="ftr" sz="quarter" idx="2"/>
          </p:nvPr>
        </p:nvSpPr>
        <p:spPr bwMode="auto">
          <a:xfrm>
            <a:off x="0" y="6700838"/>
            <a:ext cx="3978275" cy="346075"/>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l" defTabSz="920750">
              <a:defRPr sz="1200">
                <a:latin typeface="Times New Roman" charset="0"/>
              </a:defRPr>
            </a:lvl1pPr>
          </a:lstStyle>
          <a:p>
            <a:endParaRPr lang="en-US" dirty="0"/>
          </a:p>
        </p:txBody>
      </p:sp>
      <p:sp>
        <p:nvSpPr>
          <p:cNvPr id="172037" name="Rectangle 5"/>
          <p:cNvSpPr>
            <a:spLocks noGrp="1" noChangeArrowheads="1"/>
          </p:cNvSpPr>
          <p:nvPr>
            <p:ph type="sldNum" sz="quarter" idx="3"/>
          </p:nvPr>
        </p:nvSpPr>
        <p:spPr bwMode="auto">
          <a:xfrm>
            <a:off x="5305425" y="6700838"/>
            <a:ext cx="3978275" cy="346075"/>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r" defTabSz="920750">
              <a:defRPr sz="1200">
                <a:latin typeface="Times New Roman" charset="0"/>
              </a:defRPr>
            </a:lvl1pPr>
          </a:lstStyle>
          <a:p>
            <a:fld id="{FED210AC-0B1E-A14F-AC42-C56FA48605A7}"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4313" cy="350838"/>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lvl1pPr algn="l" defTabSz="933450">
              <a:defRPr sz="1200">
                <a:latin typeface="Times New Roman" charset="0"/>
              </a:defRPr>
            </a:lvl1pPr>
          </a:lstStyle>
          <a:p>
            <a:endParaRPr lang="en-US" dirty="0"/>
          </a:p>
        </p:txBody>
      </p:sp>
      <p:sp>
        <p:nvSpPr>
          <p:cNvPr id="3075" name="Rectangle 3"/>
          <p:cNvSpPr>
            <a:spLocks noGrp="1" noChangeArrowheads="1"/>
          </p:cNvSpPr>
          <p:nvPr>
            <p:ph type="dt" idx="1"/>
          </p:nvPr>
        </p:nvSpPr>
        <p:spPr bwMode="auto">
          <a:xfrm>
            <a:off x="5259388" y="0"/>
            <a:ext cx="4024312" cy="350838"/>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lvl1pPr algn="r" defTabSz="933450">
              <a:defRPr sz="1200">
                <a:latin typeface="Times New Roman" charset="0"/>
              </a:defRPr>
            </a:lvl1pPr>
          </a:lstStyle>
          <a:p>
            <a:endParaRPr lang="en-US" dirty="0"/>
          </a:p>
        </p:txBody>
      </p:sp>
      <p:sp>
        <p:nvSpPr>
          <p:cNvPr id="3076" name="Rectangle 4"/>
          <p:cNvSpPr>
            <a:spLocks noGrp="1" noRot="1" noChangeAspect="1" noChangeArrowheads="1" noTextEdit="1"/>
          </p:cNvSpPr>
          <p:nvPr>
            <p:ph type="sldImg" idx="2"/>
          </p:nvPr>
        </p:nvSpPr>
        <p:spPr bwMode="auto">
          <a:xfrm>
            <a:off x="2882900" y="527050"/>
            <a:ext cx="3519488" cy="26400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236663" y="3341688"/>
            <a:ext cx="6810375" cy="3167062"/>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6684963"/>
            <a:ext cx="4024313" cy="350837"/>
          </a:xfrm>
          <a:prstGeom prst="rect">
            <a:avLst/>
          </a:prstGeom>
          <a:noFill/>
          <a:ln w="9525">
            <a:noFill/>
            <a:miter lim="800000"/>
            <a:headEnd/>
            <a:tailEnd/>
          </a:ln>
          <a:effectLst/>
        </p:spPr>
        <p:txBody>
          <a:bodyPr vert="horz" wrap="square" lIns="93240" tIns="46620" rIns="93240" bIns="46620" numCol="1" anchor="b" anchorCtr="0" compatLnSpc="1">
            <a:prstTxWarp prst="textNoShape">
              <a:avLst/>
            </a:prstTxWarp>
          </a:bodyPr>
          <a:lstStyle>
            <a:lvl1pPr algn="l" defTabSz="933450">
              <a:defRPr sz="1200">
                <a:latin typeface="Times New Roman" charset="0"/>
              </a:defRPr>
            </a:lvl1pPr>
          </a:lstStyle>
          <a:p>
            <a:endParaRPr lang="en-US" dirty="0"/>
          </a:p>
        </p:txBody>
      </p:sp>
      <p:sp>
        <p:nvSpPr>
          <p:cNvPr id="3079" name="Rectangle 7"/>
          <p:cNvSpPr>
            <a:spLocks noGrp="1" noChangeArrowheads="1"/>
          </p:cNvSpPr>
          <p:nvPr>
            <p:ph type="sldNum" sz="quarter" idx="5"/>
          </p:nvPr>
        </p:nvSpPr>
        <p:spPr bwMode="auto">
          <a:xfrm>
            <a:off x="5259388" y="6684963"/>
            <a:ext cx="4024312" cy="350837"/>
          </a:xfrm>
          <a:prstGeom prst="rect">
            <a:avLst/>
          </a:prstGeom>
          <a:noFill/>
          <a:ln w="9525">
            <a:noFill/>
            <a:miter lim="800000"/>
            <a:headEnd/>
            <a:tailEnd/>
          </a:ln>
          <a:effectLst/>
        </p:spPr>
        <p:txBody>
          <a:bodyPr vert="horz" wrap="square" lIns="93240" tIns="46620" rIns="93240" bIns="46620" numCol="1" anchor="b" anchorCtr="0" compatLnSpc="1">
            <a:prstTxWarp prst="textNoShape">
              <a:avLst/>
            </a:prstTxWarp>
          </a:bodyPr>
          <a:lstStyle>
            <a:lvl1pPr algn="r" defTabSz="933450">
              <a:defRPr sz="1200">
                <a:latin typeface="Times New Roman" charset="0"/>
              </a:defRPr>
            </a:lvl1pPr>
          </a:lstStyle>
          <a:p>
            <a:fld id="{E6B0C90F-4174-C14F-A195-774157CA1723}"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4"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5"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p>
        </p:txBody>
      </p:sp>
      <p:sp>
        <p:nvSpPr>
          <p:cNvPr id="3" name="Content Placeholder 2"/>
          <p:cNvSpPr>
            <a:spLocks noGrp="1"/>
          </p:cNvSpPr>
          <p:nvPr>
            <p:ph sz="half" idx="1"/>
          </p:nvPr>
        </p:nvSpPr>
        <p:spPr>
          <a:xfrm>
            <a:off x="912813" y="1905000"/>
            <a:ext cx="39782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3488" y="1905000"/>
            <a:ext cx="397986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5"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6"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p>
        </p:txBody>
      </p:sp>
      <p:sp>
        <p:nvSpPr>
          <p:cNvPr id="3" name="Text Placeholder 2"/>
          <p:cNvSpPr>
            <a:spLocks noGrp="1"/>
          </p:cNvSpPr>
          <p:nvPr>
            <p:ph type="body" sz="half" idx="1"/>
          </p:nvPr>
        </p:nvSpPr>
        <p:spPr>
          <a:xfrm>
            <a:off x="912813" y="1905000"/>
            <a:ext cx="8110537"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2813" y="4152900"/>
            <a:ext cx="8110537"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0"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1"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5"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6"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4"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5"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2" name="Footer Placeholder 2"/>
          <p:cNvSpPr>
            <a:spLocks noGrp="1"/>
          </p:cNvSpPr>
          <p:nvPr>
            <p:ph type="ftr" sz="quarter" idx="11"/>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4" name="Slide Number Placeholder 22"/>
          <p:cNvSpPr>
            <a:spLocks noGrp="1"/>
          </p:cNvSpPr>
          <p:nvPr>
            <p:ph type="sldNum" sz="quarter" idx="12"/>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pPr algn="l"/>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Monday, 27 Jan. 2020</a:t>
            </a:r>
            <a:endParaRPr lang="en-US" dirty="0"/>
          </a:p>
        </p:txBody>
      </p:sp>
      <p:sp>
        <p:nvSpPr>
          <p:cNvPr id="6" name="Footer Placeholder 5"/>
          <p:cNvSpPr>
            <a:spLocks noGrp="1"/>
          </p:cNvSpPr>
          <p:nvPr>
            <p:ph type="ftr" sz="quarter" idx="11"/>
          </p:nvPr>
        </p:nvSpPr>
        <p:spPr/>
        <p:txBody>
          <a:bodyPr/>
          <a:lstStyle/>
          <a:p>
            <a:r>
              <a:rPr lang="en-US"/>
              <a:t>Machine Learning (COMP 135)</a:t>
            </a:r>
            <a:endParaRPr lang="en-US" dirty="0"/>
          </a:p>
        </p:txBody>
      </p:sp>
      <p:sp>
        <p:nvSpPr>
          <p:cNvPr id="7" name="Slide Number Placeholder 6"/>
          <p:cNvSpPr>
            <a:spLocks noGrp="1"/>
          </p:cNvSpPr>
          <p:nvPr>
            <p:ph type="sldNum" sz="quarter" idx="12"/>
          </p:nvPr>
        </p:nvSpPr>
        <p:spPr>
          <a:xfrm>
            <a:off x="7391400" y="6356350"/>
            <a:ext cx="993648" cy="365760"/>
          </a:xfrm>
          <a:prstGeom prst="rect">
            <a:avLst/>
          </a:prstGeom>
        </p:spPr>
        <p:txBody>
          <a:bodyPr/>
          <a:lstStyle/>
          <a:p>
            <a:fld id="{CF871E9B-9377-9E47-A740-0327C5A5B6B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bg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olidFill>
          <a:ln>
            <a:noFill/>
          </a:ln>
          <a:effectLst/>
        </p:spPr>
        <p:txBody>
          <a:bodyPr/>
          <a:lstStyle>
            <a:lvl1pPr marL="0" indent="0">
              <a:spcBef>
                <a:spcPts val="600"/>
              </a:spcBef>
              <a:buNone/>
              <a:defRPr sz="3200">
                <a:solidFill>
                  <a:schemeClr val="bg1"/>
                </a:solidFill>
              </a:defRPr>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solidFill>
                  <a:schemeClr val="bg2"/>
                </a:solidFill>
              </a:defRPr>
            </a:lvl1pPr>
          </a:lstStyle>
          <a:p>
            <a:r>
              <a:rPr lang="en-US"/>
              <a:t>Monday, 27 Jan. 2020</a:t>
            </a:r>
            <a:endParaRPr lang="en-US" dirty="0"/>
          </a:p>
        </p:txBody>
      </p:sp>
      <p:sp>
        <p:nvSpPr>
          <p:cNvPr id="6" name="Footer Placeholder 5"/>
          <p:cNvSpPr>
            <a:spLocks noGrp="1"/>
          </p:cNvSpPr>
          <p:nvPr>
            <p:ph type="ftr" sz="quarter" idx="11"/>
          </p:nvPr>
        </p:nvSpPr>
        <p:spPr/>
        <p:txBody>
          <a:bodyPr/>
          <a:lstStyle>
            <a:lvl1pPr>
              <a:defRPr>
                <a:solidFill>
                  <a:schemeClr val="bg2"/>
                </a:solidFill>
              </a:defRPr>
            </a:lvl1pPr>
          </a:lstStyle>
          <a:p>
            <a:r>
              <a:rPr lang="en-US"/>
              <a:t>Machine Learning (COMP 135)</a:t>
            </a:r>
            <a:endParaRPr lang="en-US" dirty="0"/>
          </a:p>
        </p:txBody>
      </p:sp>
      <p:sp>
        <p:nvSpPr>
          <p:cNvPr id="7" name="Slide Number Placeholder 6"/>
          <p:cNvSpPr>
            <a:spLocks noGrp="1"/>
          </p:cNvSpPr>
          <p:nvPr>
            <p:ph type="sldNum" sz="quarter" idx="12"/>
          </p:nvPr>
        </p:nvSpPr>
        <p:spPr>
          <a:xfrm>
            <a:off x="7391400" y="6356350"/>
            <a:ext cx="993648" cy="365760"/>
          </a:xfrm>
          <a:prstGeom prst="rect">
            <a:avLst/>
          </a:prstGeom>
        </p:spPr>
        <p:txBody>
          <a:bodyPr/>
          <a:lstStyle>
            <a:lvl1pPr>
              <a:defRPr>
                <a:solidFill>
                  <a:schemeClr val="bg2"/>
                </a:solidFill>
              </a:defRPr>
            </a:lvl1pPr>
          </a:lstStyle>
          <a:p>
            <a:fld id="{CF871E9B-9377-9E47-A740-0327C5A5B6B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solidFill>
                <a:schemeClr val="bg1"/>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3"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308516" y="3733800"/>
            <a:ext cx="4921084" cy="1143000"/>
          </a:xfrm>
        </p:spPr>
        <p:txBody>
          <a:bodyPr anchor="ctr">
            <a:normAutofit/>
          </a:bodyPr>
          <a:lstStyle/>
          <a:p>
            <a:pPr algn="l"/>
            <a:r>
              <a:rPr lang="en-US" sz="2400" dirty="0"/>
              <a:t>Class #04: Regression with Regularization</a:t>
            </a:r>
          </a:p>
        </p:txBody>
      </p:sp>
      <p:sp>
        <p:nvSpPr>
          <p:cNvPr id="2051" name="Rectangle 3"/>
          <p:cNvSpPr>
            <a:spLocks noGrp="1" noChangeArrowheads="1"/>
          </p:cNvSpPr>
          <p:nvPr>
            <p:ph type="subTitle" idx="1"/>
          </p:nvPr>
        </p:nvSpPr>
        <p:spPr/>
        <p:txBody>
          <a:bodyPr>
            <a:normAutofit/>
          </a:bodyPr>
          <a:lstStyle/>
          <a:p>
            <a:pPr algn="ctr" eaLnBrk="1" fontAlgn="auto" hangingPunct="1">
              <a:spcAft>
                <a:spcPts val="0"/>
              </a:spcAft>
              <a:buFont typeface="Wingdings 3"/>
              <a:buNone/>
              <a:defRPr/>
            </a:pPr>
            <a:r>
              <a:rPr lang="en-US" dirty="0"/>
              <a:t>Machine Learning (COMP 135)</a:t>
            </a:r>
          </a:p>
        </p:txBody>
      </p:sp>
      <p:pic>
        <p:nvPicPr>
          <p:cNvPr id="3" name="Picture 2">
            <a:extLst>
              <a:ext uri="{FF2B5EF4-FFF2-40B4-BE49-F238E27FC236}">
                <a16:creationId xmlns:a16="http://schemas.microsoft.com/office/drawing/2014/main" id="{BE37C96A-0ACF-AA40-8E5A-43146E634B5A}"/>
              </a:ext>
            </a:extLst>
          </p:cNvPr>
          <p:cNvPicPr>
            <a:picLocks noChangeAspect="1"/>
          </p:cNvPicPr>
          <p:nvPr/>
        </p:nvPicPr>
        <p:blipFill>
          <a:blip r:embed="rId2"/>
          <a:stretch>
            <a:fillRect/>
          </a:stretch>
        </p:blipFill>
        <p:spPr>
          <a:xfrm>
            <a:off x="1143000" y="3657600"/>
            <a:ext cx="2165516" cy="12765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8337-8E41-2F44-958E-26F2FE031115}"/>
              </a:ext>
            </a:extLst>
          </p:cNvPr>
          <p:cNvSpPr>
            <a:spLocks noGrp="1"/>
          </p:cNvSpPr>
          <p:nvPr>
            <p:ph type="title"/>
          </p:nvPr>
        </p:nvSpPr>
        <p:spPr/>
        <p:txBody>
          <a:bodyPr/>
          <a:lstStyle/>
          <a:p>
            <a:r>
              <a:rPr lang="en-US" dirty="0" err="1"/>
              <a:t>L</a:t>
            </a:r>
            <a:r>
              <a:rPr lang="en-US" i="1" dirty="0" err="1"/>
              <a:t>p</a:t>
            </a:r>
            <a:r>
              <a:rPr lang="en-US" i="1" dirty="0"/>
              <a:t> </a:t>
            </a:r>
            <a:r>
              <a:rPr lang="en-US" dirty="0"/>
              <a:t>Norms of Weights</a:t>
            </a:r>
          </a:p>
        </p:txBody>
      </p:sp>
      <p:sp>
        <p:nvSpPr>
          <p:cNvPr id="7" name="Content Placeholder 6">
            <a:extLst>
              <a:ext uri="{FF2B5EF4-FFF2-40B4-BE49-F238E27FC236}">
                <a16:creationId xmlns:a16="http://schemas.microsoft.com/office/drawing/2014/main" id="{2316D04B-46C0-8640-90CE-679E965D5076}"/>
              </a:ext>
            </a:extLst>
          </p:cNvPr>
          <p:cNvSpPr>
            <a:spLocks noGrp="1"/>
          </p:cNvSpPr>
          <p:nvPr>
            <p:ph sz="quarter" idx="1"/>
          </p:nvPr>
        </p:nvSpPr>
        <p:spPr/>
        <p:txBody>
          <a:bodyPr>
            <a:normAutofit/>
          </a:bodyPr>
          <a:lstStyle/>
          <a:p>
            <a:pPr>
              <a:spcAft>
                <a:spcPts val="1800"/>
              </a:spcAft>
            </a:pPr>
            <a:r>
              <a:rPr lang="en-US" sz="2400" dirty="0"/>
              <a:t>The basic </a:t>
            </a:r>
            <a:r>
              <a:rPr lang="en-US" sz="2400" dirty="0">
                <a:solidFill>
                  <a:schemeClr val="accent3"/>
                </a:solidFill>
                <a:latin typeface="+mj-lt"/>
              </a:rPr>
              <a:t>L1</a:t>
            </a:r>
            <a:r>
              <a:rPr lang="en-US" sz="2400" dirty="0">
                <a:solidFill>
                  <a:schemeClr val="accent3"/>
                </a:solidFill>
              </a:rPr>
              <a:t> norm </a:t>
            </a:r>
            <a:r>
              <a:rPr lang="en-US" sz="2400" dirty="0"/>
              <a:t>of the weights is simply a sum of their magnitudes (absolute values):</a:t>
            </a:r>
          </a:p>
          <a:p>
            <a:pPr>
              <a:spcAft>
                <a:spcPts val="1800"/>
              </a:spcAft>
            </a:pPr>
            <a:endParaRPr lang="en-US" sz="2400" dirty="0"/>
          </a:p>
          <a:p>
            <a:pPr>
              <a:spcAft>
                <a:spcPts val="1800"/>
              </a:spcAft>
            </a:pPr>
            <a:r>
              <a:rPr lang="en-US" sz="2400" dirty="0"/>
              <a:t>The </a:t>
            </a:r>
            <a:r>
              <a:rPr lang="en-US" sz="2400" dirty="0">
                <a:solidFill>
                  <a:schemeClr val="accent3"/>
                </a:solidFill>
                <a:latin typeface="+mj-lt"/>
              </a:rPr>
              <a:t>L2</a:t>
            </a:r>
            <a:r>
              <a:rPr lang="en-US" sz="2400" dirty="0">
                <a:solidFill>
                  <a:schemeClr val="accent3"/>
                </a:solidFill>
              </a:rPr>
              <a:t> norm </a:t>
            </a:r>
            <a:r>
              <a:rPr lang="en-US" sz="2400" dirty="0"/>
              <a:t>is probably most common in many domains, and is sometimes just called “the norm” or “magnitude”:</a:t>
            </a:r>
          </a:p>
          <a:p>
            <a:pPr>
              <a:spcAft>
                <a:spcPts val="1800"/>
              </a:spcAft>
            </a:pPr>
            <a:endParaRPr lang="en-US" sz="2400" dirty="0"/>
          </a:p>
          <a:p>
            <a:pPr>
              <a:spcAft>
                <a:spcPts val="1800"/>
              </a:spcAft>
            </a:pPr>
            <a:r>
              <a:rPr lang="en-US" sz="2400" dirty="0"/>
              <a:t>The definition can be extended to any positive value </a:t>
            </a:r>
            <a:r>
              <a:rPr lang="en-US" sz="2400" i="1" spc="300" dirty="0">
                <a:latin typeface="+mj-lt"/>
              </a:rPr>
              <a:t>p</a:t>
            </a:r>
            <a:r>
              <a:rPr lang="en-US" sz="2400" dirty="0"/>
              <a:t>:</a:t>
            </a:r>
            <a:endParaRPr lang="en-US" sz="2400" dirty="0">
              <a:latin typeface="+mj-lt"/>
            </a:endParaRPr>
          </a:p>
        </p:txBody>
      </p:sp>
      <p:sp>
        <p:nvSpPr>
          <p:cNvPr id="5" name="Footer Placeholder 4">
            <a:extLst>
              <a:ext uri="{FF2B5EF4-FFF2-40B4-BE49-F238E27FC236}">
                <a16:creationId xmlns:a16="http://schemas.microsoft.com/office/drawing/2014/main" id="{63D3B92D-E3E1-5F4F-8F3A-0A41975C2C17}"/>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69A53A14-7BB4-594F-A10E-891E387A906D}"/>
              </a:ext>
            </a:extLst>
          </p:cNvPr>
          <p:cNvSpPr>
            <a:spLocks noGrp="1"/>
          </p:cNvSpPr>
          <p:nvPr>
            <p:ph type="sldNum" sz="quarter" idx="4"/>
          </p:nvPr>
        </p:nvSpPr>
        <p:spPr/>
        <p:txBody>
          <a:bodyPr/>
          <a:lstStyle/>
          <a:p>
            <a:fld id="{CF871E9B-9377-9E47-A740-0327C5A5B6B1}" type="slidenum">
              <a:rPr lang="en-US" smtClean="0"/>
              <a:pPr/>
              <a:t>10</a:t>
            </a:fld>
            <a:endParaRPr lang="en-US" dirty="0"/>
          </a:p>
        </p:txBody>
      </p:sp>
      <p:pic>
        <p:nvPicPr>
          <p:cNvPr id="9" name="Picture 8">
            <a:extLst>
              <a:ext uri="{FF2B5EF4-FFF2-40B4-BE49-F238E27FC236}">
                <a16:creationId xmlns:a16="http://schemas.microsoft.com/office/drawing/2014/main" id="{5B8C5207-7992-3941-97D6-06EB84233BE7}"/>
              </a:ext>
            </a:extLst>
          </p:cNvPr>
          <p:cNvPicPr>
            <a:picLocks noChangeAspect="1"/>
          </p:cNvPicPr>
          <p:nvPr/>
        </p:nvPicPr>
        <p:blipFill>
          <a:blip r:embed="rId2"/>
          <a:stretch>
            <a:fillRect/>
          </a:stretch>
        </p:blipFill>
        <p:spPr>
          <a:xfrm>
            <a:off x="2343150" y="2133600"/>
            <a:ext cx="4457700" cy="371475"/>
          </a:xfrm>
          <a:prstGeom prst="rect">
            <a:avLst/>
          </a:prstGeom>
        </p:spPr>
      </p:pic>
      <p:pic>
        <p:nvPicPr>
          <p:cNvPr id="11" name="Picture 10">
            <a:extLst>
              <a:ext uri="{FF2B5EF4-FFF2-40B4-BE49-F238E27FC236}">
                <a16:creationId xmlns:a16="http://schemas.microsoft.com/office/drawing/2014/main" id="{A355A7F9-7341-8B4B-8E93-64FAEF982DAA}"/>
              </a:ext>
            </a:extLst>
          </p:cNvPr>
          <p:cNvPicPr>
            <a:picLocks noChangeAspect="1"/>
          </p:cNvPicPr>
          <p:nvPr/>
        </p:nvPicPr>
        <p:blipFill>
          <a:blip r:embed="rId3"/>
          <a:stretch>
            <a:fillRect/>
          </a:stretch>
        </p:blipFill>
        <p:spPr>
          <a:xfrm>
            <a:off x="1881187" y="3790877"/>
            <a:ext cx="5381625" cy="457200"/>
          </a:xfrm>
          <a:prstGeom prst="rect">
            <a:avLst/>
          </a:prstGeom>
        </p:spPr>
      </p:pic>
      <p:pic>
        <p:nvPicPr>
          <p:cNvPr id="15" name="Picture 14">
            <a:extLst>
              <a:ext uri="{FF2B5EF4-FFF2-40B4-BE49-F238E27FC236}">
                <a16:creationId xmlns:a16="http://schemas.microsoft.com/office/drawing/2014/main" id="{2171ABA5-593F-CD42-982E-FD4534A44818}"/>
              </a:ext>
            </a:extLst>
          </p:cNvPr>
          <p:cNvPicPr>
            <a:picLocks noChangeAspect="1"/>
          </p:cNvPicPr>
          <p:nvPr/>
        </p:nvPicPr>
        <p:blipFill>
          <a:blip r:embed="rId4"/>
          <a:stretch>
            <a:fillRect/>
          </a:stretch>
        </p:blipFill>
        <p:spPr>
          <a:xfrm>
            <a:off x="1866899" y="5124450"/>
            <a:ext cx="5410200" cy="514350"/>
          </a:xfrm>
          <a:prstGeom prst="rect">
            <a:avLst/>
          </a:prstGeom>
        </p:spPr>
      </p:pic>
    </p:spTree>
    <p:extLst>
      <p:ext uri="{BB962C8B-B14F-4D97-AF65-F5344CB8AC3E}">
        <p14:creationId xmlns:p14="http://schemas.microsoft.com/office/powerpoint/2010/main" val="323202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D525-37C8-6940-ACAA-F0BBD4CE8CF2}"/>
              </a:ext>
            </a:extLst>
          </p:cNvPr>
          <p:cNvSpPr>
            <a:spLocks noGrp="1"/>
          </p:cNvSpPr>
          <p:nvPr>
            <p:ph type="title"/>
          </p:nvPr>
        </p:nvSpPr>
        <p:spPr/>
        <p:txBody>
          <a:bodyPr/>
          <a:lstStyle/>
          <a:p>
            <a:r>
              <a:rPr lang="en-US" dirty="0"/>
              <a:t>Regression with Regularization</a:t>
            </a:r>
          </a:p>
        </p:txBody>
      </p:sp>
      <p:sp>
        <p:nvSpPr>
          <p:cNvPr id="3" name="Content Placeholder 2">
            <a:extLst>
              <a:ext uri="{FF2B5EF4-FFF2-40B4-BE49-F238E27FC236}">
                <a16:creationId xmlns:a16="http://schemas.microsoft.com/office/drawing/2014/main" id="{CABDFD20-DE4E-3646-A7E1-5321191FE507}"/>
              </a:ext>
            </a:extLst>
          </p:cNvPr>
          <p:cNvSpPr>
            <a:spLocks noGrp="1"/>
          </p:cNvSpPr>
          <p:nvPr>
            <p:ph sz="quarter" idx="1"/>
          </p:nvPr>
        </p:nvSpPr>
        <p:spPr/>
        <p:txBody>
          <a:bodyPr/>
          <a:lstStyle/>
          <a:p>
            <a:pPr>
              <a:spcAft>
                <a:spcPts val="14400"/>
              </a:spcAft>
            </a:pPr>
            <a:r>
              <a:rPr lang="en-US" dirty="0"/>
              <a:t>To use </a:t>
            </a:r>
            <a:r>
              <a:rPr lang="en-US" dirty="0" err="1">
                <a:latin typeface="Bookman Old Style"/>
                <a:ea typeface="+mj-ea"/>
                <a:cs typeface="+mj-cs"/>
              </a:rPr>
              <a:t>L</a:t>
            </a:r>
            <a:r>
              <a:rPr lang="en-US" i="1" dirty="0" err="1">
                <a:latin typeface="Bookman Old Style"/>
                <a:ea typeface="+mj-ea"/>
                <a:cs typeface="+mj-cs"/>
              </a:rPr>
              <a:t>p</a:t>
            </a:r>
            <a:r>
              <a:rPr lang="en-US" sz="3200" i="1" dirty="0">
                <a:latin typeface="Bookman Old Style"/>
                <a:ea typeface="+mj-ea"/>
                <a:cs typeface="+mj-cs"/>
              </a:rPr>
              <a:t> </a:t>
            </a:r>
            <a:r>
              <a:rPr lang="en-US" dirty="0"/>
              <a:t>norms directly in linear regression, we can add them to the loss, and have our model minimize the combination of model error and the weight norm:</a:t>
            </a:r>
          </a:p>
          <a:p>
            <a:r>
              <a:rPr lang="en-US" dirty="0"/>
              <a:t>In practice, we sometimes use modifications of the norm</a:t>
            </a:r>
          </a:p>
          <a:p>
            <a:r>
              <a:rPr lang="en-US" dirty="0"/>
              <a:t>Depending upon the version of the norm we use, we can get different results</a:t>
            </a:r>
          </a:p>
        </p:txBody>
      </p:sp>
      <p:sp>
        <p:nvSpPr>
          <p:cNvPr id="4" name="Footer Placeholder 3">
            <a:extLst>
              <a:ext uri="{FF2B5EF4-FFF2-40B4-BE49-F238E27FC236}">
                <a16:creationId xmlns:a16="http://schemas.microsoft.com/office/drawing/2014/main" id="{2A7F288D-12D8-944E-8B33-CDA464F15FDC}"/>
              </a:ext>
            </a:extLst>
          </p:cNvPr>
          <p:cNvSpPr>
            <a:spLocks noGrp="1"/>
          </p:cNvSpPr>
          <p:nvPr>
            <p:ph type="ftr" sz="quarter" idx="3"/>
          </p:nvPr>
        </p:nvSpPr>
        <p:spPr/>
        <p:txBody>
          <a:bodyPr/>
          <a:lstStyle/>
          <a:p>
            <a:r>
              <a:rPr lang="en-US"/>
              <a:t>Machine Learning (COMP 135)</a:t>
            </a:r>
            <a:endParaRPr lang="en-US" dirty="0"/>
          </a:p>
        </p:txBody>
      </p:sp>
      <p:sp>
        <p:nvSpPr>
          <p:cNvPr id="5" name="Slide Number Placeholder 4">
            <a:extLst>
              <a:ext uri="{FF2B5EF4-FFF2-40B4-BE49-F238E27FC236}">
                <a16:creationId xmlns:a16="http://schemas.microsoft.com/office/drawing/2014/main" id="{5B5C88C3-4888-B849-AB8E-3A4E56BEF55E}"/>
              </a:ext>
            </a:extLst>
          </p:cNvPr>
          <p:cNvSpPr>
            <a:spLocks noGrp="1"/>
          </p:cNvSpPr>
          <p:nvPr>
            <p:ph type="sldNum" sz="quarter" idx="4"/>
          </p:nvPr>
        </p:nvSpPr>
        <p:spPr/>
        <p:txBody>
          <a:bodyPr/>
          <a:lstStyle/>
          <a:p>
            <a:fld id="{CF871E9B-9377-9E47-A740-0327C5A5B6B1}" type="slidenum">
              <a:rPr lang="en-US" smtClean="0"/>
              <a:pPr/>
              <a:t>11</a:t>
            </a:fld>
            <a:endParaRPr lang="en-US" dirty="0"/>
          </a:p>
        </p:txBody>
      </p:sp>
      <p:pic>
        <p:nvPicPr>
          <p:cNvPr id="6" name="Picture 5">
            <a:extLst>
              <a:ext uri="{FF2B5EF4-FFF2-40B4-BE49-F238E27FC236}">
                <a16:creationId xmlns:a16="http://schemas.microsoft.com/office/drawing/2014/main" id="{BB6ED647-0997-BD4C-BCE0-C8A97832FBC2}"/>
              </a:ext>
            </a:extLst>
          </p:cNvPr>
          <p:cNvPicPr>
            <a:picLocks noChangeAspect="1"/>
          </p:cNvPicPr>
          <p:nvPr/>
        </p:nvPicPr>
        <p:blipFill>
          <a:blip r:embed="rId2"/>
          <a:stretch>
            <a:fillRect/>
          </a:stretch>
        </p:blipFill>
        <p:spPr>
          <a:xfrm>
            <a:off x="1476375" y="2743200"/>
            <a:ext cx="6191250" cy="1600200"/>
          </a:xfrm>
          <a:prstGeom prst="rect">
            <a:avLst/>
          </a:prstGeom>
        </p:spPr>
      </p:pic>
      <p:sp>
        <p:nvSpPr>
          <p:cNvPr id="7" name="Oval 6">
            <a:extLst>
              <a:ext uri="{FF2B5EF4-FFF2-40B4-BE49-F238E27FC236}">
                <a16:creationId xmlns:a16="http://schemas.microsoft.com/office/drawing/2014/main" id="{309E387C-347D-9E4D-BE02-6EBD8547BE07}"/>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45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6E4B-5DC7-6246-A0D9-D897B4CEAC81}"/>
              </a:ext>
            </a:extLst>
          </p:cNvPr>
          <p:cNvSpPr>
            <a:spLocks noGrp="1"/>
          </p:cNvSpPr>
          <p:nvPr>
            <p:ph type="title"/>
          </p:nvPr>
        </p:nvSpPr>
        <p:spPr/>
        <p:txBody>
          <a:bodyPr/>
          <a:lstStyle/>
          <a:p>
            <a:r>
              <a:rPr lang="en-US" dirty="0"/>
              <a:t>Basic Effects of Regularization</a:t>
            </a:r>
          </a:p>
        </p:txBody>
      </p:sp>
      <p:sp>
        <p:nvSpPr>
          <p:cNvPr id="3" name="Content Placeholder 2">
            <a:extLst>
              <a:ext uri="{FF2B5EF4-FFF2-40B4-BE49-F238E27FC236}">
                <a16:creationId xmlns:a16="http://schemas.microsoft.com/office/drawing/2014/main" id="{2DE5DD1D-802F-E34B-B58E-BEB7829295C0}"/>
              </a:ext>
            </a:extLst>
          </p:cNvPr>
          <p:cNvSpPr>
            <a:spLocks noGrp="1"/>
          </p:cNvSpPr>
          <p:nvPr>
            <p:ph sz="quarter" idx="1"/>
          </p:nvPr>
        </p:nvSpPr>
        <p:spPr>
          <a:xfrm>
            <a:off x="457200" y="2362200"/>
            <a:ext cx="8229600" cy="3853180"/>
          </a:xfrm>
        </p:spPr>
        <p:txBody>
          <a:bodyPr>
            <a:normAutofit lnSpcReduction="10000"/>
          </a:bodyPr>
          <a:lstStyle/>
          <a:p>
            <a:r>
              <a:rPr lang="en-US" dirty="0"/>
              <a:t>We can use the same analytical (closed-form) or iterative (gradient descent) techniques to find the weights that minimize our combined loss function</a:t>
            </a:r>
          </a:p>
          <a:p>
            <a:pPr lvl="1"/>
            <a:r>
              <a:rPr lang="en-US" dirty="0"/>
              <a:t>We can experiment with </a:t>
            </a:r>
            <a:r>
              <a:rPr lang="en-US" b="1" i="1" dirty="0"/>
              <a:t>both</a:t>
            </a:r>
            <a:r>
              <a:rPr lang="en-US" dirty="0"/>
              <a:t> the value of </a:t>
            </a:r>
            <a:r>
              <a:rPr lang="en-US" i="1" dirty="0">
                <a:latin typeface="Bookman Old Style" panose="02050604050505020204" pitchFamily="18" charset="0"/>
              </a:rPr>
              <a:t>p</a:t>
            </a:r>
            <a:r>
              <a:rPr lang="en-US" i="1" dirty="0"/>
              <a:t> </a:t>
            </a:r>
            <a:r>
              <a:rPr lang="en-US" dirty="0"/>
              <a:t>we use for the norm, and the weight factor </a:t>
            </a:r>
            <a:r>
              <a:rPr lang="en-US" dirty="0" err="1"/>
              <a:t>λ</a:t>
            </a:r>
            <a:r>
              <a:rPr lang="en-US" dirty="0"/>
              <a:t> that is applied to it</a:t>
            </a:r>
          </a:p>
          <a:p>
            <a:pPr lvl="1"/>
            <a:r>
              <a:rPr lang="en-US" dirty="0"/>
              <a:t>Setting (</a:t>
            </a:r>
            <a:r>
              <a:rPr lang="en-US" dirty="0" err="1"/>
              <a:t>λ</a:t>
            </a:r>
            <a:r>
              <a:rPr lang="en-US" dirty="0"/>
              <a:t> = 0) means we are just doing linear regression without any regularization</a:t>
            </a:r>
          </a:p>
          <a:p>
            <a:pPr lvl="1"/>
            <a:r>
              <a:rPr lang="en-US" dirty="0"/>
              <a:t>Setting (</a:t>
            </a:r>
            <a:r>
              <a:rPr lang="en-US" dirty="0" err="1"/>
              <a:t>λ</a:t>
            </a:r>
            <a:r>
              <a:rPr lang="en-US" dirty="0"/>
              <a:t> &gt; 0) can cause final weights to be closer to 0</a:t>
            </a:r>
          </a:p>
          <a:p>
            <a:pPr lvl="1"/>
            <a:r>
              <a:rPr lang="en-US" dirty="0"/>
              <a:t>As usual, we would explore both, using validation methods, to try to find most robust settings, avoiding likely overfitting</a:t>
            </a:r>
          </a:p>
          <a:p>
            <a:pPr lvl="1"/>
            <a:endParaRPr lang="en-US" dirty="0"/>
          </a:p>
        </p:txBody>
      </p:sp>
      <p:sp>
        <p:nvSpPr>
          <p:cNvPr id="4" name="Footer Placeholder 3">
            <a:extLst>
              <a:ext uri="{FF2B5EF4-FFF2-40B4-BE49-F238E27FC236}">
                <a16:creationId xmlns:a16="http://schemas.microsoft.com/office/drawing/2014/main" id="{FDF7B771-1BC5-8F46-BD1D-12B1BC26E696}"/>
              </a:ext>
            </a:extLst>
          </p:cNvPr>
          <p:cNvSpPr>
            <a:spLocks noGrp="1"/>
          </p:cNvSpPr>
          <p:nvPr>
            <p:ph type="ftr" sz="quarter" idx="3"/>
          </p:nvPr>
        </p:nvSpPr>
        <p:spPr/>
        <p:txBody>
          <a:bodyPr/>
          <a:lstStyle/>
          <a:p>
            <a:r>
              <a:rPr lang="en-US"/>
              <a:t>Machine Learning (COMP 135)</a:t>
            </a:r>
            <a:endParaRPr lang="en-US" dirty="0"/>
          </a:p>
        </p:txBody>
      </p:sp>
      <p:sp>
        <p:nvSpPr>
          <p:cNvPr id="5" name="Slide Number Placeholder 4">
            <a:extLst>
              <a:ext uri="{FF2B5EF4-FFF2-40B4-BE49-F238E27FC236}">
                <a16:creationId xmlns:a16="http://schemas.microsoft.com/office/drawing/2014/main" id="{5E72A6E1-2422-4D42-8DCD-DE5077054E6F}"/>
              </a:ext>
            </a:extLst>
          </p:cNvPr>
          <p:cNvSpPr>
            <a:spLocks noGrp="1"/>
          </p:cNvSpPr>
          <p:nvPr>
            <p:ph type="sldNum" sz="quarter" idx="4"/>
          </p:nvPr>
        </p:nvSpPr>
        <p:spPr/>
        <p:txBody>
          <a:bodyPr/>
          <a:lstStyle/>
          <a:p>
            <a:fld id="{CF871E9B-9377-9E47-A740-0327C5A5B6B1}" type="slidenum">
              <a:rPr lang="en-US" smtClean="0"/>
              <a:pPr/>
              <a:t>12</a:t>
            </a:fld>
            <a:endParaRPr lang="en-US" dirty="0"/>
          </a:p>
        </p:txBody>
      </p:sp>
      <p:pic>
        <p:nvPicPr>
          <p:cNvPr id="7" name="Picture 6">
            <a:extLst>
              <a:ext uri="{FF2B5EF4-FFF2-40B4-BE49-F238E27FC236}">
                <a16:creationId xmlns:a16="http://schemas.microsoft.com/office/drawing/2014/main" id="{55D09AC3-A413-A845-8615-BD4E131AC87C}"/>
              </a:ext>
            </a:extLst>
          </p:cNvPr>
          <p:cNvPicPr>
            <a:picLocks noChangeAspect="1"/>
          </p:cNvPicPr>
          <p:nvPr/>
        </p:nvPicPr>
        <p:blipFill>
          <a:blip r:embed="rId2"/>
          <a:stretch>
            <a:fillRect/>
          </a:stretch>
        </p:blipFill>
        <p:spPr>
          <a:xfrm>
            <a:off x="1719262" y="1280795"/>
            <a:ext cx="5705475" cy="1047750"/>
          </a:xfrm>
          <a:prstGeom prst="rect">
            <a:avLst/>
          </a:prstGeom>
        </p:spPr>
      </p:pic>
    </p:spTree>
    <p:extLst>
      <p:ext uri="{BB962C8B-B14F-4D97-AF65-F5344CB8AC3E}">
        <p14:creationId xmlns:p14="http://schemas.microsoft.com/office/powerpoint/2010/main" val="414906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Levels of Regularization</a:t>
            </a:r>
          </a:p>
        </p:txBody>
      </p:sp>
      <p:sp>
        <p:nvSpPr>
          <p:cNvPr id="11" name="Content Placeholder 10"/>
          <p:cNvSpPr>
            <a:spLocks noGrp="1"/>
          </p:cNvSpPr>
          <p:nvPr>
            <p:ph sz="quarter" idx="1"/>
          </p:nvPr>
        </p:nvSpPr>
        <p:spPr>
          <a:xfrm>
            <a:off x="457200" y="4682300"/>
            <a:ext cx="8229600" cy="1667700"/>
          </a:xfrm>
        </p:spPr>
        <p:txBody>
          <a:bodyPr>
            <a:normAutofit lnSpcReduction="10000"/>
          </a:bodyPr>
          <a:lstStyle/>
          <a:p>
            <a:r>
              <a:rPr lang="en-US" dirty="0"/>
              <a:t>For a given value of </a:t>
            </a:r>
            <a:r>
              <a:rPr lang="en-US" i="1" dirty="0">
                <a:latin typeface="Bookman Old Style" panose="02050604050505020204" pitchFamily="18" charset="0"/>
              </a:rPr>
              <a:t>p</a:t>
            </a:r>
            <a:r>
              <a:rPr lang="en-US" dirty="0"/>
              <a:t>, we can explore higher or lower values of control parameter </a:t>
            </a:r>
            <a:r>
              <a:rPr lang="en-US" dirty="0" err="1"/>
              <a:t>λ</a:t>
            </a:r>
            <a:endParaRPr lang="en-US" dirty="0"/>
          </a:p>
          <a:p>
            <a:pPr lvl="1"/>
            <a:r>
              <a:rPr lang="en-US" dirty="0"/>
              <a:t>Very </a:t>
            </a:r>
            <a:r>
              <a:rPr lang="en-US" dirty="0">
                <a:solidFill>
                  <a:schemeClr val="accent3"/>
                </a:solidFill>
              </a:rPr>
              <a:t>low</a:t>
            </a:r>
            <a:r>
              <a:rPr lang="en-US" dirty="0"/>
              <a:t> values </a:t>
            </a:r>
            <a:r>
              <a:rPr lang="en-US" b="1" i="1" dirty="0"/>
              <a:t>may</a:t>
            </a:r>
            <a:r>
              <a:rPr lang="en-US" dirty="0"/>
              <a:t> generate </a:t>
            </a:r>
            <a:r>
              <a:rPr lang="en-US" dirty="0">
                <a:solidFill>
                  <a:schemeClr val="accent3"/>
                </a:solidFill>
              </a:rPr>
              <a:t>overfitting</a:t>
            </a:r>
            <a:endParaRPr lang="en-US" dirty="0"/>
          </a:p>
          <a:p>
            <a:pPr lvl="1"/>
            <a:r>
              <a:rPr lang="en-US" dirty="0"/>
              <a:t>Very </a:t>
            </a:r>
            <a:r>
              <a:rPr lang="en-US" dirty="0">
                <a:solidFill>
                  <a:schemeClr val="accent3"/>
                </a:solidFill>
              </a:rPr>
              <a:t>high</a:t>
            </a:r>
            <a:r>
              <a:rPr lang="en-US" dirty="0"/>
              <a:t> values </a:t>
            </a:r>
            <a:r>
              <a:rPr lang="en-US" b="1" i="1" dirty="0"/>
              <a:t>may</a:t>
            </a:r>
            <a:r>
              <a:rPr lang="en-US" dirty="0"/>
              <a:t> generate </a:t>
            </a:r>
            <a:r>
              <a:rPr lang="en-US" dirty="0">
                <a:solidFill>
                  <a:schemeClr val="accent3"/>
                </a:solidFill>
              </a:rPr>
              <a:t>underfitting</a:t>
            </a:r>
          </a:p>
          <a:p>
            <a:pPr lvl="1"/>
            <a:endParaRPr lang="en-US" dirty="0">
              <a:solidFill>
                <a:schemeClr val="accent3"/>
              </a:solidFill>
            </a:endParaRPr>
          </a:p>
          <a:p>
            <a:endParaRPr lang="en-US" dirty="0"/>
          </a:p>
        </p:txBody>
      </p:sp>
      <p:sp>
        <p:nvSpPr>
          <p:cNvPr id="8" name="Footer Placeholder 7"/>
          <p:cNvSpPr>
            <a:spLocks noGrp="1"/>
          </p:cNvSpPr>
          <p:nvPr>
            <p:ph type="ftr" sz="quarter" idx="3"/>
          </p:nvPr>
        </p:nvSpPr>
        <p:spPr/>
        <p:txBody>
          <a:bodyPr/>
          <a:lstStyle/>
          <a:p>
            <a:r>
              <a:rPr lang="en-US"/>
              <a:t>Machine Learning (COMP 135)</a:t>
            </a:r>
            <a:endParaRPr lang="en-US" dirty="0"/>
          </a:p>
        </p:txBody>
      </p:sp>
      <p:sp>
        <p:nvSpPr>
          <p:cNvPr id="9" name="Slide Number Placeholder 8"/>
          <p:cNvSpPr>
            <a:spLocks noGrp="1"/>
          </p:cNvSpPr>
          <p:nvPr>
            <p:ph type="sldNum" sz="quarter" idx="4"/>
          </p:nvPr>
        </p:nvSpPr>
        <p:spPr/>
        <p:txBody>
          <a:bodyPr/>
          <a:lstStyle/>
          <a:p>
            <a:fld id="{CF871E9B-9377-9E47-A740-0327C5A5B6B1}" type="slidenum">
              <a:rPr lang="en-US" smtClean="0"/>
              <a:pPr/>
              <a:t>13</a:t>
            </a:fld>
            <a:endParaRPr lang="en-US" dirty="0"/>
          </a:p>
        </p:txBody>
      </p:sp>
      <p:pic>
        <p:nvPicPr>
          <p:cNvPr id="5" name="Picture 4" descr="Order-9 polynomial fit to data points.  Scatter plot with highly irregular, complex curve, clearly over-fitting as it passes through all data, but often lies far out of range.">
            <a:extLst>
              <a:ext uri="{FF2B5EF4-FFF2-40B4-BE49-F238E27FC236}">
                <a16:creationId xmlns:a16="http://schemas.microsoft.com/office/drawing/2014/main" id="{1D2C9C57-FEDA-1344-AB18-F94917BDD0F0}"/>
              </a:ext>
            </a:extLst>
          </p:cNvPr>
          <p:cNvPicPr>
            <a:picLocks noChangeAspect="1"/>
          </p:cNvPicPr>
          <p:nvPr/>
        </p:nvPicPr>
        <p:blipFill>
          <a:blip r:embed="rId2"/>
          <a:stretch>
            <a:fillRect/>
          </a:stretch>
        </p:blipFill>
        <p:spPr>
          <a:xfrm>
            <a:off x="68580" y="1713982"/>
            <a:ext cx="3974592" cy="2877312"/>
          </a:xfrm>
          <a:prstGeom prst="rect">
            <a:avLst/>
          </a:prstGeom>
        </p:spPr>
      </p:pic>
      <p:sp>
        <p:nvSpPr>
          <p:cNvPr id="19" name="Text Placeholder 7">
            <a:extLst>
              <a:ext uri="{FF2B5EF4-FFF2-40B4-BE49-F238E27FC236}">
                <a16:creationId xmlns:a16="http://schemas.microsoft.com/office/drawing/2014/main" id="{EA13691F-8634-4341-A261-C6F29D4E148B}"/>
              </a:ext>
            </a:extLst>
          </p:cNvPr>
          <p:cNvSpPr txBox="1">
            <a:spLocks/>
          </p:cNvSpPr>
          <p:nvPr/>
        </p:nvSpPr>
        <p:spPr>
          <a:xfrm>
            <a:off x="606553" y="1291917"/>
            <a:ext cx="3196673" cy="53688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None/>
            </a:pPr>
            <a:r>
              <a:rPr lang="en-US" sz="2000" dirty="0">
                <a:latin typeface="Bookman Old Style"/>
                <a:cs typeface="Bookman Old Style"/>
              </a:rPr>
              <a:t>(</a:t>
            </a:r>
            <a:r>
              <a:rPr lang="en-US" sz="2000" dirty="0" err="1"/>
              <a:t>λ</a:t>
            </a:r>
            <a:r>
              <a:rPr lang="en-US" sz="2000" dirty="0"/>
              <a:t> = 0): No regularization</a:t>
            </a:r>
            <a:endParaRPr lang="en-US" sz="2000" dirty="0">
              <a:latin typeface="Bookman Old Style"/>
              <a:cs typeface="Bookman Old Style"/>
            </a:endParaRPr>
          </a:p>
        </p:txBody>
      </p:sp>
      <p:pic>
        <p:nvPicPr>
          <p:cNvPr id="13" name="Picture 12" descr="Scatter plot with line drawn through points.">
            <a:extLst>
              <a:ext uri="{FF2B5EF4-FFF2-40B4-BE49-F238E27FC236}">
                <a16:creationId xmlns:a16="http://schemas.microsoft.com/office/drawing/2014/main" id="{99C12776-F25B-D04D-804F-5E826E48FF00}"/>
              </a:ext>
            </a:extLst>
          </p:cNvPr>
          <p:cNvPicPr>
            <a:picLocks noChangeAspect="1"/>
          </p:cNvPicPr>
          <p:nvPr/>
        </p:nvPicPr>
        <p:blipFill>
          <a:blip r:embed="rId3"/>
          <a:stretch>
            <a:fillRect/>
          </a:stretch>
        </p:blipFill>
        <p:spPr>
          <a:xfrm>
            <a:off x="4572000" y="1713982"/>
            <a:ext cx="3953510" cy="2863850"/>
          </a:xfrm>
          <a:prstGeom prst="rect">
            <a:avLst/>
          </a:prstGeom>
        </p:spPr>
      </p:pic>
      <p:sp>
        <p:nvSpPr>
          <p:cNvPr id="15" name="Text Placeholder 7">
            <a:extLst>
              <a:ext uri="{FF2B5EF4-FFF2-40B4-BE49-F238E27FC236}">
                <a16:creationId xmlns:a16="http://schemas.microsoft.com/office/drawing/2014/main" id="{EFDE4B62-7A90-0146-A9B0-9EFD259D50DC}"/>
              </a:ext>
            </a:extLst>
          </p:cNvPr>
          <p:cNvSpPr txBox="1">
            <a:spLocks/>
          </p:cNvSpPr>
          <p:nvPr/>
        </p:nvSpPr>
        <p:spPr>
          <a:xfrm>
            <a:off x="5261527" y="1295400"/>
            <a:ext cx="3196673" cy="536883"/>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None/>
            </a:pPr>
            <a:r>
              <a:rPr lang="en-US" sz="2000" dirty="0">
                <a:latin typeface="Bookman Old Style"/>
                <a:cs typeface="Bookman Old Style"/>
              </a:rPr>
              <a:t>(</a:t>
            </a:r>
            <a:r>
              <a:rPr lang="en-US" sz="2000" dirty="0" err="1"/>
              <a:t>λ</a:t>
            </a:r>
            <a:r>
              <a:rPr lang="en-US" sz="2000" dirty="0"/>
              <a:t> &gt;&gt; 0): Heavy regularization</a:t>
            </a:r>
            <a:endParaRPr lang="en-US" sz="2000" dirty="0">
              <a:latin typeface="Bookman Old Style"/>
              <a:cs typeface="Bookman Old Style"/>
            </a:endParaRPr>
          </a:p>
        </p:txBody>
      </p:sp>
      <p:sp>
        <p:nvSpPr>
          <p:cNvPr id="3" name="Freeform 2">
            <a:extLst>
              <a:ext uri="{FF2B5EF4-FFF2-40B4-BE49-F238E27FC236}">
                <a16:creationId xmlns:a16="http://schemas.microsoft.com/office/drawing/2014/main" id="{B0AAE5C4-73BB-6949-9D34-32E6B5945D0E}"/>
              </a:ext>
            </a:extLst>
          </p:cNvPr>
          <p:cNvSpPr/>
          <p:nvPr/>
        </p:nvSpPr>
        <p:spPr>
          <a:xfrm>
            <a:off x="4994031" y="2133600"/>
            <a:ext cx="3511296" cy="1225062"/>
          </a:xfrm>
          <a:custGeom>
            <a:avLst/>
            <a:gdLst>
              <a:gd name="connsiteX0" fmla="*/ 0 w 3731993"/>
              <a:gd name="connsiteY0" fmla="*/ 1606062 h 1606062"/>
              <a:gd name="connsiteX1" fmla="*/ 1981200 w 3731993"/>
              <a:gd name="connsiteY1" fmla="*/ 1078523 h 1606062"/>
              <a:gd name="connsiteX2" fmla="*/ 3458307 w 3731993"/>
              <a:gd name="connsiteY2" fmla="*/ 222739 h 1606062"/>
              <a:gd name="connsiteX3" fmla="*/ 3727938 w 3731993"/>
              <a:gd name="connsiteY3" fmla="*/ 0 h 1606062"/>
            </a:gdLst>
            <a:ahLst/>
            <a:cxnLst>
              <a:cxn ang="0">
                <a:pos x="connsiteX0" y="connsiteY0"/>
              </a:cxn>
              <a:cxn ang="0">
                <a:pos x="connsiteX1" y="connsiteY1"/>
              </a:cxn>
              <a:cxn ang="0">
                <a:pos x="connsiteX2" y="connsiteY2"/>
              </a:cxn>
              <a:cxn ang="0">
                <a:pos x="connsiteX3" y="connsiteY3"/>
              </a:cxn>
            </a:cxnLst>
            <a:rect l="l" t="t" r="r" b="b"/>
            <a:pathLst>
              <a:path w="3731993" h="1606062">
                <a:moveTo>
                  <a:pt x="0" y="1606062"/>
                </a:moveTo>
                <a:cubicBezTo>
                  <a:pt x="702408" y="1457569"/>
                  <a:pt x="1404816" y="1309077"/>
                  <a:pt x="1981200" y="1078523"/>
                </a:cubicBezTo>
                <a:cubicBezTo>
                  <a:pt x="2557584" y="847969"/>
                  <a:pt x="3167184" y="402493"/>
                  <a:pt x="3458307" y="222739"/>
                </a:cubicBezTo>
                <a:cubicBezTo>
                  <a:pt x="3749430" y="42985"/>
                  <a:pt x="3738684" y="21492"/>
                  <a:pt x="3727938" y="0"/>
                </a:cubicBezTo>
              </a:path>
            </a:pathLst>
          </a:custGeom>
          <a:noFill/>
          <a:ln w="222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94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Regularization and Bias/Variance</a:t>
            </a:r>
          </a:p>
        </p:txBody>
      </p:sp>
      <p:sp>
        <p:nvSpPr>
          <p:cNvPr id="11" name="Content Placeholder 10"/>
          <p:cNvSpPr>
            <a:spLocks noGrp="1"/>
          </p:cNvSpPr>
          <p:nvPr>
            <p:ph sz="quarter" idx="1"/>
          </p:nvPr>
        </p:nvSpPr>
        <p:spPr>
          <a:xfrm>
            <a:off x="457200" y="4682300"/>
            <a:ext cx="8229600" cy="1667700"/>
          </a:xfrm>
        </p:spPr>
        <p:txBody>
          <a:bodyPr>
            <a:normAutofit fontScale="92500" lnSpcReduction="20000"/>
          </a:bodyPr>
          <a:lstStyle/>
          <a:p>
            <a:r>
              <a:rPr lang="en-US" dirty="0"/>
              <a:t>An overfit model often has </a:t>
            </a:r>
            <a:r>
              <a:rPr lang="en-US" dirty="0">
                <a:solidFill>
                  <a:schemeClr val="accent3"/>
                </a:solidFill>
              </a:rPr>
              <a:t>low bias </a:t>
            </a:r>
            <a:r>
              <a:rPr lang="en-US" dirty="0"/>
              <a:t>but </a:t>
            </a:r>
            <a:r>
              <a:rPr lang="en-US" dirty="0">
                <a:solidFill>
                  <a:schemeClr val="accent3"/>
                </a:solidFill>
              </a:rPr>
              <a:t>high variance</a:t>
            </a:r>
          </a:p>
          <a:p>
            <a:pPr lvl="1"/>
            <a:r>
              <a:rPr lang="en-US" dirty="0"/>
              <a:t>Training data is captured precisely, but so is noise, and result fits other data poorly</a:t>
            </a:r>
          </a:p>
          <a:p>
            <a:r>
              <a:rPr lang="en-US" dirty="0"/>
              <a:t>An underfit model often has </a:t>
            </a:r>
            <a:r>
              <a:rPr lang="en-US" dirty="0">
                <a:solidFill>
                  <a:schemeClr val="accent3"/>
                </a:solidFill>
              </a:rPr>
              <a:t>high bias </a:t>
            </a:r>
            <a:r>
              <a:rPr lang="en-US" dirty="0"/>
              <a:t>but </a:t>
            </a:r>
            <a:r>
              <a:rPr lang="en-US" dirty="0">
                <a:solidFill>
                  <a:schemeClr val="accent3"/>
                </a:solidFill>
              </a:rPr>
              <a:t>low variance</a:t>
            </a:r>
          </a:p>
          <a:p>
            <a:pPr lvl="1"/>
            <a:r>
              <a:rPr lang="en-US" dirty="0"/>
              <a:t>Simple, less-noisy models that do not capture our data very well</a:t>
            </a:r>
          </a:p>
          <a:p>
            <a:pPr lvl="1"/>
            <a:endParaRPr lang="en-US" dirty="0">
              <a:solidFill>
                <a:schemeClr val="accent3"/>
              </a:solidFill>
            </a:endParaRPr>
          </a:p>
          <a:p>
            <a:endParaRPr lang="en-US" dirty="0"/>
          </a:p>
        </p:txBody>
      </p:sp>
      <p:sp>
        <p:nvSpPr>
          <p:cNvPr id="8" name="Footer Placeholder 7"/>
          <p:cNvSpPr>
            <a:spLocks noGrp="1"/>
          </p:cNvSpPr>
          <p:nvPr>
            <p:ph type="ftr" sz="quarter" idx="3"/>
          </p:nvPr>
        </p:nvSpPr>
        <p:spPr/>
        <p:txBody>
          <a:bodyPr/>
          <a:lstStyle/>
          <a:p>
            <a:r>
              <a:rPr lang="en-US"/>
              <a:t>Machine Learning (COMP 135)</a:t>
            </a:r>
            <a:endParaRPr lang="en-US" dirty="0"/>
          </a:p>
        </p:txBody>
      </p:sp>
      <p:sp>
        <p:nvSpPr>
          <p:cNvPr id="9" name="Slide Number Placeholder 8"/>
          <p:cNvSpPr>
            <a:spLocks noGrp="1"/>
          </p:cNvSpPr>
          <p:nvPr>
            <p:ph type="sldNum" sz="quarter" idx="4"/>
          </p:nvPr>
        </p:nvSpPr>
        <p:spPr/>
        <p:txBody>
          <a:bodyPr/>
          <a:lstStyle/>
          <a:p>
            <a:fld id="{CF871E9B-9377-9E47-A740-0327C5A5B6B1}" type="slidenum">
              <a:rPr lang="en-US" smtClean="0"/>
              <a:pPr/>
              <a:t>14</a:t>
            </a:fld>
            <a:endParaRPr lang="en-US" dirty="0"/>
          </a:p>
        </p:txBody>
      </p:sp>
      <p:pic>
        <p:nvPicPr>
          <p:cNvPr id="5" name="Picture 4" descr="Order-9 polynomial fit to data points.  Scatter plot with highly irregular, complex curve, clearly over-fitting as it passes through all data, but often lies far out of range.">
            <a:extLst>
              <a:ext uri="{FF2B5EF4-FFF2-40B4-BE49-F238E27FC236}">
                <a16:creationId xmlns:a16="http://schemas.microsoft.com/office/drawing/2014/main" id="{1D2C9C57-FEDA-1344-AB18-F94917BDD0F0}"/>
              </a:ext>
            </a:extLst>
          </p:cNvPr>
          <p:cNvPicPr>
            <a:picLocks noChangeAspect="1"/>
          </p:cNvPicPr>
          <p:nvPr/>
        </p:nvPicPr>
        <p:blipFill>
          <a:blip r:embed="rId2"/>
          <a:stretch>
            <a:fillRect/>
          </a:stretch>
        </p:blipFill>
        <p:spPr>
          <a:xfrm>
            <a:off x="68580" y="1713982"/>
            <a:ext cx="3974592" cy="2877312"/>
          </a:xfrm>
          <a:prstGeom prst="rect">
            <a:avLst/>
          </a:prstGeom>
        </p:spPr>
      </p:pic>
      <p:sp>
        <p:nvSpPr>
          <p:cNvPr id="19" name="Text Placeholder 7">
            <a:extLst>
              <a:ext uri="{FF2B5EF4-FFF2-40B4-BE49-F238E27FC236}">
                <a16:creationId xmlns:a16="http://schemas.microsoft.com/office/drawing/2014/main" id="{EA13691F-8634-4341-A261-C6F29D4E148B}"/>
              </a:ext>
            </a:extLst>
          </p:cNvPr>
          <p:cNvSpPr txBox="1">
            <a:spLocks/>
          </p:cNvSpPr>
          <p:nvPr/>
        </p:nvSpPr>
        <p:spPr>
          <a:xfrm>
            <a:off x="606553" y="1291917"/>
            <a:ext cx="3196673" cy="53688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None/>
            </a:pPr>
            <a:r>
              <a:rPr lang="en-US" sz="2000" dirty="0">
                <a:latin typeface="Bookman Old Style"/>
                <a:cs typeface="Bookman Old Style"/>
              </a:rPr>
              <a:t>(</a:t>
            </a:r>
            <a:r>
              <a:rPr lang="en-US" sz="2000" dirty="0" err="1"/>
              <a:t>λ</a:t>
            </a:r>
            <a:r>
              <a:rPr lang="en-US" sz="2000" dirty="0"/>
              <a:t> = 0): No regularization</a:t>
            </a:r>
            <a:endParaRPr lang="en-US" sz="2000" dirty="0">
              <a:latin typeface="Bookman Old Style"/>
              <a:cs typeface="Bookman Old Style"/>
            </a:endParaRPr>
          </a:p>
        </p:txBody>
      </p:sp>
      <p:pic>
        <p:nvPicPr>
          <p:cNvPr id="13" name="Picture 12" descr="Scatter plot with line drawn through points.">
            <a:extLst>
              <a:ext uri="{FF2B5EF4-FFF2-40B4-BE49-F238E27FC236}">
                <a16:creationId xmlns:a16="http://schemas.microsoft.com/office/drawing/2014/main" id="{99C12776-F25B-D04D-804F-5E826E48FF00}"/>
              </a:ext>
            </a:extLst>
          </p:cNvPr>
          <p:cNvPicPr>
            <a:picLocks noChangeAspect="1"/>
          </p:cNvPicPr>
          <p:nvPr/>
        </p:nvPicPr>
        <p:blipFill>
          <a:blip r:embed="rId3"/>
          <a:stretch>
            <a:fillRect/>
          </a:stretch>
        </p:blipFill>
        <p:spPr>
          <a:xfrm>
            <a:off x="4572000" y="1713982"/>
            <a:ext cx="3953510" cy="2863850"/>
          </a:xfrm>
          <a:prstGeom prst="rect">
            <a:avLst/>
          </a:prstGeom>
        </p:spPr>
      </p:pic>
      <p:sp>
        <p:nvSpPr>
          <p:cNvPr id="15" name="Text Placeholder 7">
            <a:extLst>
              <a:ext uri="{FF2B5EF4-FFF2-40B4-BE49-F238E27FC236}">
                <a16:creationId xmlns:a16="http://schemas.microsoft.com/office/drawing/2014/main" id="{EFDE4B62-7A90-0146-A9B0-9EFD259D50DC}"/>
              </a:ext>
            </a:extLst>
          </p:cNvPr>
          <p:cNvSpPr txBox="1">
            <a:spLocks/>
          </p:cNvSpPr>
          <p:nvPr/>
        </p:nvSpPr>
        <p:spPr>
          <a:xfrm>
            <a:off x="5261527" y="1295400"/>
            <a:ext cx="3196673" cy="536883"/>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None/>
            </a:pPr>
            <a:r>
              <a:rPr lang="en-US" sz="2000" dirty="0">
                <a:latin typeface="Bookman Old Style"/>
                <a:cs typeface="Bookman Old Style"/>
              </a:rPr>
              <a:t>(</a:t>
            </a:r>
            <a:r>
              <a:rPr lang="en-US" sz="2000" dirty="0" err="1"/>
              <a:t>λ</a:t>
            </a:r>
            <a:r>
              <a:rPr lang="en-US" sz="2000" dirty="0"/>
              <a:t> &gt;&gt; 0): Heavy regularization</a:t>
            </a:r>
            <a:endParaRPr lang="en-US" sz="2000" dirty="0">
              <a:latin typeface="Bookman Old Style"/>
              <a:cs typeface="Bookman Old Style"/>
            </a:endParaRPr>
          </a:p>
        </p:txBody>
      </p:sp>
      <p:sp>
        <p:nvSpPr>
          <p:cNvPr id="3" name="Freeform 2">
            <a:extLst>
              <a:ext uri="{FF2B5EF4-FFF2-40B4-BE49-F238E27FC236}">
                <a16:creationId xmlns:a16="http://schemas.microsoft.com/office/drawing/2014/main" id="{B0AAE5C4-73BB-6949-9D34-32E6B5945D0E}"/>
              </a:ext>
            </a:extLst>
          </p:cNvPr>
          <p:cNvSpPr/>
          <p:nvPr/>
        </p:nvSpPr>
        <p:spPr>
          <a:xfrm>
            <a:off x="4994031" y="2133600"/>
            <a:ext cx="3511296" cy="1225062"/>
          </a:xfrm>
          <a:custGeom>
            <a:avLst/>
            <a:gdLst>
              <a:gd name="connsiteX0" fmla="*/ 0 w 3731993"/>
              <a:gd name="connsiteY0" fmla="*/ 1606062 h 1606062"/>
              <a:gd name="connsiteX1" fmla="*/ 1981200 w 3731993"/>
              <a:gd name="connsiteY1" fmla="*/ 1078523 h 1606062"/>
              <a:gd name="connsiteX2" fmla="*/ 3458307 w 3731993"/>
              <a:gd name="connsiteY2" fmla="*/ 222739 h 1606062"/>
              <a:gd name="connsiteX3" fmla="*/ 3727938 w 3731993"/>
              <a:gd name="connsiteY3" fmla="*/ 0 h 1606062"/>
            </a:gdLst>
            <a:ahLst/>
            <a:cxnLst>
              <a:cxn ang="0">
                <a:pos x="connsiteX0" y="connsiteY0"/>
              </a:cxn>
              <a:cxn ang="0">
                <a:pos x="connsiteX1" y="connsiteY1"/>
              </a:cxn>
              <a:cxn ang="0">
                <a:pos x="connsiteX2" y="connsiteY2"/>
              </a:cxn>
              <a:cxn ang="0">
                <a:pos x="connsiteX3" y="connsiteY3"/>
              </a:cxn>
            </a:cxnLst>
            <a:rect l="l" t="t" r="r" b="b"/>
            <a:pathLst>
              <a:path w="3731993" h="1606062">
                <a:moveTo>
                  <a:pt x="0" y="1606062"/>
                </a:moveTo>
                <a:cubicBezTo>
                  <a:pt x="702408" y="1457569"/>
                  <a:pt x="1404816" y="1309077"/>
                  <a:pt x="1981200" y="1078523"/>
                </a:cubicBezTo>
                <a:cubicBezTo>
                  <a:pt x="2557584" y="847969"/>
                  <a:pt x="3167184" y="402493"/>
                  <a:pt x="3458307" y="222739"/>
                </a:cubicBezTo>
                <a:cubicBezTo>
                  <a:pt x="3749430" y="42985"/>
                  <a:pt x="3738684" y="21492"/>
                  <a:pt x="3727938" y="0"/>
                </a:cubicBezTo>
              </a:path>
            </a:pathLst>
          </a:custGeom>
          <a:noFill/>
          <a:ln w="222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3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Basic Effects of Regularization</a:t>
            </a:r>
          </a:p>
        </p:txBody>
      </p:sp>
      <p:sp>
        <p:nvSpPr>
          <p:cNvPr id="11" name="Content Placeholder 10"/>
          <p:cNvSpPr>
            <a:spLocks noGrp="1"/>
          </p:cNvSpPr>
          <p:nvPr>
            <p:ph sz="quarter" idx="1"/>
          </p:nvPr>
        </p:nvSpPr>
        <p:spPr>
          <a:xfrm>
            <a:off x="504092" y="4985224"/>
            <a:ext cx="8229600" cy="1364775"/>
          </a:xfrm>
        </p:spPr>
        <p:txBody>
          <a:bodyPr>
            <a:normAutofit fontScale="77500" lnSpcReduction="20000"/>
          </a:bodyPr>
          <a:lstStyle/>
          <a:p>
            <a:r>
              <a:rPr lang="en-US" dirty="0"/>
              <a:t>An ideal solution seeks values of </a:t>
            </a:r>
            <a:r>
              <a:rPr lang="en-US" dirty="0" err="1"/>
              <a:t>λ</a:t>
            </a:r>
            <a:r>
              <a:rPr lang="en-US" dirty="0"/>
              <a:t> that lead to overall best performance across training/testing data, </a:t>
            </a:r>
            <a:r>
              <a:rPr lang="en-US" b="1" i="1" dirty="0"/>
              <a:t>balancing </a:t>
            </a:r>
            <a:r>
              <a:rPr lang="en-US" dirty="0"/>
              <a:t>bias and variance trade-offs</a:t>
            </a:r>
          </a:p>
          <a:p>
            <a:pPr lvl="1"/>
            <a:r>
              <a:rPr lang="en-US" dirty="0"/>
              <a:t>Allows for more complex models, responding to subtle combinations of features</a:t>
            </a:r>
          </a:p>
          <a:p>
            <a:pPr lvl="1"/>
            <a:r>
              <a:rPr lang="en-US" dirty="0"/>
              <a:t>Helps avoid models that perform highly in training but are awful on new data</a:t>
            </a:r>
          </a:p>
          <a:p>
            <a:pPr lvl="1"/>
            <a:endParaRPr lang="en-US" dirty="0">
              <a:solidFill>
                <a:schemeClr val="accent3"/>
              </a:solidFill>
            </a:endParaRPr>
          </a:p>
          <a:p>
            <a:endParaRPr lang="en-US" dirty="0"/>
          </a:p>
        </p:txBody>
      </p:sp>
      <p:sp>
        <p:nvSpPr>
          <p:cNvPr id="8" name="Footer Placeholder 7"/>
          <p:cNvSpPr>
            <a:spLocks noGrp="1"/>
          </p:cNvSpPr>
          <p:nvPr>
            <p:ph type="ftr" sz="quarter" idx="3"/>
          </p:nvPr>
        </p:nvSpPr>
        <p:spPr/>
        <p:txBody>
          <a:bodyPr/>
          <a:lstStyle/>
          <a:p>
            <a:r>
              <a:rPr lang="en-US"/>
              <a:t>Machine Learning (COMP 135)</a:t>
            </a:r>
            <a:endParaRPr lang="en-US" dirty="0"/>
          </a:p>
        </p:txBody>
      </p:sp>
      <p:sp>
        <p:nvSpPr>
          <p:cNvPr id="9" name="Slide Number Placeholder 8"/>
          <p:cNvSpPr>
            <a:spLocks noGrp="1"/>
          </p:cNvSpPr>
          <p:nvPr>
            <p:ph type="sldNum" sz="quarter" idx="4"/>
          </p:nvPr>
        </p:nvSpPr>
        <p:spPr/>
        <p:txBody>
          <a:bodyPr/>
          <a:lstStyle/>
          <a:p>
            <a:fld id="{CF871E9B-9377-9E47-A740-0327C5A5B6B1}" type="slidenum">
              <a:rPr lang="en-US" smtClean="0"/>
              <a:pPr/>
              <a:t>15</a:t>
            </a:fld>
            <a:endParaRPr lang="en-US" dirty="0"/>
          </a:p>
        </p:txBody>
      </p:sp>
      <p:sp>
        <p:nvSpPr>
          <p:cNvPr id="16" name="Oval 15">
            <a:extLst>
              <a:ext uri="{FF2B5EF4-FFF2-40B4-BE49-F238E27FC236}">
                <a16:creationId xmlns:a16="http://schemas.microsoft.com/office/drawing/2014/main" id="{B70B901F-AE9F-7C48-9BB3-CF9978745E44}"/>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7">
            <a:extLst>
              <a:ext uri="{FF2B5EF4-FFF2-40B4-BE49-F238E27FC236}">
                <a16:creationId xmlns:a16="http://schemas.microsoft.com/office/drawing/2014/main" id="{EFDE4B62-7A90-0146-A9B0-9EFD259D50DC}"/>
              </a:ext>
            </a:extLst>
          </p:cNvPr>
          <p:cNvSpPr txBox="1">
            <a:spLocks/>
          </p:cNvSpPr>
          <p:nvPr/>
        </p:nvSpPr>
        <p:spPr>
          <a:xfrm>
            <a:off x="2324100" y="1246010"/>
            <a:ext cx="4495800" cy="53688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None/>
            </a:pPr>
            <a:r>
              <a:rPr lang="en-US" sz="2000" dirty="0">
                <a:latin typeface="Bookman Old Style"/>
                <a:cs typeface="Bookman Old Style"/>
              </a:rPr>
              <a:t>(</a:t>
            </a:r>
            <a:r>
              <a:rPr lang="en-US" sz="2000" dirty="0" err="1"/>
              <a:t>λ</a:t>
            </a:r>
            <a:r>
              <a:rPr lang="en-US" sz="2000" dirty="0"/>
              <a:t> = “just right”): Moderate regularization</a:t>
            </a:r>
            <a:endParaRPr lang="en-US" sz="2000" dirty="0">
              <a:latin typeface="Bookman Old Style"/>
              <a:cs typeface="Bookman Old Style"/>
            </a:endParaRPr>
          </a:p>
        </p:txBody>
      </p:sp>
      <p:grpSp>
        <p:nvGrpSpPr>
          <p:cNvPr id="12" name="Group 11">
            <a:extLst>
              <a:ext uri="{FF2B5EF4-FFF2-40B4-BE49-F238E27FC236}">
                <a16:creationId xmlns:a16="http://schemas.microsoft.com/office/drawing/2014/main" id="{4D88F901-6451-8D44-BF34-DA96A18BC0FC}"/>
              </a:ext>
            </a:extLst>
          </p:cNvPr>
          <p:cNvGrpSpPr/>
          <p:nvPr/>
        </p:nvGrpSpPr>
        <p:grpSpPr>
          <a:xfrm>
            <a:off x="2057400" y="1752600"/>
            <a:ext cx="4333124" cy="3213567"/>
            <a:chOff x="4191000" y="3142783"/>
            <a:chExt cx="4333124" cy="3213567"/>
          </a:xfrm>
        </p:grpSpPr>
        <p:pic>
          <p:nvPicPr>
            <p:cNvPr id="14" name="Picture 13" descr="Scatter plot with line drawn through points.">
              <a:extLst>
                <a:ext uri="{FF2B5EF4-FFF2-40B4-BE49-F238E27FC236}">
                  <a16:creationId xmlns:a16="http://schemas.microsoft.com/office/drawing/2014/main" id="{21647F67-0EE0-2047-BD45-85533C1FD0A3}"/>
                </a:ext>
              </a:extLst>
            </p:cNvPr>
            <p:cNvPicPr>
              <a:picLocks noChangeAspect="1"/>
            </p:cNvPicPr>
            <p:nvPr/>
          </p:nvPicPr>
          <p:blipFill>
            <a:blip r:embed="rId2"/>
            <a:stretch>
              <a:fillRect/>
            </a:stretch>
          </p:blipFill>
          <p:spPr>
            <a:xfrm>
              <a:off x="4191000" y="3142783"/>
              <a:ext cx="4333124" cy="3213567"/>
            </a:xfrm>
            <a:prstGeom prst="rect">
              <a:avLst/>
            </a:prstGeom>
          </p:spPr>
        </p:pic>
        <p:sp>
          <p:nvSpPr>
            <p:cNvPr id="17" name="Freeform 16">
              <a:extLst>
                <a:ext uri="{FF2B5EF4-FFF2-40B4-BE49-F238E27FC236}">
                  <a16:creationId xmlns:a16="http://schemas.microsoft.com/office/drawing/2014/main" id="{1D20B1A8-8450-EA45-A6CD-582848CD0CB2}"/>
                </a:ext>
              </a:extLst>
            </p:cNvPr>
            <p:cNvSpPr/>
            <p:nvPr/>
          </p:nvSpPr>
          <p:spPr>
            <a:xfrm>
              <a:off x="4638101" y="3161841"/>
              <a:ext cx="3018622" cy="2765234"/>
            </a:xfrm>
            <a:custGeom>
              <a:avLst/>
              <a:gdLst>
                <a:gd name="connsiteX0" fmla="*/ 0 w 3018622"/>
                <a:gd name="connsiteY0" fmla="*/ 2765234 h 2765234"/>
                <a:gd name="connsiteX1" fmla="*/ 638979 w 3018622"/>
                <a:gd name="connsiteY1" fmla="*/ 1850834 h 2765234"/>
                <a:gd name="connsiteX2" fmla="*/ 1961003 w 3018622"/>
                <a:gd name="connsiteY2" fmla="*/ 1277957 h 2765234"/>
                <a:gd name="connsiteX3" fmla="*/ 3018622 w 3018622"/>
                <a:gd name="connsiteY3" fmla="*/ 0 h 2765234"/>
              </a:gdLst>
              <a:ahLst/>
              <a:cxnLst>
                <a:cxn ang="0">
                  <a:pos x="connsiteX0" y="connsiteY0"/>
                </a:cxn>
                <a:cxn ang="0">
                  <a:pos x="connsiteX1" y="connsiteY1"/>
                </a:cxn>
                <a:cxn ang="0">
                  <a:pos x="connsiteX2" y="connsiteY2"/>
                </a:cxn>
                <a:cxn ang="0">
                  <a:pos x="connsiteX3" y="connsiteY3"/>
                </a:cxn>
              </a:cxnLst>
              <a:rect l="l" t="t" r="r" b="b"/>
              <a:pathLst>
                <a:path w="3018622" h="2765234">
                  <a:moveTo>
                    <a:pt x="0" y="2765234"/>
                  </a:moveTo>
                  <a:cubicBezTo>
                    <a:pt x="156072" y="2431973"/>
                    <a:pt x="312145" y="2098713"/>
                    <a:pt x="638979" y="1850834"/>
                  </a:cubicBezTo>
                  <a:cubicBezTo>
                    <a:pt x="965813" y="1602955"/>
                    <a:pt x="1564396" y="1586429"/>
                    <a:pt x="1961003" y="1277957"/>
                  </a:cubicBezTo>
                  <a:cubicBezTo>
                    <a:pt x="2357610" y="969485"/>
                    <a:pt x="2688116" y="484742"/>
                    <a:pt x="3018622" y="0"/>
                  </a:cubicBezTo>
                </a:path>
              </a:pathLst>
            </a:custGeom>
            <a:noFill/>
            <a:ln w="222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152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07EA-2F4E-C040-BC89-499EF056A501}"/>
              </a:ext>
            </a:extLst>
          </p:cNvPr>
          <p:cNvSpPr>
            <a:spLocks noGrp="1"/>
          </p:cNvSpPr>
          <p:nvPr>
            <p:ph type="title"/>
          </p:nvPr>
        </p:nvSpPr>
        <p:spPr/>
        <p:txBody>
          <a:bodyPr>
            <a:normAutofit fontScale="90000"/>
          </a:bodyPr>
          <a:lstStyle/>
          <a:p>
            <a:r>
              <a:rPr lang="en-US" dirty="0"/>
              <a:t>L1 &amp; L2: Common Types of Regularization</a:t>
            </a:r>
          </a:p>
        </p:txBody>
      </p:sp>
      <p:sp>
        <p:nvSpPr>
          <p:cNvPr id="3" name="Content Placeholder 2">
            <a:extLst>
              <a:ext uri="{FF2B5EF4-FFF2-40B4-BE49-F238E27FC236}">
                <a16:creationId xmlns:a16="http://schemas.microsoft.com/office/drawing/2014/main" id="{6BEB5468-0B86-9742-B495-056523F901BF}"/>
              </a:ext>
            </a:extLst>
          </p:cNvPr>
          <p:cNvSpPr>
            <a:spLocks noGrp="1"/>
          </p:cNvSpPr>
          <p:nvPr>
            <p:ph sz="quarter" idx="1"/>
          </p:nvPr>
        </p:nvSpPr>
        <p:spPr>
          <a:xfrm>
            <a:off x="457200" y="1219200"/>
            <a:ext cx="8229600" cy="3505200"/>
          </a:xfrm>
        </p:spPr>
        <p:txBody>
          <a:bodyPr>
            <a:normAutofit/>
          </a:bodyPr>
          <a:lstStyle/>
          <a:p>
            <a:pPr>
              <a:spcAft>
                <a:spcPts val="1200"/>
              </a:spcAft>
            </a:pPr>
            <a:r>
              <a:rPr lang="en-US" sz="2000" dirty="0"/>
              <a:t>Most common regularized models use versions of the </a:t>
            </a:r>
            <a:r>
              <a:rPr lang="en-US" sz="2000" dirty="0">
                <a:latin typeface="+mj-lt"/>
              </a:rPr>
              <a:t>L1</a:t>
            </a:r>
            <a:r>
              <a:rPr lang="en-US" sz="2000" dirty="0"/>
              <a:t> and </a:t>
            </a:r>
            <a:r>
              <a:rPr lang="en-US" sz="2000" dirty="0">
                <a:latin typeface="Bookman Old Style" panose="02050604050505020204" pitchFamily="18" charset="0"/>
              </a:rPr>
              <a:t>L2</a:t>
            </a:r>
            <a:r>
              <a:rPr lang="en-US" sz="2000" dirty="0"/>
              <a:t> norms</a:t>
            </a:r>
          </a:p>
          <a:p>
            <a:pPr>
              <a:spcAft>
                <a:spcPts val="12300"/>
              </a:spcAft>
            </a:pPr>
            <a:r>
              <a:rPr lang="en-US" sz="2000" dirty="0">
                <a:solidFill>
                  <a:schemeClr val="accent3"/>
                </a:solidFill>
                <a:latin typeface="Bookman Old Style"/>
              </a:rPr>
              <a:t>L1</a:t>
            </a:r>
            <a:r>
              <a:rPr lang="en-US" sz="2000" dirty="0">
                <a:solidFill>
                  <a:schemeClr val="accent3"/>
                </a:solidFill>
              </a:rPr>
              <a:t> regression </a:t>
            </a:r>
            <a:r>
              <a:rPr lang="en-US" sz="2000" dirty="0">
                <a:solidFill>
                  <a:srgbClr val="512C1D"/>
                </a:solidFill>
              </a:rPr>
              <a:t>(aka </a:t>
            </a:r>
            <a:r>
              <a:rPr lang="en-US" sz="2000" dirty="0">
                <a:solidFill>
                  <a:schemeClr val="accent3"/>
                </a:solidFill>
              </a:rPr>
              <a:t>the Lasso</a:t>
            </a:r>
            <a:r>
              <a:rPr lang="en-US" sz="2000" dirty="0">
                <a:solidFill>
                  <a:srgbClr val="512C1D"/>
                </a:solidFill>
              </a:rPr>
              <a:t>): seeks to minimize the summed magnitudes of the weights in the loss:</a:t>
            </a:r>
          </a:p>
          <a:p>
            <a:r>
              <a:rPr lang="en-US" sz="2000" dirty="0">
                <a:solidFill>
                  <a:schemeClr val="accent3"/>
                </a:solidFill>
                <a:latin typeface="Bookman Old Style"/>
              </a:rPr>
              <a:t>L2</a:t>
            </a:r>
            <a:r>
              <a:rPr lang="en-US" sz="2000" dirty="0">
                <a:solidFill>
                  <a:schemeClr val="accent3"/>
                </a:solidFill>
              </a:rPr>
              <a:t> regression </a:t>
            </a:r>
            <a:r>
              <a:rPr lang="en-US" sz="2000" dirty="0">
                <a:solidFill>
                  <a:srgbClr val="512C1D"/>
                </a:solidFill>
              </a:rPr>
              <a:t>(aka </a:t>
            </a:r>
            <a:r>
              <a:rPr lang="en-US" sz="2000" dirty="0">
                <a:solidFill>
                  <a:schemeClr val="accent3"/>
                </a:solidFill>
              </a:rPr>
              <a:t>ridge </a:t>
            </a:r>
            <a:r>
              <a:rPr lang="en-US" sz="2000" dirty="0"/>
              <a:t>regression</a:t>
            </a:r>
            <a:r>
              <a:rPr lang="en-US" sz="2000" dirty="0">
                <a:solidFill>
                  <a:srgbClr val="512C1D"/>
                </a:solidFill>
              </a:rPr>
              <a:t>): seeks to minimize the summed </a:t>
            </a:r>
            <a:r>
              <a:rPr lang="en-US" sz="2000" b="1" i="1" dirty="0">
                <a:solidFill>
                  <a:srgbClr val="512C1D"/>
                </a:solidFill>
              </a:rPr>
              <a:t>squared </a:t>
            </a:r>
            <a:r>
              <a:rPr lang="en-US" sz="2000" dirty="0">
                <a:solidFill>
                  <a:srgbClr val="512C1D"/>
                </a:solidFill>
              </a:rPr>
              <a:t>magnitudes of the weights:</a:t>
            </a:r>
          </a:p>
          <a:p>
            <a:endParaRPr lang="en-US" sz="2000" dirty="0">
              <a:solidFill>
                <a:srgbClr val="512C1D"/>
              </a:solidFill>
            </a:endParaRPr>
          </a:p>
        </p:txBody>
      </p:sp>
      <p:sp>
        <p:nvSpPr>
          <p:cNvPr id="4" name="Footer Placeholder 3">
            <a:extLst>
              <a:ext uri="{FF2B5EF4-FFF2-40B4-BE49-F238E27FC236}">
                <a16:creationId xmlns:a16="http://schemas.microsoft.com/office/drawing/2014/main" id="{3A92B345-3586-CC42-9F2F-AB563229727B}"/>
              </a:ext>
            </a:extLst>
          </p:cNvPr>
          <p:cNvSpPr>
            <a:spLocks noGrp="1"/>
          </p:cNvSpPr>
          <p:nvPr>
            <p:ph type="ftr" sz="quarter" idx="3"/>
          </p:nvPr>
        </p:nvSpPr>
        <p:spPr/>
        <p:txBody>
          <a:bodyPr/>
          <a:lstStyle/>
          <a:p>
            <a:r>
              <a:rPr lang="en-US"/>
              <a:t>Machine Learning (COMP 135)</a:t>
            </a:r>
            <a:endParaRPr lang="en-US" dirty="0"/>
          </a:p>
        </p:txBody>
      </p:sp>
      <p:sp>
        <p:nvSpPr>
          <p:cNvPr id="5" name="Slide Number Placeholder 4">
            <a:extLst>
              <a:ext uri="{FF2B5EF4-FFF2-40B4-BE49-F238E27FC236}">
                <a16:creationId xmlns:a16="http://schemas.microsoft.com/office/drawing/2014/main" id="{3958AFBE-2710-1245-9A54-6ED76EE65D44}"/>
              </a:ext>
            </a:extLst>
          </p:cNvPr>
          <p:cNvSpPr>
            <a:spLocks noGrp="1"/>
          </p:cNvSpPr>
          <p:nvPr>
            <p:ph type="sldNum" sz="quarter" idx="4"/>
          </p:nvPr>
        </p:nvSpPr>
        <p:spPr/>
        <p:txBody>
          <a:bodyPr/>
          <a:lstStyle/>
          <a:p>
            <a:fld id="{CF871E9B-9377-9E47-A740-0327C5A5B6B1}" type="slidenum">
              <a:rPr lang="en-US" smtClean="0"/>
              <a:pPr/>
              <a:t>16</a:t>
            </a:fld>
            <a:endParaRPr lang="en-US" dirty="0"/>
          </a:p>
        </p:txBody>
      </p:sp>
      <p:pic>
        <p:nvPicPr>
          <p:cNvPr id="7" name="Picture 6">
            <a:extLst>
              <a:ext uri="{FF2B5EF4-FFF2-40B4-BE49-F238E27FC236}">
                <a16:creationId xmlns:a16="http://schemas.microsoft.com/office/drawing/2014/main" id="{E54A2110-95CE-1C49-B419-586EF21F55D2}"/>
              </a:ext>
            </a:extLst>
          </p:cNvPr>
          <p:cNvPicPr>
            <a:picLocks noChangeAspect="1"/>
          </p:cNvPicPr>
          <p:nvPr/>
        </p:nvPicPr>
        <p:blipFill>
          <a:blip r:embed="rId2"/>
          <a:stretch>
            <a:fillRect/>
          </a:stretch>
        </p:blipFill>
        <p:spPr>
          <a:xfrm>
            <a:off x="2133600" y="2432050"/>
            <a:ext cx="4203700" cy="1530350"/>
          </a:xfrm>
          <a:prstGeom prst="rect">
            <a:avLst/>
          </a:prstGeom>
        </p:spPr>
      </p:pic>
      <p:pic>
        <p:nvPicPr>
          <p:cNvPr id="9" name="Picture 8">
            <a:extLst>
              <a:ext uri="{FF2B5EF4-FFF2-40B4-BE49-F238E27FC236}">
                <a16:creationId xmlns:a16="http://schemas.microsoft.com/office/drawing/2014/main" id="{ED58CC76-4361-5949-9099-2F18F7656AB1}"/>
              </a:ext>
            </a:extLst>
          </p:cNvPr>
          <p:cNvPicPr>
            <a:picLocks noChangeAspect="1"/>
          </p:cNvPicPr>
          <p:nvPr/>
        </p:nvPicPr>
        <p:blipFill>
          <a:blip r:embed="rId3"/>
          <a:stretch>
            <a:fillRect/>
          </a:stretch>
        </p:blipFill>
        <p:spPr>
          <a:xfrm>
            <a:off x="2133600" y="4721225"/>
            <a:ext cx="4140200" cy="1530350"/>
          </a:xfrm>
          <a:prstGeom prst="rect">
            <a:avLst/>
          </a:prstGeom>
        </p:spPr>
      </p:pic>
      <p:sp>
        <p:nvSpPr>
          <p:cNvPr id="10" name="Rectangle 9">
            <a:extLst>
              <a:ext uri="{FF2B5EF4-FFF2-40B4-BE49-F238E27FC236}">
                <a16:creationId xmlns:a16="http://schemas.microsoft.com/office/drawing/2014/main" id="{4F79E985-32DB-9D48-B3D3-80CE99147B23}"/>
              </a:ext>
            </a:extLst>
          </p:cNvPr>
          <p:cNvSpPr/>
          <p:nvPr/>
        </p:nvSpPr>
        <p:spPr>
          <a:xfrm>
            <a:off x="6745224" y="4495800"/>
            <a:ext cx="2286000" cy="990600"/>
          </a:xfrm>
          <a:prstGeom prst="rect">
            <a:avLst/>
          </a:prstGeom>
          <a:solidFill>
            <a:schemeClr val="bg1"/>
          </a:solidFill>
          <a:ln w="222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marL="0" indent="0">
              <a:buNone/>
            </a:pPr>
            <a:r>
              <a:rPr lang="en-US" dirty="0">
                <a:solidFill>
                  <a:schemeClr val="tx1"/>
                </a:solidFill>
              </a:rPr>
              <a:t> NB: uses </a:t>
            </a:r>
            <a:r>
              <a:rPr lang="en-US" dirty="0">
                <a:solidFill>
                  <a:schemeClr val="accent3"/>
                </a:solidFill>
              </a:rPr>
              <a:t>square </a:t>
            </a:r>
            <a:r>
              <a:rPr lang="en-US" dirty="0">
                <a:solidFill>
                  <a:schemeClr val="tx1"/>
                </a:solidFill>
              </a:rPr>
              <a:t>of the </a:t>
            </a:r>
            <a:r>
              <a:rPr lang="en-US" dirty="0">
                <a:solidFill>
                  <a:schemeClr val="tx1"/>
                </a:solidFill>
                <a:latin typeface="+mj-lt"/>
              </a:rPr>
              <a:t>L2 </a:t>
            </a:r>
            <a:r>
              <a:rPr lang="en-US" dirty="0">
                <a:solidFill>
                  <a:schemeClr val="tx1"/>
                </a:solidFill>
              </a:rPr>
              <a:t>norm (omitting square root operation)</a:t>
            </a:r>
          </a:p>
        </p:txBody>
      </p:sp>
      <p:cxnSp>
        <p:nvCxnSpPr>
          <p:cNvPr id="12" name="Straight Arrow Connector 11">
            <a:extLst>
              <a:ext uri="{FF2B5EF4-FFF2-40B4-BE49-F238E27FC236}">
                <a16:creationId xmlns:a16="http://schemas.microsoft.com/office/drawing/2014/main" id="{BA6E6207-D781-6342-81F9-CCED1E116F7A}"/>
              </a:ext>
            </a:extLst>
          </p:cNvPr>
          <p:cNvCxnSpPr>
            <a:cxnSpLocks/>
            <a:stCxn id="10" idx="1"/>
          </p:cNvCxnSpPr>
          <p:nvPr/>
        </p:nvCxnSpPr>
        <p:spPr>
          <a:xfrm flipH="1">
            <a:off x="6400800" y="4991100"/>
            <a:ext cx="344424" cy="7632"/>
          </a:xfrm>
          <a:prstGeom prst="straightConnector1">
            <a:avLst/>
          </a:prstGeom>
          <a:ln w="317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04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2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4CDA-31D9-E446-AA9B-C06F0617A9DB}"/>
              </a:ext>
            </a:extLst>
          </p:cNvPr>
          <p:cNvSpPr>
            <a:spLocks noGrp="1"/>
          </p:cNvSpPr>
          <p:nvPr>
            <p:ph type="title"/>
          </p:nvPr>
        </p:nvSpPr>
        <p:spPr/>
        <p:txBody>
          <a:bodyPr/>
          <a:lstStyle/>
          <a:p>
            <a:r>
              <a:rPr lang="en-US" dirty="0"/>
              <a:t>L2: Ridge Regression</a:t>
            </a:r>
          </a:p>
        </p:txBody>
      </p:sp>
      <p:sp>
        <p:nvSpPr>
          <p:cNvPr id="3" name="Content Placeholder 2">
            <a:extLst>
              <a:ext uri="{FF2B5EF4-FFF2-40B4-BE49-F238E27FC236}">
                <a16:creationId xmlns:a16="http://schemas.microsoft.com/office/drawing/2014/main" id="{1EBAAC0A-1DA0-6F49-883E-482C0B562E02}"/>
              </a:ext>
            </a:extLst>
          </p:cNvPr>
          <p:cNvSpPr>
            <a:spLocks noGrp="1"/>
          </p:cNvSpPr>
          <p:nvPr>
            <p:ph sz="quarter" idx="1"/>
          </p:nvPr>
        </p:nvSpPr>
        <p:spPr>
          <a:xfrm>
            <a:off x="457200" y="2514600"/>
            <a:ext cx="8229600" cy="3642360"/>
          </a:xfrm>
        </p:spPr>
        <p:txBody>
          <a:bodyPr/>
          <a:lstStyle/>
          <a:p>
            <a:r>
              <a:rPr lang="en-US" dirty="0">
                <a:latin typeface="+mj-lt"/>
              </a:rPr>
              <a:t>L2</a:t>
            </a:r>
            <a:r>
              <a:rPr lang="en-US" dirty="0"/>
              <a:t> regression was proposed by </a:t>
            </a:r>
            <a:r>
              <a:rPr lang="en-US" dirty="0" err="1"/>
              <a:t>Hoerl</a:t>
            </a:r>
            <a:r>
              <a:rPr lang="en-US" dirty="0"/>
              <a:t> &amp; Kennard (1970)</a:t>
            </a:r>
          </a:p>
          <a:p>
            <a:pPr lvl="1">
              <a:spcAft>
                <a:spcPts val="1200"/>
              </a:spcAft>
            </a:pPr>
            <a:r>
              <a:rPr lang="en-US" dirty="0"/>
              <a:t>Has the effect of adding constant parameter </a:t>
            </a:r>
            <a:r>
              <a:rPr lang="en-US" dirty="0" err="1"/>
              <a:t>λ</a:t>
            </a:r>
            <a:r>
              <a:rPr lang="en-US" dirty="0"/>
              <a:t> to the diagonal entries in the matrix </a:t>
            </a:r>
            <a:r>
              <a:rPr lang="en-US" spc="300" dirty="0">
                <a:latin typeface="+mj-lt"/>
              </a:rPr>
              <a:t>X</a:t>
            </a:r>
            <a:r>
              <a:rPr lang="en-US" spc="300" baseline="30000" dirty="0"/>
              <a:t>T</a:t>
            </a:r>
            <a:r>
              <a:rPr lang="en-US" dirty="0">
                <a:latin typeface="+mj-lt"/>
              </a:rPr>
              <a:t>X</a:t>
            </a:r>
            <a:r>
              <a:rPr lang="en-US" dirty="0"/>
              <a:t> (hence the name “ridge”)</a:t>
            </a:r>
          </a:p>
          <a:p>
            <a:r>
              <a:rPr lang="en-US" dirty="0"/>
              <a:t>By adding in a </a:t>
            </a:r>
            <a:r>
              <a:rPr lang="en-US" dirty="0">
                <a:solidFill>
                  <a:schemeClr val="accent3"/>
                </a:solidFill>
              </a:rPr>
              <a:t>penalty </a:t>
            </a:r>
            <a:r>
              <a:rPr lang="en-US" dirty="0"/>
              <a:t>in terms of the summed squares of weights, minimizing loss discourages large magnitudes</a:t>
            </a:r>
          </a:p>
          <a:p>
            <a:pPr lvl="1"/>
            <a:r>
              <a:rPr lang="en-US" dirty="0"/>
              <a:t>Weights are driven </a:t>
            </a:r>
            <a:r>
              <a:rPr lang="en-US" b="1" i="1" dirty="0"/>
              <a:t>towards</a:t>
            </a:r>
            <a:r>
              <a:rPr lang="en-US" dirty="0"/>
              <a:t> zero</a:t>
            </a:r>
          </a:p>
          <a:p>
            <a:pPr lvl="1"/>
            <a:r>
              <a:rPr lang="en-US" dirty="0"/>
              <a:t>In general, most will tend to be smaller non-zero values (for reasonable settings of </a:t>
            </a:r>
            <a:r>
              <a:rPr lang="en-US" dirty="0" err="1"/>
              <a:t>λ</a:t>
            </a:r>
            <a:r>
              <a:rPr lang="en-US" dirty="0"/>
              <a:t> &gt; 0)</a:t>
            </a:r>
          </a:p>
        </p:txBody>
      </p:sp>
      <p:sp>
        <p:nvSpPr>
          <p:cNvPr id="4" name="Footer Placeholder 3">
            <a:extLst>
              <a:ext uri="{FF2B5EF4-FFF2-40B4-BE49-F238E27FC236}">
                <a16:creationId xmlns:a16="http://schemas.microsoft.com/office/drawing/2014/main" id="{D72B98A5-523F-1F4F-82A8-C89A4FFB0525}"/>
              </a:ext>
            </a:extLst>
          </p:cNvPr>
          <p:cNvSpPr>
            <a:spLocks noGrp="1"/>
          </p:cNvSpPr>
          <p:nvPr>
            <p:ph type="ftr" sz="quarter" idx="3"/>
          </p:nvPr>
        </p:nvSpPr>
        <p:spPr/>
        <p:txBody>
          <a:bodyPr/>
          <a:lstStyle/>
          <a:p>
            <a:r>
              <a:rPr lang="en-US"/>
              <a:t>Machine Learning (COMP 135)</a:t>
            </a:r>
            <a:endParaRPr lang="en-US" dirty="0"/>
          </a:p>
        </p:txBody>
      </p:sp>
      <p:sp>
        <p:nvSpPr>
          <p:cNvPr id="5" name="Slide Number Placeholder 4">
            <a:extLst>
              <a:ext uri="{FF2B5EF4-FFF2-40B4-BE49-F238E27FC236}">
                <a16:creationId xmlns:a16="http://schemas.microsoft.com/office/drawing/2014/main" id="{E018F7F3-F1A4-A043-BAC9-4CE51774DE2F}"/>
              </a:ext>
            </a:extLst>
          </p:cNvPr>
          <p:cNvSpPr>
            <a:spLocks noGrp="1"/>
          </p:cNvSpPr>
          <p:nvPr>
            <p:ph type="sldNum" sz="quarter" idx="4"/>
          </p:nvPr>
        </p:nvSpPr>
        <p:spPr/>
        <p:txBody>
          <a:bodyPr/>
          <a:lstStyle/>
          <a:p>
            <a:fld id="{CF871E9B-9377-9E47-A740-0327C5A5B6B1}" type="slidenum">
              <a:rPr lang="en-US" smtClean="0"/>
              <a:pPr/>
              <a:t>17</a:t>
            </a:fld>
            <a:endParaRPr lang="en-US" dirty="0"/>
          </a:p>
        </p:txBody>
      </p:sp>
      <p:pic>
        <p:nvPicPr>
          <p:cNvPr id="8" name="Picture 7">
            <a:extLst>
              <a:ext uri="{FF2B5EF4-FFF2-40B4-BE49-F238E27FC236}">
                <a16:creationId xmlns:a16="http://schemas.microsoft.com/office/drawing/2014/main" id="{3E0BD20D-6718-E449-A3A4-D7F63CAA8437}"/>
              </a:ext>
            </a:extLst>
          </p:cNvPr>
          <p:cNvPicPr>
            <a:picLocks noChangeAspect="1"/>
          </p:cNvPicPr>
          <p:nvPr/>
        </p:nvPicPr>
        <p:blipFill>
          <a:blip r:embed="rId2"/>
          <a:stretch>
            <a:fillRect/>
          </a:stretch>
        </p:blipFill>
        <p:spPr>
          <a:xfrm>
            <a:off x="1485900" y="1239471"/>
            <a:ext cx="6172200" cy="1047750"/>
          </a:xfrm>
          <a:prstGeom prst="rect">
            <a:avLst/>
          </a:prstGeom>
        </p:spPr>
      </p:pic>
    </p:spTree>
    <p:extLst>
      <p:ext uri="{BB962C8B-B14F-4D97-AF65-F5344CB8AC3E}">
        <p14:creationId xmlns:p14="http://schemas.microsoft.com/office/powerpoint/2010/main" val="403695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4CDA-31D9-E446-AA9B-C06F0617A9DB}"/>
              </a:ext>
            </a:extLst>
          </p:cNvPr>
          <p:cNvSpPr>
            <a:spLocks noGrp="1"/>
          </p:cNvSpPr>
          <p:nvPr>
            <p:ph type="title"/>
          </p:nvPr>
        </p:nvSpPr>
        <p:spPr/>
        <p:txBody>
          <a:bodyPr/>
          <a:lstStyle/>
          <a:p>
            <a:r>
              <a:rPr lang="en-US" dirty="0"/>
              <a:t>L1 Regression: The Lasso</a:t>
            </a:r>
          </a:p>
        </p:txBody>
      </p:sp>
      <p:sp>
        <p:nvSpPr>
          <p:cNvPr id="3" name="Content Placeholder 2">
            <a:extLst>
              <a:ext uri="{FF2B5EF4-FFF2-40B4-BE49-F238E27FC236}">
                <a16:creationId xmlns:a16="http://schemas.microsoft.com/office/drawing/2014/main" id="{1EBAAC0A-1DA0-6F49-883E-482C0B562E02}"/>
              </a:ext>
            </a:extLst>
          </p:cNvPr>
          <p:cNvSpPr>
            <a:spLocks noGrp="1"/>
          </p:cNvSpPr>
          <p:nvPr>
            <p:ph sz="quarter" idx="1"/>
          </p:nvPr>
        </p:nvSpPr>
        <p:spPr>
          <a:xfrm>
            <a:off x="457200" y="2514600"/>
            <a:ext cx="8229600" cy="3642360"/>
          </a:xfrm>
        </p:spPr>
        <p:txBody>
          <a:bodyPr>
            <a:normAutofit lnSpcReduction="10000"/>
          </a:bodyPr>
          <a:lstStyle/>
          <a:p>
            <a:r>
              <a:rPr lang="en-US" dirty="0">
                <a:latin typeface="+mj-lt"/>
              </a:rPr>
              <a:t>L1</a:t>
            </a:r>
            <a:r>
              <a:rPr lang="en-US" dirty="0"/>
              <a:t> regression first examined deeply by </a:t>
            </a:r>
            <a:r>
              <a:rPr lang="en-US" dirty="0" err="1"/>
              <a:t>Tibshirani</a:t>
            </a:r>
            <a:r>
              <a:rPr lang="en-US" dirty="0"/>
              <a:t> (1996)</a:t>
            </a:r>
          </a:p>
          <a:p>
            <a:pPr lvl="1">
              <a:spcAft>
                <a:spcPts val="1200"/>
              </a:spcAft>
            </a:pPr>
            <a:r>
              <a:rPr lang="en-US" dirty="0"/>
              <a:t>The “</a:t>
            </a:r>
            <a:r>
              <a:rPr lang="en-US" b="1" dirty="0"/>
              <a:t>l</a:t>
            </a:r>
            <a:r>
              <a:rPr lang="en-US" dirty="0"/>
              <a:t>east </a:t>
            </a:r>
            <a:r>
              <a:rPr lang="en-US" b="1" dirty="0"/>
              <a:t>a</a:t>
            </a:r>
            <a:r>
              <a:rPr lang="en-US" dirty="0"/>
              <a:t>bsolute </a:t>
            </a:r>
            <a:r>
              <a:rPr lang="en-US" b="1" dirty="0"/>
              <a:t>s</a:t>
            </a:r>
            <a:r>
              <a:rPr lang="en-US" dirty="0"/>
              <a:t>hrinkage and </a:t>
            </a:r>
            <a:r>
              <a:rPr lang="en-US" b="1" dirty="0"/>
              <a:t>s</a:t>
            </a:r>
            <a:r>
              <a:rPr lang="en-US" dirty="0"/>
              <a:t>election </a:t>
            </a:r>
            <a:r>
              <a:rPr lang="en-US" b="1" dirty="0"/>
              <a:t>o</a:t>
            </a:r>
            <a:r>
              <a:rPr lang="en-US" dirty="0"/>
              <a:t>perator” or </a:t>
            </a:r>
            <a:r>
              <a:rPr lang="en-US" i="1" dirty="0"/>
              <a:t>lasso</a:t>
            </a:r>
            <a:endParaRPr lang="en-US" dirty="0"/>
          </a:p>
          <a:p>
            <a:r>
              <a:rPr lang="en-US" dirty="0"/>
              <a:t>Using summed absolute weights also drives them smaller</a:t>
            </a:r>
          </a:p>
          <a:p>
            <a:pPr lvl="1"/>
            <a:r>
              <a:rPr lang="en-US" dirty="0"/>
              <a:t>Weights are driven </a:t>
            </a:r>
            <a:r>
              <a:rPr lang="en-US" b="1" i="1" dirty="0"/>
              <a:t>towards</a:t>
            </a:r>
            <a:r>
              <a:rPr lang="en-US" dirty="0"/>
              <a:t> zero</a:t>
            </a:r>
          </a:p>
          <a:p>
            <a:pPr lvl="1"/>
            <a:r>
              <a:rPr lang="en-US" dirty="0"/>
              <a:t>Unlike how ridge tends to perform, large enough values of </a:t>
            </a:r>
            <a:r>
              <a:rPr lang="en-US" dirty="0" err="1"/>
              <a:t>λ</a:t>
            </a:r>
            <a:r>
              <a:rPr lang="en-US" dirty="0"/>
              <a:t> often means that many weights </a:t>
            </a:r>
            <a:r>
              <a:rPr lang="en-US" b="1" i="1" dirty="0"/>
              <a:t>are </a:t>
            </a:r>
            <a:r>
              <a:rPr lang="en-US" dirty="0"/>
              <a:t>zero exactly</a:t>
            </a:r>
          </a:p>
          <a:p>
            <a:pPr lvl="1"/>
            <a:r>
              <a:rPr lang="en-US" dirty="0"/>
              <a:t>Lasso thus serves as a way of doing </a:t>
            </a:r>
            <a:r>
              <a:rPr lang="en-US" dirty="0">
                <a:solidFill>
                  <a:schemeClr val="accent3"/>
                </a:solidFill>
              </a:rPr>
              <a:t>feature selection</a:t>
            </a:r>
            <a:r>
              <a:rPr lang="en-US" dirty="0"/>
              <a:t>: since zero-weight features play no part in the hypothesis, they are effectively pruned out and ignored</a:t>
            </a:r>
          </a:p>
        </p:txBody>
      </p:sp>
      <p:sp>
        <p:nvSpPr>
          <p:cNvPr id="4" name="Footer Placeholder 3">
            <a:extLst>
              <a:ext uri="{FF2B5EF4-FFF2-40B4-BE49-F238E27FC236}">
                <a16:creationId xmlns:a16="http://schemas.microsoft.com/office/drawing/2014/main" id="{D72B98A5-523F-1F4F-82A8-C89A4FFB0525}"/>
              </a:ext>
            </a:extLst>
          </p:cNvPr>
          <p:cNvSpPr>
            <a:spLocks noGrp="1"/>
          </p:cNvSpPr>
          <p:nvPr>
            <p:ph type="ftr" sz="quarter" idx="3"/>
          </p:nvPr>
        </p:nvSpPr>
        <p:spPr/>
        <p:txBody>
          <a:bodyPr/>
          <a:lstStyle/>
          <a:p>
            <a:r>
              <a:rPr lang="en-US"/>
              <a:t>Machine Learning (COMP 135)</a:t>
            </a:r>
            <a:endParaRPr lang="en-US" dirty="0"/>
          </a:p>
        </p:txBody>
      </p:sp>
      <p:sp>
        <p:nvSpPr>
          <p:cNvPr id="5" name="Slide Number Placeholder 4">
            <a:extLst>
              <a:ext uri="{FF2B5EF4-FFF2-40B4-BE49-F238E27FC236}">
                <a16:creationId xmlns:a16="http://schemas.microsoft.com/office/drawing/2014/main" id="{E018F7F3-F1A4-A043-BAC9-4CE51774DE2F}"/>
              </a:ext>
            </a:extLst>
          </p:cNvPr>
          <p:cNvSpPr>
            <a:spLocks noGrp="1"/>
          </p:cNvSpPr>
          <p:nvPr>
            <p:ph type="sldNum" sz="quarter" idx="4"/>
          </p:nvPr>
        </p:nvSpPr>
        <p:spPr/>
        <p:txBody>
          <a:bodyPr/>
          <a:lstStyle/>
          <a:p>
            <a:fld id="{CF871E9B-9377-9E47-A740-0327C5A5B6B1}" type="slidenum">
              <a:rPr lang="en-US" smtClean="0"/>
              <a:pPr/>
              <a:t>18</a:t>
            </a:fld>
            <a:endParaRPr lang="en-US" dirty="0"/>
          </a:p>
        </p:txBody>
      </p:sp>
      <p:pic>
        <p:nvPicPr>
          <p:cNvPr id="8" name="Picture 7">
            <a:extLst>
              <a:ext uri="{FF2B5EF4-FFF2-40B4-BE49-F238E27FC236}">
                <a16:creationId xmlns:a16="http://schemas.microsoft.com/office/drawing/2014/main" id="{3E0BD20D-6718-E449-A3A4-D7F63CAA8437}"/>
              </a:ext>
            </a:extLst>
          </p:cNvPr>
          <p:cNvPicPr>
            <a:picLocks noChangeAspect="1"/>
          </p:cNvPicPr>
          <p:nvPr/>
        </p:nvPicPr>
        <p:blipFill>
          <a:blip r:embed="rId2"/>
          <a:srcRect/>
          <a:stretch/>
        </p:blipFill>
        <p:spPr>
          <a:xfrm>
            <a:off x="1485900" y="1316004"/>
            <a:ext cx="6172200" cy="1025592"/>
          </a:xfrm>
          <a:prstGeom prst="rect">
            <a:avLst/>
          </a:prstGeom>
        </p:spPr>
      </p:pic>
    </p:spTree>
    <p:extLst>
      <p:ext uri="{BB962C8B-B14F-4D97-AF65-F5344CB8AC3E}">
        <p14:creationId xmlns:p14="http://schemas.microsoft.com/office/powerpoint/2010/main" val="264645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4CDA-31D9-E446-AA9B-C06F0617A9DB}"/>
              </a:ext>
            </a:extLst>
          </p:cNvPr>
          <p:cNvSpPr>
            <a:spLocks noGrp="1"/>
          </p:cNvSpPr>
          <p:nvPr>
            <p:ph type="title"/>
          </p:nvPr>
        </p:nvSpPr>
        <p:spPr/>
        <p:txBody>
          <a:bodyPr/>
          <a:lstStyle/>
          <a:p>
            <a:r>
              <a:rPr lang="en-US" dirty="0"/>
              <a:t>L1 vs. L2: Which to Choose?</a:t>
            </a:r>
          </a:p>
        </p:txBody>
      </p:sp>
      <p:sp>
        <p:nvSpPr>
          <p:cNvPr id="3" name="Content Placeholder 2">
            <a:extLst>
              <a:ext uri="{FF2B5EF4-FFF2-40B4-BE49-F238E27FC236}">
                <a16:creationId xmlns:a16="http://schemas.microsoft.com/office/drawing/2014/main" id="{1EBAAC0A-1DA0-6F49-883E-482C0B562E02}"/>
              </a:ext>
            </a:extLst>
          </p:cNvPr>
          <p:cNvSpPr>
            <a:spLocks noGrp="1"/>
          </p:cNvSpPr>
          <p:nvPr>
            <p:ph sz="quarter" idx="1"/>
          </p:nvPr>
        </p:nvSpPr>
        <p:spPr>
          <a:xfrm>
            <a:off x="457200" y="1295400"/>
            <a:ext cx="8229600" cy="4861560"/>
          </a:xfrm>
        </p:spPr>
        <p:txBody>
          <a:bodyPr>
            <a:normAutofit fontScale="92500" lnSpcReduction="10000"/>
          </a:bodyPr>
          <a:lstStyle/>
          <a:p>
            <a:r>
              <a:rPr lang="en-US" dirty="0"/>
              <a:t>Neither form of regression/regularization is always best </a:t>
            </a:r>
          </a:p>
          <a:p>
            <a:pPr lvl="1"/>
            <a:r>
              <a:rPr lang="en-US" dirty="0"/>
              <a:t>Sometimes, if we know something about our data, we may have reason to prefer one over the other</a:t>
            </a:r>
          </a:p>
          <a:p>
            <a:pPr lvl="1"/>
            <a:r>
              <a:rPr lang="en-US" dirty="0"/>
              <a:t>Other times, we may just want to explore both</a:t>
            </a:r>
          </a:p>
          <a:p>
            <a:pPr lvl="1">
              <a:spcAft>
                <a:spcPts val="1200"/>
              </a:spcAft>
            </a:pPr>
            <a:r>
              <a:rPr lang="en-US" dirty="0"/>
              <a:t>There are other techniques, too, like </a:t>
            </a:r>
            <a:r>
              <a:rPr lang="en-US" dirty="0">
                <a:solidFill>
                  <a:schemeClr val="accent3"/>
                </a:solidFill>
              </a:rPr>
              <a:t>elastic net </a:t>
            </a:r>
            <a:r>
              <a:rPr lang="en-US" dirty="0"/>
              <a:t>regularization, which combines the </a:t>
            </a:r>
            <a:r>
              <a:rPr lang="en-US" dirty="0">
                <a:latin typeface="Bookman Old Style"/>
              </a:rPr>
              <a:t>L1 </a:t>
            </a:r>
            <a:r>
              <a:rPr lang="en-US" dirty="0"/>
              <a:t>and </a:t>
            </a:r>
            <a:r>
              <a:rPr lang="en-US" dirty="0">
                <a:latin typeface="Bookman Old Style"/>
              </a:rPr>
              <a:t>L2</a:t>
            </a:r>
            <a:r>
              <a:rPr lang="en-US" dirty="0"/>
              <a:t> ideas</a:t>
            </a:r>
          </a:p>
          <a:p>
            <a:pPr>
              <a:spcAft>
                <a:spcPts val="1200"/>
              </a:spcAft>
            </a:pPr>
            <a:r>
              <a:rPr lang="en-US" dirty="0"/>
              <a:t>If you know that the data has a lot of features, only some of which are important, but you’re not sure which: you might prefer </a:t>
            </a:r>
            <a:r>
              <a:rPr lang="en-US" dirty="0">
                <a:latin typeface="Bookman Old Style"/>
              </a:rPr>
              <a:t>L1</a:t>
            </a:r>
            <a:r>
              <a:rPr lang="en-US" dirty="0"/>
              <a:t>, since it can “prune out” unimportant ones by setting their weights to zero</a:t>
            </a:r>
          </a:p>
          <a:p>
            <a:r>
              <a:rPr lang="en-US" dirty="0"/>
              <a:t>If you know that the patterns in your data are affected by subtle combinations of many small features: you might prefer </a:t>
            </a:r>
            <a:r>
              <a:rPr lang="en-US" dirty="0">
                <a:latin typeface="Bookman Old Style"/>
              </a:rPr>
              <a:t>L2</a:t>
            </a:r>
            <a:r>
              <a:rPr lang="en-US" dirty="0"/>
              <a:t>, since it usually won’t prune out any</a:t>
            </a:r>
          </a:p>
          <a:p>
            <a:endParaRPr lang="en-US" dirty="0"/>
          </a:p>
          <a:p>
            <a:endParaRPr lang="en-US" dirty="0"/>
          </a:p>
        </p:txBody>
      </p:sp>
      <p:sp>
        <p:nvSpPr>
          <p:cNvPr id="4" name="Footer Placeholder 3">
            <a:extLst>
              <a:ext uri="{FF2B5EF4-FFF2-40B4-BE49-F238E27FC236}">
                <a16:creationId xmlns:a16="http://schemas.microsoft.com/office/drawing/2014/main" id="{D72B98A5-523F-1F4F-82A8-C89A4FFB0525}"/>
              </a:ext>
            </a:extLst>
          </p:cNvPr>
          <p:cNvSpPr>
            <a:spLocks noGrp="1"/>
          </p:cNvSpPr>
          <p:nvPr>
            <p:ph type="ftr" sz="quarter" idx="3"/>
          </p:nvPr>
        </p:nvSpPr>
        <p:spPr/>
        <p:txBody>
          <a:bodyPr/>
          <a:lstStyle/>
          <a:p>
            <a:r>
              <a:rPr lang="en-US"/>
              <a:t>Machine Learning (COMP 135)</a:t>
            </a:r>
            <a:endParaRPr lang="en-US" dirty="0"/>
          </a:p>
        </p:txBody>
      </p:sp>
      <p:sp>
        <p:nvSpPr>
          <p:cNvPr id="5" name="Slide Number Placeholder 4">
            <a:extLst>
              <a:ext uri="{FF2B5EF4-FFF2-40B4-BE49-F238E27FC236}">
                <a16:creationId xmlns:a16="http://schemas.microsoft.com/office/drawing/2014/main" id="{E018F7F3-F1A4-A043-BAC9-4CE51774DE2F}"/>
              </a:ext>
            </a:extLst>
          </p:cNvPr>
          <p:cNvSpPr>
            <a:spLocks noGrp="1"/>
          </p:cNvSpPr>
          <p:nvPr>
            <p:ph type="sldNum" sz="quarter" idx="4"/>
          </p:nvPr>
        </p:nvSpPr>
        <p:spPr/>
        <p:txBody>
          <a:bodyPr/>
          <a:lstStyle/>
          <a:p>
            <a:fld id="{CF871E9B-9377-9E47-A740-0327C5A5B6B1}" type="slidenum">
              <a:rPr lang="en-US" smtClean="0"/>
              <a:pPr/>
              <a:t>19</a:t>
            </a:fld>
            <a:endParaRPr lang="en-US" dirty="0"/>
          </a:p>
        </p:txBody>
      </p:sp>
      <p:sp>
        <p:nvSpPr>
          <p:cNvPr id="7" name="Oval 6">
            <a:extLst>
              <a:ext uri="{FF2B5EF4-FFF2-40B4-BE49-F238E27FC236}">
                <a16:creationId xmlns:a16="http://schemas.microsoft.com/office/drawing/2014/main" id="{57BAE0BF-B89E-2B42-B2B7-14277FB47F0F}"/>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Squared Error in Linear Regression</a:t>
            </a:r>
          </a:p>
        </p:txBody>
      </p:sp>
      <p:sp>
        <p:nvSpPr>
          <p:cNvPr id="3" name="Content Placeholder 2"/>
          <p:cNvSpPr>
            <a:spLocks noGrp="1"/>
          </p:cNvSpPr>
          <p:nvPr>
            <p:ph sz="quarter" idx="1"/>
          </p:nvPr>
        </p:nvSpPr>
        <p:spPr>
          <a:xfrm>
            <a:off x="457200" y="1219200"/>
            <a:ext cx="8229600" cy="5029200"/>
          </a:xfrm>
        </p:spPr>
        <p:txBody>
          <a:bodyPr>
            <a:normAutofit/>
          </a:bodyPr>
          <a:lstStyle/>
          <a:p>
            <a:r>
              <a:rPr lang="en-US" sz="2400" dirty="0"/>
              <a:t>For a chosen set of weights, </a:t>
            </a:r>
            <a:r>
              <a:rPr lang="en-US" sz="2400" b="1" dirty="0" err="1">
                <a:latin typeface="Bookman Old Style"/>
                <a:cs typeface="Bookman Old Style"/>
              </a:rPr>
              <a:t>w</a:t>
            </a:r>
            <a:r>
              <a:rPr lang="en-US" sz="2400" dirty="0"/>
              <a:t>, we can define an error function as the </a:t>
            </a:r>
            <a:r>
              <a:rPr lang="en-US" sz="2400" b="1" i="1" dirty="0">
                <a:solidFill>
                  <a:srgbClr val="000000"/>
                </a:solidFill>
              </a:rPr>
              <a:t>squared residual </a:t>
            </a:r>
            <a:r>
              <a:rPr lang="en-US" sz="2400" dirty="0"/>
              <a:t>between what the hypothesis function predicts and the actual output, summed over all </a:t>
            </a:r>
            <a:r>
              <a:rPr lang="en-US" sz="2400" i="1" dirty="0">
                <a:latin typeface="Bookman Old Style"/>
                <a:cs typeface="Bookman Old Style"/>
              </a:rPr>
              <a:t>N</a:t>
            </a:r>
            <a:r>
              <a:rPr lang="en-US" sz="2400" dirty="0"/>
              <a:t> test-cases:</a:t>
            </a:r>
          </a:p>
          <a:p>
            <a:endParaRPr lang="en-US" sz="2400" dirty="0"/>
          </a:p>
          <a:p>
            <a:endParaRPr lang="en-US" sz="2400" dirty="0"/>
          </a:p>
          <a:p>
            <a:endParaRPr lang="en-US" sz="2400" dirty="0"/>
          </a:p>
          <a:p>
            <a:r>
              <a:rPr lang="en-US" sz="2400" dirty="0"/>
              <a:t>Learning is then the process of finding a weight-sequence that </a:t>
            </a:r>
            <a:r>
              <a:rPr lang="en-US" sz="2400" b="1" i="1" dirty="0"/>
              <a:t>minimizes </a:t>
            </a:r>
            <a:r>
              <a:rPr lang="en-US" sz="2400" dirty="0"/>
              <a:t>this loss:</a:t>
            </a:r>
          </a:p>
          <a:p>
            <a:endParaRPr lang="en-US" sz="2400" dirty="0"/>
          </a:p>
          <a:p>
            <a:endParaRPr lang="en-US" sz="2400" dirty="0"/>
          </a:p>
          <a:p>
            <a:r>
              <a:rPr lang="en-US" sz="2400" b="1" i="1" dirty="0"/>
              <a:t>Note</a:t>
            </a:r>
            <a:r>
              <a:rPr lang="en-US" sz="2400" dirty="0"/>
              <a:t>:  Other loss-functions are commonly used (but the basic learning problem remains the same)</a:t>
            </a:r>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2</a:t>
            </a:fld>
            <a:endParaRPr lang="en-US" dirty="0"/>
          </a:p>
        </p:txBody>
      </p:sp>
      <p:pic>
        <p:nvPicPr>
          <p:cNvPr id="7" name="Picture 6" descr="MSE.pdf"/>
          <p:cNvPicPr>
            <a:picLocks noChangeAspect="1"/>
          </p:cNvPicPr>
          <p:nvPr/>
        </p:nvPicPr>
        <p:blipFill>
          <a:blip r:embed="rId2"/>
          <a:stretch>
            <a:fillRect/>
          </a:stretch>
        </p:blipFill>
        <p:spPr>
          <a:xfrm>
            <a:off x="2544929" y="2514600"/>
            <a:ext cx="4160671" cy="992784"/>
          </a:xfrm>
          <a:prstGeom prst="rect">
            <a:avLst/>
          </a:prstGeom>
        </p:spPr>
      </p:pic>
      <p:pic>
        <p:nvPicPr>
          <p:cNvPr id="8" name="Picture 7"/>
          <p:cNvPicPr>
            <a:picLocks noChangeAspect="1"/>
          </p:cNvPicPr>
          <p:nvPr/>
        </p:nvPicPr>
        <p:blipFill>
          <a:blip r:embed="rId3"/>
          <a:srcRect/>
          <a:stretch/>
        </p:blipFill>
        <p:spPr>
          <a:xfrm>
            <a:off x="2749550" y="4724400"/>
            <a:ext cx="3575050" cy="515136"/>
          </a:xfrm>
          <a:prstGeom prst="rect">
            <a:avLst/>
          </a:prstGeom>
        </p:spPr>
      </p:pic>
    </p:spTree>
    <p:extLst>
      <p:ext uri="{BB962C8B-B14F-4D97-AF65-F5344CB8AC3E}">
        <p14:creationId xmlns:p14="http://schemas.microsoft.com/office/powerpoint/2010/main" val="195242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Finding Weights Analytically</a:t>
            </a:r>
          </a:p>
        </p:txBody>
      </p:sp>
      <p:sp>
        <p:nvSpPr>
          <p:cNvPr id="3" name="Content Placeholder 2"/>
          <p:cNvSpPr>
            <a:spLocks noGrp="1"/>
          </p:cNvSpPr>
          <p:nvPr>
            <p:ph sz="quarter" idx="1"/>
          </p:nvPr>
        </p:nvSpPr>
        <p:spPr>
          <a:xfrm>
            <a:off x="457200" y="1752600"/>
            <a:ext cx="8229600" cy="3962400"/>
          </a:xfrm>
        </p:spPr>
        <p:txBody>
          <a:bodyPr>
            <a:normAutofit fontScale="70000" lnSpcReduction="20000"/>
          </a:bodyPr>
          <a:lstStyle/>
          <a:p>
            <a:r>
              <a:rPr lang="en-US" dirty="0"/>
              <a:t>We can </a:t>
            </a:r>
            <a:r>
              <a:rPr lang="en-US" b="1" i="1" dirty="0"/>
              <a:t>in principle</a:t>
            </a:r>
            <a:r>
              <a:rPr lang="en-US" dirty="0"/>
              <a:t> solve for the weight with least error </a:t>
            </a:r>
            <a:r>
              <a:rPr lang="en-US" b="1" i="1" dirty="0"/>
              <a:t>analytically</a:t>
            </a:r>
            <a:endParaRPr lang="en-US" dirty="0">
              <a:solidFill>
                <a:srgbClr val="000000"/>
              </a:solidFill>
            </a:endParaRPr>
          </a:p>
          <a:p>
            <a:pPr marL="514350" indent="-514350">
              <a:spcAft>
                <a:spcPts val="18600"/>
              </a:spcAft>
              <a:buFont typeface="+mj-lt"/>
              <a:buAutoNum type="arabicPeriod"/>
            </a:pPr>
            <a:r>
              <a:rPr lang="en-US" dirty="0"/>
              <a:t>Create </a:t>
            </a:r>
            <a:r>
              <a:rPr lang="en-US" dirty="0">
                <a:solidFill>
                  <a:schemeClr val="accent3"/>
                </a:solidFill>
              </a:rPr>
              <a:t>data matrix </a:t>
            </a:r>
            <a:r>
              <a:rPr lang="en-US" dirty="0"/>
              <a:t>with one training input example per row, one feature per column, and </a:t>
            </a:r>
            <a:r>
              <a:rPr lang="en-US" dirty="0">
                <a:solidFill>
                  <a:schemeClr val="accent3"/>
                </a:solidFill>
              </a:rPr>
              <a:t>output vector </a:t>
            </a:r>
            <a:r>
              <a:rPr lang="en-US" dirty="0"/>
              <a:t>of all training outputs</a:t>
            </a:r>
          </a:p>
          <a:p>
            <a:pPr marL="514350" indent="-514350">
              <a:buFont typeface="+mj-lt"/>
              <a:buAutoNum type="arabicPeriod"/>
            </a:pPr>
            <a:r>
              <a:rPr lang="en-US" b="1" i="1" dirty="0"/>
              <a:t>Solve</a:t>
            </a:r>
            <a:r>
              <a:rPr lang="en-US" dirty="0"/>
              <a:t> for the minimal weights using linear algebra (for large data, requires optimized routines for finding matrix inverses, doing multiplications, etc., as well as for certain matrix properties to hold, which are not universal):</a:t>
            </a:r>
          </a:p>
          <a:p>
            <a:endParaRPr lang="en-US" dirty="0"/>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3</a:t>
            </a:fld>
            <a:endParaRPr lang="en-US" dirty="0"/>
          </a:p>
        </p:txBody>
      </p:sp>
      <p:pic>
        <p:nvPicPr>
          <p:cNvPr id="16" name="Picture 15" descr="matricesLinear.pdf"/>
          <p:cNvPicPr>
            <a:picLocks noChangeAspect="1"/>
          </p:cNvPicPr>
          <p:nvPr/>
        </p:nvPicPr>
        <p:blipFill>
          <a:blip r:embed="rId2"/>
          <a:stretch>
            <a:fillRect/>
          </a:stretch>
        </p:blipFill>
        <p:spPr>
          <a:xfrm>
            <a:off x="945435" y="2895600"/>
            <a:ext cx="7253130" cy="1729047"/>
          </a:xfrm>
          <a:prstGeom prst="rect">
            <a:avLst/>
          </a:prstGeom>
        </p:spPr>
      </p:pic>
      <p:pic>
        <p:nvPicPr>
          <p:cNvPr id="17" name="Picture 16" descr="solveWeights.pdf"/>
          <p:cNvPicPr>
            <a:picLocks noChangeAspect="1"/>
          </p:cNvPicPr>
          <p:nvPr/>
        </p:nvPicPr>
        <p:blipFill>
          <a:blip r:embed="rId3"/>
          <a:stretch>
            <a:fillRect/>
          </a:stretch>
        </p:blipFill>
        <p:spPr>
          <a:xfrm>
            <a:off x="2819400" y="5783204"/>
            <a:ext cx="3505200" cy="465196"/>
          </a:xfrm>
          <a:prstGeom prst="rect">
            <a:avLst/>
          </a:prstGeom>
        </p:spPr>
      </p:pic>
      <p:pic>
        <p:nvPicPr>
          <p:cNvPr id="10" name="Picture 9"/>
          <p:cNvPicPr>
            <a:picLocks noChangeAspect="1"/>
          </p:cNvPicPr>
          <p:nvPr/>
        </p:nvPicPr>
        <p:blipFill>
          <a:blip r:embed="rId4"/>
          <a:srcRect/>
          <a:stretch/>
        </p:blipFill>
        <p:spPr>
          <a:xfrm>
            <a:off x="2825751" y="1219200"/>
            <a:ext cx="3422648" cy="493177"/>
          </a:xfrm>
          <a:prstGeom prst="rect">
            <a:avLst/>
          </a:prstGeom>
        </p:spPr>
      </p:pic>
    </p:spTree>
    <p:extLst>
      <p:ext uri="{BB962C8B-B14F-4D97-AF65-F5344CB8AC3E}">
        <p14:creationId xmlns:p14="http://schemas.microsoft.com/office/powerpoint/2010/main" val="300268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is the Analytic Solution Possible?</a:t>
            </a:r>
          </a:p>
        </p:txBody>
      </p:sp>
      <p:sp>
        <p:nvSpPr>
          <p:cNvPr id="3" name="Content Placeholder 2"/>
          <p:cNvSpPr>
            <a:spLocks noGrp="1"/>
          </p:cNvSpPr>
          <p:nvPr>
            <p:ph sz="quarter" idx="1"/>
          </p:nvPr>
        </p:nvSpPr>
        <p:spPr>
          <a:xfrm>
            <a:off x="457200" y="1981200"/>
            <a:ext cx="8229600" cy="3733800"/>
          </a:xfrm>
        </p:spPr>
        <p:txBody>
          <a:bodyPr>
            <a:normAutofit/>
          </a:bodyPr>
          <a:lstStyle/>
          <a:p>
            <a:r>
              <a:rPr lang="en-US" dirty="0"/>
              <a:t>Linear regression using squared error is </a:t>
            </a:r>
            <a:r>
              <a:rPr lang="en-US" b="1" i="1" dirty="0"/>
              <a:t>special</a:t>
            </a:r>
            <a:r>
              <a:rPr lang="en-US" dirty="0"/>
              <a:t>: in many cases, we can generate an exact closed-form solution to the minimal-weights problem</a:t>
            </a:r>
          </a:p>
          <a:p>
            <a:pPr lvl="1"/>
            <a:r>
              <a:rPr lang="en-US" dirty="0"/>
              <a:t>Other ML techniques will use </a:t>
            </a:r>
            <a:r>
              <a:rPr lang="en-US" b="1" i="1" dirty="0"/>
              <a:t>different</a:t>
            </a:r>
            <a:r>
              <a:rPr lang="en-US" dirty="0"/>
              <a:t> error functions</a:t>
            </a:r>
          </a:p>
          <a:p>
            <a:pPr lvl="1"/>
            <a:r>
              <a:rPr lang="en-US" dirty="0"/>
              <a:t>For many of these functions, we </a:t>
            </a:r>
            <a:r>
              <a:rPr lang="en-US" b="1" i="1" dirty="0"/>
              <a:t>do not </a:t>
            </a:r>
            <a:r>
              <a:rPr lang="en-US" dirty="0"/>
              <a:t>have a closed form solution (or it is at least very hard to solve)</a:t>
            </a:r>
          </a:p>
          <a:p>
            <a:pPr lvl="1"/>
            <a:r>
              <a:rPr lang="en-US" dirty="0">
                <a:solidFill>
                  <a:schemeClr val="accent3"/>
                </a:solidFill>
              </a:rPr>
              <a:t>Gradient descent </a:t>
            </a:r>
            <a:r>
              <a:rPr lang="en-US" dirty="0"/>
              <a:t>is thus a general-purpose method for finding the required weights iteratively</a:t>
            </a:r>
          </a:p>
          <a:p>
            <a:endParaRPr lang="en-US" dirty="0"/>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4</a:t>
            </a:fld>
            <a:endParaRPr lang="en-US" dirty="0"/>
          </a:p>
        </p:txBody>
      </p:sp>
      <p:pic>
        <p:nvPicPr>
          <p:cNvPr id="17" name="Picture 16" descr="solveWeights.pdf"/>
          <p:cNvPicPr>
            <a:picLocks noChangeAspect="1"/>
          </p:cNvPicPr>
          <p:nvPr/>
        </p:nvPicPr>
        <p:blipFill>
          <a:blip r:embed="rId2"/>
          <a:stretch>
            <a:fillRect/>
          </a:stretch>
        </p:blipFill>
        <p:spPr>
          <a:xfrm>
            <a:off x="2743200" y="1363604"/>
            <a:ext cx="3505200" cy="465196"/>
          </a:xfrm>
          <a:prstGeom prst="rect">
            <a:avLst/>
          </a:prstGeom>
        </p:spPr>
      </p:pic>
    </p:spTree>
    <p:extLst>
      <p:ext uri="{BB962C8B-B14F-4D97-AF65-F5344CB8AC3E}">
        <p14:creationId xmlns:p14="http://schemas.microsoft.com/office/powerpoint/2010/main" val="397709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is the Analytic Solution Possible?</a:t>
            </a:r>
          </a:p>
        </p:txBody>
      </p:sp>
      <p:sp>
        <p:nvSpPr>
          <p:cNvPr id="3" name="Content Placeholder 2"/>
          <p:cNvSpPr>
            <a:spLocks noGrp="1"/>
          </p:cNvSpPr>
          <p:nvPr>
            <p:ph sz="quarter" idx="1"/>
          </p:nvPr>
        </p:nvSpPr>
        <p:spPr>
          <a:xfrm>
            <a:off x="457200" y="1752600"/>
            <a:ext cx="8229600" cy="4597400"/>
          </a:xfrm>
        </p:spPr>
        <p:txBody>
          <a:bodyPr>
            <a:normAutofit fontScale="85000" lnSpcReduction="20000"/>
          </a:bodyPr>
          <a:lstStyle/>
          <a:p>
            <a:r>
              <a:rPr lang="en-US" dirty="0"/>
              <a:t>Even for linear regression with squared error, it is </a:t>
            </a:r>
            <a:r>
              <a:rPr lang="en-US" b="1" i="1" dirty="0"/>
              <a:t>not </a:t>
            </a:r>
            <a:r>
              <a:rPr lang="en-US" dirty="0"/>
              <a:t>always possible to use the linear algebra method directly</a:t>
            </a:r>
          </a:p>
          <a:p>
            <a:pPr lvl="1">
              <a:spcAft>
                <a:spcPts val="600"/>
              </a:spcAft>
            </a:pPr>
            <a:r>
              <a:rPr lang="en-US" dirty="0"/>
              <a:t>Depends upon the relationship between number of data-points (</a:t>
            </a:r>
            <a:r>
              <a:rPr lang="en-US" dirty="0">
                <a:latin typeface="+mj-lt"/>
              </a:rPr>
              <a:t>N</a:t>
            </a:r>
            <a:r>
              <a:rPr lang="en-US" dirty="0"/>
              <a:t>) and number of features (</a:t>
            </a:r>
            <a:r>
              <a:rPr lang="en-US" dirty="0">
                <a:latin typeface="+mj-lt"/>
              </a:rPr>
              <a:t>F</a:t>
            </a:r>
            <a:r>
              <a:rPr lang="en-US" dirty="0"/>
              <a:t>)</a:t>
            </a:r>
          </a:p>
          <a:p>
            <a:r>
              <a:rPr lang="en-US" dirty="0">
                <a:latin typeface="+mj-lt"/>
              </a:rPr>
              <a:t>N &gt; F</a:t>
            </a:r>
            <a:r>
              <a:rPr lang="en-US" dirty="0"/>
              <a:t>: More examples than features (over-determined)</a:t>
            </a:r>
          </a:p>
          <a:p>
            <a:pPr lvl="1"/>
            <a:r>
              <a:rPr lang="en-US" dirty="0"/>
              <a:t>In many cases, </a:t>
            </a:r>
            <a:r>
              <a:rPr lang="en-US" b="1" i="1" dirty="0"/>
              <a:t>can </a:t>
            </a:r>
            <a:r>
              <a:rPr lang="en-US" dirty="0"/>
              <a:t>be solved (</a:t>
            </a:r>
            <a:r>
              <a:rPr lang="en-US" b="1" i="1" dirty="0"/>
              <a:t>unless</a:t>
            </a:r>
            <a:r>
              <a:rPr lang="en-US" dirty="0"/>
              <a:t> </a:t>
            </a:r>
            <a:r>
              <a:rPr lang="en-US" spc="300" dirty="0">
                <a:latin typeface="+mj-lt"/>
              </a:rPr>
              <a:t>X</a:t>
            </a:r>
            <a:r>
              <a:rPr lang="en-US" spc="300" baseline="30000" dirty="0"/>
              <a:t>T</a:t>
            </a:r>
            <a:r>
              <a:rPr lang="en-US" dirty="0">
                <a:latin typeface="+mj-lt"/>
              </a:rPr>
              <a:t>X</a:t>
            </a:r>
            <a:r>
              <a:rPr lang="en-US" dirty="0"/>
              <a:t> is rank-deficient)</a:t>
            </a:r>
          </a:p>
          <a:p>
            <a:pPr lvl="1">
              <a:spcAft>
                <a:spcPts val="600"/>
              </a:spcAft>
            </a:pPr>
            <a:r>
              <a:rPr lang="en-US" dirty="0"/>
              <a:t>Resulting solution likely still has error on training set</a:t>
            </a:r>
          </a:p>
          <a:p>
            <a:r>
              <a:rPr lang="en-US" dirty="0"/>
              <a:t>N = F: Same number of examples and features</a:t>
            </a:r>
          </a:p>
          <a:p>
            <a:pPr lvl="1"/>
            <a:r>
              <a:rPr lang="en-US" dirty="0"/>
              <a:t>In many cases, </a:t>
            </a:r>
            <a:r>
              <a:rPr lang="en-US" b="1" i="1" dirty="0"/>
              <a:t>can </a:t>
            </a:r>
            <a:r>
              <a:rPr lang="en-US" dirty="0"/>
              <a:t>be solved (</a:t>
            </a:r>
            <a:r>
              <a:rPr lang="en-US" b="1" i="1" dirty="0"/>
              <a:t>unless</a:t>
            </a:r>
            <a:r>
              <a:rPr lang="en-US" dirty="0"/>
              <a:t> </a:t>
            </a:r>
            <a:r>
              <a:rPr lang="en-US" spc="300" dirty="0"/>
              <a:t>X</a:t>
            </a:r>
            <a:r>
              <a:rPr lang="en-US" spc="300" baseline="30000" dirty="0"/>
              <a:t>T</a:t>
            </a:r>
            <a:r>
              <a:rPr lang="en-US" dirty="0"/>
              <a:t>X is rank-deficient)</a:t>
            </a:r>
          </a:p>
          <a:p>
            <a:pPr lvl="1">
              <a:spcAft>
                <a:spcPts val="600"/>
              </a:spcAft>
            </a:pPr>
            <a:r>
              <a:rPr lang="en-US" dirty="0"/>
              <a:t>Resulting solution optimal, with 0 error on training set</a:t>
            </a:r>
          </a:p>
          <a:p>
            <a:r>
              <a:rPr lang="en-US" dirty="0"/>
              <a:t>N &lt; F: More features than examples (or </a:t>
            </a:r>
            <a:r>
              <a:rPr lang="en-US"/>
              <a:t>rank-deficient matrix)</a:t>
            </a:r>
            <a:endParaRPr lang="en-US" dirty="0"/>
          </a:p>
          <a:p>
            <a:pPr lvl="1"/>
            <a:r>
              <a:rPr lang="en-US" dirty="0"/>
              <a:t>Infinitely many 0-error solutions exist</a:t>
            </a:r>
          </a:p>
          <a:p>
            <a:pPr lvl="1"/>
            <a:r>
              <a:rPr lang="en-US" spc="300" dirty="0"/>
              <a:t>X</a:t>
            </a:r>
            <a:r>
              <a:rPr lang="en-US" spc="300" baseline="30000" dirty="0"/>
              <a:t>T</a:t>
            </a:r>
            <a:r>
              <a:rPr lang="en-US" dirty="0"/>
              <a:t>X will </a:t>
            </a:r>
            <a:r>
              <a:rPr lang="en-US" b="1" i="1" dirty="0"/>
              <a:t>not </a:t>
            </a:r>
            <a:r>
              <a:rPr lang="en-US" dirty="0"/>
              <a:t>be invertible, and analytic methods will generally </a:t>
            </a:r>
            <a:r>
              <a:rPr lang="en-US" b="1" i="1" dirty="0"/>
              <a:t>fail</a:t>
            </a:r>
          </a:p>
          <a:p>
            <a:pPr lvl="1">
              <a:spcAft>
                <a:spcPts val="600"/>
              </a:spcAft>
            </a:pPr>
            <a:endParaRPr lang="en-US" dirty="0"/>
          </a:p>
          <a:p>
            <a:endParaRPr lang="en-US" dirty="0">
              <a:solidFill>
                <a:srgbClr val="000000"/>
              </a:solidFill>
            </a:endParaRPr>
          </a:p>
          <a:p>
            <a:endParaRPr lang="en-US" dirty="0"/>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5</a:t>
            </a:fld>
            <a:endParaRPr lang="en-US" dirty="0"/>
          </a:p>
        </p:txBody>
      </p:sp>
      <p:pic>
        <p:nvPicPr>
          <p:cNvPr id="17" name="Picture 16" descr="solveWeights.pdf"/>
          <p:cNvPicPr>
            <a:picLocks noChangeAspect="1"/>
          </p:cNvPicPr>
          <p:nvPr/>
        </p:nvPicPr>
        <p:blipFill>
          <a:blip r:embed="rId2"/>
          <a:stretch>
            <a:fillRect/>
          </a:stretch>
        </p:blipFill>
        <p:spPr>
          <a:xfrm>
            <a:off x="2743200" y="1269961"/>
            <a:ext cx="3505200" cy="465196"/>
          </a:xfrm>
          <a:prstGeom prst="rect">
            <a:avLst/>
          </a:prstGeom>
        </p:spPr>
      </p:pic>
      <p:sp>
        <p:nvSpPr>
          <p:cNvPr id="7" name="Oval 6">
            <a:extLst>
              <a:ext uri="{FF2B5EF4-FFF2-40B4-BE49-F238E27FC236}">
                <a16:creationId xmlns:a16="http://schemas.microsoft.com/office/drawing/2014/main" id="{3A16C03F-3172-5549-9362-7F23ED08D29B}"/>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5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Review: Polynomial Regression &amp; Overfitting</a:t>
            </a:r>
          </a:p>
        </p:txBody>
      </p:sp>
      <p:sp>
        <p:nvSpPr>
          <p:cNvPr id="11" name="Content Placeholder 10"/>
          <p:cNvSpPr>
            <a:spLocks noGrp="1"/>
          </p:cNvSpPr>
          <p:nvPr>
            <p:ph sz="quarter" idx="1"/>
          </p:nvPr>
        </p:nvSpPr>
        <p:spPr>
          <a:xfrm>
            <a:off x="457200" y="1219200"/>
            <a:ext cx="4419600" cy="4937760"/>
          </a:xfrm>
        </p:spPr>
        <p:txBody>
          <a:bodyPr>
            <a:normAutofit/>
          </a:bodyPr>
          <a:lstStyle/>
          <a:p>
            <a:r>
              <a:rPr lang="en-US" dirty="0"/>
              <a:t>When training a model, we sometimes need to make it more complex to fit data</a:t>
            </a:r>
          </a:p>
          <a:p>
            <a:pPr lvl="1"/>
            <a:r>
              <a:rPr lang="en-US" dirty="0"/>
              <a:t>Here, we can see that a simple linear regression doesn’t fit data very well</a:t>
            </a:r>
          </a:p>
          <a:p>
            <a:pPr lvl="1"/>
            <a:r>
              <a:rPr lang="en-US" dirty="0"/>
              <a:t>At the same time, the higher-order polynomial solution hits all our training data perfectly, but appears very </a:t>
            </a:r>
            <a:r>
              <a:rPr lang="en-US" dirty="0">
                <a:solidFill>
                  <a:schemeClr val="accent3"/>
                </a:solidFill>
              </a:rPr>
              <a:t>overfit</a:t>
            </a:r>
          </a:p>
          <a:p>
            <a:endParaRPr lang="en-US" dirty="0"/>
          </a:p>
        </p:txBody>
      </p:sp>
      <p:sp>
        <p:nvSpPr>
          <p:cNvPr id="8" name="Footer Placeholder 7"/>
          <p:cNvSpPr>
            <a:spLocks noGrp="1"/>
          </p:cNvSpPr>
          <p:nvPr>
            <p:ph type="ftr" sz="quarter" idx="3"/>
          </p:nvPr>
        </p:nvSpPr>
        <p:spPr/>
        <p:txBody>
          <a:bodyPr/>
          <a:lstStyle/>
          <a:p>
            <a:r>
              <a:rPr lang="en-US"/>
              <a:t>Machine Learning (COMP 135)</a:t>
            </a:r>
            <a:endParaRPr lang="en-US" dirty="0"/>
          </a:p>
        </p:txBody>
      </p:sp>
      <p:sp>
        <p:nvSpPr>
          <p:cNvPr id="9" name="Slide Number Placeholder 8"/>
          <p:cNvSpPr>
            <a:spLocks noGrp="1"/>
          </p:cNvSpPr>
          <p:nvPr>
            <p:ph type="sldNum" sz="quarter" idx="4"/>
          </p:nvPr>
        </p:nvSpPr>
        <p:spPr/>
        <p:txBody>
          <a:bodyPr/>
          <a:lstStyle/>
          <a:p>
            <a:fld id="{CF871E9B-9377-9E47-A740-0327C5A5B6B1}" type="slidenum">
              <a:rPr lang="en-US" smtClean="0"/>
              <a:pPr/>
              <a:t>6</a:t>
            </a:fld>
            <a:endParaRPr lang="en-US" dirty="0"/>
          </a:p>
        </p:txBody>
      </p:sp>
      <p:pic>
        <p:nvPicPr>
          <p:cNvPr id="5" name="Picture 4" descr="Order-9 polynomial fit to data points.  Scatter plot with highly irregular, complex curve, clearly over-fitting as it passes through all data, but often lies far out of range.">
            <a:extLst>
              <a:ext uri="{FF2B5EF4-FFF2-40B4-BE49-F238E27FC236}">
                <a16:creationId xmlns:a16="http://schemas.microsoft.com/office/drawing/2014/main" id="{1D2C9C57-FEDA-1344-AB18-F94917BDD0F0}"/>
              </a:ext>
            </a:extLst>
          </p:cNvPr>
          <p:cNvPicPr>
            <a:picLocks noChangeAspect="1"/>
          </p:cNvPicPr>
          <p:nvPr/>
        </p:nvPicPr>
        <p:blipFill>
          <a:blip r:embed="rId2"/>
          <a:stretch>
            <a:fillRect/>
          </a:stretch>
        </p:blipFill>
        <p:spPr>
          <a:xfrm>
            <a:off x="5188374" y="4086644"/>
            <a:ext cx="3196673" cy="2314156"/>
          </a:xfrm>
          <a:prstGeom prst="rect">
            <a:avLst/>
          </a:prstGeom>
        </p:spPr>
      </p:pic>
      <p:pic>
        <p:nvPicPr>
          <p:cNvPr id="7" name="Picture 6" descr="Simple (order 1) linear regression.  Clearly underfits, as few data points in a scatter plot lie close to the line.">
            <a:extLst>
              <a:ext uri="{FF2B5EF4-FFF2-40B4-BE49-F238E27FC236}">
                <a16:creationId xmlns:a16="http://schemas.microsoft.com/office/drawing/2014/main" id="{099C9405-E4E7-3D44-9365-F240EED15BC7}"/>
              </a:ext>
            </a:extLst>
          </p:cNvPr>
          <p:cNvPicPr>
            <a:picLocks noChangeAspect="1"/>
          </p:cNvPicPr>
          <p:nvPr/>
        </p:nvPicPr>
        <p:blipFill>
          <a:blip r:embed="rId3"/>
          <a:stretch>
            <a:fillRect/>
          </a:stretch>
        </p:blipFill>
        <p:spPr>
          <a:xfrm>
            <a:off x="5188375" y="1447800"/>
            <a:ext cx="3196673" cy="2371725"/>
          </a:xfrm>
          <a:prstGeom prst="rect">
            <a:avLst/>
          </a:prstGeom>
        </p:spPr>
      </p:pic>
      <p:sp>
        <p:nvSpPr>
          <p:cNvPr id="19" name="Text Placeholder 7">
            <a:extLst>
              <a:ext uri="{FF2B5EF4-FFF2-40B4-BE49-F238E27FC236}">
                <a16:creationId xmlns:a16="http://schemas.microsoft.com/office/drawing/2014/main" id="{EA13691F-8634-4341-A261-C6F29D4E148B}"/>
              </a:ext>
            </a:extLst>
          </p:cNvPr>
          <p:cNvSpPr txBox="1">
            <a:spLocks/>
          </p:cNvSpPr>
          <p:nvPr/>
        </p:nvSpPr>
        <p:spPr>
          <a:xfrm>
            <a:off x="5486400" y="1143000"/>
            <a:ext cx="2898647" cy="35368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None/>
            </a:pPr>
            <a:r>
              <a:rPr lang="en-US" sz="1600" dirty="0">
                <a:latin typeface="Bookman Old Style"/>
                <a:cs typeface="Bookman Old Style"/>
              </a:rPr>
              <a:t>Order-1 Solution</a:t>
            </a:r>
          </a:p>
        </p:txBody>
      </p:sp>
      <p:sp>
        <p:nvSpPr>
          <p:cNvPr id="21" name="Text Placeholder 7">
            <a:extLst>
              <a:ext uri="{FF2B5EF4-FFF2-40B4-BE49-F238E27FC236}">
                <a16:creationId xmlns:a16="http://schemas.microsoft.com/office/drawing/2014/main" id="{932B87EE-F0B7-6A46-A46C-194A21B5F4A4}"/>
              </a:ext>
            </a:extLst>
          </p:cNvPr>
          <p:cNvSpPr txBox="1">
            <a:spLocks/>
          </p:cNvSpPr>
          <p:nvPr/>
        </p:nvSpPr>
        <p:spPr>
          <a:xfrm>
            <a:off x="5486400" y="3761118"/>
            <a:ext cx="2898647" cy="35368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None/>
            </a:pPr>
            <a:r>
              <a:rPr lang="en-US" sz="1600" dirty="0">
                <a:latin typeface="Bookman Old Style"/>
                <a:cs typeface="Bookman Old Style"/>
              </a:rPr>
              <a:t>Order-9 Solution</a:t>
            </a:r>
          </a:p>
        </p:txBody>
      </p:sp>
    </p:spTree>
    <p:extLst>
      <p:ext uri="{BB962C8B-B14F-4D97-AF65-F5344CB8AC3E}">
        <p14:creationId xmlns:p14="http://schemas.microsoft.com/office/powerpoint/2010/main" val="406532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8425-845F-B745-BFE1-B178841DB408}"/>
              </a:ext>
            </a:extLst>
          </p:cNvPr>
          <p:cNvSpPr>
            <a:spLocks noGrp="1"/>
          </p:cNvSpPr>
          <p:nvPr>
            <p:ph type="title"/>
          </p:nvPr>
        </p:nvSpPr>
        <p:spPr/>
        <p:txBody>
          <a:bodyPr>
            <a:normAutofit fontScale="90000"/>
          </a:bodyPr>
          <a:lstStyle/>
          <a:p>
            <a:r>
              <a:rPr lang="en-US" dirty="0"/>
              <a:t>Overfitting, Weights, and Possible Solutions</a:t>
            </a:r>
          </a:p>
        </p:txBody>
      </p:sp>
      <p:sp>
        <p:nvSpPr>
          <p:cNvPr id="7" name="Content Placeholder 6">
            <a:extLst>
              <a:ext uri="{FF2B5EF4-FFF2-40B4-BE49-F238E27FC236}">
                <a16:creationId xmlns:a16="http://schemas.microsoft.com/office/drawing/2014/main" id="{FD0D30B0-2A42-D342-9FD1-9523350195DF}"/>
              </a:ext>
            </a:extLst>
          </p:cNvPr>
          <p:cNvSpPr>
            <a:spLocks noGrp="1"/>
          </p:cNvSpPr>
          <p:nvPr>
            <p:ph sz="quarter" idx="1"/>
          </p:nvPr>
        </p:nvSpPr>
        <p:spPr>
          <a:xfrm>
            <a:off x="457200" y="1219199"/>
            <a:ext cx="5334000" cy="2136775"/>
          </a:xfrm>
        </p:spPr>
        <p:txBody>
          <a:bodyPr>
            <a:normAutofit fontScale="92500" lnSpcReduction="10000"/>
          </a:bodyPr>
          <a:lstStyle/>
          <a:p>
            <a:r>
              <a:rPr lang="en-US" dirty="0"/>
              <a:t>Overfitting often comes from complex models with </a:t>
            </a:r>
            <a:r>
              <a:rPr lang="en-US" dirty="0">
                <a:solidFill>
                  <a:schemeClr val="accent3"/>
                </a:solidFill>
              </a:rPr>
              <a:t>high magnitude </a:t>
            </a:r>
            <a:r>
              <a:rPr lang="en-US" dirty="0"/>
              <a:t>weights </a:t>
            </a:r>
            <a:endParaRPr lang="en-US" dirty="0">
              <a:solidFill>
                <a:schemeClr val="accent3"/>
              </a:solidFill>
            </a:endParaRPr>
          </a:p>
          <a:p>
            <a:pPr lvl="1"/>
            <a:r>
              <a:rPr lang="en-US" dirty="0"/>
              <a:t>Large positive/negative coefficients</a:t>
            </a:r>
          </a:p>
          <a:p>
            <a:pPr lvl="1"/>
            <a:r>
              <a:rPr lang="en-US" dirty="0"/>
              <a:t>Some features treated as far more important than others (and perhaps more important than they </a:t>
            </a:r>
            <a:r>
              <a:rPr lang="en-US" b="1" i="1" dirty="0"/>
              <a:t>should</a:t>
            </a:r>
            <a:r>
              <a:rPr lang="en-US" dirty="0"/>
              <a:t> be)</a:t>
            </a:r>
          </a:p>
        </p:txBody>
      </p:sp>
      <p:sp>
        <p:nvSpPr>
          <p:cNvPr id="8" name="Content Placeholder 7">
            <a:extLst>
              <a:ext uri="{FF2B5EF4-FFF2-40B4-BE49-F238E27FC236}">
                <a16:creationId xmlns:a16="http://schemas.microsoft.com/office/drawing/2014/main" id="{34A8F6B2-DFA1-4D42-82D8-9F13FE41C851}"/>
              </a:ext>
            </a:extLst>
          </p:cNvPr>
          <p:cNvSpPr>
            <a:spLocks noGrp="1"/>
          </p:cNvSpPr>
          <p:nvPr>
            <p:ph sz="quarter" idx="2"/>
          </p:nvPr>
        </p:nvSpPr>
        <p:spPr>
          <a:xfrm>
            <a:off x="457200" y="3810000"/>
            <a:ext cx="8216646" cy="2495131"/>
          </a:xfrm>
        </p:spPr>
        <p:txBody>
          <a:bodyPr>
            <a:normAutofit fontScale="92500" lnSpcReduction="10000"/>
          </a:bodyPr>
          <a:lstStyle/>
          <a:p>
            <a:r>
              <a:rPr lang="en-US" dirty="0"/>
              <a:t>One solution: work on making the models </a:t>
            </a:r>
            <a:r>
              <a:rPr lang="en-US" b="1" i="1" dirty="0"/>
              <a:t>simpler</a:t>
            </a:r>
          </a:p>
          <a:p>
            <a:pPr>
              <a:spcAft>
                <a:spcPts val="1200"/>
              </a:spcAft>
            </a:pPr>
            <a:r>
              <a:rPr lang="en-US" dirty="0"/>
              <a:t>Another: </a:t>
            </a:r>
            <a:r>
              <a:rPr lang="en-US" b="1" i="1" dirty="0"/>
              <a:t>keep</a:t>
            </a:r>
            <a:r>
              <a:rPr lang="en-US" dirty="0"/>
              <a:t> the model, but “discourage” large weights</a:t>
            </a:r>
          </a:p>
          <a:p>
            <a:r>
              <a:rPr lang="en-US" dirty="0"/>
              <a:t>Instead of working to minimize model error alone, we seek to minimize a </a:t>
            </a:r>
            <a:r>
              <a:rPr lang="en-US" b="1" i="1" dirty="0"/>
              <a:t>combination</a:t>
            </a:r>
            <a:r>
              <a:rPr lang="en-US" dirty="0"/>
              <a:t> of error and complexity</a:t>
            </a:r>
          </a:p>
        </p:txBody>
      </p:sp>
      <p:sp>
        <p:nvSpPr>
          <p:cNvPr id="4" name="Footer Placeholder 3">
            <a:extLst>
              <a:ext uri="{FF2B5EF4-FFF2-40B4-BE49-F238E27FC236}">
                <a16:creationId xmlns:a16="http://schemas.microsoft.com/office/drawing/2014/main" id="{AD9BA9EE-B136-2548-895A-9A9BDD80F914}"/>
              </a:ext>
            </a:extLst>
          </p:cNvPr>
          <p:cNvSpPr>
            <a:spLocks noGrp="1"/>
          </p:cNvSpPr>
          <p:nvPr>
            <p:ph type="ftr" sz="quarter" idx="3"/>
          </p:nvPr>
        </p:nvSpPr>
        <p:spPr/>
        <p:txBody>
          <a:bodyPr/>
          <a:lstStyle/>
          <a:p>
            <a:r>
              <a:rPr lang="en-US"/>
              <a:t>Machine Learning (COMP 135)</a:t>
            </a:r>
            <a:endParaRPr lang="en-US" dirty="0"/>
          </a:p>
        </p:txBody>
      </p:sp>
      <p:sp>
        <p:nvSpPr>
          <p:cNvPr id="5" name="Slide Number Placeholder 4">
            <a:extLst>
              <a:ext uri="{FF2B5EF4-FFF2-40B4-BE49-F238E27FC236}">
                <a16:creationId xmlns:a16="http://schemas.microsoft.com/office/drawing/2014/main" id="{3F32BBA5-E2E9-A24F-AFB3-791F36ACC4E0}"/>
              </a:ext>
            </a:extLst>
          </p:cNvPr>
          <p:cNvSpPr>
            <a:spLocks noGrp="1"/>
          </p:cNvSpPr>
          <p:nvPr>
            <p:ph type="sldNum" sz="quarter" idx="4"/>
          </p:nvPr>
        </p:nvSpPr>
        <p:spPr/>
        <p:txBody>
          <a:bodyPr/>
          <a:lstStyle/>
          <a:p>
            <a:fld id="{CF871E9B-9377-9E47-A740-0327C5A5B6B1}" type="slidenum">
              <a:rPr lang="en-US" smtClean="0"/>
              <a:pPr/>
              <a:t>7</a:t>
            </a:fld>
            <a:endParaRPr lang="en-US" dirty="0"/>
          </a:p>
        </p:txBody>
      </p:sp>
      <p:pic>
        <p:nvPicPr>
          <p:cNvPr id="6" name="Picture 5" descr="Order-9 polynomial fit to data points.  Scatter plot with highly irregular, complex curve, clearly over-fitting as it passes through all data, but often lies far out of range.">
            <a:extLst>
              <a:ext uri="{FF2B5EF4-FFF2-40B4-BE49-F238E27FC236}">
                <a16:creationId xmlns:a16="http://schemas.microsoft.com/office/drawing/2014/main" id="{DAD1DAE3-4325-4448-ADE5-163EA4E5526C}"/>
              </a:ext>
            </a:extLst>
          </p:cNvPr>
          <p:cNvPicPr>
            <a:picLocks noChangeAspect="1"/>
          </p:cNvPicPr>
          <p:nvPr/>
        </p:nvPicPr>
        <p:blipFill>
          <a:blip r:embed="rId2"/>
          <a:stretch>
            <a:fillRect/>
          </a:stretch>
        </p:blipFill>
        <p:spPr>
          <a:xfrm>
            <a:off x="5490127" y="1216025"/>
            <a:ext cx="3196673" cy="2314156"/>
          </a:xfrm>
          <a:prstGeom prst="rect">
            <a:avLst/>
          </a:prstGeom>
        </p:spPr>
      </p:pic>
      <p:pic>
        <p:nvPicPr>
          <p:cNvPr id="10" name="Picture 9">
            <a:extLst>
              <a:ext uri="{FF2B5EF4-FFF2-40B4-BE49-F238E27FC236}">
                <a16:creationId xmlns:a16="http://schemas.microsoft.com/office/drawing/2014/main" id="{C846E4B0-A9BE-2549-A722-8ECECF1F5AAC}"/>
              </a:ext>
            </a:extLst>
          </p:cNvPr>
          <p:cNvPicPr>
            <a:picLocks noChangeAspect="1"/>
          </p:cNvPicPr>
          <p:nvPr/>
        </p:nvPicPr>
        <p:blipFill>
          <a:blip r:embed="rId3"/>
          <a:stretch>
            <a:fillRect/>
          </a:stretch>
        </p:blipFill>
        <p:spPr>
          <a:xfrm>
            <a:off x="1604962" y="5692050"/>
            <a:ext cx="5934075" cy="352425"/>
          </a:xfrm>
          <a:prstGeom prst="rect">
            <a:avLst/>
          </a:prstGeom>
        </p:spPr>
      </p:pic>
    </p:spTree>
    <p:extLst>
      <p:ext uri="{BB962C8B-B14F-4D97-AF65-F5344CB8AC3E}">
        <p14:creationId xmlns:p14="http://schemas.microsoft.com/office/powerpoint/2010/main" val="168590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36340B-FA3E-C44D-8A34-FFA9664C1CC4}"/>
              </a:ext>
            </a:extLst>
          </p:cNvPr>
          <p:cNvSpPr>
            <a:spLocks noGrp="1"/>
          </p:cNvSpPr>
          <p:nvPr>
            <p:ph type="title"/>
          </p:nvPr>
        </p:nvSpPr>
        <p:spPr/>
        <p:txBody>
          <a:bodyPr/>
          <a:lstStyle/>
          <a:p>
            <a:r>
              <a:rPr lang="en-US" dirty="0"/>
              <a:t>Regularizing Model Weights</a:t>
            </a:r>
          </a:p>
        </p:txBody>
      </p:sp>
      <p:sp>
        <p:nvSpPr>
          <p:cNvPr id="8" name="Content Placeholder 7">
            <a:extLst>
              <a:ext uri="{FF2B5EF4-FFF2-40B4-BE49-F238E27FC236}">
                <a16:creationId xmlns:a16="http://schemas.microsoft.com/office/drawing/2014/main" id="{6E6621F6-6B70-BD42-A4A6-71B92E50158F}"/>
              </a:ext>
            </a:extLst>
          </p:cNvPr>
          <p:cNvSpPr>
            <a:spLocks noGrp="1"/>
          </p:cNvSpPr>
          <p:nvPr>
            <p:ph sz="quarter" idx="1"/>
          </p:nvPr>
        </p:nvSpPr>
        <p:spPr>
          <a:xfrm>
            <a:off x="457200" y="1671320"/>
            <a:ext cx="8229600" cy="4678680"/>
          </a:xfrm>
        </p:spPr>
        <p:txBody>
          <a:bodyPr>
            <a:normAutofit/>
          </a:bodyPr>
          <a:lstStyle/>
          <a:p>
            <a:pPr>
              <a:spcAft>
                <a:spcPts val="600"/>
              </a:spcAft>
            </a:pPr>
            <a:r>
              <a:rPr lang="en-US" sz="2400" dirty="0"/>
              <a:t>We often want to be able to </a:t>
            </a:r>
            <a:r>
              <a:rPr lang="en-US" sz="2400" b="1" i="1" dirty="0"/>
              <a:t>control</a:t>
            </a:r>
            <a:r>
              <a:rPr lang="en-US" sz="2400" dirty="0"/>
              <a:t> the amount of emphasis we place upon model complexity</a:t>
            </a:r>
          </a:p>
          <a:p>
            <a:pPr>
              <a:spcAft>
                <a:spcPts val="4200"/>
              </a:spcAft>
            </a:pPr>
            <a:r>
              <a:rPr lang="en-US" sz="2400" dirty="0"/>
              <a:t>We can thus add a weighting parameter to the model complexity measure itself:</a:t>
            </a:r>
          </a:p>
          <a:p>
            <a:r>
              <a:rPr lang="en-US" sz="2400" dirty="0"/>
              <a:t>If complexity is proportional to the magnitudes of the weights, this is known as </a:t>
            </a:r>
            <a:r>
              <a:rPr lang="en-US" sz="2400" dirty="0">
                <a:solidFill>
                  <a:schemeClr val="accent3"/>
                </a:solidFill>
              </a:rPr>
              <a:t>regularization</a:t>
            </a:r>
          </a:p>
          <a:p>
            <a:pPr lvl="1"/>
            <a:r>
              <a:rPr lang="en-US" sz="2100" dirty="0"/>
              <a:t>Minimizing loss will involve reducing these magnitudes towards 0</a:t>
            </a:r>
          </a:p>
          <a:p>
            <a:pPr lvl="1"/>
            <a:r>
              <a:rPr lang="en-US" sz="2100" dirty="0"/>
              <a:t>The control </a:t>
            </a:r>
            <a:r>
              <a:rPr lang="en-US" sz="2100" dirty="0" err="1"/>
              <a:t>λ</a:t>
            </a:r>
            <a:r>
              <a:rPr lang="en-US" sz="2100" dirty="0"/>
              <a:t> controls how much we stress this: the higher </a:t>
            </a:r>
            <a:r>
              <a:rPr lang="en-US" sz="2100" dirty="0" err="1"/>
              <a:t>λ</a:t>
            </a:r>
            <a:r>
              <a:rPr lang="en-US" sz="2100" dirty="0"/>
              <a:t> is, the more we emphasize reducing weights over reducing error</a:t>
            </a:r>
          </a:p>
          <a:p>
            <a:pPr lvl="1"/>
            <a:r>
              <a:rPr lang="en-US" sz="2100" dirty="0"/>
              <a:t>At high enough values of </a:t>
            </a:r>
            <a:r>
              <a:rPr lang="en-US" sz="2100" dirty="0" err="1"/>
              <a:t>λ</a:t>
            </a:r>
            <a:r>
              <a:rPr lang="en-US" sz="2100" dirty="0"/>
              <a:t>, we can sacrifice </a:t>
            </a:r>
            <a:r>
              <a:rPr lang="en-US" sz="2100" dirty="0">
                <a:solidFill>
                  <a:schemeClr val="accent3"/>
                </a:solidFill>
              </a:rPr>
              <a:t>accuracy</a:t>
            </a:r>
            <a:r>
              <a:rPr lang="en-US" sz="2100" dirty="0"/>
              <a:t> for </a:t>
            </a:r>
            <a:r>
              <a:rPr lang="en-US" sz="2100" dirty="0">
                <a:solidFill>
                  <a:schemeClr val="accent3"/>
                </a:solidFill>
              </a:rPr>
              <a:t>simplicity</a:t>
            </a:r>
          </a:p>
        </p:txBody>
      </p:sp>
      <p:sp>
        <p:nvSpPr>
          <p:cNvPr id="5" name="Footer Placeholder 4">
            <a:extLst>
              <a:ext uri="{FF2B5EF4-FFF2-40B4-BE49-F238E27FC236}">
                <a16:creationId xmlns:a16="http://schemas.microsoft.com/office/drawing/2014/main" id="{2FC0995E-05BD-EA49-9A61-1ABBA0530B94}"/>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F4E84B6B-42B4-EC40-A7D7-088344F37D03}"/>
              </a:ext>
            </a:extLst>
          </p:cNvPr>
          <p:cNvSpPr>
            <a:spLocks noGrp="1"/>
          </p:cNvSpPr>
          <p:nvPr>
            <p:ph type="sldNum" sz="quarter" idx="4"/>
          </p:nvPr>
        </p:nvSpPr>
        <p:spPr/>
        <p:txBody>
          <a:bodyPr/>
          <a:lstStyle/>
          <a:p>
            <a:fld id="{CF871E9B-9377-9E47-A740-0327C5A5B6B1}" type="slidenum">
              <a:rPr lang="en-US" smtClean="0"/>
              <a:pPr/>
              <a:t>8</a:t>
            </a:fld>
            <a:endParaRPr lang="en-US" dirty="0"/>
          </a:p>
        </p:txBody>
      </p:sp>
      <p:pic>
        <p:nvPicPr>
          <p:cNvPr id="9" name="Picture 8">
            <a:extLst>
              <a:ext uri="{FF2B5EF4-FFF2-40B4-BE49-F238E27FC236}">
                <a16:creationId xmlns:a16="http://schemas.microsoft.com/office/drawing/2014/main" id="{B1B38839-3468-624A-AFAE-6348262DAE7E}"/>
              </a:ext>
            </a:extLst>
          </p:cNvPr>
          <p:cNvPicPr>
            <a:picLocks noChangeAspect="1"/>
          </p:cNvPicPr>
          <p:nvPr/>
        </p:nvPicPr>
        <p:blipFill>
          <a:blip r:embed="rId2"/>
          <a:stretch>
            <a:fillRect/>
          </a:stretch>
        </p:blipFill>
        <p:spPr>
          <a:xfrm>
            <a:off x="1802765" y="1342390"/>
            <a:ext cx="5538470" cy="328930"/>
          </a:xfrm>
          <a:prstGeom prst="rect">
            <a:avLst/>
          </a:prstGeom>
        </p:spPr>
      </p:pic>
      <p:pic>
        <p:nvPicPr>
          <p:cNvPr id="11" name="Picture 10">
            <a:extLst>
              <a:ext uri="{FF2B5EF4-FFF2-40B4-BE49-F238E27FC236}">
                <a16:creationId xmlns:a16="http://schemas.microsoft.com/office/drawing/2014/main" id="{1B741DA9-F863-4D42-8DA3-75FA4E577FE1}"/>
              </a:ext>
            </a:extLst>
          </p:cNvPr>
          <p:cNvPicPr>
            <a:picLocks noChangeAspect="1"/>
          </p:cNvPicPr>
          <p:nvPr/>
        </p:nvPicPr>
        <p:blipFill>
          <a:blip r:embed="rId3"/>
          <a:stretch>
            <a:fillRect/>
          </a:stretch>
        </p:blipFill>
        <p:spPr>
          <a:xfrm>
            <a:off x="1682750" y="3429000"/>
            <a:ext cx="5778500" cy="328930"/>
          </a:xfrm>
          <a:prstGeom prst="rect">
            <a:avLst/>
          </a:prstGeom>
        </p:spPr>
      </p:pic>
      <p:sp>
        <p:nvSpPr>
          <p:cNvPr id="12" name="Oval 11">
            <a:extLst>
              <a:ext uri="{FF2B5EF4-FFF2-40B4-BE49-F238E27FC236}">
                <a16:creationId xmlns:a16="http://schemas.microsoft.com/office/drawing/2014/main" id="{0A6EEE37-78FE-4745-A7C2-35327826E89A}"/>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0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EC1B-956B-7742-864A-013998ED7434}"/>
              </a:ext>
            </a:extLst>
          </p:cNvPr>
          <p:cNvSpPr>
            <a:spLocks noGrp="1"/>
          </p:cNvSpPr>
          <p:nvPr>
            <p:ph type="title"/>
          </p:nvPr>
        </p:nvSpPr>
        <p:spPr/>
        <p:txBody>
          <a:bodyPr/>
          <a:lstStyle/>
          <a:p>
            <a:r>
              <a:rPr lang="en-US" dirty="0"/>
              <a:t>Measuring Complexity of Weights</a:t>
            </a:r>
          </a:p>
        </p:txBody>
      </p:sp>
      <p:sp>
        <p:nvSpPr>
          <p:cNvPr id="3" name="Content Placeholder 2">
            <a:extLst>
              <a:ext uri="{FF2B5EF4-FFF2-40B4-BE49-F238E27FC236}">
                <a16:creationId xmlns:a16="http://schemas.microsoft.com/office/drawing/2014/main" id="{C2D8A9D0-3955-F949-888D-F087AFAC39BB}"/>
              </a:ext>
            </a:extLst>
          </p:cNvPr>
          <p:cNvSpPr>
            <a:spLocks noGrp="1"/>
          </p:cNvSpPr>
          <p:nvPr>
            <p:ph sz="quarter" idx="1"/>
          </p:nvPr>
        </p:nvSpPr>
        <p:spPr>
          <a:xfrm>
            <a:off x="457200" y="1219199"/>
            <a:ext cx="4041648" cy="5133975"/>
          </a:xfrm>
        </p:spPr>
        <p:txBody>
          <a:bodyPr>
            <a:normAutofit/>
          </a:bodyPr>
          <a:lstStyle/>
          <a:p>
            <a:pPr>
              <a:spcAft>
                <a:spcPts val="1200"/>
              </a:spcAft>
            </a:pPr>
            <a:r>
              <a:rPr lang="en-US" dirty="0"/>
              <a:t>Regularization can use the concept of a </a:t>
            </a:r>
            <a:r>
              <a:rPr lang="en-US" dirty="0">
                <a:solidFill>
                  <a:schemeClr val="accent3"/>
                </a:solidFill>
              </a:rPr>
              <a:t>vector norm</a:t>
            </a:r>
          </a:p>
          <a:p>
            <a:pPr>
              <a:spcAft>
                <a:spcPts val="17800"/>
              </a:spcAft>
            </a:pPr>
            <a:r>
              <a:rPr lang="en-US" dirty="0"/>
              <a:t>Given our weight vector:</a:t>
            </a:r>
          </a:p>
          <a:p>
            <a:endParaRPr lang="en-US" dirty="0"/>
          </a:p>
        </p:txBody>
      </p:sp>
      <p:sp>
        <p:nvSpPr>
          <p:cNvPr id="8" name="Content Placeholder 7">
            <a:extLst>
              <a:ext uri="{FF2B5EF4-FFF2-40B4-BE49-F238E27FC236}">
                <a16:creationId xmlns:a16="http://schemas.microsoft.com/office/drawing/2014/main" id="{3ED22BB0-40D5-E54E-90D6-867898CAD31A}"/>
              </a:ext>
            </a:extLst>
          </p:cNvPr>
          <p:cNvSpPr>
            <a:spLocks noGrp="1"/>
          </p:cNvSpPr>
          <p:nvPr>
            <p:ph sz="quarter" idx="2"/>
          </p:nvPr>
        </p:nvSpPr>
        <p:spPr>
          <a:xfrm>
            <a:off x="4632198" y="2209800"/>
            <a:ext cx="4267200" cy="3944112"/>
          </a:xfrm>
        </p:spPr>
        <p:txBody>
          <a:bodyPr>
            <a:normAutofit/>
          </a:bodyPr>
          <a:lstStyle/>
          <a:p>
            <a:r>
              <a:rPr lang="en-US" dirty="0"/>
              <a:t>The </a:t>
            </a:r>
            <a:r>
              <a:rPr lang="en-US" i="1" dirty="0">
                <a:latin typeface="+mj-lt"/>
              </a:rPr>
              <a:t>p</a:t>
            </a:r>
            <a:r>
              <a:rPr lang="en-US" dirty="0"/>
              <a:t>-norm (or </a:t>
            </a:r>
            <a:r>
              <a:rPr lang="en-US" dirty="0" err="1"/>
              <a:t>L</a:t>
            </a:r>
            <a:r>
              <a:rPr lang="en-US" i="1" dirty="0" err="1">
                <a:latin typeface="+mj-lt"/>
              </a:rPr>
              <a:t>p</a:t>
            </a:r>
            <a:r>
              <a:rPr lang="en-US" dirty="0"/>
              <a:t> norm), for </a:t>
            </a:r>
            <a:r>
              <a:rPr lang="en-US" dirty="0">
                <a:latin typeface="+mj-lt"/>
              </a:rPr>
              <a:t>p = 1, 2, …</a:t>
            </a:r>
            <a:r>
              <a:rPr lang="en-US" dirty="0"/>
              <a:t>, is:</a:t>
            </a:r>
          </a:p>
          <a:p>
            <a:endParaRPr lang="en-US" dirty="0"/>
          </a:p>
        </p:txBody>
      </p:sp>
      <p:sp>
        <p:nvSpPr>
          <p:cNvPr id="4" name="Footer Placeholder 3">
            <a:extLst>
              <a:ext uri="{FF2B5EF4-FFF2-40B4-BE49-F238E27FC236}">
                <a16:creationId xmlns:a16="http://schemas.microsoft.com/office/drawing/2014/main" id="{93D8393A-47EF-3E4A-8743-E0AD0B9C51A6}"/>
              </a:ext>
            </a:extLst>
          </p:cNvPr>
          <p:cNvSpPr>
            <a:spLocks noGrp="1"/>
          </p:cNvSpPr>
          <p:nvPr>
            <p:ph type="ftr" sz="quarter" idx="3"/>
          </p:nvPr>
        </p:nvSpPr>
        <p:spPr/>
        <p:txBody>
          <a:bodyPr/>
          <a:lstStyle/>
          <a:p>
            <a:r>
              <a:rPr lang="en-US"/>
              <a:t>Machine Learning (COMP 135)</a:t>
            </a:r>
            <a:endParaRPr lang="en-US" dirty="0"/>
          </a:p>
        </p:txBody>
      </p:sp>
      <p:sp>
        <p:nvSpPr>
          <p:cNvPr id="5" name="Slide Number Placeholder 4">
            <a:extLst>
              <a:ext uri="{FF2B5EF4-FFF2-40B4-BE49-F238E27FC236}">
                <a16:creationId xmlns:a16="http://schemas.microsoft.com/office/drawing/2014/main" id="{56A6D236-DB5C-9E41-9D97-A58A3FFD3E07}"/>
              </a:ext>
            </a:extLst>
          </p:cNvPr>
          <p:cNvSpPr>
            <a:spLocks noGrp="1"/>
          </p:cNvSpPr>
          <p:nvPr>
            <p:ph type="sldNum" sz="quarter" idx="4"/>
          </p:nvPr>
        </p:nvSpPr>
        <p:spPr/>
        <p:txBody>
          <a:bodyPr/>
          <a:lstStyle/>
          <a:p>
            <a:fld id="{CF871E9B-9377-9E47-A740-0327C5A5B6B1}" type="slidenum">
              <a:rPr lang="en-US" smtClean="0"/>
              <a:pPr/>
              <a:t>9</a:t>
            </a:fld>
            <a:endParaRPr lang="en-US" dirty="0"/>
          </a:p>
        </p:txBody>
      </p:sp>
      <p:pic>
        <p:nvPicPr>
          <p:cNvPr id="7" name="Picture 6">
            <a:extLst>
              <a:ext uri="{FF2B5EF4-FFF2-40B4-BE49-F238E27FC236}">
                <a16:creationId xmlns:a16="http://schemas.microsoft.com/office/drawing/2014/main" id="{D68BFFDB-9BAB-6F45-AC1B-806DC833F894}"/>
              </a:ext>
            </a:extLst>
          </p:cNvPr>
          <p:cNvPicPr>
            <a:picLocks noChangeAspect="1"/>
          </p:cNvPicPr>
          <p:nvPr/>
        </p:nvPicPr>
        <p:blipFill>
          <a:blip r:embed="rId2"/>
          <a:srcRect/>
          <a:stretch/>
        </p:blipFill>
        <p:spPr>
          <a:xfrm>
            <a:off x="1447800" y="2820987"/>
            <a:ext cx="1514475" cy="1857375"/>
          </a:xfrm>
          <a:prstGeom prst="rect">
            <a:avLst/>
          </a:prstGeom>
        </p:spPr>
      </p:pic>
      <p:sp>
        <p:nvSpPr>
          <p:cNvPr id="9" name="Rectangle 8">
            <a:extLst>
              <a:ext uri="{FF2B5EF4-FFF2-40B4-BE49-F238E27FC236}">
                <a16:creationId xmlns:a16="http://schemas.microsoft.com/office/drawing/2014/main" id="{694CE440-6D59-C949-8716-7FCC61D1D275}"/>
              </a:ext>
            </a:extLst>
          </p:cNvPr>
          <p:cNvSpPr/>
          <p:nvPr/>
        </p:nvSpPr>
        <p:spPr>
          <a:xfrm>
            <a:off x="763524" y="5020468"/>
            <a:ext cx="3429000" cy="990600"/>
          </a:xfrm>
          <a:prstGeom prst="rect">
            <a:avLst/>
          </a:prstGeom>
          <a:solidFill>
            <a:schemeClr val="bg1"/>
          </a:solidFill>
          <a:ln w="222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pPr marL="0" indent="0">
              <a:buNone/>
            </a:pPr>
            <a:r>
              <a:rPr lang="en-US" dirty="0">
                <a:solidFill>
                  <a:schemeClr val="tx1"/>
                </a:solidFill>
              </a:rPr>
              <a:t> NB: omits bias term </a:t>
            </a:r>
            <a:r>
              <a:rPr lang="en-US" i="1" dirty="0">
                <a:solidFill>
                  <a:schemeClr val="tx1"/>
                </a:solidFill>
                <a:latin typeface="+mj-lt"/>
              </a:rPr>
              <a:t>w</a:t>
            </a:r>
            <a:r>
              <a:rPr lang="en-US" sz="2000" baseline="-25000" dirty="0">
                <a:solidFill>
                  <a:schemeClr val="tx1"/>
                </a:solidFill>
                <a:latin typeface="+mj-lt"/>
              </a:rPr>
              <a:t>0</a:t>
            </a:r>
            <a:r>
              <a:rPr lang="en-US" dirty="0">
                <a:solidFill>
                  <a:schemeClr val="tx1"/>
                </a:solidFill>
              </a:rPr>
              <a:t>, </a:t>
            </a:r>
          </a:p>
          <a:p>
            <a:pPr marL="0" indent="0">
              <a:buNone/>
            </a:pPr>
            <a:r>
              <a:rPr lang="en-US" dirty="0">
                <a:solidFill>
                  <a:schemeClr val="tx1"/>
                </a:solidFill>
              </a:rPr>
              <a:t>as in general we seek to minimize </a:t>
            </a:r>
            <a:r>
              <a:rPr lang="en-US" b="1" i="1" dirty="0">
                <a:solidFill>
                  <a:schemeClr val="tx1"/>
                </a:solidFill>
              </a:rPr>
              <a:t>feature</a:t>
            </a:r>
            <a:r>
              <a:rPr lang="en-US" dirty="0">
                <a:solidFill>
                  <a:schemeClr val="tx1"/>
                </a:solidFill>
              </a:rPr>
              <a:t>-weights</a:t>
            </a:r>
          </a:p>
        </p:txBody>
      </p:sp>
      <p:pic>
        <p:nvPicPr>
          <p:cNvPr id="11" name="Picture 10">
            <a:extLst>
              <a:ext uri="{FF2B5EF4-FFF2-40B4-BE49-F238E27FC236}">
                <a16:creationId xmlns:a16="http://schemas.microsoft.com/office/drawing/2014/main" id="{10B6B5CA-3E3C-0544-B9F8-6A519684AE55}"/>
              </a:ext>
            </a:extLst>
          </p:cNvPr>
          <p:cNvPicPr>
            <a:picLocks noChangeAspect="1"/>
          </p:cNvPicPr>
          <p:nvPr/>
        </p:nvPicPr>
        <p:blipFill>
          <a:blip r:embed="rId3"/>
          <a:srcRect/>
          <a:stretch/>
        </p:blipFill>
        <p:spPr>
          <a:xfrm>
            <a:off x="5100447" y="3208842"/>
            <a:ext cx="3105150" cy="2353758"/>
          </a:xfrm>
          <a:prstGeom prst="rect">
            <a:avLst/>
          </a:prstGeom>
        </p:spPr>
      </p:pic>
    </p:spTree>
    <p:extLst>
      <p:ext uri="{BB962C8B-B14F-4D97-AF65-F5344CB8AC3E}">
        <p14:creationId xmlns:p14="http://schemas.microsoft.com/office/powerpoint/2010/main" val="226083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_lecs">
  <a:themeElements>
    <a:clrScheme name="Custom 15">
      <a:dk1>
        <a:srgbClr val="512C1D"/>
      </a:dk1>
      <a:lt1>
        <a:srgbClr val="FFFFFF"/>
      </a:lt1>
      <a:dk2>
        <a:srgbClr val="646469"/>
      </a:dk2>
      <a:lt2>
        <a:srgbClr val="DDE9EC"/>
      </a:lt2>
      <a:accent1>
        <a:srgbClr val="3071AE"/>
      </a:accent1>
      <a:accent2>
        <a:srgbClr val="3E8EDE"/>
      </a:accent2>
      <a:accent3>
        <a:srgbClr val="CB333B"/>
      </a:accent3>
      <a:accent4>
        <a:srgbClr val="566C11"/>
      </a:accent4>
      <a:accent5>
        <a:srgbClr val="61A60A"/>
      </a:accent5>
      <a:accent6>
        <a:srgbClr val="D35D00"/>
      </a:accent6>
      <a:hlink>
        <a:srgbClr val="CB333B"/>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22225">
          <a:solidFill>
            <a:schemeClr val="accent3"/>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new_lecs.thmx</Template>
  <TotalTime>89257</TotalTime>
  <Words>1589</Words>
  <Application>Microsoft Macintosh PowerPoint</Application>
  <PresentationFormat>On-screen Show (4:3)</PresentationFormat>
  <Paragraphs>154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Bookman Old Style</vt:lpstr>
      <vt:lpstr>Gill Sans MT</vt:lpstr>
      <vt:lpstr>Helvetica</vt:lpstr>
      <vt:lpstr>Times New Roman</vt:lpstr>
      <vt:lpstr>Wingdings</vt:lpstr>
      <vt:lpstr>Wingdings 3</vt:lpstr>
      <vt:lpstr>new_lecs</vt:lpstr>
      <vt:lpstr>Class #04: Regression with Regularization</vt:lpstr>
      <vt:lpstr>Review: Squared Error in Linear Regression</vt:lpstr>
      <vt:lpstr>Review: Finding Weights Analytically</vt:lpstr>
      <vt:lpstr>When is the Analytic Solution Possible?</vt:lpstr>
      <vt:lpstr>When is the Analytic Solution Possible?</vt:lpstr>
      <vt:lpstr>Review: Polynomial Regression &amp; Overfitting</vt:lpstr>
      <vt:lpstr>Overfitting, Weights, and Possible Solutions</vt:lpstr>
      <vt:lpstr>Regularizing Model Weights</vt:lpstr>
      <vt:lpstr>Measuring Complexity of Weights</vt:lpstr>
      <vt:lpstr>Lp Norms of Weights</vt:lpstr>
      <vt:lpstr>Regression with Regularization</vt:lpstr>
      <vt:lpstr>Basic Effects of Regularization</vt:lpstr>
      <vt:lpstr>Levels of Regularization</vt:lpstr>
      <vt:lpstr>Regularization and Bias/Variance</vt:lpstr>
      <vt:lpstr>Basic Effects of Regularization</vt:lpstr>
      <vt:lpstr>L1 &amp; L2: Common Types of Regularization</vt:lpstr>
      <vt:lpstr>L2: Ridge Regression</vt:lpstr>
      <vt:lpstr>L1 Regression: The Lasso</vt:lpstr>
      <vt:lpstr>L1 vs. L2: Which to Choose?</vt:lpstr>
    </vt:vector>
  </TitlesOfParts>
  <Manager/>
  <Company>University of Massachusetts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subject/>
  <dc:creator>Don Towsley</dc:creator>
  <cp:keywords/>
  <dc:description/>
  <cp:lastModifiedBy>Martin Allen</cp:lastModifiedBy>
  <cp:revision>2377</cp:revision>
  <cp:lastPrinted>2020-01-15T13:37:23Z</cp:lastPrinted>
  <dcterms:created xsi:type="dcterms:W3CDTF">2017-09-06T15:49:01Z</dcterms:created>
  <dcterms:modified xsi:type="dcterms:W3CDTF">2020-12-03T15:05:07Z</dcterms:modified>
  <cp:category/>
</cp:coreProperties>
</file>