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15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</p:sldIdLst>
  <p:sldSz cx="24377650" cy="13716000"/>
  <p:notesSz cx="6858000" cy="9144000"/>
  <p:embeddedFontLst>
    <p:embeddedFont>
      <p:font typeface="Lato" panose="020F0502020204030203" pitchFamily="34" charset="77"/>
      <p:regular r:id="rId16"/>
      <p:bold r:id="rId17"/>
      <p:italic r:id="rId18"/>
      <p:boldItalic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44A166-722A-49FB-BBF8-4F031D500990}">
  <a:tblStyle styleId="{4544A166-722A-49FB-BBF8-4F031D50099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04"/>
  </p:normalViewPr>
  <p:slideViewPr>
    <p:cSldViewPr snapToGrid="0" snapToObjects="1">
      <p:cViewPr varScale="1">
        <p:scale>
          <a:sx n="67" d="100"/>
          <a:sy n="67" d="100"/>
        </p:scale>
        <p:origin x="1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3186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099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3902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2145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66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5533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3466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592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2275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3841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9455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Slide">
  <p:cSld name="General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8798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22013288" y="743131"/>
            <a:ext cx="673466" cy="6734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22037953" y="819459"/>
            <a:ext cx="624135" cy="492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‹nº›</a:t>
            </a:fld>
            <a:endParaRPr sz="2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698266" y="12849033"/>
            <a:ext cx="324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FBFB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Rocketzera</a:t>
            </a:r>
            <a:endParaRPr sz="2400" b="0" i="0" u="none" strike="noStrike" cap="none">
              <a:solidFill>
                <a:srgbClr val="BFBFB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://openjdk.java.net/projects/jdk/10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jdk.java.net/projects/jdk/11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25" y="0"/>
            <a:ext cx="24377700" cy="13716000"/>
          </a:xfrm>
          <a:prstGeom prst="rect">
            <a:avLst/>
          </a:prstGeom>
          <a:gradFill>
            <a:gsLst>
              <a:gs pos="0">
                <a:srgbClr val="293039">
                  <a:alpha val="83921"/>
                </a:srgbClr>
              </a:gs>
              <a:gs pos="100000">
                <a:srgbClr val="041B31">
                  <a:alpha val="67843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10411400" y="11398850"/>
            <a:ext cx="1354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Apresentado</a:t>
            </a:r>
            <a:r>
              <a:rPr lang="en-US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por </a:t>
            </a:r>
            <a:r>
              <a:rPr lang="en-US" sz="20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Edicarlos</a:t>
            </a:r>
            <a:r>
              <a:rPr lang="en-US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Barbosa</a:t>
            </a:r>
            <a:endParaRPr sz="32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1236383" y="4896610"/>
            <a:ext cx="22177130" cy="3954850"/>
            <a:chOff x="4694353" y="4874298"/>
            <a:chExt cx="11773800" cy="3954850"/>
          </a:xfrm>
        </p:grpSpPr>
        <p:sp>
          <p:nvSpPr>
            <p:cNvPr id="34" name="Google Shape;34;p5"/>
            <p:cNvSpPr/>
            <p:nvPr/>
          </p:nvSpPr>
          <p:spPr>
            <a:xfrm>
              <a:off x="4694353" y="4874298"/>
              <a:ext cx="11773800" cy="346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92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600" b="1" dirty="0" err="1">
                  <a:solidFill>
                    <a:schemeClr val="accent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Rocketzera</a:t>
              </a:r>
              <a:r>
                <a:rPr lang="en-US" sz="13600" b="1" i="0" u="none" strike="noStrike" cap="none" dirty="0">
                  <a:solidFill>
                    <a:schemeClr val="accent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endParaRPr dirty="0"/>
            </a:p>
            <a:p>
              <a:pPr marL="0" marR="0" lvl="0" indent="0" algn="ctr" rtl="0">
                <a:lnSpc>
                  <a:spcPct val="992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600" b="1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Java New Features</a:t>
              </a:r>
              <a:endParaRPr sz="13600" b="1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rtl="0">
                <a:lnSpc>
                  <a:spcPct val="992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600" b="1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10046775" y="8398348"/>
              <a:ext cx="43419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Java 11</a:t>
              </a:r>
              <a:endParaRPr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6" name="Google Shape;36;p5"/>
          <p:cNvSpPr/>
          <p:nvPr/>
        </p:nvSpPr>
        <p:spPr>
          <a:xfrm>
            <a:off x="5092633" y="-5221239"/>
            <a:ext cx="14192400" cy="1419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1927" y="38983"/>
                </a:moveTo>
                <a:cubicBezTo>
                  <a:pt x="61433" y="38483"/>
                  <a:pt x="60750" y="38183"/>
                  <a:pt x="60000" y="38183"/>
                </a:cubicBezTo>
                <a:cubicBezTo>
                  <a:pt x="59250" y="38183"/>
                  <a:pt x="58566" y="38483"/>
                  <a:pt x="58072" y="38983"/>
                </a:cubicBezTo>
                <a:lnTo>
                  <a:pt x="28072" y="66255"/>
                </a:lnTo>
                <a:cubicBezTo>
                  <a:pt x="27577" y="66750"/>
                  <a:pt x="27272" y="67433"/>
                  <a:pt x="27272" y="68183"/>
                </a:cubicBezTo>
                <a:cubicBezTo>
                  <a:pt x="27272" y="69688"/>
                  <a:pt x="28494" y="70911"/>
                  <a:pt x="30000" y="70911"/>
                </a:cubicBezTo>
                <a:cubicBezTo>
                  <a:pt x="30750" y="70911"/>
                  <a:pt x="31433" y="70605"/>
                  <a:pt x="31927" y="70111"/>
                </a:cubicBezTo>
                <a:lnTo>
                  <a:pt x="60000" y="44588"/>
                </a:lnTo>
                <a:lnTo>
                  <a:pt x="88072" y="70111"/>
                </a:lnTo>
                <a:cubicBezTo>
                  <a:pt x="88566" y="70605"/>
                  <a:pt x="89250" y="70911"/>
                  <a:pt x="90000" y="70911"/>
                </a:cubicBezTo>
                <a:cubicBezTo>
                  <a:pt x="91505" y="70911"/>
                  <a:pt x="92727" y="69688"/>
                  <a:pt x="92727" y="68183"/>
                </a:cubicBezTo>
                <a:cubicBezTo>
                  <a:pt x="92727" y="67433"/>
                  <a:pt x="92422" y="66750"/>
                  <a:pt x="91927" y="66255"/>
                </a:cubicBezTo>
                <a:cubicBezTo>
                  <a:pt x="91927" y="66255"/>
                  <a:pt x="61927" y="38983"/>
                  <a:pt x="61927" y="38983"/>
                </a:cubicBezTo>
                <a:close/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chemeClr val="lt1">
              <a:alpha val="4705"/>
            </a:schemeClr>
          </a:solidFill>
          <a:ln>
            <a:noFill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/>
          <p:nvPr/>
        </p:nvSpPr>
        <p:spPr>
          <a:xfrm>
            <a:off x="7578075" y="1306042"/>
            <a:ext cx="928006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Inferencia</a:t>
            </a:r>
            <a:r>
              <a:rPr lang="en-US" sz="64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de </a:t>
            </a:r>
            <a:r>
              <a:rPr lang="en-US" sz="6400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Tipos</a:t>
            </a:r>
            <a:endParaRPr sz="64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9455620" y="666698"/>
            <a:ext cx="55255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 10</a:t>
            </a:r>
            <a:endParaRPr sz="34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1" name="Google Shape;321;p21"/>
          <p:cNvSpPr/>
          <p:nvPr/>
        </p:nvSpPr>
        <p:spPr>
          <a:xfrm>
            <a:off x="11715185" y="2514410"/>
            <a:ext cx="1005840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" name="Google Shape;333;p21">
            <a:extLst>
              <a:ext uri="{FF2B5EF4-FFF2-40B4-BE49-F238E27FC236}">
                <a16:creationId xmlns:a16="http://schemas.microsoft.com/office/drawing/2014/main" id="{17E0CC8C-EFD4-FF44-9611-33410528CDCB}"/>
              </a:ext>
            </a:extLst>
          </p:cNvPr>
          <p:cNvSpPr txBox="1"/>
          <p:nvPr/>
        </p:nvSpPr>
        <p:spPr>
          <a:xfrm>
            <a:off x="2209800" y="3338320"/>
            <a:ext cx="17892902" cy="351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pt-BR" sz="2800" dirty="0">
                <a:solidFill>
                  <a:srgbClr val="808080"/>
                </a:solidFill>
              </a:rPr>
              <a:t>// </a:t>
            </a:r>
            <a:r>
              <a:rPr lang="pt-BR" sz="2800" dirty="0" err="1">
                <a:solidFill>
                  <a:srgbClr val="808080"/>
                </a:solidFill>
              </a:rPr>
              <a:t>String</a:t>
            </a:r>
            <a:r>
              <a:rPr lang="pt-BR" sz="2800" dirty="0">
                <a:solidFill>
                  <a:srgbClr val="808080"/>
                </a:solidFill>
              </a:rPr>
              <a:t> </a:t>
            </a:r>
            <a:r>
              <a:rPr lang="pt-BR" sz="2800" dirty="0" err="1">
                <a:solidFill>
                  <a:srgbClr val="808080"/>
                </a:solidFill>
              </a:rPr>
              <a:t>name</a:t>
            </a:r>
            <a:r>
              <a:rPr lang="pt-BR" sz="2800" dirty="0">
                <a:solidFill>
                  <a:srgbClr val="808080"/>
                </a:solidFill>
              </a:rPr>
              <a:t> = "Jair Bolsonaro"</a:t>
            </a:r>
            <a:br>
              <a:rPr lang="pt-BR" sz="2800" dirty="0">
                <a:solidFill>
                  <a:srgbClr val="808080"/>
                </a:solidFill>
              </a:rPr>
            </a:br>
            <a:r>
              <a:rPr lang="pt-BR" sz="2800" dirty="0">
                <a:solidFill>
                  <a:srgbClr val="CC7832"/>
                </a:solidFill>
              </a:rPr>
              <a:t>var </a:t>
            </a:r>
            <a:r>
              <a:rPr lang="pt-BR" sz="2800" dirty="0" err="1"/>
              <a:t>name</a:t>
            </a:r>
            <a:r>
              <a:rPr lang="pt-BR" sz="2800" dirty="0"/>
              <a:t> = </a:t>
            </a:r>
            <a:r>
              <a:rPr lang="pt-BR" sz="2800" dirty="0">
                <a:solidFill>
                  <a:srgbClr val="6A8759"/>
                </a:solidFill>
              </a:rPr>
              <a:t>"Jair Bolsonaro"</a:t>
            </a:r>
            <a:r>
              <a:rPr lang="pt-BR" sz="2800" dirty="0">
                <a:solidFill>
                  <a:srgbClr val="CC7832"/>
                </a:solidFill>
              </a:rPr>
              <a:t>;</a:t>
            </a:r>
            <a:br>
              <a:rPr lang="pt-BR" sz="2800" dirty="0">
                <a:solidFill>
                  <a:srgbClr val="CC7832"/>
                </a:solidFill>
              </a:rPr>
            </a:br>
            <a:br>
              <a:rPr lang="pt-BR" sz="2800" dirty="0">
                <a:solidFill>
                  <a:srgbClr val="CC7832"/>
                </a:solidFill>
              </a:rPr>
            </a:br>
            <a:r>
              <a:rPr lang="pt-BR" sz="2800" dirty="0">
                <a:solidFill>
                  <a:srgbClr val="808080"/>
                </a:solidFill>
              </a:rPr>
              <a:t>// </a:t>
            </a:r>
            <a:r>
              <a:rPr lang="pt-BR" sz="2800" dirty="0" err="1">
                <a:solidFill>
                  <a:srgbClr val="808080"/>
                </a:solidFill>
              </a:rPr>
              <a:t>List</a:t>
            </a:r>
            <a:r>
              <a:rPr lang="pt-BR" sz="2800" dirty="0">
                <a:solidFill>
                  <a:srgbClr val="808080"/>
                </a:solidFill>
              </a:rPr>
              <a:t>&lt;</a:t>
            </a:r>
            <a:r>
              <a:rPr lang="pt-BR" sz="2800" dirty="0" err="1">
                <a:solidFill>
                  <a:srgbClr val="808080"/>
                </a:solidFill>
              </a:rPr>
              <a:t>String</a:t>
            </a:r>
            <a:r>
              <a:rPr lang="pt-BR" sz="2800" dirty="0">
                <a:solidFill>
                  <a:srgbClr val="808080"/>
                </a:solidFill>
              </a:rPr>
              <a:t>&gt; </a:t>
            </a:r>
            <a:r>
              <a:rPr lang="pt-BR" sz="2800" dirty="0" err="1">
                <a:solidFill>
                  <a:srgbClr val="808080"/>
                </a:solidFill>
              </a:rPr>
              <a:t>names</a:t>
            </a:r>
            <a:r>
              <a:rPr lang="pt-BR" sz="2800" dirty="0">
                <a:solidFill>
                  <a:srgbClr val="808080"/>
                </a:solidFill>
              </a:rPr>
              <a:t> = new </a:t>
            </a:r>
            <a:r>
              <a:rPr lang="pt-BR" sz="2800" dirty="0" err="1">
                <a:solidFill>
                  <a:srgbClr val="808080"/>
                </a:solidFill>
              </a:rPr>
              <a:t>ArrayList</a:t>
            </a:r>
            <a:r>
              <a:rPr lang="pt-BR" sz="2800" dirty="0">
                <a:solidFill>
                  <a:srgbClr val="808080"/>
                </a:solidFill>
              </a:rPr>
              <a:t>&lt;&gt;();</a:t>
            </a:r>
            <a:br>
              <a:rPr lang="pt-BR" sz="2800" dirty="0">
                <a:solidFill>
                  <a:srgbClr val="808080"/>
                </a:solidFill>
              </a:rPr>
            </a:br>
            <a:r>
              <a:rPr lang="pt-BR" sz="2800" dirty="0">
                <a:solidFill>
                  <a:srgbClr val="CC7832"/>
                </a:solidFill>
              </a:rPr>
              <a:t>var </a:t>
            </a:r>
            <a:r>
              <a:rPr lang="pt-BR" sz="2800" dirty="0" err="1"/>
              <a:t>names</a:t>
            </a:r>
            <a:r>
              <a:rPr lang="pt-BR" sz="2800" dirty="0"/>
              <a:t> = </a:t>
            </a:r>
            <a:r>
              <a:rPr lang="pt-BR" sz="2800" dirty="0">
                <a:solidFill>
                  <a:srgbClr val="CC7832"/>
                </a:solidFill>
              </a:rPr>
              <a:t>new </a:t>
            </a:r>
            <a:r>
              <a:rPr lang="pt-BR" sz="2800" dirty="0" err="1"/>
              <a:t>ArrayList</a:t>
            </a:r>
            <a:r>
              <a:rPr lang="pt-BR" sz="2800" dirty="0"/>
              <a:t> &lt;</a:t>
            </a:r>
            <a:r>
              <a:rPr lang="pt-BR" sz="2800" dirty="0" err="1"/>
              <a:t>String</a:t>
            </a:r>
            <a:r>
              <a:rPr lang="pt-BR" sz="2800" dirty="0"/>
              <a:t>&gt;()</a:t>
            </a:r>
            <a:r>
              <a:rPr lang="pt-BR" sz="2800" dirty="0">
                <a:solidFill>
                  <a:srgbClr val="CC7832"/>
                </a:solidFill>
              </a:rPr>
              <a:t>;</a:t>
            </a:r>
            <a:br>
              <a:rPr lang="pt-BR" sz="2800" dirty="0">
                <a:solidFill>
                  <a:srgbClr val="CC7832"/>
                </a:solidFill>
              </a:rPr>
            </a:br>
            <a:br>
              <a:rPr lang="pt-BR" sz="2800" dirty="0">
                <a:solidFill>
                  <a:srgbClr val="CC7832"/>
                </a:solidFill>
              </a:rPr>
            </a:br>
            <a:r>
              <a:rPr lang="pt-BR" sz="2800" dirty="0">
                <a:solidFill>
                  <a:srgbClr val="808080"/>
                </a:solidFill>
              </a:rPr>
              <a:t>// </a:t>
            </a:r>
            <a:r>
              <a:rPr lang="pt-BR" sz="2800" dirty="0" err="1">
                <a:solidFill>
                  <a:srgbClr val="808080"/>
                </a:solidFill>
              </a:rPr>
              <a:t>Stream</a:t>
            </a:r>
            <a:r>
              <a:rPr lang="pt-BR" sz="2800" dirty="0">
                <a:solidFill>
                  <a:srgbClr val="808080"/>
                </a:solidFill>
              </a:rPr>
              <a:t>&lt;</a:t>
            </a:r>
            <a:r>
              <a:rPr lang="pt-BR" sz="2800" dirty="0" err="1">
                <a:solidFill>
                  <a:srgbClr val="808080"/>
                </a:solidFill>
              </a:rPr>
              <a:t>String</a:t>
            </a:r>
            <a:r>
              <a:rPr lang="pt-BR" sz="2800" dirty="0">
                <a:solidFill>
                  <a:srgbClr val="808080"/>
                </a:solidFill>
              </a:rPr>
              <a:t>&gt; </a:t>
            </a:r>
            <a:r>
              <a:rPr lang="pt-BR" sz="2800" dirty="0" err="1">
                <a:solidFill>
                  <a:srgbClr val="808080"/>
                </a:solidFill>
              </a:rPr>
              <a:t>stream</a:t>
            </a:r>
            <a:r>
              <a:rPr lang="pt-BR" sz="2800" dirty="0">
                <a:solidFill>
                  <a:srgbClr val="808080"/>
                </a:solidFill>
              </a:rPr>
              <a:t> = </a:t>
            </a:r>
            <a:r>
              <a:rPr lang="pt-BR" sz="2800" dirty="0" err="1">
                <a:solidFill>
                  <a:srgbClr val="808080"/>
                </a:solidFill>
              </a:rPr>
              <a:t>names.stream</a:t>
            </a:r>
            <a:r>
              <a:rPr lang="pt-BR" sz="2800" dirty="0">
                <a:solidFill>
                  <a:srgbClr val="808080"/>
                </a:solidFill>
              </a:rPr>
              <a:t>();</a:t>
            </a:r>
            <a:br>
              <a:rPr lang="pt-BR" sz="2800" dirty="0">
                <a:solidFill>
                  <a:srgbClr val="808080"/>
                </a:solidFill>
              </a:rPr>
            </a:br>
            <a:r>
              <a:rPr lang="pt-BR" sz="2800" dirty="0">
                <a:solidFill>
                  <a:srgbClr val="CC7832"/>
                </a:solidFill>
              </a:rPr>
              <a:t>var </a:t>
            </a:r>
            <a:r>
              <a:rPr lang="pt-BR" sz="2800" dirty="0" err="1"/>
              <a:t>stream</a:t>
            </a:r>
            <a:r>
              <a:rPr lang="pt-BR" sz="2800" dirty="0"/>
              <a:t> = </a:t>
            </a:r>
            <a:r>
              <a:rPr lang="pt-BR" sz="2800" dirty="0" err="1"/>
              <a:t>names.stream</a:t>
            </a:r>
            <a:r>
              <a:rPr lang="pt-BR" sz="2800" dirty="0"/>
              <a:t>()</a:t>
            </a:r>
            <a:r>
              <a:rPr lang="pt-BR" sz="2800" dirty="0">
                <a:solidFill>
                  <a:srgbClr val="CC7832"/>
                </a:solidFill>
              </a:rPr>
              <a:t>;</a:t>
            </a:r>
            <a:endParaRPr lang="pt-BR" sz="2800" dirty="0">
              <a:solidFill>
                <a:srgbClr val="1C1C1C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69151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/>
          <p:nvPr/>
        </p:nvSpPr>
        <p:spPr>
          <a:xfrm>
            <a:off x="6034467" y="1639216"/>
            <a:ext cx="12367275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Releases </a:t>
            </a:r>
            <a:r>
              <a:rPr lang="en-US" sz="6400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baseados</a:t>
            </a:r>
            <a:r>
              <a:rPr lang="en-US" sz="64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6400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em</a:t>
            </a:r>
            <a:r>
              <a:rPr lang="en-US" sz="64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tempo</a:t>
            </a:r>
            <a:endParaRPr sz="64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9455620" y="666698"/>
            <a:ext cx="55255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 10</a:t>
            </a:r>
            <a:endParaRPr sz="34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1" name="Google Shape;321;p21"/>
          <p:cNvSpPr/>
          <p:nvPr/>
        </p:nvSpPr>
        <p:spPr>
          <a:xfrm>
            <a:off x="11715185" y="2514410"/>
            <a:ext cx="1005840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D428CBE-611D-A342-AF7F-733D1F5D2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3073400"/>
            <a:ext cx="10160000" cy="5321300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E7360739-B487-4F47-96DD-F95643808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736343"/>
              </p:ext>
            </p:extLst>
          </p:nvPr>
        </p:nvGraphicFramePr>
        <p:xfrm>
          <a:off x="2533649" y="9515058"/>
          <a:ext cx="14324485" cy="1280160"/>
        </p:xfrm>
        <a:graphic>
          <a:graphicData uri="http://schemas.openxmlformats.org/drawingml/2006/table">
            <a:tbl>
              <a:tblPr/>
              <a:tblGrid>
                <a:gridCol w="14324485">
                  <a:extLst>
                    <a:ext uri="{9D8B030D-6E8A-4147-A177-3AD203B41FA5}">
                      <a16:colId xmlns:a16="http://schemas.microsoft.com/office/drawing/2014/main" val="831005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2800" b="0" i="0" dirty="0" err="1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</a:t>
                      </a:r>
                      <a:r>
                        <a:rPr lang="pt-BR" sz="2800" b="0" i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 2018-03-20</a:t>
                      </a:r>
                    </a:p>
                    <a:p>
                      <a:pPr algn="l" rtl="0" fontAlgn="base"/>
                      <a:r>
                        <a:rPr lang="pt-BR" sz="2800" b="0" i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Java(TM) SE </a:t>
                      </a:r>
                      <a:r>
                        <a:rPr lang="pt-BR" sz="2800" b="0" i="0" dirty="0" err="1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</a:t>
                      </a:r>
                      <a:r>
                        <a:rPr lang="pt-BR" sz="2800" b="0" i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800" b="0" i="0" dirty="0" err="1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Environment</a:t>
                      </a:r>
                      <a:r>
                        <a:rPr lang="pt-BR" sz="2800" b="0" i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18.3 (build 10+43)</a:t>
                      </a:r>
                    </a:p>
                    <a:p>
                      <a:pPr algn="l" rtl="0" fontAlgn="base"/>
                      <a:r>
                        <a:rPr lang="pt-BR" sz="2800" b="0" i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 </a:t>
                      </a:r>
                      <a:r>
                        <a:rPr lang="pt-BR" sz="2800" b="0" i="0" dirty="0" err="1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HotSpot</a:t>
                      </a:r>
                      <a:r>
                        <a:rPr lang="pt-BR" sz="2800" b="0" i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(TM) 64-Bit Server VM 18.3 (build 10+43, </a:t>
                      </a:r>
                      <a:r>
                        <a:rPr lang="pt-BR" sz="2800" b="0" i="0" dirty="0" err="1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mixed</a:t>
                      </a:r>
                      <a:r>
                        <a:rPr lang="pt-BR" sz="2800" b="0" i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800" b="0" i="0" dirty="0" err="1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</a:t>
                      </a:r>
                      <a:r>
                        <a:rPr lang="pt-BR" sz="2800" b="0" i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327976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C56C27FE-77C2-024B-9FC2-A2DB41B9DA15}"/>
              </a:ext>
            </a:extLst>
          </p:cNvPr>
          <p:cNvSpPr txBox="1"/>
          <p:nvPr/>
        </p:nvSpPr>
        <p:spPr>
          <a:xfrm>
            <a:off x="2533649" y="11696700"/>
            <a:ext cx="6221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hlinkClick r:id="rId4"/>
              </a:rPr>
              <a:t>http://openjdk.java.net/projects/jdk/10/</a:t>
            </a:r>
            <a:endParaRPr lang="pt-BR" sz="28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0416F72-7947-B84A-924A-76FF90896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3274" y="3073399"/>
            <a:ext cx="8712001" cy="523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0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/>
          <p:nvPr/>
        </p:nvSpPr>
        <p:spPr>
          <a:xfrm>
            <a:off x="5501067" y="1415321"/>
            <a:ext cx="13434075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Anotações</a:t>
            </a:r>
            <a:r>
              <a:rPr lang="en-US" sz="64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de </a:t>
            </a:r>
            <a:r>
              <a:rPr lang="en-US" sz="6400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Tipos</a:t>
            </a:r>
            <a:r>
              <a:rPr lang="en-US" sz="64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Lambda</a:t>
            </a:r>
            <a:endParaRPr sz="64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9455620" y="666698"/>
            <a:ext cx="55255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 11</a:t>
            </a:r>
            <a:endParaRPr sz="34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1" name="Google Shape;321;p21"/>
          <p:cNvSpPr/>
          <p:nvPr/>
        </p:nvSpPr>
        <p:spPr>
          <a:xfrm>
            <a:off x="11715185" y="2514410"/>
            <a:ext cx="1005840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" name="Google Shape;333;p21">
            <a:extLst>
              <a:ext uri="{FF2B5EF4-FFF2-40B4-BE49-F238E27FC236}">
                <a16:creationId xmlns:a16="http://schemas.microsoft.com/office/drawing/2014/main" id="{17E0CC8C-EFD4-FF44-9611-33410528CDCB}"/>
              </a:ext>
            </a:extLst>
          </p:cNvPr>
          <p:cNvSpPr txBox="1"/>
          <p:nvPr/>
        </p:nvSpPr>
        <p:spPr>
          <a:xfrm>
            <a:off x="2209800" y="3338320"/>
            <a:ext cx="17892902" cy="102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(valor, </a:t>
            </a:r>
            <a:r>
              <a:rPr lang="pt-BR" sz="2800" dirty="0" err="1">
                <a:solidFill>
                  <a:srgbClr val="1C1C1C"/>
                </a:solidFill>
                <a:latin typeface="Monaco" pitchFamily="2" charset="77"/>
              </a:rPr>
              <a:t>conversorMoeda</a:t>
            </a:r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) -&gt; </a:t>
            </a:r>
            <a:r>
              <a:rPr lang="pt-BR" sz="2800" dirty="0" err="1">
                <a:solidFill>
                  <a:srgbClr val="1C1C1C"/>
                </a:solidFill>
                <a:latin typeface="Monaco" pitchFamily="2" charset="77"/>
              </a:rPr>
              <a:t>conversorMoeda.converter</a:t>
            </a:r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(valor);</a:t>
            </a:r>
          </a:p>
        </p:txBody>
      </p:sp>
      <p:sp>
        <p:nvSpPr>
          <p:cNvPr id="10" name="Google Shape;333;p21">
            <a:extLst>
              <a:ext uri="{FF2B5EF4-FFF2-40B4-BE49-F238E27FC236}">
                <a16:creationId xmlns:a16="http://schemas.microsoft.com/office/drawing/2014/main" id="{23A27571-85D7-3847-BD7D-F771311A2A2F}"/>
              </a:ext>
            </a:extLst>
          </p:cNvPr>
          <p:cNvSpPr txBox="1"/>
          <p:nvPr/>
        </p:nvSpPr>
        <p:spPr>
          <a:xfrm>
            <a:off x="2209800" y="4791166"/>
            <a:ext cx="17892902" cy="102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endParaRPr lang="pt-BR" sz="2800" dirty="0">
              <a:solidFill>
                <a:srgbClr val="1C1C1C"/>
              </a:solidFill>
              <a:latin typeface="Monaco" pitchFamily="2" charset="77"/>
            </a:endParaRP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35BE8312-FDA7-0D4E-B4C8-1F8C43665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933245"/>
              </p:ext>
            </p:extLst>
          </p:nvPr>
        </p:nvGraphicFramePr>
        <p:xfrm>
          <a:off x="2209800" y="4577806"/>
          <a:ext cx="17392650" cy="426720"/>
        </p:xfrm>
        <a:graphic>
          <a:graphicData uri="http://schemas.openxmlformats.org/drawingml/2006/table">
            <a:tbl>
              <a:tblPr/>
              <a:tblGrid>
                <a:gridCol w="17392650">
                  <a:extLst>
                    <a:ext uri="{9D8B030D-6E8A-4147-A177-3AD203B41FA5}">
                      <a16:colId xmlns:a16="http://schemas.microsoft.com/office/drawing/2014/main" val="16865240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2800" b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(@</a:t>
                      </a:r>
                      <a:r>
                        <a:rPr lang="pt-BR" sz="2800" b="0" dirty="0" err="1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Nonnull</a:t>
                      </a:r>
                      <a:r>
                        <a:rPr lang="pt-BR" sz="2800" b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var valor, @</a:t>
                      </a:r>
                      <a:r>
                        <a:rPr lang="pt-BR" sz="2800" b="0" dirty="0" err="1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Nonnull</a:t>
                      </a:r>
                      <a:r>
                        <a:rPr lang="pt-BR" sz="2800" b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var </a:t>
                      </a:r>
                      <a:r>
                        <a:rPr lang="pt-BR" sz="2800" b="0" dirty="0" err="1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conversorMoeda</a:t>
                      </a:r>
                      <a:r>
                        <a:rPr lang="pt-BR" sz="2800" b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-&gt; </a:t>
                      </a:r>
                      <a:r>
                        <a:rPr lang="pt-BR" sz="2800" b="0" dirty="0" err="1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conversorMoeda.converter</a:t>
                      </a:r>
                      <a:r>
                        <a:rPr lang="pt-BR" sz="2800" b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88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817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/>
          <p:nvPr/>
        </p:nvSpPr>
        <p:spPr>
          <a:xfrm>
            <a:off x="5501067" y="1415321"/>
            <a:ext cx="13434075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Features</a:t>
            </a:r>
            <a:endParaRPr sz="64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9455620" y="666698"/>
            <a:ext cx="55255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 11</a:t>
            </a:r>
            <a:endParaRPr sz="34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1" name="Google Shape;321;p21"/>
          <p:cNvSpPr/>
          <p:nvPr/>
        </p:nvSpPr>
        <p:spPr>
          <a:xfrm>
            <a:off x="11715185" y="2514410"/>
            <a:ext cx="1005840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Google Shape;333;p21">
            <a:extLst>
              <a:ext uri="{FF2B5EF4-FFF2-40B4-BE49-F238E27FC236}">
                <a16:creationId xmlns:a16="http://schemas.microsoft.com/office/drawing/2014/main" id="{23A27571-85D7-3847-BD7D-F771311A2A2F}"/>
              </a:ext>
            </a:extLst>
          </p:cNvPr>
          <p:cNvSpPr txBox="1"/>
          <p:nvPr/>
        </p:nvSpPr>
        <p:spPr>
          <a:xfrm>
            <a:off x="14668500" y="3114766"/>
            <a:ext cx="8210550" cy="102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pt-BR" sz="2800" dirty="0">
                <a:hlinkClick r:id="rId3"/>
              </a:rPr>
              <a:t>http://openjdk.java.net/projects/jdk/11/</a:t>
            </a:r>
            <a:endParaRPr lang="pt-BR" sz="2800" dirty="0">
              <a:solidFill>
                <a:srgbClr val="1C1C1C"/>
              </a:solidFill>
              <a:latin typeface="Monaco" pitchFamily="2" charset="77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3CC7B7D-5B36-F048-8E92-BE94E7BC2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974" y="3388581"/>
            <a:ext cx="9356725" cy="823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0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/>
          <p:nvPr/>
        </p:nvSpPr>
        <p:spPr>
          <a:xfrm>
            <a:off x="7578075" y="1306042"/>
            <a:ext cx="928006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Ordenando</a:t>
            </a:r>
            <a:r>
              <a:rPr lang="en-US" sz="64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6400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Coleções</a:t>
            </a:r>
            <a:endParaRPr sz="64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9455620" y="666698"/>
            <a:ext cx="55255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 8</a:t>
            </a:r>
            <a:endParaRPr sz="34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1" name="Google Shape;321;p21"/>
          <p:cNvSpPr/>
          <p:nvPr/>
        </p:nvSpPr>
        <p:spPr>
          <a:xfrm>
            <a:off x="11715185" y="2514410"/>
            <a:ext cx="1005840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3" name="Google Shape;333;p21"/>
          <p:cNvSpPr txBox="1"/>
          <p:nvPr/>
        </p:nvSpPr>
        <p:spPr>
          <a:xfrm>
            <a:off x="2261998" y="2697645"/>
            <a:ext cx="21207602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61319"/>
              </a:lnSpc>
            </a:pPr>
            <a:r>
              <a:rPr lang="pt-BR" sz="2800" dirty="0" err="1"/>
              <a:t>List</a:t>
            </a:r>
            <a:r>
              <a:rPr lang="pt-BR" sz="2800" dirty="0">
                <a:solidFill>
                  <a:srgbClr val="A67F59"/>
                </a:solidFill>
              </a:rPr>
              <a:t>&lt;</a:t>
            </a:r>
            <a:r>
              <a:rPr lang="pt-BR" sz="2800" dirty="0" err="1"/>
              <a:t>String</a:t>
            </a:r>
            <a:r>
              <a:rPr lang="pt-BR" sz="2800" dirty="0">
                <a:solidFill>
                  <a:srgbClr val="A67F59"/>
                </a:solidFill>
              </a:rPr>
              <a:t>&gt;</a:t>
            </a:r>
            <a:r>
              <a:rPr lang="pt-BR" sz="2800" dirty="0"/>
              <a:t> palavras </a:t>
            </a:r>
            <a:r>
              <a:rPr lang="pt-BR" sz="2800" dirty="0">
                <a:solidFill>
                  <a:srgbClr val="A67F59"/>
                </a:solidFill>
              </a:rPr>
              <a:t>=</a:t>
            </a:r>
            <a:r>
              <a:rPr lang="pt-BR" sz="2800" dirty="0"/>
              <a:t> </a:t>
            </a:r>
            <a:r>
              <a:rPr lang="pt-BR" sz="2800" dirty="0" err="1"/>
              <a:t>Arrays</a:t>
            </a:r>
            <a:r>
              <a:rPr lang="pt-BR" sz="2800" dirty="0" err="1">
                <a:solidFill>
                  <a:srgbClr val="999999"/>
                </a:solidFill>
              </a:rPr>
              <a:t>.</a:t>
            </a:r>
            <a:r>
              <a:rPr lang="pt-BR" sz="2800" dirty="0" err="1">
                <a:solidFill>
                  <a:srgbClr val="DD4A68"/>
                </a:solidFill>
              </a:rPr>
              <a:t>asList</a:t>
            </a:r>
            <a:r>
              <a:rPr lang="pt-BR" sz="2800" dirty="0">
                <a:solidFill>
                  <a:srgbClr val="999999"/>
                </a:solidFill>
              </a:rPr>
              <a:t>(</a:t>
            </a:r>
            <a:r>
              <a:rPr lang="pt-BR" sz="2800" dirty="0">
                <a:solidFill>
                  <a:srgbClr val="669900"/>
                </a:solidFill>
              </a:rPr>
              <a:t>”Java"</a:t>
            </a:r>
            <a:r>
              <a:rPr lang="pt-BR" sz="2800" dirty="0">
                <a:solidFill>
                  <a:srgbClr val="999999"/>
                </a:solidFill>
              </a:rPr>
              <a:t>,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669900"/>
                </a:solidFill>
              </a:rPr>
              <a:t>”PHP"</a:t>
            </a:r>
            <a:r>
              <a:rPr lang="pt-BR" sz="2800" dirty="0">
                <a:solidFill>
                  <a:srgbClr val="999999"/>
                </a:solidFill>
              </a:rPr>
              <a:t>,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669900"/>
                </a:solidFill>
              </a:rPr>
              <a:t>”Ruby"</a:t>
            </a:r>
            <a:r>
              <a:rPr lang="pt-BR" sz="2800" dirty="0">
                <a:solidFill>
                  <a:srgbClr val="999999"/>
                </a:solidFill>
              </a:rPr>
              <a:t>);</a:t>
            </a:r>
            <a:r>
              <a:rPr lang="pt-BR" sz="2800" dirty="0"/>
              <a:t> </a:t>
            </a:r>
            <a:endParaRPr dirty="0"/>
          </a:p>
        </p:txBody>
      </p:sp>
      <p:sp>
        <p:nvSpPr>
          <p:cNvPr id="21" name="Google Shape;333;p21">
            <a:extLst>
              <a:ext uri="{FF2B5EF4-FFF2-40B4-BE49-F238E27FC236}">
                <a16:creationId xmlns:a16="http://schemas.microsoft.com/office/drawing/2014/main" id="{17E0CC8C-EFD4-FF44-9611-33410528CDCB}"/>
              </a:ext>
            </a:extLst>
          </p:cNvPr>
          <p:cNvSpPr txBox="1"/>
          <p:nvPr/>
        </p:nvSpPr>
        <p:spPr>
          <a:xfrm>
            <a:off x="2261998" y="3801757"/>
            <a:ext cx="20445602" cy="3661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61319"/>
              </a:lnSpc>
            </a:pPr>
            <a:r>
              <a:rPr lang="pt-BR" sz="2800" dirty="0" err="1"/>
              <a:t>Comparator</a:t>
            </a:r>
            <a:r>
              <a:rPr lang="pt-BR" sz="2800" dirty="0"/>
              <a:t>&lt;</a:t>
            </a:r>
            <a:r>
              <a:rPr lang="pt-BR" sz="2800" dirty="0" err="1"/>
              <a:t>String</a:t>
            </a:r>
            <a:r>
              <a:rPr lang="pt-BR" sz="2800" dirty="0"/>
              <a:t>&gt; comparador = new </a:t>
            </a:r>
            <a:r>
              <a:rPr lang="pt-BR" sz="2800" dirty="0" err="1"/>
              <a:t>Comparator</a:t>
            </a:r>
            <a:r>
              <a:rPr lang="pt-BR" sz="2800" dirty="0"/>
              <a:t>&lt;&gt;() {</a:t>
            </a:r>
          </a:p>
          <a:p>
            <a:pPr lvl="0" algn="just">
              <a:lnSpc>
                <a:spcPct val="161319"/>
              </a:lnSpc>
            </a:pPr>
            <a:r>
              <a:rPr lang="pt-BR" sz="2800" dirty="0"/>
              <a:t>    </a:t>
            </a:r>
            <a:r>
              <a:rPr lang="pt-BR" sz="2800" dirty="0" err="1"/>
              <a:t>public</a:t>
            </a:r>
            <a:r>
              <a:rPr lang="pt-BR" sz="2800" dirty="0"/>
              <a:t> </a:t>
            </a:r>
            <a:r>
              <a:rPr lang="pt-BR" sz="2800" dirty="0" err="1"/>
              <a:t>int</a:t>
            </a:r>
            <a:r>
              <a:rPr lang="pt-BR" sz="2800" dirty="0"/>
              <a:t> compare(</a:t>
            </a:r>
            <a:r>
              <a:rPr lang="pt-BR" sz="2800" dirty="0" err="1"/>
              <a:t>String</a:t>
            </a:r>
            <a:r>
              <a:rPr lang="pt-BR" sz="2800" dirty="0"/>
              <a:t> s1, </a:t>
            </a:r>
            <a:r>
              <a:rPr lang="pt-BR" sz="2800" dirty="0" err="1"/>
              <a:t>String</a:t>
            </a:r>
            <a:r>
              <a:rPr lang="pt-BR" sz="2800" dirty="0"/>
              <a:t> s2) {</a:t>
            </a:r>
          </a:p>
          <a:p>
            <a:pPr lvl="0" algn="just">
              <a:lnSpc>
                <a:spcPct val="161319"/>
              </a:lnSpc>
            </a:pPr>
            <a:r>
              <a:rPr lang="pt-BR" sz="2800" dirty="0"/>
              <a:t>        </a:t>
            </a:r>
            <a:r>
              <a:rPr lang="pt-BR" sz="2800" dirty="0" err="1"/>
              <a:t>return</a:t>
            </a:r>
            <a:r>
              <a:rPr lang="pt-BR" sz="2800" dirty="0"/>
              <a:t> </a:t>
            </a:r>
            <a:r>
              <a:rPr lang="pt-BR" sz="2800" dirty="0" err="1"/>
              <a:t>Integer.compare</a:t>
            </a:r>
            <a:r>
              <a:rPr lang="pt-BR" sz="2800" dirty="0"/>
              <a:t>(s1.length(), s2.length());</a:t>
            </a:r>
          </a:p>
          <a:p>
            <a:pPr lvl="0" algn="just">
              <a:lnSpc>
                <a:spcPct val="161319"/>
              </a:lnSpc>
            </a:pPr>
            <a:r>
              <a:rPr lang="pt-BR" sz="2800" dirty="0"/>
              <a:t>    }</a:t>
            </a:r>
          </a:p>
          <a:p>
            <a:pPr lvl="0" algn="just">
              <a:lnSpc>
                <a:spcPct val="161319"/>
              </a:lnSpc>
            </a:pPr>
            <a:r>
              <a:rPr lang="pt-BR" sz="2800" dirty="0"/>
              <a:t>}</a:t>
            </a:r>
          </a:p>
        </p:txBody>
      </p:sp>
      <p:sp>
        <p:nvSpPr>
          <p:cNvPr id="22" name="Google Shape;333;p21">
            <a:extLst>
              <a:ext uri="{FF2B5EF4-FFF2-40B4-BE49-F238E27FC236}">
                <a16:creationId xmlns:a16="http://schemas.microsoft.com/office/drawing/2014/main" id="{B2F1AB54-3D83-1043-8F7E-2EDFE68F3389}"/>
              </a:ext>
            </a:extLst>
          </p:cNvPr>
          <p:cNvSpPr txBox="1"/>
          <p:nvPr/>
        </p:nvSpPr>
        <p:spPr>
          <a:xfrm>
            <a:off x="2261998" y="7631250"/>
            <a:ext cx="21207602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61319"/>
              </a:lnSpc>
            </a:pPr>
            <a:r>
              <a:rPr lang="pt-BR" sz="2800" dirty="0" err="1"/>
              <a:t>Collections</a:t>
            </a:r>
            <a:r>
              <a:rPr lang="pt-BR" sz="2800" dirty="0" err="1">
                <a:solidFill>
                  <a:srgbClr val="999999"/>
                </a:solidFill>
              </a:rPr>
              <a:t>.</a:t>
            </a:r>
            <a:r>
              <a:rPr lang="pt-BR" sz="2800" dirty="0" err="1">
                <a:solidFill>
                  <a:srgbClr val="DD4A68"/>
                </a:solidFill>
              </a:rPr>
              <a:t>sort</a:t>
            </a:r>
            <a:r>
              <a:rPr lang="pt-BR" sz="2800" dirty="0">
                <a:solidFill>
                  <a:srgbClr val="999999"/>
                </a:solidFill>
              </a:rPr>
              <a:t>(</a:t>
            </a:r>
            <a:r>
              <a:rPr lang="pt-BR" sz="2800" dirty="0"/>
              <a:t>palavras</a:t>
            </a:r>
            <a:r>
              <a:rPr lang="pt-BR" sz="2800" dirty="0">
                <a:solidFill>
                  <a:srgbClr val="999999"/>
                </a:solidFill>
              </a:rPr>
              <a:t>,</a:t>
            </a:r>
            <a:r>
              <a:rPr lang="pt-BR" sz="2800" dirty="0"/>
              <a:t> comparador</a:t>
            </a:r>
            <a:r>
              <a:rPr lang="pt-BR" sz="2800" dirty="0">
                <a:solidFill>
                  <a:srgbClr val="999999"/>
                </a:solidFill>
              </a:rPr>
              <a:t>);</a:t>
            </a:r>
            <a:endParaRPr dirty="0"/>
          </a:p>
        </p:txBody>
      </p:sp>
      <p:sp>
        <p:nvSpPr>
          <p:cNvPr id="23" name="Google Shape;333;p21">
            <a:extLst>
              <a:ext uri="{FF2B5EF4-FFF2-40B4-BE49-F238E27FC236}">
                <a16:creationId xmlns:a16="http://schemas.microsoft.com/office/drawing/2014/main" id="{26233225-869D-B24A-AA97-1A45AA498674}"/>
              </a:ext>
            </a:extLst>
          </p:cNvPr>
          <p:cNvSpPr txBox="1"/>
          <p:nvPr/>
        </p:nvSpPr>
        <p:spPr>
          <a:xfrm>
            <a:off x="2261998" y="10033470"/>
            <a:ext cx="21207602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61319"/>
              </a:lnSpc>
            </a:pPr>
            <a:r>
              <a:rPr lang="pt-BR" sz="2800" dirty="0" err="1"/>
              <a:t>palavras</a:t>
            </a:r>
            <a:r>
              <a:rPr lang="pt-BR" sz="2800" dirty="0" err="1">
                <a:solidFill>
                  <a:srgbClr val="999999"/>
                </a:solidFill>
              </a:rPr>
              <a:t>.</a:t>
            </a:r>
            <a:r>
              <a:rPr lang="pt-BR" sz="2800" dirty="0" err="1">
                <a:solidFill>
                  <a:srgbClr val="DD4A68"/>
                </a:solidFill>
              </a:rPr>
              <a:t>sort</a:t>
            </a:r>
            <a:r>
              <a:rPr lang="pt-BR" sz="2800" dirty="0">
                <a:solidFill>
                  <a:srgbClr val="999999"/>
                </a:solidFill>
              </a:rPr>
              <a:t>(</a:t>
            </a:r>
            <a:r>
              <a:rPr lang="pt-BR" sz="2800" dirty="0"/>
              <a:t>comparador</a:t>
            </a:r>
            <a:r>
              <a:rPr lang="pt-BR" sz="2800" dirty="0">
                <a:solidFill>
                  <a:srgbClr val="999999"/>
                </a:solidFill>
              </a:rPr>
              <a:t>);</a:t>
            </a:r>
            <a:r>
              <a:rPr lang="pt-BR" sz="2800" dirty="0"/>
              <a:t> </a:t>
            </a:r>
            <a:br>
              <a:rPr lang="pt-BR" sz="2800" dirty="0"/>
            </a:br>
            <a:endParaRPr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59566F5-082E-BE44-9E90-AE3F9095804D}"/>
              </a:ext>
            </a:extLst>
          </p:cNvPr>
          <p:cNvSpPr txBox="1"/>
          <p:nvPr/>
        </p:nvSpPr>
        <p:spPr>
          <a:xfrm>
            <a:off x="2261998" y="9510250"/>
            <a:ext cx="2403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Com o Java 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/>
          <p:nvPr/>
        </p:nvSpPr>
        <p:spPr>
          <a:xfrm>
            <a:off x="7578075" y="1306042"/>
            <a:ext cx="928006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Default Methods</a:t>
            </a:r>
            <a:endParaRPr sz="64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9455620" y="666698"/>
            <a:ext cx="55255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 8</a:t>
            </a:r>
            <a:endParaRPr sz="34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1" name="Google Shape;321;p21"/>
          <p:cNvSpPr/>
          <p:nvPr/>
        </p:nvSpPr>
        <p:spPr>
          <a:xfrm>
            <a:off x="11715185" y="2514410"/>
            <a:ext cx="1005840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" name="Google Shape;333;p21">
            <a:extLst>
              <a:ext uri="{FF2B5EF4-FFF2-40B4-BE49-F238E27FC236}">
                <a16:creationId xmlns:a16="http://schemas.microsoft.com/office/drawing/2014/main" id="{17E0CC8C-EFD4-FF44-9611-33410528CDCB}"/>
              </a:ext>
            </a:extLst>
          </p:cNvPr>
          <p:cNvSpPr txBox="1"/>
          <p:nvPr/>
        </p:nvSpPr>
        <p:spPr>
          <a:xfrm>
            <a:off x="2261998" y="3801757"/>
            <a:ext cx="7415402" cy="305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61319"/>
              </a:lnSpc>
            </a:pPr>
            <a:r>
              <a:rPr lang="pt-BR" sz="2800" dirty="0">
                <a:solidFill>
                  <a:srgbClr val="0077AA"/>
                </a:solidFill>
              </a:rPr>
              <a:t>default</a:t>
            </a:r>
            <a:r>
              <a:rPr lang="pt-BR" sz="2800" dirty="0"/>
              <a:t> </a:t>
            </a:r>
            <a:r>
              <a:rPr lang="pt-BR" sz="2800" dirty="0" err="1">
                <a:solidFill>
                  <a:srgbClr val="0077AA"/>
                </a:solidFill>
              </a:rPr>
              <a:t>void</a:t>
            </a:r>
            <a:r>
              <a:rPr lang="pt-BR" sz="2800" dirty="0"/>
              <a:t> </a:t>
            </a:r>
            <a:r>
              <a:rPr lang="pt-BR" sz="2800" dirty="0" err="1">
                <a:solidFill>
                  <a:srgbClr val="DD4A68"/>
                </a:solidFill>
              </a:rPr>
              <a:t>sort</a:t>
            </a:r>
            <a:r>
              <a:rPr lang="pt-BR" sz="2800" dirty="0">
                <a:solidFill>
                  <a:srgbClr val="999999"/>
                </a:solidFill>
              </a:rPr>
              <a:t>(</a:t>
            </a:r>
            <a:r>
              <a:rPr lang="pt-BR" sz="2800" dirty="0" err="1"/>
              <a:t>Comparator</a:t>
            </a:r>
            <a:r>
              <a:rPr lang="pt-BR" sz="2800" dirty="0">
                <a:solidFill>
                  <a:srgbClr val="A67F59"/>
                </a:solidFill>
              </a:rPr>
              <a:t>&lt;?</a:t>
            </a:r>
            <a:r>
              <a:rPr lang="pt-BR" sz="2800" dirty="0"/>
              <a:t> </a:t>
            </a:r>
            <a:r>
              <a:rPr lang="pt-BR" sz="2800" dirty="0" err="1">
                <a:solidFill>
                  <a:srgbClr val="0077AA"/>
                </a:solidFill>
              </a:rPr>
              <a:t>super</a:t>
            </a:r>
            <a:r>
              <a:rPr lang="pt-BR" sz="2800" dirty="0"/>
              <a:t> E</a:t>
            </a:r>
            <a:r>
              <a:rPr lang="pt-BR" sz="2800" dirty="0">
                <a:solidFill>
                  <a:srgbClr val="A67F59"/>
                </a:solidFill>
              </a:rPr>
              <a:t>&gt;</a:t>
            </a:r>
            <a:r>
              <a:rPr lang="pt-BR" sz="2800" dirty="0"/>
              <a:t> </a:t>
            </a:r>
            <a:r>
              <a:rPr lang="pt-BR" sz="2800" dirty="0" err="1"/>
              <a:t>c</a:t>
            </a:r>
            <a:r>
              <a:rPr lang="pt-BR" sz="2800" dirty="0">
                <a:solidFill>
                  <a:srgbClr val="999999"/>
                </a:solidFill>
              </a:rPr>
              <a:t>)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999999"/>
                </a:solidFill>
              </a:rPr>
              <a:t>{</a:t>
            </a:r>
            <a:r>
              <a:rPr lang="pt-BR" sz="2800" dirty="0"/>
              <a:t> 	</a:t>
            </a:r>
            <a:r>
              <a:rPr lang="pt-BR" sz="2800" dirty="0" err="1"/>
              <a:t>Collections</a:t>
            </a:r>
            <a:r>
              <a:rPr lang="pt-BR" sz="2800" dirty="0" err="1">
                <a:solidFill>
                  <a:srgbClr val="999999"/>
                </a:solidFill>
              </a:rPr>
              <a:t>.</a:t>
            </a:r>
            <a:r>
              <a:rPr lang="pt-BR" sz="2800" dirty="0" err="1">
                <a:solidFill>
                  <a:srgbClr val="DD4A68"/>
                </a:solidFill>
              </a:rPr>
              <a:t>sort</a:t>
            </a:r>
            <a:r>
              <a:rPr lang="pt-BR" sz="2800" dirty="0">
                <a:solidFill>
                  <a:srgbClr val="999999"/>
                </a:solidFill>
              </a:rPr>
              <a:t>(</a:t>
            </a:r>
            <a:r>
              <a:rPr lang="pt-BR" sz="2800" dirty="0" err="1">
                <a:solidFill>
                  <a:srgbClr val="0077AA"/>
                </a:solidFill>
              </a:rPr>
              <a:t>this</a:t>
            </a:r>
            <a:r>
              <a:rPr lang="pt-BR" sz="2800" dirty="0">
                <a:solidFill>
                  <a:srgbClr val="999999"/>
                </a:solidFill>
              </a:rPr>
              <a:t>,</a:t>
            </a:r>
            <a:r>
              <a:rPr lang="pt-BR" sz="2800" dirty="0"/>
              <a:t> </a:t>
            </a:r>
            <a:r>
              <a:rPr lang="pt-BR" sz="2800" dirty="0" err="1"/>
              <a:t>c</a:t>
            </a:r>
            <a:r>
              <a:rPr lang="pt-BR" sz="2800" dirty="0">
                <a:solidFill>
                  <a:srgbClr val="999999"/>
                </a:solidFill>
              </a:rPr>
              <a:t>);</a:t>
            </a:r>
            <a:r>
              <a:rPr lang="pt-BR" sz="2800" dirty="0"/>
              <a:t> </a:t>
            </a:r>
          </a:p>
          <a:p>
            <a:pPr lvl="0" algn="just">
              <a:lnSpc>
                <a:spcPct val="161319"/>
              </a:lnSpc>
            </a:pPr>
            <a:r>
              <a:rPr lang="pt-BR" sz="2800" dirty="0">
                <a:solidFill>
                  <a:srgbClr val="999999"/>
                </a:solidFill>
              </a:rPr>
              <a:t>}</a:t>
            </a:r>
            <a:endParaRPr lang="pt-BR" sz="28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FF5B1D2-7B2E-6C44-BF80-609248110B2B}"/>
              </a:ext>
            </a:extLst>
          </p:cNvPr>
          <p:cNvSpPr txBox="1"/>
          <p:nvPr/>
        </p:nvSpPr>
        <p:spPr>
          <a:xfrm>
            <a:off x="2261998" y="3181350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Interface </a:t>
            </a:r>
            <a:r>
              <a:rPr lang="pt-BR" sz="2800" dirty="0" err="1"/>
              <a:t>List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3623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/>
          <p:nvPr/>
        </p:nvSpPr>
        <p:spPr>
          <a:xfrm>
            <a:off x="7578075" y="1306042"/>
            <a:ext cx="928006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Expressão</a:t>
            </a:r>
            <a:r>
              <a:rPr lang="en-US" sz="64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Lambda</a:t>
            </a:r>
            <a:endParaRPr sz="64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9455620" y="666698"/>
            <a:ext cx="55255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 8</a:t>
            </a:r>
            <a:endParaRPr sz="34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1" name="Google Shape;321;p21"/>
          <p:cNvSpPr/>
          <p:nvPr/>
        </p:nvSpPr>
        <p:spPr>
          <a:xfrm>
            <a:off x="11715185" y="2514410"/>
            <a:ext cx="1005840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" name="Google Shape;333;p21">
            <a:extLst>
              <a:ext uri="{FF2B5EF4-FFF2-40B4-BE49-F238E27FC236}">
                <a16:creationId xmlns:a16="http://schemas.microsoft.com/office/drawing/2014/main" id="{17E0CC8C-EFD4-FF44-9611-33410528CDCB}"/>
              </a:ext>
            </a:extLst>
          </p:cNvPr>
          <p:cNvSpPr txBox="1"/>
          <p:nvPr/>
        </p:nvSpPr>
        <p:spPr>
          <a:xfrm>
            <a:off x="2095500" y="4387024"/>
            <a:ext cx="17892902" cy="247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61319"/>
              </a:lnSpc>
            </a:pPr>
            <a:r>
              <a:rPr lang="pt-BR" sz="2800" dirty="0" err="1"/>
              <a:t>Comparator</a:t>
            </a:r>
            <a:r>
              <a:rPr lang="pt-BR" sz="2800" dirty="0">
                <a:solidFill>
                  <a:srgbClr val="A67F59"/>
                </a:solidFill>
              </a:rPr>
              <a:t>&lt;</a:t>
            </a:r>
            <a:r>
              <a:rPr lang="pt-BR" sz="2800" dirty="0" err="1"/>
              <a:t>String</a:t>
            </a:r>
            <a:r>
              <a:rPr lang="pt-BR" sz="2800" dirty="0">
                <a:solidFill>
                  <a:srgbClr val="A67F59"/>
                </a:solidFill>
              </a:rPr>
              <a:t>&gt;</a:t>
            </a:r>
            <a:r>
              <a:rPr lang="pt-BR" sz="2800" dirty="0"/>
              <a:t> comparador </a:t>
            </a:r>
            <a:r>
              <a:rPr lang="pt-BR" sz="2800" dirty="0">
                <a:solidFill>
                  <a:srgbClr val="A67F59"/>
                </a:solidFill>
              </a:rPr>
              <a:t>=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999999"/>
                </a:solidFill>
              </a:rPr>
              <a:t>(</a:t>
            </a:r>
            <a:r>
              <a:rPr lang="pt-BR" sz="2800" dirty="0"/>
              <a:t>s1</a:t>
            </a:r>
            <a:r>
              <a:rPr lang="pt-BR" sz="2800" dirty="0">
                <a:solidFill>
                  <a:srgbClr val="999999"/>
                </a:solidFill>
              </a:rPr>
              <a:t>,</a:t>
            </a:r>
            <a:r>
              <a:rPr lang="pt-BR" sz="2800" dirty="0"/>
              <a:t> s2</a:t>
            </a:r>
            <a:r>
              <a:rPr lang="pt-BR" sz="2800" dirty="0">
                <a:solidFill>
                  <a:srgbClr val="999999"/>
                </a:solidFill>
              </a:rPr>
              <a:t>)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A67F59"/>
                </a:solidFill>
              </a:rPr>
              <a:t>-&gt;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999999"/>
                </a:solidFill>
              </a:rPr>
              <a:t>{</a:t>
            </a:r>
            <a:r>
              <a:rPr lang="pt-BR" sz="2800" dirty="0"/>
              <a:t> </a:t>
            </a:r>
          </a:p>
          <a:p>
            <a:pPr algn="just">
              <a:lnSpc>
                <a:spcPct val="161319"/>
              </a:lnSpc>
            </a:pPr>
            <a:r>
              <a:rPr lang="pt-BR" sz="2800" dirty="0">
                <a:solidFill>
                  <a:srgbClr val="0077AA"/>
                </a:solidFill>
              </a:rPr>
              <a:t>	</a:t>
            </a:r>
            <a:r>
              <a:rPr lang="pt-BR" sz="2800" dirty="0" err="1">
                <a:solidFill>
                  <a:srgbClr val="0077AA"/>
                </a:solidFill>
              </a:rPr>
              <a:t>return</a:t>
            </a:r>
            <a:r>
              <a:rPr lang="pt-BR" sz="2800" dirty="0"/>
              <a:t> </a:t>
            </a:r>
            <a:r>
              <a:rPr lang="pt-BR" sz="2800" dirty="0" err="1"/>
              <a:t>Integer</a:t>
            </a:r>
            <a:r>
              <a:rPr lang="pt-BR" sz="2800" dirty="0" err="1">
                <a:solidFill>
                  <a:srgbClr val="999999"/>
                </a:solidFill>
              </a:rPr>
              <a:t>.</a:t>
            </a:r>
            <a:r>
              <a:rPr lang="pt-BR" sz="2800" dirty="0" err="1">
                <a:solidFill>
                  <a:srgbClr val="DD4A68"/>
                </a:solidFill>
              </a:rPr>
              <a:t>compare</a:t>
            </a:r>
            <a:r>
              <a:rPr lang="pt-BR" sz="2800" dirty="0">
                <a:solidFill>
                  <a:srgbClr val="999999"/>
                </a:solidFill>
              </a:rPr>
              <a:t>(</a:t>
            </a:r>
            <a:r>
              <a:rPr lang="pt-BR" sz="2800" dirty="0"/>
              <a:t>s1</a:t>
            </a:r>
            <a:r>
              <a:rPr lang="pt-BR" sz="2800" dirty="0">
                <a:solidFill>
                  <a:srgbClr val="999999"/>
                </a:solidFill>
              </a:rPr>
              <a:t>.</a:t>
            </a:r>
            <a:r>
              <a:rPr lang="pt-BR" sz="2800" dirty="0">
                <a:solidFill>
                  <a:srgbClr val="DD4A68"/>
                </a:solidFill>
              </a:rPr>
              <a:t>length</a:t>
            </a:r>
            <a:r>
              <a:rPr lang="pt-BR" sz="2800" dirty="0">
                <a:solidFill>
                  <a:srgbClr val="999999"/>
                </a:solidFill>
              </a:rPr>
              <a:t>(),</a:t>
            </a:r>
            <a:r>
              <a:rPr lang="pt-BR" sz="2800" dirty="0"/>
              <a:t> s2</a:t>
            </a:r>
            <a:r>
              <a:rPr lang="pt-BR" sz="2800" dirty="0">
                <a:solidFill>
                  <a:srgbClr val="999999"/>
                </a:solidFill>
              </a:rPr>
              <a:t>.</a:t>
            </a:r>
            <a:r>
              <a:rPr lang="pt-BR" sz="2800" dirty="0">
                <a:solidFill>
                  <a:srgbClr val="DD4A68"/>
                </a:solidFill>
              </a:rPr>
              <a:t>length</a:t>
            </a:r>
            <a:r>
              <a:rPr lang="pt-BR" sz="2800" dirty="0">
                <a:solidFill>
                  <a:srgbClr val="999999"/>
                </a:solidFill>
              </a:rPr>
              <a:t>());</a:t>
            </a:r>
            <a:r>
              <a:rPr lang="pt-BR" sz="2800" dirty="0"/>
              <a:t> </a:t>
            </a:r>
          </a:p>
          <a:p>
            <a:pPr algn="just">
              <a:lnSpc>
                <a:spcPct val="161319"/>
              </a:lnSpc>
            </a:pPr>
            <a:r>
              <a:rPr lang="pt-BR" sz="2800" dirty="0">
                <a:solidFill>
                  <a:srgbClr val="999999"/>
                </a:solidFill>
              </a:rPr>
              <a:t>};</a:t>
            </a:r>
            <a:endParaRPr lang="pt-BR" sz="2800" dirty="0">
              <a:solidFill>
                <a:srgbClr val="0077AA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B45D8A-56F9-9340-AD89-55EC5F0644C3}"/>
              </a:ext>
            </a:extLst>
          </p:cNvPr>
          <p:cNvSpPr txBox="1"/>
          <p:nvPr/>
        </p:nvSpPr>
        <p:spPr>
          <a:xfrm>
            <a:off x="2095500" y="2894174"/>
            <a:ext cx="157979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Essa é a sintaxe do Lambda no Java 8. Ela pode ser utilizada com qualquer </a:t>
            </a:r>
            <a:r>
              <a:rPr lang="pt-BR" sz="2800" b="1" dirty="0"/>
              <a:t>interface funcional</a:t>
            </a:r>
            <a:r>
              <a:rPr lang="pt-BR" sz="2800" dirty="0"/>
              <a:t>. </a:t>
            </a:r>
          </a:p>
          <a:p>
            <a:r>
              <a:rPr lang="pt-BR" sz="2800" dirty="0"/>
              <a:t>Uma interface funcional é aquela que possui apenas um método abstrato</a:t>
            </a:r>
          </a:p>
        </p:txBody>
      </p:sp>
      <p:sp>
        <p:nvSpPr>
          <p:cNvPr id="9" name="Google Shape;333;p21">
            <a:extLst>
              <a:ext uri="{FF2B5EF4-FFF2-40B4-BE49-F238E27FC236}">
                <a16:creationId xmlns:a16="http://schemas.microsoft.com/office/drawing/2014/main" id="{DFCC4FC8-AD95-7F49-BC01-7D9CEBA7CE68}"/>
              </a:ext>
            </a:extLst>
          </p:cNvPr>
          <p:cNvSpPr txBox="1"/>
          <p:nvPr/>
        </p:nvSpPr>
        <p:spPr>
          <a:xfrm>
            <a:off x="2095500" y="7815933"/>
            <a:ext cx="17892902" cy="72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61319"/>
              </a:lnSpc>
            </a:pPr>
            <a:r>
              <a:rPr lang="pt-BR" sz="2800" dirty="0" err="1"/>
              <a:t>Comparator</a:t>
            </a:r>
            <a:r>
              <a:rPr lang="pt-BR" sz="2800" dirty="0"/>
              <a:t>&lt;</a:t>
            </a:r>
            <a:r>
              <a:rPr lang="pt-BR" sz="2800" dirty="0" err="1"/>
              <a:t>String</a:t>
            </a:r>
            <a:r>
              <a:rPr lang="pt-BR" sz="2800" dirty="0"/>
              <a:t>&gt; comparador = (s1, s2) -&gt; </a:t>
            </a:r>
            <a:r>
              <a:rPr lang="pt-BR" sz="2800" dirty="0" err="1"/>
              <a:t>Integer.compare</a:t>
            </a:r>
            <a:r>
              <a:rPr lang="pt-BR" sz="2800" dirty="0"/>
              <a:t>(s1.length(), s2.length());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EC47FD-AB91-E741-B1AB-3A7E2DA8D34C}"/>
              </a:ext>
            </a:extLst>
          </p:cNvPr>
          <p:cNvSpPr txBox="1"/>
          <p:nvPr/>
        </p:nvSpPr>
        <p:spPr>
          <a:xfrm>
            <a:off x="2095500" y="7143750"/>
            <a:ext cx="3485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Poderia reduzir mais</a:t>
            </a:r>
          </a:p>
        </p:txBody>
      </p:sp>
      <p:sp>
        <p:nvSpPr>
          <p:cNvPr id="11" name="Google Shape;333;p21">
            <a:extLst>
              <a:ext uri="{FF2B5EF4-FFF2-40B4-BE49-F238E27FC236}">
                <a16:creationId xmlns:a16="http://schemas.microsoft.com/office/drawing/2014/main" id="{4A8B71C7-1749-484D-9ABF-957DAE3A041F}"/>
              </a:ext>
            </a:extLst>
          </p:cNvPr>
          <p:cNvSpPr txBox="1"/>
          <p:nvPr/>
        </p:nvSpPr>
        <p:spPr>
          <a:xfrm>
            <a:off x="2095500" y="8977983"/>
            <a:ext cx="17892902" cy="72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61319"/>
              </a:lnSpc>
            </a:pPr>
            <a:r>
              <a:rPr lang="pt-BR" sz="2800" dirty="0" err="1"/>
              <a:t>palavras.sort</a:t>
            </a:r>
            <a:r>
              <a:rPr lang="pt-BR" sz="2800" dirty="0"/>
              <a:t>((s1, s2) -&gt; </a:t>
            </a:r>
            <a:r>
              <a:rPr lang="pt-BR" sz="2800" dirty="0" err="1"/>
              <a:t>Integer.compare</a:t>
            </a:r>
            <a:r>
              <a:rPr lang="pt-BR" sz="2800" dirty="0"/>
              <a:t>(s1.length(), s2.length()));</a:t>
            </a:r>
          </a:p>
        </p:txBody>
      </p:sp>
      <p:sp>
        <p:nvSpPr>
          <p:cNvPr id="12" name="Google Shape;333;p21">
            <a:extLst>
              <a:ext uri="{FF2B5EF4-FFF2-40B4-BE49-F238E27FC236}">
                <a16:creationId xmlns:a16="http://schemas.microsoft.com/office/drawing/2014/main" id="{2936FE01-569C-2B43-8848-CCC762227F30}"/>
              </a:ext>
            </a:extLst>
          </p:cNvPr>
          <p:cNvSpPr txBox="1"/>
          <p:nvPr/>
        </p:nvSpPr>
        <p:spPr>
          <a:xfrm>
            <a:off x="2095500" y="11201590"/>
            <a:ext cx="17892902" cy="72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61319"/>
              </a:lnSpc>
            </a:pPr>
            <a:r>
              <a:rPr lang="pt-BR" sz="2800" dirty="0"/>
              <a:t>new Thread(() -&gt; </a:t>
            </a:r>
            <a:r>
              <a:rPr lang="pt-BR" sz="2800" dirty="0" err="1"/>
              <a:t>System.out.println</a:t>
            </a:r>
            <a:r>
              <a:rPr lang="pt-BR" sz="2800" dirty="0"/>
              <a:t>("thread nova rodando")).start();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26445A-1D7A-7840-A38E-2A52865253CC}"/>
              </a:ext>
            </a:extLst>
          </p:cNvPr>
          <p:cNvSpPr txBox="1"/>
          <p:nvPr/>
        </p:nvSpPr>
        <p:spPr>
          <a:xfrm>
            <a:off x="2095500" y="10560216"/>
            <a:ext cx="13369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pode </a:t>
            </a:r>
            <a:r>
              <a:rPr lang="pt-BR" sz="2800" dirty="0" err="1"/>
              <a:t>utizar</a:t>
            </a:r>
            <a:r>
              <a:rPr lang="pt-BR" sz="2800" dirty="0"/>
              <a:t> o lambda em qualquer interface antiga que seja considerada funcional:</a:t>
            </a:r>
          </a:p>
        </p:txBody>
      </p:sp>
    </p:spTree>
    <p:extLst>
      <p:ext uri="{BB962C8B-B14F-4D97-AF65-F5344CB8AC3E}">
        <p14:creationId xmlns:p14="http://schemas.microsoft.com/office/powerpoint/2010/main" val="310736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/>
          <p:nvPr/>
        </p:nvSpPr>
        <p:spPr>
          <a:xfrm>
            <a:off x="7578075" y="1306042"/>
            <a:ext cx="928006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Method Reference</a:t>
            </a:r>
            <a:endParaRPr sz="64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9455620" y="666698"/>
            <a:ext cx="55255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 8</a:t>
            </a:r>
            <a:endParaRPr sz="34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1" name="Google Shape;321;p21"/>
          <p:cNvSpPr/>
          <p:nvPr/>
        </p:nvSpPr>
        <p:spPr>
          <a:xfrm>
            <a:off x="11715185" y="2514410"/>
            <a:ext cx="1005840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" name="Google Shape;333;p21">
            <a:extLst>
              <a:ext uri="{FF2B5EF4-FFF2-40B4-BE49-F238E27FC236}">
                <a16:creationId xmlns:a16="http://schemas.microsoft.com/office/drawing/2014/main" id="{17E0CC8C-EFD4-FF44-9611-33410528CDCB}"/>
              </a:ext>
            </a:extLst>
          </p:cNvPr>
          <p:cNvSpPr txBox="1"/>
          <p:nvPr/>
        </p:nvSpPr>
        <p:spPr>
          <a:xfrm>
            <a:off x="2095500" y="4196524"/>
            <a:ext cx="17892902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61319"/>
              </a:lnSpc>
            </a:pPr>
            <a:r>
              <a:rPr lang="pt-BR" sz="2800" dirty="0" err="1"/>
              <a:t>palavras.sort</a:t>
            </a:r>
            <a:r>
              <a:rPr lang="pt-BR" sz="2800" dirty="0"/>
              <a:t>(</a:t>
            </a:r>
            <a:r>
              <a:rPr lang="pt-BR" sz="2800" dirty="0" err="1"/>
              <a:t>Comparator.comparing</a:t>
            </a:r>
            <a:r>
              <a:rPr lang="pt-BR" sz="2800" dirty="0"/>
              <a:t>(</a:t>
            </a:r>
            <a:r>
              <a:rPr lang="pt-BR" sz="2800" dirty="0" err="1"/>
              <a:t>String</a:t>
            </a:r>
            <a:r>
              <a:rPr lang="pt-BR" sz="2800" dirty="0"/>
              <a:t>::</a:t>
            </a:r>
            <a:r>
              <a:rPr lang="pt-BR" sz="2800" dirty="0" err="1"/>
              <a:t>length</a:t>
            </a:r>
            <a:r>
              <a:rPr lang="pt-BR" sz="2800" dirty="0"/>
              <a:t>);</a:t>
            </a:r>
          </a:p>
        </p:txBody>
      </p:sp>
      <p:sp>
        <p:nvSpPr>
          <p:cNvPr id="9" name="Google Shape;333;p21">
            <a:extLst>
              <a:ext uri="{FF2B5EF4-FFF2-40B4-BE49-F238E27FC236}">
                <a16:creationId xmlns:a16="http://schemas.microsoft.com/office/drawing/2014/main" id="{DFCC4FC8-AD95-7F49-BC01-7D9CEBA7CE68}"/>
              </a:ext>
            </a:extLst>
          </p:cNvPr>
          <p:cNvSpPr txBox="1"/>
          <p:nvPr/>
        </p:nvSpPr>
        <p:spPr>
          <a:xfrm>
            <a:off x="2095500" y="7815933"/>
            <a:ext cx="17892902" cy="2147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61319"/>
              </a:lnSpc>
            </a:pPr>
            <a:r>
              <a:rPr lang="pt-BR" sz="2800" dirty="0" err="1"/>
              <a:t>Function</a:t>
            </a:r>
            <a:r>
              <a:rPr lang="pt-BR" sz="2800" dirty="0">
                <a:solidFill>
                  <a:srgbClr val="A67F59"/>
                </a:solidFill>
              </a:rPr>
              <a:t>&lt;</a:t>
            </a:r>
            <a:r>
              <a:rPr lang="pt-BR" sz="2800" dirty="0" err="1"/>
              <a:t>String</a:t>
            </a:r>
            <a:r>
              <a:rPr lang="pt-BR" sz="2800" dirty="0">
                <a:solidFill>
                  <a:srgbClr val="999999"/>
                </a:solidFill>
              </a:rPr>
              <a:t>,</a:t>
            </a:r>
            <a:r>
              <a:rPr lang="pt-BR" sz="2800" dirty="0"/>
              <a:t> </a:t>
            </a:r>
            <a:r>
              <a:rPr lang="pt-BR" sz="2800" dirty="0" err="1"/>
              <a:t>Integer</a:t>
            </a:r>
            <a:r>
              <a:rPr lang="pt-BR" sz="2800" dirty="0">
                <a:solidFill>
                  <a:srgbClr val="A67F59"/>
                </a:solidFill>
              </a:rPr>
              <a:t>&gt;</a:t>
            </a:r>
            <a:r>
              <a:rPr lang="pt-BR" sz="2800" dirty="0"/>
              <a:t> </a:t>
            </a:r>
            <a:r>
              <a:rPr lang="pt-BR" sz="2800" dirty="0" err="1"/>
              <a:t>function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A67F59"/>
                </a:solidFill>
              </a:rPr>
              <a:t>=</a:t>
            </a:r>
            <a:r>
              <a:rPr lang="pt-BR" sz="2800" dirty="0"/>
              <a:t> </a:t>
            </a:r>
            <a:r>
              <a:rPr lang="pt-BR" sz="2800" dirty="0" err="1"/>
              <a:t>s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A67F59"/>
                </a:solidFill>
              </a:rPr>
              <a:t>-&gt;</a:t>
            </a:r>
            <a:r>
              <a:rPr lang="pt-BR" sz="2800" dirty="0"/>
              <a:t> </a:t>
            </a:r>
            <a:r>
              <a:rPr lang="pt-BR" sz="2800" dirty="0" err="1"/>
              <a:t>s</a:t>
            </a:r>
            <a:r>
              <a:rPr lang="pt-BR" sz="2800" dirty="0" err="1">
                <a:solidFill>
                  <a:srgbClr val="999999"/>
                </a:solidFill>
              </a:rPr>
              <a:t>.</a:t>
            </a:r>
            <a:r>
              <a:rPr lang="pt-BR" sz="2800" dirty="0" err="1">
                <a:solidFill>
                  <a:srgbClr val="DD4A68"/>
                </a:solidFill>
              </a:rPr>
              <a:t>length</a:t>
            </a:r>
            <a:r>
              <a:rPr lang="pt-BR" sz="2800" dirty="0">
                <a:solidFill>
                  <a:srgbClr val="999999"/>
                </a:solidFill>
              </a:rPr>
              <a:t>();</a:t>
            </a:r>
            <a:r>
              <a:rPr lang="pt-BR" sz="2800" dirty="0"/>
              <a:t> </a:t>
            </a:r>
          </a:p>
          <a:p>
            <a:pPr algn="just">
              <a:lnSpc>
                <a:spcPct val="161319"/>
              </a:lnSpc>
            </a:pPr>
            <a:r>
              <a:rPr lang="pt-BR" sz="2800" dirty="0" err="1"/>
              <a:t>Function</a:t>
            </a:r>
            <a:r>
              <a:rPr lang="pt-BR" sz="2800" dirty="0">
                <a:solidFill>
                  <a:srgbClr val="A67F59"/>
                </a:solidFill>
              </a:rPr>
              <a:t>&lt;</a:t>
            </a:r>
            <a:r>
              <a:rPr lang="pt-BR" sz="2800" dirty="0" err="1"/>
              <a:t>String</a:t>
            </a:r>
            <a:r>
              <a:rPr lang="pt-BR" sz="2800" dirty="0">
                <a:solidFill>
                  <a:srgbClr val="999999"/>
                </a:solidFill>
              </a:rPr>
              <a:t>,</a:t>
            </a:r>
            <a:r>
              <a:rPr lang="pt-BR" sz="2800" dirty="0"/>
              <a:t> </a:t>
            </a:r>
            <a:r>
              <a:rPr lang="pt-BR" sz="2800" dirty="0" err="1"/>
              <a:t>Integer</a:t>
            </a:r>
            <a:r>
              <a:rPr lang="pt-BR" sz="2800" dirty="0">
                <a:solidFill>
                  <a:srgbClr val="A67F59"/>
                </a:solidFill>
              </a:rPr>
              <a:t>&gt;</a:t>
            </a:r>
            <a:r>
              <a:rPr lang="pt-BR" sz="2800" dirty="0"/>
              <a:t> </a:t>
            </a:r>
            <a:r>
              <a:rPr lang="pt-BR" sz="2800" dirty="0" err="1"/>
              <a:t>function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A67F59"/>
                </a:solidFill>
              </a:rPr>
              <a:t>=</a:t>
            </a:r>
            <a:r>
              <a:rPr lang="pt-BR" sz="2800" dirty="0"/>
              <a:t> </a:t>
            </a:r>
            <a:r>
              <a:rPr lang="pt-BR" sz="2800" dirty="0" err="1"/>
              <a:t>String</a:t>
            </a:r>
            <a:r>
              <a:rPr lang="pt-BR" sz="2800" dirty="0">
                <a:solidFill>
                  <a:srgbClr val="A67F59"/>
                </a:solidFill>
              </a:rPr>
              <a:t>::</a:t>
            </a:r>
            <a:r>
              <a:rPr lang="pt-BR" sz="2800" dirty="0" err="1"/>
              <a:t>length</a:t>
            </a:r>
            <a:r>
              <a:rPr lang="pt-BR" sz="2800" dirty="0">
                <a:solidFill>
                  <a:srgbClr val="999999"/>
                </a:solidFill>
              </a:rPr>
              <a:t>;</a:t>
            </a:r>
            <a:endParaRPr lang="pt-BR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EC47FD-AB91-E741-B1AB-3A7E2DA8D34C}"/>
              </a:ext>
            </a:extLst>
          </p:cNvPr>
          <p:cNvSpPr txBox="1"/>
          <p:nvPr/>
        </p:nvSpPr>
        <p:spPr>
          <a:xfrm>
            <a:off x="2095500" y="7143750"/>
            <a:ext cx="5423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As duas linhas são equivalentes:</a:t>
            </a:r>
          </a:p>
        </p:txBody>
      </p:sp>
    </p:spTree>
    <p:extLst>
      <p:ext uri="{BB962C8B-B14F-4D97-AF65-F5344CB8AC3E}">
        <p14:creationId xmlns:p14="http://schemas.microsoft.com/office/powerpoint/2010/main" val="332113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/>
          <p:nvPr/>
        </p:nvSpPr>
        <p:spPr>
          <a:xfrm>
            <a:off x="7578075" y="1306042"/>
            <a:ext cx="928006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Stream</a:t>
            </a:r>
            <a:endParaRPr sz="64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9455620" y="666698"/>
            <a:ext cx="55255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 8</a:t>
            </a:r>
            <a:endParaRPr sz="34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1" name="Google Shape;321;p21"/>
          <p:cNvSpPr/>
          <p:nvPr/>
        </p:nvSpPr>
        <p:spPr>
          <a:xfrm>
            <a:off x="11715185" y="2514410"/>
            <a:ext cx="1005840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" name="Google Shape;333;p21">
            <a:extLst>
              <a:ext uri="{FF2B5EF4-FFF2-40B4-BE49-F238E27FC236}">
                <a16:creationId xmlns:a16="http://schemas.microsoft.com/office/drawing/2014/main" id="{17E0CC8C-EFD4-FF44-9611-33410528CDCB}"/>
              </a:ext>
            </a:extLst>
          </p:cNvPr>
          <p:cNvSpPr txBox="1"/>
          <p:nvPr/>
        </p:nvSpPr>
        <p:spPr>
          <a:xfrm>
            <a:off x="2209800" y="3338321"/>
            <a:ext cx="17892902" cy="240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61319"/>
              </a:lnSpc>
            </a:pPr>
            <a:r>
              <a:rPr lang="pt-BR" sz="2800" dirty="0" err="1"/>
              <a:t>palavras.stream</a:t>
            </a:r>
            <a:r>
              <a:rPr lang="pt-BR" sz="2800" dirty="0"/>
              <a:t>()</a:t>
            </a:r>
          </a:p>
          <a:p>
            <a:pPr algn="just">
              <a:lnSpc>
                <a:spcPct val="161319"/>
              </a:lnSpc>
            </a:pPr>
            <a:r>
              <a:rPr lang="pt-BR" sz="2800" dirty="0"/>
              <a:t>        .</a:t>
            </a:r>
            <a:r>
              <a:rPr lang="pt-BR" sz="2800" dirty="0" err="1"/>
              <a:t>filter</a:t>
            </a:r>
            <a:r>
              <a:rPr lang="pt-BR" sz="2800" dirty="0"/>
              <a:t>(</a:t>
            </a:r>
            <a:r>
              <a:rPr lang="pt-BR" sz="2800" dirty="0" err="1"/>
              <a:t>s</a:t>
            </a:r>
            <a:r>
              <a:rPr lang="pt-BR" sz="2800" dirty="0"/>
              <a:t> -&gt; </a:t>
            </a:r>
            <a:r>
              <a:rPr lang="pt-BR" sz="2800" dirty="0" err="1"/>
              <a:t>s.length</a:t>
            </a:r>
            <a:r>
              <a:rPr lang="pt-BR" sz="2800" dirty="0"/>
              <a:t>() &lt; 6)</a:t>
            </a:r>
          </a:p>
          <a:p>
            <a:pPr algn="just">
              <a:lnSpc>
                <a:spcPct val="161319"/>
              </a:lnSpc>
            </a:pPr>
            <a:r>
              <a:rPr lang="pt-BR" sz="2800" dirty="0"/>
              <a:t>        .</a:t>
            </a:r>
            <a:r>
              <a:rPr lang="pt-BR" sz="2800" dirty="0" err="1"/>
              <a:t>forEach</a:t>
            </a:r>
            <a:r>
              <a:rPr lang="pt-BR" sz="2800" dirty="0"/>
              <a:t>(</a:t>
            </a:r>
            <a:r>
              <a:rPr lang="pt-BR" sz="2800" dirty="0" err="1"/>
              <a:t>System.out</a:t>
            </a:r>
            <a:r>
              <a:rPr lang="pt-BR" sz="2800" dirty="0"/>
              <a:t>::</a:t>
            </a:r>
            <a:r>
              <a:rPr lang="pt-BR" sz="2800" dirty="0" err="1"/>
              <a:t>println</a:t>
            </a:r>
            <a:r>
              <a:rPr lang="pt-BR" sz="2800" dirty="0"/>
              <a:t>);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E371B61-37C6-E143-B340-F6658107639C}"/>
              </a:ext>
            </a:extLst>
          </p:cNvPr>
          <p:cNvSpPr txBox="1"/>
          <p:nvPr/>
        </p:nvSpPr>
        <p:spPr>
          <a:xfrm>
            <a:off x="2209800" y="6267939"/>
            <a:ext cx="286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Utilizando o </a:t>
            </a:r>
            <a:r>
              <a:rPr lang="pt-BR" sz="2800" dirty="0" err="1"/>
              <a:t>Map</a:t>
            </a:r>
            <a:endParaRPr lang="pt-BR" sz="2800" dirty="0"/>
          </a:p>
        </p:txBody>
      </p:sp>
      <p:sp>
        <p:nvSpPr>
          <p:cNvPr id="10" name="Google Shape;333;p21">
            <a:extLst>
              <a:ext uri="{FF2B5EF4-FFF2-40B4-BE49-F238E27FC236}">
                <a16:creationId xmlns:a16="http://schemas.microsoft.com/office/drawing/2014/main" id="{52567A07-C403-FA4F-8F89-996FC28AECA5}"/>
              </a:ext>
            </a:extLst>
          </p:cNvPr>
          <p:cNvSpPr txBox="1"/>
          <p:nvPr/>
        </p:nvSpPr>
        <p:spPr>
          <a:xfrm>
            <a:off x="2209800" y="6924842"/>
            <a:ext cx="17892902" cy="1047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61319"/>
              </a:lnSpc>
            </a:pPr>
            <a:r>
              <a:rPr lang="pt-BR" sz="2800" dirty="0" err="1"/>
              <a:t>Stream</a:t>
            </a:r>
            <a:r>
              <a:rPr lang="pt-BR" sz="2800" dirty="0"/>
              <a:t>&lt;</a:t>
            </a:r>
            <a:r>
              <a:rPr lang="pt-BR" sz="2800" dirty="0" err="1"/>
              <a:t>Integer</a:t>
            </a:r>
            <a:r>
              <a:rPr lang="pt-BR" sz="2800" dirty="0"/>
              <a:t>&gt; </a:t>
            </a:r>
            <a:r>
              <a:rPr lang="pt-BR" sz="2800" dirty="0" err="1"/>
              <a:t>stream</a:t>
            </a:r>
            <a:r>
              <a:rPr lang="pt-BR" sz="2800" dirty="0"/>
              <a:t> = </a:t>
            </a:r>
            <a:r>
              <a:rPr lang="pt-BR" sz="2800" dirty="0" err="1"/>
              <a:t>palavras.stream</a:t>
            </a:r>
            <a:r>
              <a:rPr lang="pt-BR" sz="2800" dirty="0"/>
              <a:t>().</a:t>
            </a:r>
            <a:r>
              <a:rPr lang="pt-BR" sz="2800" dirty="0" err="1"/>
              <a:t>map</a:t>
            </a:r>
            <a:r>
              <a:rPr lang="pt-BR" sz="2800" dirty="0"/>
              <a:t>(</a:t>
            </a:r>
            <a:r>
              <a:rPr lang="pt-BR" sz="2800" dirty="0" err="1"/>
              <a:t>String</a:t>
            </a:r>
            <a:r>
              <a:rPr lang="pt-BR" sz="2800" dirty="0"/>
              <a:t>::</a:t>
            </a:r>
            <a:r>
              <a:rPr lang="pt-BR" sz="2800" dirty="0" err="1"/>
              <a:t>length</a:t>
            </a:r>
            <a:r>
              <a:rPr lang="pt-BR" sz="2800" dirty="0"/>
              <a:t>);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0C2F59F-EBE3-2948-991D-B4F7439A4034}"/>
              </a:ext>
            </a:extLst>
          </p:cNvPr>
          <p:cNvSpPr txBox="1"/>
          <p:nvPr/>
        </p:nvSpPr>
        <p:spPr>
          <a:xfrm>
            <a:off x="2209800" y="8553450"/>
            <a:ext cx="5505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Para evitar </a:t>
            </a:r>
            <a:r>
              <a:rPr lang="pt-BR" sz="2800" dirty="0" err="1"/>
              <a:t>boxing</a:t>
            </a:r>
            <a:r>
              <a:rPr lang="pt-BR" sz="2800" dirty="0"/>
              <a:t> desnecessário</a:t>
            </a:r>
          </a:p>
        </p:txBody>
      </p:sp>
      <p:sp>
        <p:nvSpPr>
          <p:cNvPr id="11" name="Google Shape;333;p21">
            <a:extLst>
              <a:ext uri="{FF2B5EF4-FFF2-40B4-BE49-F238E27FC236}">
                <a16:creationId xmlns:a16="http://schemas.microsoft.com/office/drawing/2014/main" id="{07310570-7AA1-A249-92E6-94F3C08F794F}"/>
              </a:ext>
            </a:extLst>
          </p:cNvPr>
          <p:cNvSpPr txBox="1"/>
          <p:nvPr/>
        </p:nvSpPr>
        <p:spPr>
          <a:xfrm>
            <a:off x="2209800" y="9153313"/>
            <a:ext cx="17892902" cy="1047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61319"/>
              </a:lnSpc>
            </a:pPr>
            <a:r>
              <a:rPr lang="pt-BR" sz="2800" dirty="0" err="1"/>
              <a:t>IntStream</a:t>
            </a:r>
            <a:r>
              <a:rPr lang="pt-BR" sz="2800" dirty="0"/>
              <a:t> </a:t>
            </a:r>
            <a:r>
              <a:rPr lang="pt-BR" sz="2800" dirty="0" err="1"/>
              <a:t>intStream</a:t>
            </a:r>
            <a:r>
              <a:rPr lang="pt-BR" sz="2800" dirty="0"/>
              <a:t> = </a:t>
            </a:r>
            <a:r>
              <a:rPr lang="pt-BR" sz="2800" dirty="0" err="1"/>
              <a:t>palavras.stream</a:t>
            </a:r>
            <a:r>
              <a:rPr lang="pt-BR" sz="2800" dirty="0"/>
              <a:t>().</a:t>
            </a:r>
            <a:r>
              <a:rPr lang="pt-BR" sz="2800" dirty="0" err="1"/>
              <a:t>mapToInt</a:t>
            </a:r>
            <a:r>
              <a:rPr lang="pt-BR" sz="2800" dirty="0"/>
              <a:t>(</a:t>
            </a:r>
            <a:r>
              <a:rPr lang="pt-BR" sz="2800" dirty="0" err="1"/>
              <a:t>String</a:t>
            </a:r>
            <a:r>
              <a:rPr lang="pt-BR" sz="2800" dirty="0"/>
              <a:t>::</a:t>
            </a:r>
            <a:r>
              <a:rPr lang="pt-BR" sz="2800" dirty="0" err="1"/>
              <a:t>length</a:t>
            </a:r>
            <a:r>
              <a:rPr lang="pt-BR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1944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/>
          <p:nvPr/>
        </p:nvSpPr>
        <p:spPr>
          <a:xfrm>
            <a:off x="7578075" y="1306042"/>
            <a:ext cx="928006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JShell</a:t>
            </a:r>
            <a:endParaRPr sz="64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9455620" y="666698"/>
            <a:ext cx="55255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 9</a:t>
            </a:r>
            <a:endParaRPr sz="34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1" name="Google Shape;321;p21"/>
          <p:cNvSpPr/>
          <p:nvPr/>
        </p:nvSpPr>
        <p:spPr>
          <a:xfrm>
            <a:off x="11715185" y="2514410"/>
            <a:ext cx="1005840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" name="Google Shape;333;p21">
            <a:extLst>
              <a:ext uri="{FF2B5EF4-FFF2-40B4-BE49-F238E27FC236}">
                <a16:creationId xmlns:a16="http://schemas.microsoft.com/office/drawing/2014/main" id="{17E0CC8C-EFD4-FF44-9611-33410528CDCB}"/>
              </a:ext>
            </a:extLst>
          </p:cNvPr>
          <p:cNvSpPr txBox="1"/>
          <p:nvPr/>
        </p:nvSpPr>
        <p:spPr>
          <a:xfrm>
            <a:off x="2209800" y="3338321"/>
            <a:ext cx="17892902" cy="240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pt-BR" sz="2800" dirty="0" err="1">
                <a:solidFill>
                  <a:srgbClr val="1C1C1C"/>
                </a:solidFill>
                <a:latin typeface="Monaco" pitchFamily="2" charset="77"/>
              </a:rPr>
              <a:t>jshell</a:t>
            </a:r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&gt; </a:t>
            </a:r>
            <a:r>
              <a:rPr lang="pt-BR" sz="2800" dirty="0" err="1">
                <a:solidFill>
                  <a:srgbClr val="1C1C1C"/>
                </a:solidFill>
                <a:latin typeface="Monaco" pitchFamily="2" charset="77"/>
              </a:rPr>
              <a:t>public</a:t>
            </a:r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 </a:t>
            </a:r>
            <a:r>
              <a:rPr lang="pt-BR" sz="2800" dirty="0" err="1">
                <a:solidFill>
                  <a:srgbClr val="1C1C1C"/>
                </a:solidFill>
                <a:latin typeface="Monaco" pitchFamily="2" charset="77"/>
              </a:rPr>
              <a:t>double</a:t>
            </a:r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 </a:t>
            </a:r>
            <a:r>
              <a:rPr lang="pt-BR" sz="2800" dirty="0" err="1">
                <a:solidFill>
                  <a:srgbClr val="1C1C1C"/>
                </a:solidFill>
                <a:latin typeface="Monaco" pitchFamily="2" charset="77"/>
              </a:rPr>
              <a:t>averageLenght</a:t>
            </a:r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(</a:t>
            </a:r>
            <a:r>
              <a:rPr lang="pt-BR" sz="2800" dirty="0" err="1">
                <a:solidFill>
                  <a:srgbClr val="1C1C1C"/>
                </a:solidFill>
                <a:latin typeface="Monaco" pitchFamily="2" charset="77"/>
              </a:rPr>
              <a:t>List</a:t>
            </a:r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&lt;</a:t>
            </a:r>
            <a:r>
              <a:rPr lang="pt-BR" sz="2800" dirty="0" err="1">
                <a:solidFill>
                  <a:srgbClr val="1C1C1C"/>
                </a:solidFill>
                <a:latin typeface="Monaco" pitchFamily="2" charset="77"/>
              </a:rPr>
              <a:t>String</a:t>
            </a:r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&gt; </a:t>
            </a:r>
            <a:r>
              <a:rPr lang="pt-BR" sz="2800" dirty="0" err="1">
                <a:solidFill>
                  <a:srgbClr val="1C1C1C"/>
                </a:solidFill>
                <a:latin typeface="Monaco" pitchFamily="2" charset="77"/>
              </a:rPr>
              <a:t>words</a:t>
            </a:r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) {</a:t>
            </a:r>
          </a:p>
          <a:p>
            <a:pPr fontAlgn="base"/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…&gt; </a:t>
            </a:r>
            <a:r>
              <a:rPr lang="pt-BR" sz="2800" dirty="0" err="1">
                <a:solidFill>
                  <a:srgbClr val="1C1C1C"/>
                </a:solidFill>
                <a:latin typeface="Monaco" pitchFamily="2" charset="77"/>
              </a:rPr>
              <a:t>return</a:t>
            </a:r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 </a:t>
            </a:r>
            <a:r>
              <a:rPr lang="pt-BR" sz="2800" dirty="0" err="1">
                <a:solidFill>
                  <a:srgbClr val="1C1C1C"/>
                </a:solidFill>
                <a:latin typeface="Monaco" pitchFamily="2" charset="77"/>
              </a:rPr>
              <a:t>words.stream</a:t>
            </a:r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()</a:t>
            </a:r>
          </a:p>
          <a:p>
            <a:pPr fontAlgn="base"/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…&gt; .</a:t>
            </a:r>
            <a:r>
              <a:rPr lang="pt-BR" sz="2800" dirty="0" err="1">
                <a:solidFill>
                  <a:srgbClr val="1C1C1C"/>
                </a:solidFill>
                <a:latin typeface="Monaco" pitchFamily="2" charset="77"/>
              </a:rPr>
              <a:t>mapToInt</a:t>
            </a:r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(</a:t>
            </a:r>
            <a:r>
              <a:rPr lang="pt-BR" sz="2800" dirty="0" err="1">
                <a:solidFill>
                  <a:srgbClr val="1C1C1C"/>
                </a:solidFill>
                <a:latin typeface="Monaco" pitchFamily="2" charset="77"/>
              </a:rPr>
              <a:t>String</a:t>
            </a:r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::</a:t>
            </a:r>
            <a:r>
              <a:rPr lang="pt-BR" sz="2800" dirty="0" err="1">
                <a:solidFill>
                  <a:srgbClr val="1C1C1C"/>
                </a:solidFill>
                <a:latin typeface="Monaco" pitchFamily="2" charset="77"/>
              </a:rPr>
              <a:t>length</a:t>
            </a:r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).</a:t>
            </a:r>
            <a:r>
              <a:rPr lang="pt-BR" sz="2800" dirty="0" err="1">
                <a:solidFill>
                  <a:srgbClr val="1C1C1C"/>
                </a:solidFill>
                <a:latin typeface="Monaco" pitchFamily="2" charset="77"/>
              </a:rPr>
              <a:t>average</a:t>
            </a:r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()</a:t>
            </a:r>
          </a:p>
          <a:p>
            <a:pPr fontAlgn="base"/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…&gt; .</a:t>
            </a:r>
            <a:r>
              <a:rPr lang="pt-BR" sz="2800" dirty="0" err="1">
                <a:solidFill>
                  <a:srgbClr val="1C1C1C"/>
                </a:solidFill>
                <a:latin typeface="Monaco" pitchFamily="2" charset="77"/>
              </a:rPr>
              <a:t>orElse</a:t>
            </a:r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(0);</a:t>
            </a:r>
          </a:p>
          <a:p>
            <a:pPr fontAlgn="base"/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…&gt; }</a:t>
            </a:r>
          </a:p>
        </p:txBody>
      </p:sp>
    </p:spTree>
    <p:extLst>
      <p:ext uri="{BB962C8B-B14F-4D97-AF65-F5344CB8AC3E}">
        <p14:creationId xmlns:p14="http://schemas.microsoft.com/office/powerpoint/2010/main" val="347208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/>
          <p:nvPr/>
        </p:nvSpPr>
        <p:spPr>
          <a:xfrm>
            <a:off x="7578075" y="1306042"/>
            <a:ext cx="928006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Java </a:t>
            </a:r>
            <a:r>
              <a:rPr lang="en-US" sz="6400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Reativo</a:t>
            </a:r>
            <a:endParaRPr sz="64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9455620" y="666698"/>
            <a:ext cx="55255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 9</a:t>
            </a:r>
            <a:endParaRPr sz="34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1" name="Google Shape;321;p21"/>
          <p:cNvSpPr/>
          <p:nvPr/>
        </p:nvSpPr>
        <p:spPr>
          <a:xfrm>
            <a:off x="11715185" y="2514410"/>
            <a:ext cx="1005840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" name="Google Shape;333;p21">
            <a:extLst>
              <a:ext uri="{FF2B5EF4-FFF2-40B4-BE49-F238E27FC236}">
                <a16:creationId xmlns:a16="http://schemas.microsoft.com/office/drawing/2014/main" id="{17E0CC8C-EFD4-FF44-9611-33410528CDCB}"/>
              </a:ext>
            </a:extLst>
          </p:cNvPr>
          <p:cNvSpPr txBox="1"/>
          <p:nvPr/>
        </p:nvSpPr>
        <p:spPr>
          <a:xfrm>
            <a:off x="2209800" y="3338321"/>
            <a:ext cx="17892902" cy="202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pt-BR" sz="2800" dirty="0" err="1">
                <a:solidFill>
                  <a:srgbClr val="1C1C1C"/>
                </a:solidFill>
                <a:latin typeface="Monaco" pitchFamily="2" charset="77"/>
              </a:rPr>
              <a:t>java.util.concurrent.Flow</a:t>
            </a:r>
            <a:endParaRPr lang="pt-BR" sz="2800" dirty="0">
              <a:solidFill>
                <a:srgbClr val="1C1C1C"/>
              </a:solidFill>
              <a:latin typeface="Monaco" pitchFamily="2" charset="77"/>
            </a:endParaRPr>
          </a:p>
          <a:p>
            <a:pPr fontAlgn="base"/>
            <a:r>
              <a:rPr lang="pt-BR" sz="2800" dirty="0" err="1">
                <a:solidFill>
                  <a:srgbClr val="1C1C1C"/>
                </a:solidFill>
                <a:latin typeface="Monaco" pitchFamily="2" charset="77"/>
              </a:rPr>
              <a:t>java.util.concurrent.Flow.Publisher</a:t>
            </a:r>
            <a:endParaRPr lang="pt-BR" sz="2800" dirty="0">
              <a:solidFill>
                <a:srgbClr val="1C1C1C"/>
              </a:solidFill>
              <a:latin typeface="Monaco" pitchFamily="2" charset="77"/>
            </a:endParaRPr>
          </a:p>
          <a:p>
            <a:pPr fontAlgn="base"/>
            <a:r>
              <a:rPr lang="pt-BR" sz="2800" dirty="0" err="1">
                <a:solidFill>
                  <a:srgbClr val="1C1C1C"/>
                </a:solidFill>
                <a:latin typeface="Monaco" pitchFamily="2" charset="77"/>
              </a:rPr>
              <a:t>java.util.concurrent.Flow.Subscriber</a:t>
            </a:r>
            <a:endParaRPr lang="pt-BR" sz="2800" dirty="0">
              <a:solidFill>
                <a:srgbClr val="1C1C1C"/>
              </a:solidFill>
              <a:latin typeface="Monaco" pitchFamily="2" charset="77"/>
            </a:endParaRPr>
          </a:p>
          <a:p>
            <a:pPr fontAlgn="base"/>
            <a:r>
              <a:rPr lang="pt-BR" sz="2800" dirty="0" err="1">
                <a:solidFill>
                  <a:srgbClr val="1C1C1C"/>
                </a:solidFill>
                <a:latin typeface="Monaco" pitchFamily="2" charset="77"/>
              </a:rPr>
              <a:t>java.util.concurrent.Flow.Processor</a:t>
            </a:r>
            <a:endParaRPr lang="pt-BR" sz="2800" dirty="0">
              <a:solidFill>
                <a:srgbClr val="1C1C1C"/>
              </a:solidFill>
              <a:latin typeface="Monaco" pitchFamily="2" charset="77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DE02FD-7C18-2F47-B17A-A77F448C2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1025" y="2622042"/>
            <a:ext cx="10261600" cy="27432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7741DB5-81CA-4443-868B-7D0DDDF7D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525" y="6125145"/>
            <a:ext cx="11658600" cy="27686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7273B32-C1AE-8043-B40B-E77B53A98FCB}"/>
              </a:ext>
            </a:extLst>
          </p:cNvPr>
          <p:cNvSpPr/>
          <p:nvPr/>
        </p:nvSpPr>
        <p:spPr>
          <a:xfrm>
            <a:off x="2209800" y="9411266"/>
            <a:ext cx="198691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000" dirty="0" err="1">
                <a:solidFill>
                  <a:srgbClr val="1C1C1C"/>
                </a:solidFill>
                <a:latin typeface="Monaco" pitchFamily="2" charset="77"/>
              </a:rPr>
              <a:t>jshell</a:t>
            </a:r>
            <a:r>
              <a:rPr lang="pt-BR" sz="2000" dirty="0">
                <a:solidFill>
                  <a:srgbClr val="1C1C1C"/>
                </a:solidFill>
                <a:latin typeface="Monaco" pitchFamily="2" charset="77"/>
              </a:rPr>
              <a:t>&gt; </a:t>
            </a:r>
            <a:r>
              <a:rPr lang="pt-BR" sz="2000" dirty="0" err="1">
                <a:solidFill>
                  <a:srgbClr val="1C1C1C"/>
                </a:solidFill>
                <a:latin typeface="Monaco" pitchFamily="2" charset="77"/>
              </a:rPr>
              <a:t>SubmissionPublisher</a:t>
            </a:r>
            <a:r>
              <a:rPr lang="pt-BR" sz="2000" dirty="0">
                <a:solidFill>
                  <a:srgbClr val="1C1C1C"/>
                </a:solidFill>
                <a:latin typeface="Monaco" pitchFamily="2" charset="77"/>
              </a:rPr>
              <a:t>&lt;</a:t>
            </a:r>
            <a:r>
              <a:rPr lang="pt-BR" sz="2000" dirty="0" err="1">
                <a:solidFill>
                  <a:srgbClr val="1C1C1C"/>
                </a:solidFill>
                <a:latin typeface="Monaco" pitchFamily="2" charset="77"/>
              </a:rPr>
              <a:t>String</a:t>
            </a:r>
            <a:r>
              <a:rPr lang="pt-BR" sz="2000" dirty="0">
                <a:solidFill>
                  <a:srgbClr val="1C1C1C"/>
                </a:solidFill>
                <a:latin typeface="Monaco" pitchFamily="2" charset="77"/>
              </a:rPr>
              <a:t>&gt; </a:t>
            </a:r>
            <a:r>
              <a:rPr lang="pt-BR" sz="2000" dirty="0" err="1">
                <a:solidFill>
                  <a:srgbClr val="1C1C1C"/>
                </a:solidFill>
                <a:latin typeface="Monaco" pitchFamily="2" charset="77"/>
              </a:rPr>
              <a:t>publisher</a:t>
            </a:r>
            <a:r>
              <a:rPr lang="pt-BR" sz="2000" dirty="0">
                <a:solidFill>
                  <a:srgbClr val="1C1C1C"/>
                </a:solidFill>
                <a:latin typeface="Monaco" pitchFamily="2" charset="77"/>
              </a:rPr>
              <a:t> = new </a:t>
            </a:r>
            <a:r>
              <a:rPr lang="pt-BR" sz="2000" dirty="0" err="1">
                <a:solidFill>
                  <a:srgbClr val="1C1C1C"/>
                </a:solidFill>
                <a:latin typeface="Monaco" pitchFamily="2" charset="77"/>
              </a:rPr>
              <a:t>SubmissionPublisher</a:t>
            </a:r>
            <a:r>
              <a:rPr lang="pt-BR" sz="2000" dirty="0">
                <a:solidFill>
                  <a:srgbClr val="1C1C1C"/>
                </a:solidFill>
                <a:latin typeface="Monaco" pitchFamily="2" charset="77"/>
              </a:rPr>
              <a:t>&lt;&gt;();</a:t>
            </a:r>
          </a:p>
          <a:p>
            <a:pPr fontAlgn="base"/>
            <a:r>
              <a:rPr lang="pt-BR" sz="2000" dirty="0">
                <a:solidFill>
                  <a:srgbClr val="1C1C1C"/>
                </a:solidFill>
                <a:latin typeface="Monaco" pitchFamily="2" charset="77"/>
              </a:rPr>
              <a:t>   </a:t>
            </a:r>
          </a:p>
          <a:p>
            <a:pPr fontAlgn="base"/>
            <a:r>
              <a:rPr lang="pt-BR" sz="2000" dirty="0" err="1">
                <a:solidFill>
                  <a:srgbClr val="1C1C1C"/>
                </a:solidFill>
                <a:latin typeface="Monaco" pitchFamily="2" charset="77"/>
              </a:rPr>
              <a:t>jshell</a:t>
            </a:r>
            <a:r>
              <a:rPr lang="pt-BR" sz="2000" dirty="0">
                <a:solidFill>
                  <a:srgbClr val="1C1C1C"/>
                </a:solidFill>
                <a:latin typeface="Monaco" pitchFamily="2" charset="77"/>
              </a:rPr>
              <a:t>&gt; </a:t>
            </a:r>
            <a:r>
              <a:rPr lang="pt-BR" sz="2000" dirty="0" err="1">
                <a:solidFill>
                  <a:srgbClr val="1C1C1C"/>
                </a:solidFill>
                <a:latin typeface="Monaco" pitchFamily="2" charset="77"/>
              </a:rPr>
              <a:t>publisher.consume</a:t>
            </a:r>
            <a:r>
              <a:rPr lang="pt-BR" sz="2000" dirty="0">
                <a:solidFill>
                  <a:srgbClr val="1C1C1C"/>
                </a:solidFill>
                <a:latin typeface="Monaco" pitchFamily="2" charset="77"/>
              </a:rPr>
              <a:t>(</a:t>
            </a:r>
            <a:r>
              <a:rPr lang="pt-BR" sz="2000" dirty="0" err="1">
                <a:solidFill>
                  <a:srgbClr val="1C1C1C"/>
                </a:solidFill>
                <a:latin typeface="Monaco" pitchFamily="2" charset="77"/>
              </a:rPr>
              <a:t>System.out</a:t>
            </a:r>
            <a:r>
              <a:rPr lang="pt-BR" sz="2000" dirty="0">
                <a:solidFill>
                  <a:srgbClr val="1C1C1C"/>
                </a:solidFill>
                <a:latin typeface="Monaco" pitchFamily="2" charset="77"/>
              </a:rPr>
              <a:t>::</a:t>
            </a:r>
            <a:r>
              <a:rPr lang="pt-BR" sz="2000" dirty="0" err="1">
                <a:solidFill>
                  <a:srgbClr val="1C1C1C"/>
                </a:solidFill>
                <a:latin typeface="Monaco" pitchFamily="2" charset="77"/>
              </a:rPr>
              <a:t>println</a:t>
            </a:r>
            <a:r>
              <a:rPr lang="pt-BR" sz="2000" dirty="0">
                <a:solidFill>
                  <a:srgbClr val="1C1C1C"/>
                </a:solidFill>
                <a:latin typeface="Monaco" pitchFamily="2" charset="77"/>
              </a:rPr>
              <a:t>);</a:t>
            </a:r>
          </a:p>
          <a:p>
            <a:pPr fontAlgn="base"/>
            <a:r>
              <a:rPr lang="pt-BR" sz="2000" dirty="0">
                <a:solidFill>
                  <a:srgbClr val="1C1C1C"/>
                </a:solidFill>
                <a:latin typeface="Monaco" pitchFamily="2" charset="77"/>
              </a:rPr>
              <a:t>   </a:t>
            </a:r>
          </a:p>
          <a:p>
            <a:pPr fontAlgn="base"/>
            <a:r>
              <a:rPr lang="pt-BR" sz="2000" dirty="0" err="1">
                <a:solidFill>
                  <a:srgbClr val="1C1C1C"/>
                </a:solidFill>
                <a:latin typeface="Monaco" pitchFamily="2" charset="77"/>
              </a:rPr>
              <a:t>jshell</a:t>
            </a:r>
            <a:r>
              <a:rPr lang="pt-BR" sz="2000" dirty="0">
                <a:solidFill>
                  <a:srgbClr val="1C1C1C"/>
                </a:solidFill>
                <a:latin typeface="Monaco" pitchFamily="2" charset="77"/>
              </a:rPr>
              <a:t>&gt; </a:t>
            </a:r>
            <a:r>
              <a:rPr lang="pt-BR" sz="2000" dirty="0" err="1">
                <a:solidFill>
                  <a:srgbClr val="1C1C1C"/>
                </a:solidFill>
                <a:latin typeface="Monaco" pitchFamily="2" charset="77"/>
              </a:rPr>
              <a:t>List.of</a:t>
            </a:r>
            <a:r>
              <a:rPr lang="pt-BR" sz="2000" dirty="0">
                <a:solidFill>
                  <a:srgbClr val="1C1C1C"/>
                </a:solidFill>
                <a:latin typeface="Monaco" pitchFamily="2" charset="77"/>
              </a:rPr>
              <a:t>("esse", "código", "é", "assíncrono").</a:t>
            </a:r>
            <a:r>
              <a:rPr lang="pt-BR" sz="2000" dirty="0" err="1">
                <a:solidFill>
                  <a:srgbClr val="1C1C1C"/>
                </a:solidFill>
                <a:latin typeface="Monaco" pitchFamily="2" charset="77"/>
              </a:rPr>
              <a:t>forEach</a:t>
            </a:r>
            <a:r>
              <a:rPr lang="pt-BR" sz="2000" dirty="0">
                <a:solidFill>
                  <a:srgbClr val="1C1C1C"/>
                </a:solidFill>
                <a:latin typeface="Monaco" pitchFamily="2" charset="77"/>
              </a:rPr>
              <a:t>(</a:t>
            </a:r>
            <a:r>
              <a:rPr lang="pt-BR" sz="2000" dirty="0" err="1">
                <a:solidFill>
                  <a:srgbClr val="1C1C1C"/>
                </a:solidFill>
                <a:latin typeface="Monaco" pitchFamily="2" charset="77"/>
              </a:rPr>
              <a:t>publisher</a:t>
            </a:r>
            <a:r>
              <a:rPr lang="pt-BR" sz="2000" dirty="0">
                <a:solidFill>
                  <a:srgbClr val="1C1C1C"/>
                </a:solidFill>
                <a:latin typeface="Monaco" pitchFamily="2" charset="77"/>
              </a:rPr>
              <a:t>::</a:t>
            </a:r>
            <a:r>
              <a:rPr lang="pt-BR" sz="2000" dirty="0" err="1">
                <a:solidFill>
                  <a:srgbClr val="1C1C1C"/>
                </a:solidFill>
                <a:latin typeface="Monaco" pitchFamily="2" charset="77"/>
              </a:rPr>
              <a:t>submit</a:t>
            </a:r>
            <a:r>
              <a:rPr lang="pt-BR" sz="2000" dirty="0">
                <a:solidFill>
                  <a:srgbClr val="1C1C1C"/>
                </a:solidFill>
                <a:latin typeface="Monaco" pitchFamily="2" charset="77"/>
              </a:rPr>
              <a:t>);</a:t>
            </a:r>
          </a:p>
          <a:p>
            <a:pPr fontAlgn="base"/>
            <a:r>
              <a:rPr lang="pt-BR" sz="2000" dirty="0">
                <a:solidFill>
                  <a:srgbClr val="1C1C1C"/>
                </a:solidFill>
                <a:latin typeface="Monaco" pitchFamily="2" charset="77"/>
              </a:rPr>
              <a:t>   </a:t>
            </a:r>
          </a:p>
          <a:p>
            <a:pPr fontAlgn="base"/>
            <a:r>
              <a:rPr lang="pt-BR" sz="2000" dirty="0">
                <a:solidFill>
                  <a:srgbClr val="1C1C1C"/>
                </a:solidFill>
                <a:latin typeface="Monaco" pitchFamily="2" charset="77"/>
              </a:rPr>
              <a:t>esse</a:t>
            </a:r>
          </a:p>
          <a:p>
            <a:pPr fontAlgn="base"/>
            <a:r>
              <a:rPr lang="pt-BR" sz="2000" dirty="0">
                <a:solidFill>
                  <a:srgbClr val="1C1C1C"/>
                </a:solidFill>
                <a:latin typeface="Monaco" pitchFamily="2" charset="77"/>
              </a:rPr>
              <a:t>código</a:t>
            </a:r>
          </a:p>
          <a:p>
            <a:pPr fontAlgn="base"/>
            <a:r>
              <a:rPr lang="pt-BR" sz="2000" dirty="0">
                <a:solidFill>
                  <a:srgbClr val="1C1C1C"/>
                </a:solidFill>
                <a:latin typeface="Monaco" pitchFamily="2" charset="77"/>
              </a:rPr>
              <a:t>é</a:t>
            </a:r>
          </a:p>
          <a:p>
            <a:pPr fontAlgn="base"/>
            <a:r>
              <a:rPr lang="pt-BR" sz="2000" dirty="0">
                <a:solidFill>
                  <a:srgbClr val="1C1C1C"/>
                </a:solidFill>
                <a:latin typeface="Monaco" pitchFamily="2" charset="77"/>
              </a:rPr>
              <a:t>assíncrono</a:t>
            </a:r>
          </a:p>
        </p:txBody>
      </p:sp>
    </p:spTree>
    <p:extLst>
      <p:ext uri="{BB962C8B-B14F-4D97-AF65-F5344CB8AC3E}">
        <p14:creationId xmlns:p14="http://schemas.microsoft.com/office/powerpoint/2010/main" val="162620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/>
          <p:nvPr/>
        </p:nvSpPr>
        <p:spPr>
          <a:xfrm>
            <a:off x="7578075" y="1306042"/>
            <a:ext cx="928006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HttpClient</a:t>
            </a:r>
            <a:endParaRPr sz="64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9455620" y="666698"/>
            <a:ext cx="55255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 9</a:t>
            </a:r>
            <a:endParaRPr sz="34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1" name="Google Shape;321;p21"/>
          <p:cNvSpPr/>
          <p:nvPr/>
        </p:nvSpPr>
        <p:spPr>
          <a:xfrm>
            <a:off x="11715185" y="2514410"/>
            <a:ext cx="1005840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" name="Google Shape;333;p21">
            <a:extLst>
              <a:ext uri="{FF2B5EF4-FFF2-40B4-BE49-F238E27FC236}">
                <a16:creationId xmlns:a16="http://schemas.microsoft.com/office/drawing/2014/main" id="{17E0CC8C-EFD4-FF44-9611-33410528CDCB}"/>
              </a:ext>
            </a:extLst>
          </p:cNvPr>
          <p:cNvSpPr txBox="1"/>
          <p:nvPr/>
        </p:nvSpPr>
        <p:spPr>
          <a:xfrm>
            <a:off x="2209800" y="3338320"/>
            <a:ext cx="17892902" cy="351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pt-BR" sz="2800" dirty="0" err="1">
                <a:solidFill>
                  <a:srgbClr val="1C1C1C"/>
                </a:solidFill>
                <a:latin typeface="Monaco" pitchFamily="2" charset="77"/>
              </a:rPr>
              <a:t>String</a:t>
            </a:r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 </a:t>
            </a:r>
            <a:r>
              <a:rPr lang="pt-BR" sz="2800" dirty="0" err="1">
                <a:solidFill>
                  <a:srgbClr val="1C1C1C"/>
                </a:solidFill>
                <a:latin typeface="Monaco" pitchFamily="2" charset="77"/>
              </a:rPr>
              <a:t>contentBody</a:t>
            </a:r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 = </a:t>
            </a:r>
            <a:r>
              <a:rPr lang="pt-BR" sz="2800" dirty="0" err="1">
                <a:solidFill>
                  <a:srgbClr val="1C1C1C"/>
                </a:solidFill>
                <a:latin typeface="Monaco" pitchFamily="2" charset="77"/>
              </a:rPr>
              <a:t>newHttpClient</a:t>
            </a:r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().</a:t>
            </a:r>
            <a:r>
              <a:rPr lang="pt-BR" sz="2800" dirty="0" err="1">
                <a:solidFill>
                  <a:srgbClr val="1C1C1C"/>
                </a:solidFill>
                <a:latin typeface="Monaco" pitchFamily="2" charset="77"/>
              </a:rPr>
              <a:t>send</a:t>
            </a:r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(</a:t>
            </a:r>
          </a:p>
          <a:p>
            <a:pPr fontAlgn="base"/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 </a:t>
            </a:r>
            <a:r>
              <a:rPr lang="pt-BR" sz="2800" dirty="0" err="1">
                <a:solidFill>
                  <a:srgbClr val="1C1C1C"/>
                </a:solidFill>
                <a:latin typeface="Monaco" pitchFamily="2" charset="77"/>
              </a:rPr>
              <a:t>newBuilder</a:t>
            </a:r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()</a:t>
            </a:r>
          </a:p>
          <a:p>
            <a:pPr fontAlgn="base"/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 .uri(new URI(“</a:t>
            </a:r>
            <a:r>
              <a:rPr lang="pt-BR" sz="2800" dirty="0" err="1">
                <a:solidFill>
                  <a:srgbClr val="1C1C1C"/>
                </a:solidFill>
                <a:latin typeface="Monaco" pitchFamily="2" charset="77"/>
              </a:rPr>
              <a:t>https</a:t>
            </a:r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://</a:t>
            </a:r>
            <a:r>
              <a:rPr lang="pt-BR" sz="2800" dirty="0" err="1">
                <a:solidFill>
                  <a:srgbClr val="1C1C1C"/>
                </a:solidFill>
                <a:latin typeface="Monaco" pitchFamily="2" charset="77"/>
              </a:rPr>
              <a:t>www.google.com</a:t>
            </a:r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"))</a:t>
            </a:r>
          </a:p>
          <a:p>
            <a:pPr fontAlgn="base"/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 .GET()</a:t>
            </a:r>
          </a:p>
          <a:p>
            <a:pPr fontAlgn="base"/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 .build(), </a:t>
            </a:r>
            <a:r>
              <a:rPr lang="pt-BR" sz="2800" dirty="0" err="1">
                <a:solidFill>
                  <a:srgbClr val="1C1C1C"/>
                </a:solidFill>
                <a:latin typeface="Monaco" pitchFamily="2" charset="77"/>
              </a:rPr>
              <a:t>asString</a:t>
            </a:r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())</a:t>
            </a:r>
          </a:p>
          <a:p>
            <a:pPr fontAlgn="base"/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 .</a:t>
            </a:r>
            <a:r>
              <a:rPr lang="pt-BR" sz="2800" dirty="0" err="1">
                <a:solidFill>
                  <a:srgbClr val="1C1C1C"/>
                </a:solidFill>
                <a:latin typeface="Monaco" pitchFamily="2" charset="77"/>
              </a:rPr>
              <a:t>body</a:t>
            </a:r>
            <a:r>
              <a:rPr lang="pt-BR" sz="2800" dirty="0">
                <a:solidFill>
                  <a:srgbClr val="1C1C1C"/>
                </a:solidFill>
                <a:latin typeface="Monaco" pitchFamily="2" charset="77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5246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sines proposal light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178B6"/>
      </a:accent1>
      <a:accent2>
        <a:srgbClr val="009EEB"/>
      </a:accent2>
      <a:accent3>
        <a:srgbClr val="424F5A"/>
      </a:accent3>
      <a:accent4>
        <a:srgbClr val="0178B6"/>
      </a:accent4>
      <a:accent5>
        <a:srgbClr val="C1CEDA"/>
      </a:accent5>
      <a:accent6>
        <a:srgbClr val="009EEB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529</Words>
  <Application>Microsoft Macintosh PowerPoint</Application>
  <PresentationFormat>Personalizar</PresentationFormat>
  <Paragraphs>94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Lato</vt:lpstr>
      <vt:lpstr>Source Sans Pro</vt:lpstr>
      <vt:lpstr>Arial</vt:lpstr>
      <vt:lpstr>Monaco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edicarlosbarbosa</cp:lastModifiedBy>
  <cp:revision>4</cp:revision>
  <dcterms:modified xsi:type="dcterms:W3CDTF">2019-06-04T11:51:07Z</dcterms:modified>
</cp:coreProperties>
</file>