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72" r:id="rId3"/>
    <p:sldId id="273" r:id="rId4"/>
    <p:sldId id="274" r:id="rId5"/>
    <p:sldId id="275" r:id="rId6"/>
    <p:sldId id="278" r:id="rId7"/>
    <p:sldId id="276" r:id="rId8"/>
  </p:sldIdLst>
  <p:sldSz cx="24377650" cy="13716000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44A166-722A-49FB-BBF8-4F031D500990}">
  <a:tblStyle styleId="{4544A166-722A-49FB-BBF8-4F031D5009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8"/>
    <p:restoredTop sz="94705"/>
  </p:normalViewPr>
  <p:slideViewPr>
    <p:cSldViewPr snapToGrid="0" snapToObjects="1">
      <p:cViewPr varScale="1">
        <p:scale>
          <a:sx n="67" d="100"/>
          <a:sy n="67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86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8798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216" marR="0" lvl="1" indent="-1251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433" marR="0" lvl="2" indent="-1233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651" marR="0" lvl="3" indent="-1215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867" marR="0" lvl="4" indent="-1196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086" marR="0" lvl="5" indent="-1178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5303" marR="0" lvl="6" indent="-1160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9520" marR="0" lvl="7" indent="-11419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3737" marR="0" lvl="8" indent="-1123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2399" b="0" i="0" u="none" strike="noStrike" cap="none">
                <a:solidFill>
                  <a:srgbClr val="B9B9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22013288" y="743131"/>
            <a:ext cx="673466" cy="673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2037953" y="819459"/>
            <a:ext cx="624135" cy="49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‹nº›</a:t>
            </a:fld>
            <a:endParaRPr sz="2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698266" y="12849033"/>
            <a:ext cx="32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Rocketzera</a:t>
            </a:r>
            <a:endParaRPr sz="2400" b="0" i="0" u="none" strike="noStrike" cap="none">
              <a:solidFill>
                <a:srgbClr val="BFBFB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util/concurrent/Flow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9/docs/api/java/util/concurrent/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25" y="0"/>
            <a:ext cx="24377700" cy="13716000"/>
          </a:xfrm>
          <a:prstGeom prst="rect">
            <a:avLst/>
          </a:prstGeom>
          <a:gradFill>
            <a:gsLst>
              <a:gs pos="0">
                <a:srgbClr val="293039">
                  <a:alpha val="83921"/>
                </a:srgbClr>
              </a:gs>
              <a:gs pos="100000">
                <a:srgbClr val="041B31">
                  <a:alpha val="67843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10411400" y="11398850"/>
            <a:ext cx="1354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Apresentado</a:t>
            </a: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por </a:t>
            </a:r>
            <a:r>
              <a:rPr lang="en-US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Edicarlos</a:t>
            </a:r>
            <a:r>
              <a:rPr lang="en-U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Barbosa</a:t>
            </a:r>
            <a:endParaRPr sz="3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1236383" y="4896610"/>
            <a:ext cx="22177130" cy="3954850"/>
            <a:chOff x="4694353" y="4874298"/>
            <a:chExt cx="11773800" cy="3954850"/>
          </a:xfrm>
        </p:grpSpPr>
        <p:sp>
          <p:nvSpPr>
            <p:cNvPr id="34" name="Google Shape;34;p5"/>
            <p:cNvSpPr/>
            <p:nvPr/>
          </p:nvSpPr>
          <p:spPr>
            <a:xfrm>
              <a:off x="4694353" y="4874298"/>
              <a:ext cx="11773800" cy="346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92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600" b="1" dirty="0" err="1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Rocketzera</a:t>
              </a:r>
              <a:r>
                <a:rPr lang="en-US" sz="13600" b="1" i="0" u="none" strike="noStrike" cap="none" dirty="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dirty="0"/>
            </a:p>
            <a:p>
              <a:pPr marL="0" marR="0" lvl="0" indent="0" algn="ctr" rtl="0">
                <a:lnSpc>
                  <a:spcPct val="992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600" b="1" dirty="0" err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Programação</a:t>
              </a:r>
              <a:r>
                <a:rPr lang="en-US" sz="13600" b="1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3600" b="1" dirty="0" err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Reativa</a:t>
              </a:r>
              <a:endParaRPr sz="136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lnSpc>
                  <a:spcPct val="992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6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10046775" y="8398348"/>
              <a:ext cx="43419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Java 11</a:t>
              </a:r>
              <a:endPara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5092633" y="-5221239"/>
            <a:ext cx="14192400" cy="1419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99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Conceito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Reativa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9E4F9B-9B39-5B4D-A813-E431CD6B90F8}"/>
              </a:ext>
            </a:extLst>
          </p:cNvPr>
          <p:cNvSpPr/>
          <p:nvPr/>
        </p:nvSpPr>
        <p:spPr>
          <a:xfrm>
            <a:off x="1648530" y="5156251"/>
            <a:ext cx="211391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dirty="0"/>
              <a:t>Programação reativa pode ser definida como um paradigma de desenvolvimento baseado em </a:t>
            </a:r>
            <a:r>
              <a:rPr lang="pt-BR" sz="5000" dirty="0">
                <a:solidFill>
                  <a:srgbClr val="FF0000"/>
                </a:solidFill>
              </a:rPr>
              <a:t>fluxos assíncronos de dados </a:t>
            </a:r>
            <a:r>
              <a:rPr lang="pt-BR" sz="5000" dirty="0"/>
              <a:t>e na </a:t>
            </a:r>
            <a:r>
              <a:rPr lang="pt-BR" sz="5000" dirty="0">
                <a:solidFill>
                  <a:srgbClr val="FF0000"/>
                </a:solidFill>
              </a:rPr>
              <a:t>propagação de mudanças </a:t>
            </a:r>
            <a:r>
              <a:rPr lang="pt-BR" sz="5000" dirty="0"/>
              <a:t>nesse fluxo.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Pilares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Reativa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564F51-5CAE-904A-B353-1DF1EA11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25" y="4114800"/>
            <a:ext cx="13639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21">
            <a:extLst>
              <a:ext uri="{FF2B5EF4-FFF2-40B4-BE49-F238E27FC236}">
                <a16:creationId xmlns:a16="http://schemas.microsoft.com/office/drawing/2014/main" id="{E630FC7D-28F2-AA45-9748-37EB22EAAC7C}"/>
              </a:ext>
            </a:extLst>
          </p:cNvPr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Pilares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320;p21">
            <a:extLst>
              <a:ext uri="{FF2B5EF4-FFF2-40B4-BE49-F238E27FC236}">
                <a16:creationId xmlns:a16="http://schemas.microsoft.com/office/drawing/2014/main" id="{6A9E9044-CCA9-FD45-9F3B-72EAA81E7193}"/>
              </a:ext>
            </a:extLst>
          </p:cNvPr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Reativa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321;p21">
            <a:extLst>
              <a:ext uri="{FF2B5EF4-FFF2-40B4-BE49-F238E27FC236}">
                <a16:creationId xmlns:a16="http://schemas.microsoft.com/office/drawing/2014/main" id="{9CFB284F-E851-5C45-84A1-6EE999B4D974}"/>
              </a:ext>
            </a:extLst>
          </p:cNvPr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C7F274-2595-054A-9160-5914E2965FA6}"/>
              </a:ext>
            </a:extLst>
          </p:cNvPr>
          <p:cNvSpPr txBox="1"/>
          <p:nvPr/>
        </p:nvSpPr>
        <p:spPr>
          <a:xfrm>
            <a:off x="287401" y="3619500"/>
            <a:ext cx="2226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Elástico</a:t>
            </a:r>
            <a:r>
              <a:rPr lang="pt-BR" sz="4000" dirty="0"/>
              <a:t>: </a:t>
            </a:r>
          </a:p>
          <a:p>
            <a:r>
              <a:rPr lang="pt-BR" sz="4000" dirty="0"/>
              <a:t>Reage à demanda/carga: aplicações podem fazer uso de múltiplos cores e múltiplos servidores.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DD1759-9E8E-FD42-B4E5-21D12F000DC8}"/>
              </a:ext>
            </a:extLst>
          </p:cNvPr>
          <p:cNvSpPr txBox="1"/>
          <p:nvPr/>
        </p:nvSpPr>
        <p:spPr>
          <a:xfrm>
            <a:off x="287401" y="5534561"/>
            <a:ext cx="24090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/>
              <a:t>Resiliente</a:t>
            </a:r>
            <a:r>
              <a:rPr lang="pt-BR" sz="4000" dirty="0"/>
              <a:t>: </a:t>
            </a:r>
          </a:p>
          <a:p>
            <a:r>
              <a:rPr lang="pt-BR" sz="4000" dirty="0"/>
              <a:t>Reage à falhas, aplicações reagem e se recuperam de falhas de software, hardware, e de conectividade.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C6298-EF7D-6248-A29B-D99ED8499ABE}"/>
              </a:ext>
            </a:extLst>
          </p:cNvPr>
          <p:cNvSpPr/>
          <p:nvPr/>
        </p:nvSpPr>
        <p:spPr>
          <a:xfrm>
            <a:off x="287401" y="7449622"/>
            <a:ext cx="2386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/>
              <a:t>Message</a:t>
            </a:r>
            <a:r>
              <a:rPr lang="pt-BR" sz="4000" b="1" dirty="0"/>
              <a:t> </a:t>
            </a:r>
            <a:r>
              <a:rPr lang="pt-BR" sz="4000" b="1" dirty="0" err="1"/>
              <a:t>Driven</a:t>
            </a:r>
            <a:r>
              <a:rPr lang="pt-BR" sz="4000" b="1" dirty="0"/>
              <a:t>: </a:t>
            </a:r>
          </a:p>
          <a:p>
            <a:r>
              <a:rPr lang="pt-BR" sz="4000" dirty="0"/>
              <a:t>Reage à eventos (</a:t>
            </a:r>
            <a:r>
              <a:rPr lang="pt-BR" sz="4000" dirty="0" err="1"/>
              <a:t>event</a:t>
            </a:r>
            <a:r>
              <a:rPr lang="pt-BR" sz="4000" dirty="0"/>
              <a:t> </a:t>
            </a:r>
            <a:r>
              <a:rPr lang="pt-BR" sz="4000" dirty="0" err="1"/>
              <a:t>driven</a:t>
            </a:r>
            <a:r>
              <a:rPr lang="pt-BR" sz="4000" dirty="0"/>
              <a:t>): em vez de compor aplicações por múltiplas threads síncrona, sistemas são compostos de gerenciadores de eventos assíncronos e não bloqueantes.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3ACD4A-4403-0A40-95E6-9E850888BA98}"/>
              </a:ext>
            </a:extLst>
          </p:cNvPr>
          <p:cNvSpPr txBox="1"/>
          <p:nvPr/>
        </p:nvSpPr>
        <p:spPr>
          <a:xfrm>
            <a:off x="287401" y="9980236"/>
            <a:ext cx="20610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Responsivo: </a:t>
            </a:r>
          </a:p>
          <a:p>
            <a:r>
              <a:rPr lang="pt-BR" sz="4000" dirty="0"/>
              <a:t>Reage à usuários: aplicações que oferecem interações ricas e “tempo real” com usuários.</a:t>
            </a:r>
          </a:p>
        </p:txBody>
      </p:sp>
    </p:spTree>
    <p:extLst>
      <p:ext uri="{BB962C8B-B14F-4D97-AF65-F5344CB8AC3E}">
        <p14:creationId xmlns:p14="http://schemas.microsoft.com/office/powerpoint/2010/main" val="172037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21">
            <a:extLst>
              <a:ext uri="{FF2B5EF4-FFF2-40B4-BE49-F238E27FC236}">
                <a16:creationId xmlns:a16="http://schemas.microsoft.com/office/drawing/2014/main" id="{E630FC7D-28F2-AA45-9748-37EB22EAAC7C}"/>
              </a:ext>
            </a:extLst>
          </p:cNvPr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Implementação</a:t>
            </a:r>
            <a:r>
              <a:rPr lang="en-US" sz="6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Java  9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320;p21">
            <a:extLst>
              <a:ext uri="{FF2B5EF4-FFF2-40B4-BE49-F238E27FC236}">
                <a16:creationId xmlns:a16="http://schemas.microsoft.com/office/drawing/2014/main" id="{6A9E9044-CCA9-FD45-9F3B-72EAA81E7193}"/>
              </a:ext>
            </a:extLst>
          </p:cNvPr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Reativa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321;p21">
            <a:extLst>
              <a:ext uri="{FF2B5EF4-FFF2-40B4-BE49-F238E27FC236}">
                <a16:creationId xmlns:a16="http://schemas.microsoft.com/office/drawing/2014/main" id="{9CFB284F-E851-5C45-84A1-6EE999B4D974}"/>
              </a:ext>
            </a:extLst>
          </p:cNvPr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333;p21">
            <a:extLst>
              <a:ext uri="{FF2B5EF4-FFF2-40B4-BE49-F238E27FC236}">
                <a16:creationId xmlns:a16="http://schemas.microsoft.com/office/drawing/2014/main" id="{4C7F0A52-B68D-D942-B3D7-208D593F4776}"/>
              </a:ext>
            </a:extLst>
          </p:cNvPr>
          <p:cNvSpPr txBox="1"/>
          <p:nvPr/>
        </p:nvSpPr>
        <p:spPr>
          <a:xfrm>
            <a:off x="939235" y="5783460"/>
            <a:ext cx="17892902" cy="202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java.util.concurrent.Flow.Publisher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java.util.concurrent.Flow.Subscriber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  <a:p>
            <a:pPr fontAlgn="base"/>
            <a:r>
              <a:rPr lang="pt-BR" sz="2800" dirty="0" err="1">
                <a:solidFill>
                  <a:srgbClr val="1C1C1C"/>
                </a:solidFill>
                <a:latin typeface="Monaco" pitchFamily="2" charset="77"/>
              </a:rPr>
              <a:t>java.util.concurrent.Flow.Processor</a:t>
            </a:r>
            <a:endParaRPr lang="pt-BR" sz="2800" dirty="0">
              <a:solidFill>
                <a:srgbClr val="1C1C1C"/>
              </a:solidFill>
              <a:latin typeface="Monaco" pitchFamily="2" charset="7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F3B4F9-C359-EF46-8BF4-D00B3914D4DA}"/>
              </a:ext>
            </a:extLst>
          </p:cNvPr>
          <p:cNvSpPr txBox="1"/>
          <p:nvPr/>
        </p:nvSpPr>
        <p:spPr>
          <a:xfrm>
            <a:off x="939235" y="3524250"/>
            <a:ext cx="1635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hlinkClick r:id="rId2"/>
              </a:rPr>
              <a:t>https://docs.oracle.com/javase/9/docs/api/java/util/concurrent/Flow.html</a:t>
            </a:r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6805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21">
            <a:extLst>
              <a:ext uri="{FF2B5EF4-FFF2-40B4-BE49-F238E27FC236}">
                <a16:creationId xmlns:a16="http://schemas.microsoft.com/office/drawing/2014/main" id="{E630FC7D-28F2-AA45-9748-37EB22EAAC7C}"/>
              </a:ext>
            </a:extLst>
          </p:cNvPr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320;p21">
            <a:extLst>
              <a:ext uri="{FF2B5EF4-FFF2-40B4-BE49-F238E27FC236}">
                <a16:creationId xmlns:a16="http://schemas.microsoft.com/office/drawing/2014/main" id="{6A9E9044-CCA9-FD45-9F3B-72EAA81E7193}"/>
              </a:ext>
            </a:extLst>
          </p:cNvPr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Reativa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321;p21">
            <a:extLst>
              <a:ext uri="{FF2B5EF4-FFF2-40B4-BE49-F238E27FC236}">
                <a16:creationId xmlns:a16="http://schemas.microsoft.com/office/drawing/2014/main" id="{9CFB284F-E851-5C45-84A1-6EE999B4D974}"/>
              </a:ext>
            </a:extLst>
          </p:cNvPr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CD54F3-26F8-5D4D-8129-1539E96E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05" y="4281588"/>
            <a:ext cx="10261600" cy="2743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254E67-6797-D449-A92A-A3F95BD0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85" y="9226740"/>
            <a:ext cx="11658600" cy="2768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EFC80FB-4437-374D-BBB5-6723EC1F7C2B}"/>
              </a:ext>
            </a:extLst>
          </p:cNvPr>
          <p:cNvSpPr txBox="1"/>
          <p:nvPr/>
        </p:nvSpPr>
        <p:spPr>
          <a:xfrm>
            <a:off x="952500" y="2578418"/>
            <a:ext cx="329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Cenário Atual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1793F-3FC2-E644-BB47-126633137BF6}"/>
              </a:ext>
            </a:extLst>
          </p:cNvPr>
          <p:cNvSpPr txBox="1"/>
          <p:nvPr/>
        </p:nvSpPr>
        <p:spPr>
          <a:xfrm>
            <a:off x="952499" y="7817168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382829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21">
            <a:extLst>
              <a:ext uri="{FF2B5EF4-FFF2-40B4-BE49-F238E27FC236}">
                <a16:creationId xmlns:a16="http://schemas.microsoft.com/office/drawing/2014/main" id="{E630FC7D-28F2-AA45-9748-37EB22EAAC7C}"/>
              </a:ext>
            </a:extLst>
          </p:cNvPr>
          <p:cNvSpPr/>
          <p:nvPr/>
        </p:nvSpPr>
        <p:spPr>
          <a:xfrm>
            <a:off x="7578075" y="1306042"/>
            <a:ext cx="928006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Referências</a:t>
            </a:r>
            <a:endParaRPr sz="6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320;p21">
            <a:extLst>
              <a:ext uri="{FF2B5EF4-FFF2-40B4-BE49-F238E27FC236}">
                <a16:creationId xmlns:a16="http://schemas.microsoft.com/office/drawing/2014/main" id="{6A9E9044-CCA9-FD45-9F3B-72EAA81E7193}"/>
              </a:ext>
            </a:extLst>
          </p:cNvPr>
          <p:cNvSpPr/>
          <p:nvPr/>
        </p:nvSpPr>
        <p:spPr>
          <a:xfrm>
            <a:off x="9455620" y="666698"/>
            <a:ext cx="5525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Programação</a:t>
            </a:r>
            <a:r>
              <a:rPr lang="en-US" sz="3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Reativa</a:t>
            </a:r>
            <a:endParaRPr sz="34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321;p21">
            <a:extLst>
              <a:ext uri="{FF2B5EF4-FFF2-40B4-BE49-F238E27FC236}">
                <a16:creationId xmlns:a16="http://schemas.microsoft.com/office/drawing/2014/main" id="{9CFB284F-E851-5C45-84A1-6EE999B4D974}"/>
              </a:ext>
            </a:extLst>
          </p:cNvPr>
          <p:cNvSpPr/>
          <p:nvPr/>
        </p:nvSpPr>
        <p:spPr>
          <a:xfrm>
            <a:off x="11715185" y="2514410"/>
            <a:ext cx="100584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E18D5B-13B3-A44B-BC35-F3B68B6DACA5}"/>
              </a:ext>
            </a:extLst>
          </p:cNvPr>
          <p:cNvSpPr txBox="1"/>
          <p:nvPr/>
        </p:nvSpPr>
        <p:spPr>
          <a:xfrm>
            <a:off x="1427460" y="3409950"/>
            <a:ext cx="21222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hlinkClick r:id="rId2"/>
              </a:rPr>
              <a:t>https://www.reactivemanifesto.org/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hlinkClick r:id="rId3"/>
              </a:rPr>
              <a:t>http://www.reactive-streams.org/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hlinkClick r:id="rId4"/>
              </a:rPr>
              <a:t>https://docs.oracle.com/javase/9/docs/api/java/util/concurrent/Flow.html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3104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 proposal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215</Words>
  <Application>Microsoft Macintosh PowerPoint</Application>
  <PresentationFormat>Personalizar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Source Sans Pro</vt:lpstr>
      <vt:lpstr>Arial</vt:lpstr>
      <vt:lpstr>Monaco</vt:lpstr>
      <vt:lpstr>Lato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edicarlosbarbosa</cp:lastModifiedBy>
  <cp:revision>12</cp:revision>
  <dcterms:modified xsi:type="dcterms:W3CDTF">2019-06-26T01:00:32Z</dcterms:modified>
</cp:coreProperties>
</file>