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5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6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7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58" r:id="rId4"/>
    <p:sldId id="259" r:id="rId5"/>
    <p:sldId id="265" r:id="rId6"/>
    <p:sldId id="262" r:id="rId7"/>
    <p:sldId id="269" r:id="rId8"/>
    <p:sldId id="261" r:id="rId9"/>
    <p:sldId id="270" r:id="rId10"/>
    <p:sldId id="271" r:id="rId11"/>
    <p:sldId id="272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0" y="96"/>
      </p:cViewPr>
      <p:guideLst>
        <p:guide orient="horz" pos="2148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wmf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30.wmf"/><Relationship Id="rId10" Type="http://schemas.openxmlformats.org/officeDocument/2006/relationships/image" Target="../media/image51.wmf"/><Relationship Id="rId4" Type="http://schemas.openxmlformats.org/officeDocument/2006/relationships/image" Target="../media/image29.wmf"/><Relationship Id="rId9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3" Type="http://schemas.openxmlformats.org/officeDocument/2006/relationships/image" Target="../media/image38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17" Type="http://schemas.openxmlformats.org/officeDocument/2006/relationships/image" Target="../media/image45.wmf"/><Relationship Id="rId2" Type="http://schemas.openxmlformats.org/officeDocument/2006/relationships/image" Target="../media/image37.wmf"/><Relationship Id="rId16" Type="http://schemas.openxmlformats.org/officeDocument/2006/relationships/image" Target="../media/image66.wmf"/><Relationship Id="rId1" Type="http://schemas.openxmlformats.org/officeDocument/2006/relationships/image" Target="../media/image55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40.wmf"/><Relationship Id="rId15" Type="http://schemas.openxmlformats.org/officeDocument/2006/relationships/image" Target="../media/image65.wmf"/><Relationship Id="rId10" Type="http://schemas.openxmlformats.org/officeDocument/2006/relationships/image" Target="../media/image60.wmf"/><Relationship Id="rId4" Type="http://schemas.openxmlformats.org/officeDocument/2006/relationships/image" Target="../media/image39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2019/4/12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F650B-2009-F746-828B-29A4399531A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神经元有两种状态：兴奋和抑制。一般情况下，大多数的神经元是处于抑制状态，但是一旦某个神经元收到刺激，导致它的电位超过一个阈值，那么这个神经元就会被激活，处于“兴奋”状态，进而向其他的神经元传播化学物质（其实就是信息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2019/4/12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9" Type="http://schemas.openxmlformats.org/officeDocument/2006/relationships/image" Target="../media/image45.wmf"/><Relationship Id="rId21" Type="http://schemas.openxmlformats.org/officeDocument/2006/relationships/image" Target="../media/image58.wmf"/><Relationship Id="rId34" Type="http://schemas.openxmlformats.org/officeDocument/2006/relationships/oleObject" Target="../embeddings/oleObject68.bin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33" Type="http://schemas.openxmlformats.org/officeDocument/2006/relationships/image" Target="../media/image64.wmf"/><Relationship Id="rId38" Type="http://schemas.openxmlformats.org/officeDocument/2006/relationships/oleObject" Target="../embeddings/oleObject70.bin"/><Relationship Id="rId2" Type="http://schemas.openxmlformats.org/officeDocument/2006/relationships/tags" Target="../tags/tag124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62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67.bin"/><Relationship Id="rId37" Type="http://schemas.openxmlformats.org/officeDocument/2006/relationships/image" Target="../media/image66.wmf"/><Relationship Id="rId5" Type="http://schemas.openxmlformats.org/officeDocument/2006/relationships/notesSlide" Target="../notesSlides/notesSlide8.xml"/><Relationship Id="rId15" Type="http://schemas.openxmlformats.org/officeDocument/2006/relationships/image" Target="../media/image40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65.bin"/><Relationship Id="rId36" Type="http://schemas.openxmlformats.org/officeDocument/2006/relationships/oleObject" Target="../embeddings/oleObject69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57.wmf"/><Relationship Id="rId31" Type="http://schemas.openxmlformats.org/officeDocument/2006/relationships/image" Target="../media/image63.w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1.wmf"/><Relationship Id="rId30" Type="http://schemas.openxmlformats.org/officeDocument/2006/relationships/oleObject" Target="../embeddings/oleObject66.bin"/><Relationship Id="rId35" Type="http://schemas.openxmlformats.org/officeDocument/2006/relationships/image" Target="../media/image65.wmf"/><Relationship Id="rId8" Type="http://schemas.openxmlformats.org/officeDocument/2006/relationships/oleObject" Target="../embeddings/oleObject55.bin"/><Relationship Id="rId3" Type="http://schemas.openxmlformats.org/officeDocument/2006/relationships/tags" Target="../tags/tag1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67.xml"/><Relationship Id="rId21" Type="http://schemas.openxmlformats.org/officeDocument/2006/relationships/tags" Target="../tags/tag85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29" Type="http://schemas.openxmlformats.org/officeDocument/2006/relationships/image" Target="../media/image3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image" Target="../media/image2.png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6.bin"/><Relationship Id="rId26" Type="http://schemas.openxmlformats.org/officeDocument/2006/relationships/image" Target="../media/image15.wmf"/><Relationship Id="rId39" Type="http://schemas.openxmlformats.org/officeDocument/2006/relationships/oleObject" Target="../embeddings/oleObject17.bin"/><Relationship Id="rId21" Type="http://schemas.openxmlformats.org/officeDocument/2006/relationships/image" Target="../media/image13.wmf"/><Relationship Id="rId34" Type="http://schemas.openxmlformats.org/officeDocument/2006/relationships/image" Target="../media/image19.wmf"/><Relationship Id="rId42" Type="http://schemas.openxmlformats.org/officeDocument/2006/relationships/image" Target="../media/image23.wmf"/><Relationship Id="rId7" Type="http://schemas.openxmlformats.org/officeDocument/2006/relationships/notesSlide" Target="../notesSlides/notesSlide5.xml"/><Relationship Id="rId2" Type="http://schemas.openxmlformats.org/officeDocument/2006/relationships/tags" Target="../tags/tag108.xml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29" Type="http://schemas.openxmlformats.org/officeDocument/2006/relationships/oleObject" Target="../embeddings/oleObject12.bin"/><Relationship Id="rId41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9.bin"/><Relationship Id="rId32" Type="http://schemas.openxmlformats.org/officeDocument/2006/relationships/image" Target="../media/image18.wmf"/><Relationship Id="rId37" Type="http://schemas.openxmlformats.org/officeDocument/2006/relationships/oleObject" Target="../embeddings/oleObject16.bin"/><Relationship Id="rId40" Type="http://schemas.openxmlformats.org/officeDocument/2006/relationships/image" Target="../media/image22.wmf"/><Relationship Id="rId5" Type="http://schemas.openxmlformats.org/officeDocument/2006/relationships/tags" Target="../tags/tag111.xml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image" Target="../media/image16.wmf"/><Relationship Id="rId36" Type="http://schemas.openxmlformats.org/officeDocument/2006/relationships/image" Target="../media/image20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12.wmf"/><Relationship Id="rId31" Type="http://schemas.openxmlformats.org/officeDocument/2006/relationships/oleObject" Target="../embeddings/oleObject13.bin"/><Relationship Id="rId4" Type="http://schemas.openxmlformats.org/officeDocument/2006/relationships/tags" Target="../tags/tag110.xml"/><Relationship Id="rId9" Type="http://schemas.openxmlformats.org/officeDocument/2006/relationships/image" Target="../media/image7.wmf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15.bin"/><Relationship Id="rId8" Type="http://schemas.openxmlformats.org/officeDocument/2006/relationships/oleObject" Target="../embeddings/oleObject1.bin"/><Relationship Id="rId3" Type="http://schemas.openxmlformats.org/officeDocument/2006/relationships/tags" Target="../tags/tag109.xml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11.wmf"/><Relationship Id="rId25" Type="http://schemas.openxmlformats.org/officeDocument/2006/relationships/oleObject" Target="../embeddings/oleObject10.bin"/><Relationship Id="rId33" Type="http://schemas.openxmlformats.org/officeDocument/2006/relationships/oleObject" Target="../embeddings/oleObject14.bin"/><Relationship Id="rId38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21" Type="http://schemas.openxmlformats.org/officeDocument/2006/relationships/oleObject" Target="../embeddings/oleObject23.bin"/><Relationship Id="rId34" Type="http://schemas.openxmlformats.org/officeDocument/2006/relationships/image" Target="../media/image34.wmf"/><Relationship Id="rId7" Type="http://schemas.openxmlformats.org/officeDocument/2006/relationships/tags" Target="../tags/tag117.xml"/><Relationship Id="rId12" Type="http://schemas.openxmlformats.org/officeDocument/2006/relationships/notesSlide" Target="../notesSlides/notesSlide6.xml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oleObject" Target="../embeddings/oleObject29.bin"/><Relationship Id="rId38" Type="http://schemas.openxmlformats.org/officeDocument/2006/relationships/image" Target="../media/image36.wmf"/><Relationship Id="rId2" Type="http://schemas.openxmlformats.org/officeDocument/2006/relationships/tags" Target="../tags/tag112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2.vml"/><Relationship Id="rId6" Type="http://schemas.openxmlformats.org/officeDocument/2006/relationships/tags" Target="../tags/tag116.xml"/><Relationship Id="rId11" Type="http://schemas.openxmlformats.org/officeDocument/2006/relationships/slideLayout" Target="../slideLayouts/slideLayout7.xml"/><Relationship Id="rId24" Type="http://schemas.openxmlformats.org/officeDocument/2006/relationships/image" Target="../media/image29.wmf"/><Relationship Id="rId32" Type="http://schemas.openxmlformats.org/officeDocument/2006/relationships/image" Target="../media/image33.wmf"/><Relationship Id="rId37" Type="http://schemas.openxmlformats.org/officeDocument/2006/relationships/oleObject" Target="../embeddings/oleObject31.bin"/><Relationship Id="rId5" Type="http://schemas.openxmlformats.org/officeDocument/2006/relationships/tags" Target="../tags/tag115.xml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31.wmf"/><Relationship Id="rId36" Type="http://schemas.openxmlformats.org/officeDocument/2006/relationships/image" Target="../media/image35.wmf"/><Relationship Id="rId10" Type="http://schemas.openxmlformats.org/officeDocument/2006/relationships/tags" Target="../tags/tag120.xml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30.bin"/><Relationship Id="rId8" Type="http://schemas.openxmlformats.org/officeDocument/2006/relationships/tags" Target="../tags/tag118.xml"/><Relationship Id="rId3" Type="http://schemas.openxmlformats.org/officeDocument/2006/relationships/tags" Target="../tags/tag1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8.bin"/><Relationship Id="rId3" Type="http://schemas.openxmlformats.org/officeDocument/2006/relationships/tags" Target="../tags/tag122.xml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2.wmf"/><Relationship Id="rId2" Type="http://schemas.openxmlformats.org/officeDocument/2006/relationships/tags" Target="../tags/tag121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9.wmf"/><Relationship Id="rId5" Type="http://schemas.openxmlformats.org/officeDocument/2006/relationships/notesSlide" Target="../notesSlides/notesSlide7.xml"/><Relationship Id="rId15" Type="http://schemas.openxmlformats.org/officeDocument/2006/relationships/image" Target="../media/image41.wmf"/><Relationship Id="rId23" Type="http://schemas.openxmlformats.org/officeDocument/2006/relationships/image" Target="../media/image45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3.w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50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8.wmf"/><Relationship Id="rId25" Type="http://schemas.openxmlformats.org/officeDocument/2006/relationships/image" Target="../media/image52.wmf"/><Relationship Id="rId2" Type="http://schemas.openxmlformats.org/officeDocument/2006/relationships/tags" Target="../tags/tag123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5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25.wmf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53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神经网络进阶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0" y="431800"/>
            <a:ext cx="10852150" cy="647700"/>
          </a:xfrm>
        </p:spPr>
        <p:txBody>
          <a:bodyPr/>
          <a:lstStyle/>
          <a:p>
            <a:r>
              <a:rPr lang="zh-CN" altLang="en-US"/>
              <a:t>单击此处添加标题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9339263" y="709613"/>
          <a:ext cx="2871787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Microsoft 公式 3.0 中文版" r:id="rId6" imgW="69799200" imgH="54864000" progId="Equation.3">
                  <p:embed/>
                </p:oleObj>
              </mc:Choice>
              <mc:Fallback>
                <p:oleObj name="Microsoft 公式 3.0 中文版" r:id="rId6" imgW="69799200" imgH="54864000" progId="Equation.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39263" y="709613"/>
                        <a:ext cx="2871787" cy="212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794385" y="1452245"/>
            <a:ext cx="695960" cy="3455670"/>
            <a:chOff x="1251" y="2287"/>
            <a:chExt cx="1096" cy="5442"/>
          </a:xfrm>
        </p:grpSpPr>
        <p:sp>
          <p:nvSpPr>
            <p:cNvPr id="8" name="椭圆 7"/>
            <p:cNvSpPr/>
            <p:nvPr/>
          </p:nvSpPr>
          <p:spPr>
            <a:xfrm>
              <a:off x="1251" y="2287"/>
              <a:ext cx="1097" cy="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251" y="4578"/>
              <a:ext cx="1097" cy="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251" y="6751"/>
              <a:ext cx="1097" cy="97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1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128010" y="1452245"/>
            <a:ext cx="764540" cy="3455670"/>
            <a:chOff x="4926" y="2287"/>
            <a:chExt cx="1204" cy="5442"/>
          </a:xfrm>
        </p:grpSpPr>
        <p:sp>
          <p:nvSpPr>
            <p:cNvPr id="17" name="椭圆 16"/>
            <p:cNvSpPr/>
            <p:nvPr/>
          </p:nvSpPr>
          <p:spPr>
            <a:xfrm>
              <a:off x="5034" y="2287"/>
              <a:ext cx="1097" cy="9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4926" y="4578"/>
              <a:ext cx="1097" cy="9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4926" y="6751"/>
              <a:ext cx="1097" cy="97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2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672455" y="1969135"/>
            <a:ext cx="696595" cy="1991360"/>
            <a:chOff x="8933" y="3101"/>
            <a:chExt cx="1097" cy="3136"/>
          </a:xfrm>
        </p:grpSpPr>
        <p:sp>
          <p:nvSpPr>
            <p:cNvPr id="21" name="椭圆 20"/>
            <p:cNvSpPr/>
            <p:nvPr/>
          </p:nvSpPr>
          <p:spPr>
            <a:xfrm>
              <a:off x="8933" y="3101"/>
              <a:ext cx="1097" cy="97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y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8933" y="5259"/>
              <a:ext cx="1097" cy="97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y</a:t>
              </a:r>
              <a:r>
                <a:rPr lang="en-US" altLang="zh-CN" baseline="-25000"/>
                <a:t>2</a:t>
              </a:r>
            </a:p>
          </p:txBody>
        </p:sp>
      </p:grpSp>
      <p:cxnSp>
        <p:nvCxnSpPr>
          <p:cNvPr id="23" name="直接箭头连接符 22"/>
          <p:cNvCxnSpPr>
            <a:endCxn id="21" idx="2"/>
          </p:cNvCxnSpPr>
          <p:nvPr/>
        </p:nvCxnSpPr>
        <p:spPr>
          <a:xfrm>
            <a:off x="3938905" y="1878965"/>
            <a:ext cx="1733550" cy="4006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7"/>
          </p:cNvCxnSpPr>
          <p:nvPr/>
        </p:nvCxnSpPr>
        <p:spPr>
          <a:xfrm flipV="1">
            <a:off x="3722370" y="2505075"/>
            <a:ext cx="1950085" cy="492760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</p:cNvCxnSpPr>
          <p:nvPr/>
        </p:nvCxnSpPr>
        <p:spPr>
          <a:xfrm flipV="1">
            <a:off x="3824605" y="2632075"/>
            <a:ext cx="1974850" cy="19653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  <a:alpha val="50000"/>
              </a:schemeClr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80548" y="1716405"/>
          <a:ext cx="8629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r:id="rId8" imgW="862965" imgH="228600" progId="Equation.KSEE3">
                  <p:embed/>
                </p:oleObj>
              </mc:Choice>
              <mc:Fallback>
                <p:oleObj r:id="rId8" imgW="862965" imgH="228600" progId="Equation.KSEE3">
                  <p:embed/>
                  <p:pic>
                    <p:nvPicPr>
                      <p:cNvPr id="0" name="对象 2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80548" y="1716405"/>
                        <a:ext cx="8629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21848" y="2361565"/>
          <a:ext cx="8629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r:id="rId10" imgW="862965" imgH="228600" progId="Equation.KSEE3">
                  <p:embed/>
                </p:oleObj>
              </mc:Choice>
              <mc:Fallback>
                <p:oleObj r:id="rId10" imgW="862965" imgH="228600" progId="Equation.KSEE3">
                  <p:embed/>
                  <p:pic>
                    <p:nvPicPr>
                      <p:cNvPr id="0" name="对象 2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21848" y="2361565"/>
                        <a:ext cx="8629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>
            <a:endCxn id="22" idx="2"/>
          </p:cNvCxnSpPr>
          <p:nvPr/>
        </p:nvCxnSpPr>
        <p:spPr>
          <a:xfrm>
            <a:off x="3656330" y="2104390"/>
            <a:ext cx="2016125" cy="154559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837305" y="3404870"/>
            <a:ext cx="1733550" cy="314325"/>
          </a:xfrm>
          <a:prstGeom prst="straightConnector1">
            <a:avLst/>
          </a:prstGeom>
          <a:ln w="19050">
            <a:solidFill>
              <a:schemeClr val="accent6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894455" y="3985895"/>
            <a:ext cx="1819275" cy="6858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  <a:alpha val="50000"/>
              </a:schemeClr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76956" y="2279650"/>
          <a:ext cx="876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r:id="rId12" imgW="876300" imgH="228600" progId="Equation.KSEE3">
                  <p:embed/>
                </p:oleObj>
              </mc:Choice>
              <mc:Fallback>
                <p:oleObj r:id="rId12" imgW="876300" imgH="228600" progId="Equation.KSEE3">
                  <p:embed/>
                  <p:pic>
                    <p:nvPicPr>
                      <p:cNvPr id="0" name="对象 3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76956" y="2279650"/>
                        <a:ext cx="876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/>
          <p:nvPr/>
        </p:nvGraphicFramePr>
        <p:xfrm>
          <a:off x="3894455" y="3205480"/>
          <a:ext cx="851535" cy="1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r:id="rId14" imgW="876300" imgH="228600" progId="Equation.KSEE3">
                  <p:embed/>
                </p:oleObj>
              </mc:Choice>
              <mc:Fallback>
                <p:oleObj r:id="rId14" imgW="876300" imgH="228600" progId="Equation.KSEE3">
                  <p:embed/>
                  <p:pic>
                    <p:nvPicPr>
                      <p:cNvPr id="0" name="对象 3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94455" y="3205480"/>
                        <a:ext cx="851535" cy="19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1553592" y="1716405"/>
            <a:ext cx="157441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33550" y="1381125"/>
          <a:ext cx="850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Microsoft 公式 3.0 中文版" r:id="rId16" imgW="20421600" imgH="5486400" progId="Equation.3">
                  <p:embed/>
                </p:oleObj>
              </mc:Choice>
              <mc:Fallback>
                <p:oleObj name="Microsoft 公式 3.0 中文版" r:id="rId16" imgW="20421600" imgH="5486400" progId="Equation.3">
                  <p:embed/>
                  <p:pic>
                    <p:nvPicPr>
                      <p:cNvPr id="0" name="对象 2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33550" y="1381125"/>
                        <a:ext cx="850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V="1">
            <a:off x="1553592" y="2054860"/>
            <a:ext cx="1642998" cy="94297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78406" y="2109787"/>
          <a:ext cx="850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Microsoft 公式 3.0 中文版" r:id="rId18" imgW="20421600" imgH="5486400" progId="Equation.3">
                  <p:embed/>
                </p:oleObj>
              </mc:Choice>
              <mc:Fallback>
                <p:oleObj name="Microsoft 公式 3.0 中文版" r:id="rId18" imgW="20421600" imgH="5486400" progId="Equation.3">
                  <p:embed/>
                  <p:pic>
                    <p:nvPicPr>
                      <p:cNvPr id="0" name="对象 3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78406" y="2109787"/>
                        <a:ext cx="850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00438" y="118586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Microsoft 公式 3.0 中文版" r:id="rId20" imgW="21031200" imgH="5791200" progId="Equation.3">
                  <p:embed/>
                </p:oleObj>
              </mc:Choice>
              <mc:Fallback>
                <p:oleObj name="Microsoft 公式 3.0 中文版" r:id="rId20" imgW="21031200" imgH="5791200" progId="Equation.3">
                  <p:embed/>
                  <p:pic>
                    <p:nvPicPr>
                      <p:cNvPr id="0" name="对象 2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00438" y="118586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8" idx="1"/>
          </p:cNvCxnSpPr>
          <p:nvPr/>
        </p:nvCxnSpPr>
        <p:spPr>
          <a:xfrm>
            <a:off x="1329438" y="2054860"/>
            <a:ext cx="1900586" cy="94311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1430987" y="3336289"/>
            <a:ext cx="1663589" cy="1330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6902069" y="913765"/>
          <a:ext cx="23495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Unknown" r:id="rId22" imgW="56388000" imgH="51816000" progId="Equation.3">
                  <p:embed/>
                </p:oleObj>
              </mc:Choice>
              <mc:Fallback>
                <p:oleObj name="Unknown" r:id="rId22" imgW="56388000" imgH="51816000" progId="Equation.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902069" y="913765"/>
                        <a:ext cx="2349500" cy="215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605463" y="4157663"/>
          <a:ext cx="850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Microsoft 公式 3.0 中文版" r:id="rId24" imgW="20421600" imgH="5791200" progId="Equation.3">
                  <p:embed/>
                </p:oleObj>
              </mc:Choice>
              <mc:Fallback>
                <p:oleObj name="Microsoft 公式 3.0 中文版" r:id="rId24" imgW="20421600" imgH="5791200" progId="Equation.3">
                  <p:embed/>
                  <p:pic>
                    <p:nvPicPr>
                      <p:cNvPr id="0" name="图片 540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605463" y="4157663"/>
                        <a:ext cx="850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694998" y="1653540"/>
          <a:ext cx="838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Unknown" r:id="rId26" imgW="20116800" imgH="5791200" progId="Equation.3">
                  <p:embed/>
                </p:oleObj>
              </mc:Choice>
              <mc:Fallback>
                <p:oleObj name="Unknown" r:id="rId26" imgW="20116800" imgH="5791200" progId="Equation.3">
                  <p:embed/>
                  <p:pic>
                    <p:nvPicPr>
                      <p:cNvPr id="0" name="图片 540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694998" y="1653540"/>
                        <a:ext cx="838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016885" y="3590290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Microsoft 公式 3.0 中文版" r:id="rId28" imgW="21031200" imgH="5791200" progId="Equation.3">
                  <p:embed/>
                </p:oleObj>
              </mc:Choice>
              <mc:Fallback>
                <p:oleObj name="Microsoft 公式 3.0 中文版" r:id="rId28" imgW="21031200" imgH="5791200" progId="Equation.3">
                  <p:embed/>
                  <p:pic>
                    <p:nvPicPr>
                      <p:cNvPr id="0" name="图片 540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016885" y="3590290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9638" y="2224088"/>
          <a:ext cx="838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Microsoft 公式 3.0 中文版" r:id="rId30" imgW="20116800" imgH="5486400" progId="Equation.3">
                  <p:embed/>
                </p:oleObj>
              </mc:Choice>
              <mc:Fallback>
                <p:oleObj name="Microsoft 公式 3.0 中文版" r:id="rId30" imgW="20116800" imgH="5486400" progId="Equation.3">
                  <p:embed/>
                  <p:pic>
                    <p:nvPicPr>
                      <p:cNvPr id="0" name="对象 3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09638" y="2224088"/>
                        <a:ext cx="838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82650" y="3579034"/>
          <a:ext cx="850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Microsoft 公式 3.0 中文版" r:id="rId32" imgW="20421600" imgH="5486400" progId="Equation.3">
                  <p:embed/>
                </p:oleObj>
              </mc:Choice>
              <mc:Fallback>
                <p:oleObj name="Microsoft 公式 3.0 中文版" r:id="rId32" imgW="20421600" imgH="5486400" progId="Equation.3">
                  <p:embed/>
                  <p:pic>
                    <p:nvPicPr>
                      <p:cNvPr id="0" name="对象 4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82650" y="3579034"/>
                        <a:ext cx="850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733550" y="4298156"/>
          <a:ext cx="749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Microsoft 公式 3.0 中文版" r:id="rId34" imgW="17983200" imgH="5181600" progId="Equation.3">
                  <p:embed/>
                </p:oleObj>
              </mc:Choice>
              <mc:Fallback>
                <p:oleObj name="Microsoft 公式 3.0 中文版" r:id="rId34" imgW="17983200" imgH="5181600" progId="Equation.3">
                  <p:embed/>
                  <p:pic>
                    <p:nvPicPr>
                      <p:cNvPr id="0" name="对象 3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733550" y="4298156"/>
                        <a:ext cx="749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1418287" y="2179956"/>
            <a:ext cx="2039689" cy="21069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  <a:alpha val="50000"/>
              </a:schemeClr>
            </a:solidFill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1570687" y="3469323"/>
            <a:ext cx="1333169" cy="96996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  <a:alpha val="50000"/>
              </a:schemeClr>
            </a:solidFill>
            <a:tailEnd type="arrow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36501" y="3522663"/>
          <a:ext cx="41529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Microsoft 公式 3.0 中文版" r:id="rId36" imgW="99669600" imgH="60350400" progId="Equation.3">
                  <p:embed/>
                </p:oleObj>
              </mc:Choice>
              <mc:Fallback>
                <p:oleObj name="Microsoft 公式 3.0 中文版" r:id="rId36" imgW="99669600" imgH="60350400" progId="Equation.3">
                  <p:embed/>
                  <p:pic>
                    <p:nvPicPr>
                      <p:cNvPr id="0" name="对象 3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136501" y="3522663"/>
                        <a:ext cx="415290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4156075" y="4279900"/>
          <a:ext cx="749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Microsoft 公式 3.0 中文版" r:id="rId38" imgW="17983200" imgH="5181600" progId="Equation.3">
                  <p:embed/>
                </p:oleObj>
              </mc:Choice>
              <mc:Fallback>
                <p:oleObj name="Microsoft 公式 3.0 中文版" r:id="rId38" imgW="17983200" imgH="5181600" progId="Equation.3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156075" y="4279900"/>
                        <a:ext cx="749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7581" y="1204856"/>
            <a:ext cx="909021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fontAlgn="auto">
              <a:lnSpc>
                <a:spcPct val="150000"/>
              </a:lnSpc>
            </a:pPr>
            <a:r>
              <a:rPr lang="zh-CN" altLang="en-US" sz="2400" dirty="0"/>
              <a:t>总样本</a:t>
            </a:r>
            <a:r>
              <a:rPr lang="en-US" altLang="zh-CN" sz="2400" dirty="0"/>
              <a:t>n</a:t>
            </a:r>
            <a:r>
              <a:rPr lang="zh-CN" altLang="en-US" sz="2400" dirty="0"/>
              <a:t>个           </a:t>
            </a:r>
            <a:r>
              <a:rPr lang="en-US" altLang="zh-CN" sz="2400" dirty="0"/>
              <a:t>,</a:t>
            </a:r>
            <a:r>
              <a:rPr lang="zh-CN" altLang="en-US" sz="2400" dirty="0"/>
              <a:t>采取</a:t>
            </a:r>
            <a:r>
              <a:rPr lang="en-US" altLang="zh-CN" sz="2400" dirty="0"/>
              <a:t>m</a:t>
            </a:r>
            <a:r>
              <a:rPr lang="zh-CN" altLang="en-US" sz="2400" dirty="0"/>
              <a:t>个样本，采取抽样样本的平均梯度约等于全体样本的平均梯度，即                              。</a:t>
            </a:r>
          </a:p>
          <a:p>
            <a:pPr indent="720090" fontAlgn="auto">
              <a:lnSpc>
                <a:spcPct val="150000"/>
              </a:lnSpc>
            </a:pPr>
            <a:r>
              <a:rPr lang="zh-CN" altLang="en-US" sz="2400" dirty="0"/>
              <a:t>权重更新：</a:t>
            </a:r>
          </a:p>
          <a:p>
            <a:pPr indent="720090" fontAlgn="auto">
              <a:lnSpc>
                <a:spcPct val="150000"/>
              </a:lnSpc>
            </a:pPr>
            <a:endParaRPr lang="en-US" altLang="zh-CN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999105" y="1550670"/>
            <a:ext cx="4227195" cy="3470275"/>
            <a:chOff x="4723" y="2442"/>
            <a:chExt cx="6657" cy="5465"/>
          </a:xfrm>
        </p:grpSpPr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723" y="4607"/>
            <a:ext cx="5040" cy="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r:id="rId3" imgW="3200400" imgH="2095500" progId="Equation.KSEE3">
                    <p:embed/>
                  </p:oleObj>
                </mc:Choice>
                <mc:Fallback>
                  <p:oleObj r:id="rId3" imgW="3200400" imgH="209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23" y="4607"/>
                          <a:ext cx="5040" cy="3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/>
            <p:nvPr/>
          </p:nvGraphicFramePr>
          <p:xfrm>
            <a:off x="4723" y="2442"/>
            <a:ext cx="132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r:id="rId5" imgW="862965" imgH="266700" progId="Equation.KSEE3">
                    <p:embed/>
                  </p:oleObj>
                </mc:Choice>
                <mc:Fallback>
                  <p:oleObj r:id="rId5" imgW="862965" imgH="266700" progId="Equation.KSEE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23" y="2442"/>
                          <a:ext cx="1321" cy="3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/>
            <p:nvPr/>
          </p:nvGraphicFramePr>
          <p:xfrm>
            <a:off x="7718" y="2806"/>
            <a:ext cx="3662" cy="1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r:id="rId7" imgW="2349500" imgH="762000" progId="Equation.KSEE3">
                    <p:embed/>
                  </p:oleObj>
                </mc:Choice>
                <mc:Fallback>
                  <p:oleObj r:id="rId7" imgW="2349500" imgH="7620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718" y="2806"/>
                          <a:ext cx="3662" cy="1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/>
        </p:nvSpPr>
        <p:spPr>
          <a:xfrm>
            <a:off x="1153795" y="5469890"/>
            <a:ext cx="7902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</a:t>
            </a:r>
            <a:r>
              <a:rPr lang="en-US" altLang="zh-CN"/>
              <a:t>m=n</a:t>
            </a:r>
            <a:r>
              <a:rPr lang="zh-CN" altLang="en-US"/>
              <a:t>时，批量梯度下降</a:t>
            </a:r>
          </a:p>
          <a:p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m=n</a:t>
            </a:r>
            <a:r>
              <a:rPr lang="zh-CN" altLang="en-US">
                <a:sym typeface="+mn-ea"/>
              </a:rPr>
              <a:t>时，随机梯度下降 </a:t>
            </a:r>
            <a:r>
              <a:rPr lang="en-US" altLang="zh-CN">
                <a:sym typeface="+mn-ea"/>
              </a:rPr>
              <a:t>SGD</a:t>
            </a:r>
          </a:p>
          <a:p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1&lt;m&lt;n</a:t>
            </a:r>
            <a:r>
              <a:rPr lang="zh-CN" altLang="en-US">
                <a:sym typeface="+mn-ea"/>
              </a:rPr>
              <a:t>时，</a:t>
            </a:r>
            <a:r>
              <a:rPr lang="en-US" altLang="zh-CN">
                <a:sym typeface="+mn-ea"/>
              </a:rPr>
              <a:t>mini-batch</a:t>
            </a:r>
            <a:r>
              <a:rPr lang="zh-CN" altLang="en-US">
                <a:sym typeface="+mn-ea"/>
              </a:rPr>
              <a:t>梯度下降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>
            <p:custDataLst>
              <p:tags r:id="rId2"/>
            </p:custDataLst>
          </p:nvPr>
        </p:nvSpPr>
        <p:spPr>
          <a:xfrm>
            <a:off x="243840" y="256032"/>
            <a:ext cx="11704320" cy="6345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/>
          <a:stretch>
            <a:fillRect/>
          </a:stretch>
        </p:blipFill>
        <p:spPr>
          <a:xfrm rot="18725264">
            <a:off x="1856714" y="2341683"/>
            <a:ext cx="1231992" cy="941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/>
          <a:stretch>
            <a:fillRect/>
          </a:stretch>
        </p:blipFill>
        <p:spPr>
          <a:xfrm rot="12271862">
            <a:off x="3789949" y="3221342"/>
            <a:ext cx="756193" cy="1147034"/>
          </a:xfrm>
          <a:prstGeom prst="rect">
            <a:avLst/>
          </a:prstGeom>
        </p:spPr>
      </p:pic>
      <p:sp>
        <p:nvSpPr>
          <p:cNvPr id="31" name="TextBox 2"/>
          <p:cNvSpPr txBox="1"/>
          <p:nvPr>
            <p:custDataLst>
              <p:tags r:id="rId5"/>
            </p:custDataLst>
          </p:nvPr>
        </p:nvSpPr>
        <p:spPr>
          <a:xfrm>
            <a:off x="2292550" y="3513944"/>
            <a:ext cx="187549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CONTENTS</a:t>
            </a:r>
          </a:p>
        </p:txBody>
      </p:sp>
      <p:sp>
        <p:nvSpPr>
          <p:cNvPr id="32" name="TextBox 2"/>
          <p:cNvSpPr txBox="1"/>
          <p:nvPr>
            <p:custDataLst>
              <p:tags r:id="rId6"/>
            </p:custDataLst>
          </p:nvPr>
        </p:nvSpPr>
        <p:spPr>
          <a:xfrm>
            <a:off x="2292550" y="2740619"/>
            <a:ext cx="187549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Gen Jyuu GothicL Medium" panose="020B0302020203020207" pitchFamily="34" charset="-128"/>
                <a:sym typeface="+mn-lt"/>
              </a:rPr>
              <a:t>目录</a:t>
            </a:r>
          </a:p>
        </p:txBody>
      </p:sp>
      <p:sp>
        <p:nvSpPr>
          <p:cNvPr id="2" name="椭圆 1"/>
          <p:cNvSpPr/>
          <p:nvPr>
            <p:custDataLst>
              <p:tags r:id="rId7"/>
            </p:custDataLst>
          </p:nvPr>
        </p:nvSpPr>
        <p:spPr>
          <a:xfrm>
            <a:off x="5734050" y="1956435"/>
            <a:ext cx="698500" cy="698500"/>
          </a:xfrm>
          <a:prstGeom prst="ellipse">
            <a:avLst/>
          </a:prstGeom>
          <a:solidFill>
            <a:srgbClr val="B5D9D6"/>
          </a:solidFill>
          <a:ln>
            <a:noFill/>
          </a:ln>
        </p:spPr>
        <p:style>
          <a:lnRef idx="2">
            <a:srgbClr val="B5D9D6">
              <a:shade val="50000"/>
            </a:srgbClr>
          </a:lnRef>
          <a:fillRef idx="1">
            <a:srgbClr val="B5D9D6"/>
          </a:fillRef>
          <a:effectRef idx="0">
            <a:srgbClr val="B5D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/>
          <a:stretch>
            <a:fillRect/>
          </a:stretch>
        </p:blipFill>
        <p:spPr>
          <a:xfrm rot="9000000">
            <a:off x="5868035" y="2221865"/>
            <a:ext cx="698500" cy="534035"/>
          </a:xfrm>
          <a:prstGeom prst="rect">
            <a:avLst/>
          </a:prstGeom>
        </p:spPr>
      </p:pic>
      <p:sp>
        <p:nvSpPr>
          <p:cNvPr id="4" name="任意形状 14"/>
          <p:cNvSpPr/>
          <p:nvPr>
            <p:custDataLst>
              <p:tags r:id="rId9"/>
            </p:custDataLst>
          </p:nvPr>
        </p:nvSpPr>
        <p:spPr>
          <a:xfrm rot="13500000">
            <a:off x="6473825" y="2229485"/>
            <a:ext cx="214630" cy="217170"/>
          </a:xfrm>
          <a:custGeom>
            <a:avLst/>
            <a:gdLst>
              <a:gd name="connsiteX0" fmla="*/ 1 w 431800"/>
              <a:gd name="connsiteY0" fmla="*/ 0 h 436825"/>
              <a:gd name="connsiteX1" fmla="*/ 45720 w 431800"/>
              <a:gd name="connsiteY1" fmla="*/ 0 h 436825"/>
              <a:gd name="connsiteX2" fmla="*/ 45720 w 431800"/>
              <a:gd name="connsiteY2" fmla="*/ 391106 h 436825"/>
              <a:gd name="connsiteX3" fmla="*/ 431800 w 431800"/>
              <a:gd name="connsiteY3" fmla="*/ 391106 h 436825"/>
              <a:gd name="connsiteX4" fmla="*/ 431800 w 431800"/>
              <a:gd name="connsiteY4" fmla="*/ 436825 h 436825"/>
              <a:gd name="connsiteX5" fmla="*/ 0 w 431800"/>
              <a:gd name="connsiteY5" fmla="*/ 436825 h 436825"/>
              <a:gd name="connsiteX6" fmla="*/ 0 w 431800"/>
              <a:gd name="connsiteY6" fmla="*/ 391106 h 436825"/>
              <a:gd name="connsiteX7" fmla="*/ 1 w 431800"/>
              <a:gd name="connsiteY7" fmla="*/ 391106 h 43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436825">
                <a:moveTo>
                  <a:pt x="1" y="0"/>
                </a:moveTo>
                <a:lnTo>
                  <a:pt x="45720" y="0"/>
                </a:lnTo>
                <a:lnTo>
                  <a:pt x="45720" y="391106"/>
                </a:lnTo>
                <a:lnTo>
                  <a:pt x="431800" y="391106"/>
                </a:lnTo>
                <a:lnTo>
                  <a:pt x="431800" y="436825"/>
                </a:lnTo>
                <a:lnTo>
                  <a:pt x="0" y="436825"/>
                </a:lnTo>
                <a:lnTo>
                  <a:pt x="0" y="391106"/>
                </a:lnTo>
                <a:lnTo>
                  <a:pt x="1" y="391106"/>
                </a:lnTo>
                <a:close/>
              </a:path>
            </a:pathLst>
          </a:custGeom>
          <a:solidFill>
            <a:srgbClr val="B5D9D6"/>
          </a:solidFill>
          <a:ln>
            <a:noFill/>
          </a:ln>
        </p:spPr>
        <p:style>
          <a:lnRef idx="2">
            <a:srgbClr val="B5D9D6">
              <a:shade val="50000"/>
            </a:srgbClr>
          </a:lnRef>
          <a:fillRef idx="1">
            <a:srgbClr val="B5D9D6"/>
          </a:fillRef>
          <a:effectRef idx="0">
            <a:srgbClr val="B5D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任意形状 22"/>
          <p:cNvSpPr/>
          <p:nvPr>
            <p:custDataLst>
              <p:tags r:id="rId10"/>
            </p:custDataLst>
          </p:nvPr>
        </p:nvSpPr>
        <p:spPr>
          <a:xfrm>
            <a:off x="6653530" y="2063750"/>
            <a:ext cx="3081655" cy="572135"/>
          </a:xfrm>
          <a:custGeom>
            <a:avLst/>
            <a:gdLst>
              <a:gd name="connsiteX0" fmla="*/ 1 w 3081865"/>
              <a:gd name="connsiteY0" fmla="*/ 0 h 572184"/>
              <a:gd name="connsiteX1" fmla="*/ 2855464 w 3081865"/>
              <a:gd name="connsiteY1" fmla="*/ 0 h 572184"/>
              <a:gd name="connsiteX2" fmla="*/ 3081865 w 3081865"/>
              <a:gd name="connsiteY2" fmla="*/ 270981 h 572184"/>
              <a:gd name="connsiteX3" fmla="*/ 3081865 w 3081865"/>
              <a:gd name="connsiteY3" fmla="*/ 288084 h 572184"/>
              <a:gd name="connsiteX4" fmla="*/ 2844504 w 3081865"/>
              <a:gd name="connsiteY4" fmla="*/ 572184 h 572184"/>
              <a:gd name="connsiteX5" fmla="*/ 0 w 3081865"/>
              <a:gd name="connsiteY5" fmla="*/ 572184 h 572184"/>
              <a:gd name="connsiteX6" fmla="*/ 286092 w 3081865"/>
              <a:gd name="connsiteY6" fmla="*/ 286092 h 5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1865" h="572184">
                <a:moveTo>
                  <a:pt x="1" y="0"/>
                </a:moveTo>
                <a:lnTo>
                  <a:pt x="2855464" y="0"/>
                </a:lnTo>
                <a:lnTo>
                  <a:pt x="3081865" y="270981"/>
                </a:lnTo>
                <a:lnTo>
                  <a:pt x="3081865" y="288084"/>
                </a:lnTo>
                <a:lnTo>
                  <a:pt x="2844504" y="572184"/>
                </a:lnTo>
                <a:lnTo>
                  <a:pt x="0" y="572184"/>
                </a:lnTo>
                <a:lnTo>
                  <a:pt x="286092" y="286092"/>
                </a:lnTo>
                <a:close/>
              </a:path>
            </a:pathLst>
          </a:custGeom>
          <a:solidFill>
            <a:srgbClr val="B5D9D6"/>
          </a:solidFill>
          <a:ln>
            <a:noFill/>
          </a:ln>
        </p:spPr>
        <p:style>
          <a:lnRef idx="2">
            <a:srgbClr val="B5D9D6">
              <a:shade val="50000"/>
            </a:srgbClr>
          </a:lnRef>
          <a:fillRef idx="1">
            <a:srgbClr val="B5D9D6"/>
          </a:fillRef>
          <a:effectRef idx="0">
            <a:srgbClr val="B5D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TextBox 2"/>
          <p:cNvSpPr txBox="1"/>
          <p:nvPr>
            <p:custDataLst>
              <p:tags r:id="rId11"/>
            </p:custDataLst>
          </p:nvPr>
        </p:nvSpPr>
        <p:spPr>
          <a:xfrm>
            <a:off x="7033895" y="2143125"/>
            <a:ext cx="2376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神经网络结构</a:t>
            </a:r>
          </a:p>
        </p:txBody>
      </p:sp>
      <p:sp>
        <p:nvSpPr>
          <p:cNvPr id="8" name="TextBox 2"/>
          <p:cNvSpPr txBox="1"/>
          <p:nvPr>
            <p:custDataLst>
              <p:tags r:id="rId12"/>
            </p:custDataLst>
          </p:nvPr>
        </p:nvSpPr>
        <p:spPr>
          <a:xfrm>
            <a:off x="5777865" y="2105660"/>
            <a:ext cx="610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150" normalizeH="0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01</a:t>
            </a:r>
          </a:p>
        </p:txBody>
      </p:sp>
      <p:sp>
        <p:nvSpPr>
          <p:cNvPr id="12" name="椭圆 11"/>
          <p:cNvSpPr/>
          <p:nvPr>
            <p:custDataLst>
              <p:tags r:id="rId13"/>
            </p:custDataLst>
          </p:nvPr>
        </p:nvSpPr>
        <p:spPr>
          <a:xfrm>
            <a:off x="5734050" y="3039110"/>
            <a:ext cx="698500" cy="698500"/>
          </a:xfrm>
          <a:prstGeom prst="ellipse">
            <a:avLst/>
          </a:prstGeom>
          <a:solidFill>
            <a:srgbClr val="EFDCD5"/>
          </a:solidFill>
          <a:ln>
            <a:noFill/>
          </a:ln>
        </p:spPr>
        <p:style>
          <a:lnRef idx="2">
            <a:srgbClr val="B5D9D6">
              <a:shade val="50000"/>
            </a:srgbClr>
          </a:lnRef>
          <a:fillRef idx="1">
            <a:srgbClr val="B5D9D6"/>
          </a:fillRef>
          <a:effectRef idx="0">
            <a:srgbClr val="B5D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" name="任意形状 36"/>
          <p:cNvSpPr/>
          <p:nvPr>
            <p:custDataLst>
              <p:tags r:id="rId14"/>
            </p:custDataLst>
          </p:nvPr>
        </p:nvSpPr>
        <p:spPr>
          <a:xfrm rot="13500000">
            <a:off x="6473825" y="3312160"/>
            <a:ext cx="214630" cy="217170"/>
          </a:xfrm>
          <a:custGeom>
            <a:avLst/>
            <a:gdLst>
              <a:gd name="connsiteX0" fmla="*/ 1 w 431800"/>
              <a:gd name="connsiteY0" fmla="*/ 0 h 436825"/>
              <a:gd name="connsiteX1" fmla="*/ 45720 w 431800"/>
              <a:gd name="connsiteY1" fmla="*/ 0 h 436825"/>
              <a:gd name="connsiteX2" fmla="*/ 45720 w 431800"/>
              <a:gd name="connsiteY2" fmla="*/ 391106 h 436825"/>
              <a:gd name="connsiteX3" fmla="*/ 431800 w 431800"/>
              <a:gd name="connsiteY3" fmla="*/ 391106 h 436825"/>
              <a:gd name="connsiteX4" fmla="*/ 431800 w 431800"/>
              <a:gd name="connsiteY4" fmla="*/ 436825 h 436825"/>
              <a:gd name="connsiteX5" fmla="*/ 0 w 431800"/>
              <a:gd name="connsiteY5" fmla="*/ 436825 h 436825"/>
              <a:gd name="connsiteX6" fmla="*/ 0 w 431800"/>
              <a:gd name="connsiteY6" fmla="*/ 391106 h 436825"/>
              <a:gd name="connsiteX7" fmla="*/ 1 w 431800"/>
              <a:gd name="connsiteY7" fmla="*/ 391106 h 43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436825">
                <a:moveTo>
                  <a:pt x="1" y="0"/>
                </a:moveTo>
                <a:lnTo>
                  <a:pt x="45720" y="0"/>
                </a:lnTo>
                <a:lnTo>
                  <a:pt x="45720" y="391106"/>
                </a:lnTo>
                <a:lnTo>
                  <a:pt x="431800" y="391106"/>
                </a:lnTo>
                <a:lnTo>
                  <a:pt x="431800" y="436825"/>
                </a:lnTo>
                <a:lnTo>
                  <a:pt x="0" y="436825"/>
                </a:lnTo>
                <a:lnTo>
                  <a:pt x="0" y="391106"/>
                </a:lnTo>
                <a:lnTo>
                  <a:pt x="1" y="391106"/>
                </a:lnTo>
                <a:close/>
              </a:path>
            </a:pathLst>
          </a:custGeom>
          <a:solidFill>
            <a:srgbClr val="EFDCD5"/>
          </a:solidFill>
          <a:ln>
            <a:noFill/>
          </a:ln>
        </p:spPr>
        <p:style>
          <a:lnRef idx="2">
            <a:srgbClr val="B5D9D6">
              <a:shade val="50000"/>
            </a:srgbClr>
          </a:lnRef>
          <a:fillRef idx="1">
            <a:srgbClr val="B5D9D6"/>
          </a:fillRef>
          <a:effectRef idx="0">
            <a:srgbClr val="B5D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4" name="任意形状 37"/>
          <p:cNvSpPr/>
          <p:nvPr>
            <p:custDataLst>
              <p:tags r:id="rId15"/>
            </p:custDataLst>
          </p:nvPr>
        </p:nvSpPr>
        <p:spPr>
          <a:xfrm>
            <a:off x="6653530" y="3146425"/>
            <a:ext cx="3081655" cy="572135"/>
          </a:xfrm>
          <a:custGeom>
            <a:avLst/>
            <a:gdLst>
              <a:gd name="connsiteX0" fmla="*/ 1 w 3081865"/>
              <a:gd name="connsiteY0" fmla="*/ 0 h 572184"/>
              <a:gd name="connsiteX1" fmla="*/ 2855464 w 3081865"/>
              <a:gd name="connsiteY1" fmla="*/ 0 h 572184"/>
              <a:gd name="connsiteX2" fmla="*/ 3081865 w 3081865"/>
              <a:gd name="connsiteY2" fmla="*/ 270981 h 572184"/>
              <a:gd name="connsiteX3" fmla="*/ 3081865 w 3081865"/>
              <a:gd name="connsiteY3" fmla="*/ 288084 h 572184"/>
              <a:gd name="connsiteX4" fmla="*/ 2844504 w 3081865"/>
              <a:gd name="connsiteY4" fmla="*/ 572184 h 572184"/>
              <a:gd name="connsiteX5" fmla="*/ 0 w 3081865"/>
              <a:gd name="connsiteY5" fmla="*/ 572184 h 572184"/>
              <a:gd name="connsiteX6" fmla="*/ 286092 w 3081865"/>
              <a:gd name="connsiteY6" fmla="*/ 286092 h 5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1865" h="572184">
                <a:moveTo>
                  <a:pt x="1" y="0"/>
                </a:moveTo>
                <a:lnTo>
                  <a:pt x="2855464" y="0"/>
                </a:lnTo>
                <a:lnTo>
                  <a:pt x="3081865" y="270981"/>
                </a:lnTo>
                <a:lnTo>
                  <a:pt x="3081865" y="288084"/>
                </a:lnTo>
                <a:lnTo>
                  <a:pt x="2844504" y="572184"/>
                </a:lnTo>
                <a:lnTo>
                  <a:pt x="0" y="572184"/>
                </a:lnTo>
                <a:lnTo>
                  <a:pt x="286092" y="286092"/>
                </a:lnTo>
                <a:close/>
              </a:path>
            </a:pathLst>
          </a:custGeom>
          <a:solidFill>
            <a:srgbClr val="EFDCD5"/>
          </a:solidFill>
          <a:ln>
            <a:noFill/>
          </a:ln>
        </p:spPr>
        <p:style>
          <a:lnRef idx="2">
            <a:srgbClr val="B5D9D6">
              <a:shade val="50000"/>
            </a:srgbClr>
          </a:lnRef>
          <a:fillRef idx="1">
            <a:srgbClr val="B5D9D6"/>
          </a:fillRef>
          <a:effectRef idx="0">
            <a:srgbClr val="B5D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" name="TextBox 2"/>
          <p:cNvSpPr txBox="1"/>
          <p:nvPr>
            <p:custDataLst>
              <p:tags r:id="rId16"/>
            </p:custDataLst>
          </p:nvPr>
        </p:nvSpPr>
        <p:spPr>
          <a:xfrm>
            <a:off x="7033895" y="3225800"/>
            <a:ext cx="2376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神经网络训练流程</a:t>
            </a:r>
          </a:p>
        </p:txBody>
      </p:sp>
      <p:sp>
        <p:nvSpPr>
          <p:cNvPr id="17" name="TextBox 2"/>
          <p:cNvSpPr txBox="1"/>
          <p:nvPr>
            <p:custDataLst>
              <p:tags r:id="rId17"/>
            </p:custDataLst>
          </p:nvPr>
        </p:nvSpPr>
        <p:spPr>
          <a:xfrm>
            <a:off x="5794375" y="3187700"/>
            <a:ext cx="610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150" normalizeH="0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02</a:t>
            </a: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0"/>
          <a:stretch>
            <a:fillRect/>
          </a:stretch>
        </p:blipFill>
        <p:spPr>
          <a:xfrm rot="13319944">
            <a:off x="6093460" y="3220720"/>
            <a:ext cx="394335" cy="597535"/>
          </a:xfrm>
          <a:prstGeom prst="rect">
            <a:avLst/>
          </a:prstGeom>
        </p:spPr>
      </p:pic>
      <p:sp>
        <p:nvSpPr>
          <p:cNvPr id="19" name="椭圆 18"/>
          <p:cNvSpPr/>
          <p:nvPr>
            <p:custDataLst>
              <p:tags r:id="rId19"/>
            </p:custDataLst>
          </p:nvPr>
        </p:nvSpPr>
        <p:spPr>
          <a:xfrm>
            <a:off x="5734050" y="4102100"/>
            <a:ext cx="698500" cy="698500"/>
          </a:xfrm>
          <a:prstGeom prst="ellipse">
            <a:avLst/>
          </a:prstGeom>
          <a:solidFill>
            <a:srgbClr val="B5D9D6"/>
          </a:solidFill>
          <a:ln>
            <a:noFill/>
          </a:ln>
        </p:spPr>
        <p:style>
          <a:lnRef idx="2">
            <a:srgbClr val="B5D9D6">
              <a:shade val="50000"/>
            </a:srgbClr>
          </a:lnRef>
          <a:fillRef idx="1">
            <a:srgbClr val="B5D9D6"/>
          </a:fillRef>
          <a:effectRef idx="0">
            <a:srgbClr val="B5D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 rot="9000000">
            <a:off x="5868035" y="4367530"/>
            <a:ext cx="698500" cy="534035"/>
          </a:xfrm>
          <a:prstGeom prst="rect">
            <a:avLst/>
          </a:prstGeom>
        </p:spPr>
      </p:pic>
      <p:sp>
        <p:nvSpPr>
          <p:cNvPr id="21" name="任意形状 49"/>
          <p:cNvSpPr/>
          <p:nvPr>
            <p:custDataLst>
              <p:tags r:id="rId21"/>
            </p:custDataLst>
          </p:nvPr>
        </p:nvSpPr>
        <p:spPr>
          <a:xfrm rot="13500000">
            <a:off x="6473825" y="4375150"/>
            <a:ext cx="214630" cy="217170"/>
          </a:xfrm>
          <a:custGeom>
            <a:avLst/>
            <a:gdLst>
              <a:gd name="connsiteX0" fmla="*/ 1 w 431800"/>
              <a:gd name="connsiteY0" fmla="*/ 0 h 436825"/>
              <a:gd name="connsiteX1" fmla="*/ 45720 w 431800"/>
              <a:gd name="connsiteY1" fmla="*/ 0 h 436825"/>
              <a:gd name="connsiteX2" fmla="*/ 45720 w 431800"/>
              <a:gd name="connsiteY2" fmla="*/ 391106 h 436825"/>
              <a:gd name="connsiteX3" fmla="*/ 431800 w 431800"/>
              <a:gd name="connsiteY3" fmla="*/ 391106 h 436825"/>
              <a:gd name="connsiteX4" fmla="*/ 431800 w 431800"/>
              <a:gd name="connsiteY4" fmla="*/ 436825 h 436825"/>
              <a:gd name="connsiteX5" fmla="*/ 0 w 431800"/>
              <a:gd name="connsiteY5" fmla="*/ 436825 h 436825"/>
              <a:gd name="connsiteX6" fmla="*/ 0 w 431800"/>
              <a:gd name="connsiteY6" fmla="*/ 391106 h 436825"/>
              <a:gd name="connsiteX7" fmla="*/ 1 w 431800"/>
              <a:gd name="connsiteY7" fmla="*/ 391106 h 43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436825">
                <a:moveTo>
                  <a:pt x="1" y="0"/>
                </a:moveTo>
                <a:lnTo>
                  <a:pt x="45720" y="0"/>
                </a:lnTo>
                <a:lnTo>
                  <a:pt x="45720" y="391106"/>
                </a:lnTo>
                <a:lnTo>
                  <a:pt x="431800" y="391106"/>
                </a:lnTo>
                <a:lnTo>
                  <a:pt x="431800" y="436825"/>
                </a:lnTo>
                <a:lnTo>
                  <a:pt x="0" y="436825"/>
                </a:lnTo>
                <a:lnTo>
                  <a:pt x="0" y="391106"/>
                </a:lnTo>
                <a:lnTo>
                  <a:pt x="1" y="391106"/>
                </a:lnTo>
                <a:close/>
              </a:path>
            </a:pathLst>
          </a:custGeom>
          <a:solidFill>
            <a:srgbClr val="B5D9D6"/>
          </a:solidFill>
          <a:ln>
            <a:noFill/>
          </a:ln>
        </p:spPr>
        <p:style>
          <a:lnRef idx="2">
            <a:srgbClr val="B5D9D6">
              <a:shade val="50000"/>
            </a:srgbClr>
          </a:lnRef>
          <a:fillRef idx="1">
            <a:srgbClr val="B5D9D6"/>
          </a:fillRef>
          <a:effectRef idx="0">
            <a:srgbClr val="B5D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2" name="任意形状 50"/>
          <p:cNvSpPr/>
          <p:nvPr>
            <p:custDataLst>
              <p:tags r:id="rId22"/>
            </p:custDataLst>
          </p:nvPr>
        </p:nvSpPr>
        <p:spPr>
          <a:xfrm>
            <a:off x="6653530" y="4209415"/>
            <a:ext cx="3081655" cy="572135"/>
          </a:xfrm>
          <a:custGeom>
            <a:avLst/>
            <a:gdLst>
              <a:gd name="connsiteX0" fmla="*/ 1 w 3081865"/>
              <a:gd name="connsiteY0" fmla="*/ 0 h 572184"/>
              <a:gd name="connsiteX1" fmla="*/ 2855464 w 3081865"/>
              <a:gd name="connsiteY1" fmla="*/ 0 h 572184"/>
              <a:gd name="connsiteX2" fmla="*/ 3081865 w 3081865"/>
              <a:gd name="connsiteY2" fmla="*/ 270981 h 572184"/>
              <a:gd name="connsiteX3" fmla="*/ 3081865 w 3081865"/>
              <a:gd name="connsiteY3" fmla="*/ 288084 h 572184"/>
              <a:gd name="connsiteX4" fmla="*/ 2844504 w 3081865"/>
              <a:gd name="connsiteY4" fmla="*/ 572184 h 572184"/>
              <a:gd name="connsiteX5" fmla="*/ 0 w 3081865"/>
              <a:gd name="connsiteY5" fmla="*/ 572184 h 572184"/>
              <a:gd name="connsiteX6" fmla="*/ 286092 w 3081865"/>
              <a:gd name="connsiteY6" fmla="*/ 286092 h 57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1865" h="572184">
                <a:moveTo>
                  <a:pt x="1" y="0"/>
                </a:moveTo>
                <a:lnTo>
                  <a:pt x="2855464" y="0"/>
                </a:lnTo>
                <a:lnTo>
                  <a:pt x="3081865" y="270981"/>
                </a:lnTo>
                <a:lnTo>
                  <a:pt x="3081865" y="288084"/>
                </a:lnTo>
                <a:lnTo>
                  <a:pt x="2844504" y="572184"/>
                </a:lnTo>
                <a:lnTo>
                  <a:pt x="0" y="572184"/>
                </a:lnTo>
                <a:lnTo>
                  <a:pt x="286092" y="286092"/>
                </a:lnTo>
                <a:close/>
              </a:path>
            </a:pathLst>
          </a:custGeom>
          <a:solidFill>
            <a:srgbClr val="B5D9D6"/>
          </a:solidFill>
          <a:ln>
            <a:noFill/>
          </a:ln>
        </p:spPr>
        <p:style>
          <a:lnRef idx="2">
            <a:srgbClr val="B5D9D6">
              <a:shade val="50000"/>
            </a:srgbClr>
          </a:lnRef>
          <a:fillRef idx="1">
            <a:srgbClr val="B5D9D6"/>
          </a:fillRef>
          <a:effectRef idx="0">
            <a:srgbClr val="B5D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5" name="TextBox 2"/>
          <p:cNvSpPr txBox="1"/>
          <p:nvPr>
            <p:custDataLst>
              <p:tags r:id="rId23"/>
            </p:custDataLst>
          </p:nvPr>
        </p:nvSpPr>
        <p:spPr>
          <a:xfrm>
            <a:off x="7033895" y="4288790"/>
            <a:ext cx="2376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总结</a:t>
            </a:r>
          </a:p>
        </p:txBody>
      </p:sp>
      <p:sp>
        <p:nvSpPr>
          <p:cNvPr id="26" name="TextBox 2"/>
          <p:cNvSpPr txBox="1"/>
          <p:nvPr>
            <p:custDataLst>
              <p:tags r:id="rId24"/>
            </p:custDataLst>
          </p:nvPr>
        </p:nvSpPr>
        <p:spPr>
          <a:xfrm>
            <a:off x="5794375" y="4250690"/>
            <a:ext cx="610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150" normalizeH="0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神经元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  <p:sp>
        <p:nvSpPr>
          <p:cNvPr id="4" name="矩形 3" hidden="1"/>
          <p:cNvSpPr/>
          <p:nvPr/>
        </p:nvSpPr>
        <p:spPr>
          <a:xfrm>
            <a:off x="4820285" y="1904365"/>
            <a:ext cx="6268720" cy="343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060" y="1882140"/>
            <a:ext cx="6518275" cy="342201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688455" y="443865"/>
            <a:ext cx="986790" cy="1880235"/>
            <a:chOff x="10533" y="699"/>
            <a:chExt cx="1554" cy="2961"/>
          </a:xfrm>
        </p:grpSpPr>
        <p:sp>
          <p:nvSpPr>
            <p:cNvPr id="3" name="PA-文本框 2"/>
            <p:cNvSpPr txBox="1"/>
            <p:nvPr>
              <p:custDataLst>
                <p:tags r:id="rId4"/>
              </p:custDataLst>
            </p:nvPr>
          </p:nvSpPr>
          <p:spPr>
            <a:xfrm>
              <a:off x="10533" y="699"/>
              <a:ext cx="15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5"/>
                  </a:solidFill>
                </a:rPr>
                <a:t>树突</a:t>
              </a:r>
            </a:p>
          </p:txBody>
        </p:sp>
        <p:sp>
          <p:nvSpPr>
            <p:cNvPr id="8" name="PA-下箭头 7"/>
            <p:cNvSpPr/>
            <p:nvPr>
              <p:custDataLst>
                <p:tags r:id="rId5"/>
              </p:custDataLst>
            </p:nvPr>
          </p:nvSpPr>
          <p:spPr>
            <a:xfrm>
              <a:off x="11130" y="1476"/>
              <a:ext cx="310" cy="2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23280" y="4176395"/>
            <a:ext cx="1341120" cy="1863725"/>
            <a:chOff x="9328" y="6577"/>
            <a:chExt cx="2112" cy="2935"/>
          </a:xfrm>
        </p:grpSpPr>
        <p:sp>
          <p:nvSpPr>
            <p:cNvPr id="9" name="文本框 8"/>
            <p:cNvSpPr txBox="1"/>
            <p:nvPr/>
          </p:nvSpPr>
          <p:spPr>
            <a:xfrm>
              <a:off x="9328" y="8788"/>
              <a:ext cx="211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神经元</a:t>
              </a:r>
            </a:p>
          </p:txBody>
        </p:sp>
        <p:sp>
          <p:nvSpPr>
            <p:cNvPr id="10" name="上箭头 9"/>
            <p:cNvSpPr/>
            <p:nvPr/>
          </p:nvSpPr>
          <p:spPr>
            <a:xfrm>
              <a:off x="10212" y="6577"/>
              <a:ext cx="345" cy="221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608060" y="2379980"/>
            <a:ext cx="820420" cy="1637030"/>
            <a:chOff x="13556" y="3748"/>
            <a:chExt cx="1292" cy="2578"/>
          </a:xfrm>
        </p:grpSpPr>
        <p:sp>
          <p:nvSpPr>
            <p:cNvPr id="11" name="文本框 10"/>
            <p:cNvSpPr txBox="1"/>
            <p:nvPr/>
          </p:nvSpPr>
          <p:spPr>
            <a:xfrm>
              <a:off x="13556" y="3748"/>
              <a:ext cx="12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/>
                <a:t>轴突</a:t>
              </a: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14001" y="4474"/>
              <a:ext cx="402" cy="1852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470" y="2096135"/>
            <a:ext cx="5362575" cy="2428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879475" y="1296035"/>
            <a:ext cx="1303655" cy="5039995"/>
          </a:xfrm>
        </p:spPr>
        <p:txBody>
          <a:bodyPr vert="eaVert">
            <a:noAutofit/>
          </a:bodyPr>
          <a:lstStyle/>
          <a:p>
            <a:pPr algn="dist">
              <a:lnSpc>
                <a:spcPct val="23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神经网络训练流程</a:t>
            </a:r>
          </a:p>
        </p:txBody>
      </p:sp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5042554" y="5611675"/>
            <a:ext cx="2037600" cy="726609"/>
          </a:xfrm>
          <a:prstGeom prst="rect">
            <a:avLst/>
          </a:prstGeom>
        </p:spPr>
        <p:txBody>
          <a:bodyPr wrap="square" anchor="t" anchorCtr="0">
            <a:normAutofit fontScale="7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zh-CN" altLang="da-DK" kern="0" dirty="0">
                <a:sym typeface="Arial" panose="020B0604020202020204" pitchFamily="34" charset="0"/>
              </a:rPr>
              <a:t>对于输出层的每个神经元，根据损失函数计算总误差</a:t>
            </a:r>
          </a:p>
        </p:txBody>
      </p:sp>
      <p:sp>
        <p:nvSpPr>
          <p:cNvPr id="31" name="矩形 30"/>
          <p:cNvSpPr/>
          <p:nvPr>
            <p:custDataLst>
              <p:tags r:id="rId3"/>
            </p:custDataLst>
          </p:nvPr>
        </p:nvSpPr>
        <p:spPr>
          <a:xfrm>
            <a:off x="5042554" y="5187194"/>
            <a:ext cx="2037600" cy="424732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kern="0">
                <a:solidFill>
                  <a:schemeClr val="accent2">
                    <a:lumMod val="75000"/>
                  </a:scheme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计算总误差</a:t>
            </a:r>
          </a:p>
        </p:txBody>
      </p:sp>
      <p:sp>
        <p:nvSpPr>
          <p:cNvPr id="7" name="KSO_Shape"/>
          <p:cNvSpPr/>
          <p:nvPr>
            <p:custDataLst>
              <p:tags r:id="rId4"/>
            </p:custDataLst>
          </p:nvPr>
        </p:nvSpPr>
        <p:spPr>
          <a:xfrm rot="5400000">
            <a:off x="8675354" y="3267829"/>
            <a:ext cx="1116000" cy="2448000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" name="KSO_Shape"/>
          <p:cNvSpPr/>
          <p:nvPr>
            <p:custDataLst>
              <p:tags r:id="rId5"/>
            </p:custDataLst>
          </p:nvPr>
        </p:nvSpPr>
        <p:spPr>
          <a:xfrm rot="16200000" flipV="1">
            <a:off x="2188511" y="2508204"/>
            <a:ext cx="1158197" cy="2124000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6"/>
            </p:custDataLst>
          </p:nvPr>
        </p:nvSpPr>
        <p:spPr>
          <a:xfrm rot="5400000">
            <a:off x="4232066" y="2985983"/>
            <a:ext cx="1158197" cy="3053889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" name="KSO_Shape"/>
          <p:cNvSpPr/>
          <p:nvPr>
            <p:custDataLst>
              <p:tags r:id="rId7"/>
            </p:custDataLst>
          </p:nvPr>
        </p:nvSpPr>
        <p:spPr>
          <a:xfrm rot="16200000" flipV="1">
            <a:off x="6538913" y="2331301"/>
            <a:ext cx="1152000" cy="2484000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2467730" y="1726517"/>
            <a:ext cx="2037600" cy="757130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da-DK" kern="0" dirty="0">
                <a:sym typeface="Arial" panose="020B0604020202020204" pitchFamily="34" charset="0"/>
              </a:rPr>
              <a:t>根据初始权重与偏差，计算网络输出</a:t>
            </a:r>
          </a:p>
        </p:txBody>
      </p:sp>
      <p:sp>
        <p:nvSpPr>
          <p:cNvPr id="33" name="矩形 32"/>
          <p:cNvSpPr/>
          <p:nvPr>
            <p:custDataLst>
              <p:tags r:id="rId9"/>
            </p:custDataLst>
          </p:nvPr>
        </p:nvSpPr>
        <p:spPr>
          <a:xfrm>
            <a:off x="2569210" y="2483485"/>
            <a:ext cx="1936115" cy="424815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kern="0">
                <a:solidFill>
                  <a:schemeClr val="accent1">
                    <a:lumMod val="75000"/>
                  </a:scheme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前向传播</a:t>
            </a:r>
          </a:p>
        </p:txBody>
      </p:sp>
      <p:sp>
        <p:nvSpPr>
          <p:cNvPr id="35" name="矩形 34"/>
          <p:cNvSpPr/>
          <p:nvPr>
            <p:custDataLst>
              <p:tags r:id="rId10"/>
            </p:custDataLst>
          </p:nvPr>
        </p:nvSpPr>
        <p:spPr>
          <a:xfrm>
            <a:off x="7617378" y="1726517"/>
            <a:ext cx="2037600" cy="757130"/>
          </a:xfrm>
          <a:prstGeom prst="rect">
            <a:avLst/>
          </a:prstGeom>
        </p:spPr>
        <p:txBody>
          <a:bodyPr wrap="square" anchor="b" anchorCtr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da-DK" kern="0" dirty="0">
                <a:sym typeface="Arial" panose="020B0604020202020204" pitchFamily="34" charset="0"/>
              </a:rPr>
              <a:t>更新网络中的每一个权重</a:t>
            </a:r>
          </a:p>
        </p:txBody>
      </p:sp>
      <p:sp>
        <p:nvSpPr>
          <p:cNvPr id="36" name="矩形 35"/>
          <p:cNvSpPr/>
          <p:nvPr>
            <p:custDataLst>
              <p:tags r:id="rId11"/>
            </p:custDataLst>
          </p:nvPr>
        </p:nvSpPr>
        <p:spPr>
          <a:xfrm>
            <a:off x="7617378" y="2483395"/>
            <a:ext cx="2037600" cy="424732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da-DK" kern="0" dirty="0">
                <a:solidFill>
                  <a:srgbClr val="00B050"/>
                </a:solidFill>
                <a:sym typeface="Arial" panose="020B0604020202020204" pitchFamily="34" charset="0"/>
              </a:rPr>
              <a:t>反向传播</a:t>
            </a:r>
            <a:endParaRPr lang="zh-CN" altLang="da-DK" kern="0" dirty="0"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altLang="zh-CN" b="1" kern="0">
              <a:solidFill>
                <a:schemeClr val="accent2">
                  <a:lumMod val="75000"/>
                </a:schemeClr>
              </a:solidFill>
              <a:latin typeface="Calibri Light" panose="020F030202020403020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2"/>
            </p:custDataLst>
          </p:nvPr>
        </p:nvSpPr>
        <p:spPr>
          <a:xfrm>
            <a:off x="9366250" y="5111115"/>
            <a:ext cx="1090930" cy="424815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kern="0">
                <a:solidFill>
                  <a:schemeClr val="accent2">
                    <a:lumMod val="75000"/>
                  </a:scheme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迭代</a:t>
            </a:r>
          </a:p>
        </p:txBody>
      </p:sp>
      <p:sp>
        <p:nvSpPr>
          <p:cNvPr id="8" name="矩形 7"/>
          <p:cNvSpPr/>
          <p:nvPr>
            <p:custDataLst>
              <p:tags r:id="rId13"/>
            </p:custDataLst>
          </p:nvPr>
        </p:nvSpPr>
        <p:spPr>
          <a:xfrm>
            <a:off x="9123699" y="5641520"/>
            <a:ext cx="2037600" cy="726609"/>
          </a:xfrm>
          <a:prstGeom prst="rect">
            <a:avLst/>
          </a:prstGeom>
        </p:spPr>
        <p:txBody>
          <a:bodyPr wrap="square" anchor="t" anchorCtr="0">
            <a:normAutofit fontScale="97500"/>
          </a:bodyPr>
          <a:lstStyle/>
          <a:p>
            <a:pPr algn="just">
              <a:lnSpc>
                <a:spcPct val="120000"/>
              </a:lnSpc>
            </a:pPr>
            <a:r>
              <a:rPr lang="zh-CN" altLang="da-DK" kern="0" dirty="0">
                <a:sym typeface="Arial" panose="020B0604020202020204" pitchFamily="34" charset="0"/>
              </a:rPr>
              <a:t>重复进行训练直至总误差不再变化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25" y="431800"/>
            <a:ext cx="1854200" cy="647700"/>
          </a:xfrm>
        </p:spPr>
        <p:txBody>
          <a:bodyPr/>
          <a:lstStyle/>
          <a:p>
            <a:r>
              <a:rPr lang="zh-CN" altLang="en-US"/>
              <a:t>前向传播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794385" y="1452245"/>
            <a:ext cx="695960" cy="3455670"/>
            <a:chOff x="1251" y="2287"/>
            <a:chExt cx="1096" cy="5442"/>
          </a:xfrm>
        </p:grpSpPr>
        <p:sp>
          <p:nvSpPr>
            <p:cNvPr id="2" name="椭圆 1"/>
            <p:cNvSpPr/>
            <p:nvPr/>
          </p:nvSpPr>
          <p:spPr>
            <a:xfrm>
              <a:off x="1251" y="2287"/>
              <a:ext cx="1097" cy="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251" y="4578"/>
              <a:ext cx="1097" cy="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51" y="6751"/>
              <a:ext cx="1097" cy="97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1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128010" y="1452245"/>
            <a:ext cx="764540" cy="3455670"/>
            <a:chOff x="4926" y="2287"/>
            <a:chExt cx="1204" cy="5442"/>
          </a:xfrm>
        </p:grpSpPr>
        <p:sp>
          <p:nvSpPr>
            <p:cNvPr id="8" name="椭圆 7"/>
            <p:cNvSpPr/>
            <p:nvPr/>
          </p:nvSpPr>
          <p:spPr>
            <a:xfrm>
              <a:off x="5034" y="2287"/>
              <a:ext cx="1097" cy="9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926" y="4578"/>
              <a:ext cx="1097" cy="9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4926" y="6751"/>
              <a:ext cx="1097" cy="97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r>
                <a:rPr lang="en-US" altLang="zh-CN" baseline="-25000"/>
                <a:t>2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672455" y="1871980"/>
            <a:ext cx="695960" cy="2088515"/>
            <a:chOff x="8933" y="2948"/>
            <a:chExt cx="1096" cy="3289"/>
          </a:xfrm>
        </p:grpSpPr>
        <p:sp>
          <p:nvSpPr>
            <p:cNvPr id="13" name="椭圆 12"/>
            <p:cNvSpPr/>
            <p:nvPr/>
          </p:nvSpPr>
          <p:spPr>
            <a:xfrm>
              <a:off x="8933" y="2948"/>
              <a:ext cx="1097" cy="97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y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8933" y="5259"/>
              <a:ext cx="1097" cy="97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y</a:t>
              </a:r>
              <a:r>
                <a:rPr lang="en-US" altLang="zh-CN" baseline="-25000"/>
                <a:t>2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90980" y="1397635"/>
            <a:ext cx="1643380" cy="365125"/>
            <a:chOff x="2348" y="2201"/>
            <a:chExt cx="2588" cy="575"/>
          </a:xfrm>
        </p:grpSpPr>
        <p:cxnSp>
          <p:nvCxnSpPr>
            <p:cNvPr id="15" name="直接箭头连接符 14"/>
            <p:cNvCxnSpPr>
              <a:stCxn id="2" idx="6"/>
            </p:cNvCxnSpPr>
            <p:nvPr/>
          </p:nvCxnSpPr>
          <p:spPr>
            <a:xfrm flipV="1">
              <a:off x="2348" y="2699"/>
              <a:ext cx="2588" cy="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519" y="2201"/>
              <a:ext cx="1733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aseline="-25000"/>
                <a:t> </a:t>
              </a:r>
              <a:endParaRPr lang="en-US" altLang="zh-CN"/>
            </a:p>
          </p:txBody>
        </p:sp>
        <p:graphicFrame>
          <p:nvGraphicFramePr>
            <p:cNvPr id="24" name="对象 23"/>
            <p:cNvGraphicFramePr/>
            <p:nvPr/>
          </p:nvGraphicFramePr>
          <p:xfrm>
            <a:off x="3068" y="2201"/>
            <a:ext cx="90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r:id="rId8" imgW="596900" imgH="228600" progId="Equation.KSEE3">
                    <p:embed/>
                  </p:oleObj>
                </mc:Choice>
                <mc:Fallback>
                  <p:oleObj r:id="rId8" imgW="596900" imgH="228600" progId="Equation.KSEE3">
                    <p:embed/>
                    <p:pic>
                      <p:nvPicPr>
                        <p:cNvPr id="0" name="图片 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068" y="2201"/>
                          <a:ext cx="907" cy="3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/>
          <p:cNvGrpSpPr/>
          <p:nvPr/>
        </p:nvGrpSpPr>
        <p:grpSpPr>
          <a:xfrm>
            <a:off x="1414780" y="1884680"/>
            <a:ext cx="1791335" cy="1309370"/>
            <a:chOff x="2228" y="2968"/>
            <a:chExt cx="2821" cy="2062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2519" y="2968"/>
              <a:ext cx="2531" cy="206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27" name="对象 26"/>
            <p:cNvGraphicFramePr/>
            <p:nvPr/>
          </p:nvGraphicFramePr>
          <p:xfrm>
            <a:off x="2228" y="4306"/>
            <a:ext cx="94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r:id="rId10" imgW="622300" imgH="228600" progId="Equation.KSEE3">
                    <p:embed/>
                  </p:oleObj>
                </mc:Choice>
                <mc:Fallback>
                  <p:oleObj r:id="rId10" imgW="622300" imgH="2286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228" y="4306"/>
                          <a:ext cx="941" cy="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组合 72"/>
          <p:cNvGrpSpPr/>
          <p:nvPr/>
        </p:nvGrpSpPr>
        <p:grpSpPr>
          <a:xfrm>
            <a:off x="1200150" y="2011680"/>
            <a:ext cx="2133600" cy="2585720"/>
            <a:chOff x="1890" y="3168"/>
            <a:chExt cx="3360" cy="4072"/>
          </a:xfrm>
        </p:grpSpPr>
        <p:cxnSp>
          <p:nvCxnSpPr>
            <p:cNvPr id="17" name="直接箭头连接符 16"/>
            <p:cNvCxnSpPr>
              <a:stCxn id="7" idx="6"/>
            </p:cNvCxnSpPr>
            <p:nvPr/>
          </p:nvCxnSpPr>
          <p:spPr>
            <a:xfrm flipV="1">
              <a:off x="2348" y="3168"/>
              <a:ext cx="2902" cy="4072"/>
            </a:xfrm>
            <a:prstGeom prst="straightConnector1">
              <a:avLst/>
            </a:prstGeom>
            <a:ln>
              <a:solidFill>
                <a:schemeClr val="dk1">
                  <a:alpha val="40000"/>
                </a:schemeClr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/>
            <p:nvPr/>
          </p:nvGraphicFramePr>
          <p:xfrm>
            <a:off x="1890" y="6206"/>
            <a:ext cx="74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r:id="rId12" imgW="495300" imgH="215900" progId="Equation.KSEE3">
                    <p:embed/>
                  </p:oleObj>
                </mc:Choice>
                <mc:Fallback>
                  <p:oleObj r:id="rId12" imgW="495300" imgH="215900" progId="Equation.KSEE3">
                    <p:embed/>
                    <p:pic>
                      <p:nvPicPr>
                        <p:cNvPr id="0" name="图片 2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90" y="6206"/>
                          <a:ext cx="740" cy="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" name="组合 70"/>
          <p:cNvGrpSpPr/>
          <p:nvPr/>
        </p:nvGrpSpPr>
        <p:grpSpPr>
          <a:xfrm>
            <a:off x="1085850" y="1982470"/>
            <a:ext cx="2144395" cy="1079500"/>
            <a:chOff x="1710" y="3122"/>
            <a:chExt cx="3377" cy="1700"/>
          </a:xfrm>
        </p:grpSpPr>
        <p:cxnSp>
          <p:nvCxnSpPr>
            <p:cNvPr id="31" name="直接箭头连接符 30"/>
            <p:cNvCxnSpPr>
              <a:stCxn id="2" idx="5"/>
              <a:endCxn id="9" idx="1"/>
            </p:cNvCxnSpPr>
            <p:nvPr/>
          </p:nvCxnSpPr>
          <p:spPr>
            <a:xfrm>
              <a:off x="2187" y="3122"/>
              <a:ext cx="2900" cy="1701"/>
            </a:xfrm>
            <a:prstGeom prst="straightConnector1">
              <a:avLst/>
            </a:prstGeom>
            <a:ln>
              <a:solidFill>
                <a:srgbClr val="7030A0"/>
              </a:solidFill>
              <a:prstDash val="solid"/>
              <a:tailEnd type="arrow" w="med" len="med"/>
            </a:ln>
            <a:effectLst>
              <a:glow rad="254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33" name="对象 32"/>
            <p:cNvGraphicFramePr/>
            <p:nvPr/>
          </p:nvGraphicFramePr>
          <p:xfrm>
            <a:off x="1710" y="3384"/>
            <a:ext cx="92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4" r:id="rId14" imgW="609600" imgH="228600" progId="Equation.KSEE3">
                    <p:embed/>
                  </p:oleObj>
                </mc:Choice>
                <mc:Fallback>
                  <p:oleObj r:id="rId14" imgW="609600" imgH="228600" progId="Equation.KSEE3">
                    <p:embed/>
                    <p:pic>
                      <p:nvPicPr>
                        <p:cNvPr id="0" name="图片 3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10" y="3384"/>
                          <a:ext cx="920" cy="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组合 73"/>
          <p:cNvGrpSpPr/>
          <p:nvPr/>
        </p:nvGrpSpPr>
        <p:grpSpPr>
          <a:xfrm>
            <a:off x="1586865" y="3131185"/>
            <a:ext cx="1455420" cy="258445"/>
            <a:chOff x="2499" y="4931"/>
            <a:chExt cx="2292" cy="407"/>
          </a:xfrm>
        </p:grpSpPr>
        <p:cxnSp>
          <p:nvCxnSpPr>
            <p:cNvPr id="32" name="直接箭头连接符 31"/>
            <p:cNvCxnSpPr/>
            <p:nvPr/>
          </p:nvCxnSpPr>
          <p:spPr>
            <a:xfrm flipV="1">
              <a:off x="2499" y="5148"/>
              <a:ext cx="2292" cy="191"/>
            </a:xfrm>
            <a:prstGeom prst="straightConnector1">
              <a:avLst/>
            </a:prstGeom>
            <a:ln>
              <a:solidFill>
                <a:srgbClr val="7030A0"/>
              </a:solidFill>
              <a:prstDash val="solid"/>
              <a:tailEnd type="arrow" w="med" len="med"/>
            </a:ln>
            <a:effectLst>
              <a:glow rad="254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35" name="对象 34"/>
            <p:cNvGraphicFramePr/>
            <p:nvPr/>
          </p:nvGraphicFramePr>
          <p:xfrm>
            <a:off x="2777" y="4931"/>
            <a:ext cx="90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r:id="rId16" imgW="597535" imgH="198755" progId="Equation.KSEE3">
                    <p:embed/>
                  </p:oleObj>
                </mc:Choice>
                <mc:Fallback>
                  <p:oleObj r:id="rId16" imgW="597535" imgH="198755" progId="Equation.KSEE3">
                    <p:embed/>
                    <p:pic>
                      <p:nvPicPr>
                        <p:cNvPr id="0" name="图片 3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777" y="4931"/>
                          <a:ext cx="904" cy="2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组合 75"/>
          <p:cNvGrpSpPr/>
          <p:nvPr/>
        </p:nvGrpSpPr>
        <p:grpSpPr>
          <a:xfrm>
            <a:off x="3893185" y="1685290"/>
            <a:ext cx="1779270" cy="496570"/>
            <a:chOff x="6131" y="2654"/>
            <a:chExt cx="2802" cy="782"/>
          </a:xfrm>
        </p:grpSpPr>
        <p:cxnSp>
          <p:nvCxnSpPr>
            <p:cNvPr id="42" name="直接箭头连接符 41"/>
            <p:cNvCxnSpPr>
              <a:endCxn id="13" idx="2"/>
            </p:cNvCxnSpPr>
            <p:nvPr/>
          </p:nvCxnSpPr>
          <p:spPr>
            <a:xfrm>
              <a:off x="6131" y="2690"/>
              <a:ext cx="2802" cy="747"/>
            </a:xfrm>
            <a:prstGeom prst="straightConnector1">
              <a:avLst/>
            </a:prstGeom>
            <a:ln>
              <a:solidFill>
                <a:srgbClr val="7030A0"/>
              </a:solidFill>
              <a:prstDash val="solid"/>
              <a:tailEnd type="arrow" w="med" len="med"/>
            </a:ln>
            <a:effectLst>
              <a:glow rad="254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44" name="对象 43"/>
            <p:cNvGraphicFramePr/>
            <p:nvPr/>
          </p:nvGraphicFramePr>
          <p:xfrm>
            <a:off x="7441" y="2654"/>
            <a:ext cx="88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r:id="rId18" imgW="584200" imgH="199390" progId="Equation.KSEE3">
                    <p:embed/>
                  </p:oleObj>
                </mc:Choice>
                <mc:Fallback>
                  <p:oleObj r:id="rId18" imgW="584200" imgH="199390" progId="Equation.KSEE3">
                    <p:embed/>
                    <p:pic>
                      <p:nvPicPr>
                        <p:cNvPr id="0" name="图片 44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441" y="2654"/>
                          <a:ext cx="882" cy="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" name="组合 76"/>
          <p:cNvGrpSpPr/>
          <p:nvPr/>
        </p:nvGrpSpPr>
        <p:grpSpPr>
          <a:xfrm>
            <a:off x="3711575" y="2227580"/>
            <a:ext cx="1949450" cy="834390"/>
            <a:chOff x="5862" y="3520"/>
            <a:chExt cx="3070" cy="1314"/>
          </a:xfrm>
        </p:grpSpPr>
        <p:graphicFrame>
          <p:nvGraphicFramePr>
            <p:cNvPr id="46" name="对象 45"/>
            <p:cNvGraphicFramePr/>
            <p:nvPr/>
          </p:nvGraphicFramePr>
          <p:xfrm>
            <a:off x="5862" y="4193"/>
            <a:ext cx="94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r:id="rId20" imgW="622300" imgH="228600" progId="Equation.KSEE3">
                    <p:embed/>
                  </p:oleObj>
                </mc:Choice>
                <mc:Fallback>
                  <p:oleObj r:id="rId20" imgW="622300" imgH="228600" progId="Equation.KSEE3">
                    <p:embed/>
                    <p:pic>
                      <p:nvPicPr>
                        <p:cNvPr id="0" name="图片 4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862" y="4193"/>
                          <a:ext cx="941" cy="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直接箭头连接符 47"/>
            <p:cNvCxnSpPr/>
            <p:nvPr/>
          </p:nvCxnSpPr>
          <p:spPr>
            <a:xfrm flipV="1">
              <a:off x="6162" y="3520"/>
              <a:ext cx="2771" cy="13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3923665" y="1979295"/>
            <a:ext cx="1675130" cy="1564640"/>
            <a:chOff x="6179" y="3117"/>
            <a:chExt cx="2638" cy="2464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6179" y="3117"/>
              <a:ext cx="2639" cy="2465"/>
            </a:xfrm>
            <a:prstGeom prst="straightConnector1">
              <a:avLst/>
            </a:prstGeom>
            <a:ln>
              <a:solidFill>
                <a:srgbClr val="7030A0"/>
              </a:solidFill>
              <a:prstDash val="solid"/>
              <a:tailEnd type="arrow" w="med" len="med"/>
            </a:ln>
            <a:effectLst>
              <a:glow rad="254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50" name="对象 49"/>
            <p:cNvGraphicFramePr/>
            <p:nvPr/>
          </p:nvGraphicFramePr>
          <p:xfrm>
            <a:off x="6500" y="3168"/>
            <a:ext cx="94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r:id="rId22" imgW="622300" imgH="228600" progId="Equation.KSEE3">
                    <p:embed/>
                  </p:oleObj>
                </mc:Choice>
                <mc:Fallback>
                  <p:oleObj r:id="rId22" imgW="622300" imgH="228600" progId="Equation.KSEE3">
                    <p:embed/>
                    <p:pic>
                      <p:nvPicPr>
                        <p:cNvPr id="0" name="图片 5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500" y="3168"/>
                          <a:ext cx="941" cy="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组合 74"/>
          <p:cNvGrpSpPr/>
          <p:nvPr/>
        </p:nvGrpSpPr>
        <p:grpSpPr>
          <a:xfrm>
            <a:off x="1553845" y="3437255"/>
            <a:ext cx="1676400" cy="1323975"/>
            <a:chOff x="2447" y="5413"/>
            <a:chExt cx="2640" cy="2085"/>
          </a:xfrm>
        </p:grpSpPr>
        <p:cxnSp>
          <p:nvCxnSpPr>
            <p:cNvPr id="55" name="直接箭头连接符 54"/>
            <p:cNvCxnSpPr>
              <a:endCxn id="9" idx="3"/>
            </p:cNvCxnSpPr>
            <p:nvPr/>
          </p:nvCxnSpPr>
          <p:spPr>
            <a:xfrm flipV="1">
              <a:off x="2447" y="5413"/>
              <a:ext cx="2640" cy="1870"/>
            </a:xfrm>
            <a:prstGeom prst="straightConnector1">
              <a:avLst/>
            </a:prstGeom>
            <a:ln>
              <a:solidFill>
                <a:schemeClr val="dk1">
                  <a:alpha val="40000"/>
                </a:schemeClr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8" name="对象 57"/>
            <p:cNvGraphicFramePr/>
            <p:nvPr/>
          </p:nvGraphicFramePr>
          <p:xfrm>
            <a:off x="2630" y="7214"/>
            <a:ext cx="74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r:id="rId24" imgW="495300" imgH="215900" progId="Equation.KSEE3">
                    <p:embed/>
                  </p:oleObj>
                </mc:Choice>
                <mc:Fallback>
                  <p:oleObj r:id="rId24" imgW="495300" imgH="215900" progId="Equation.KSEE3">
                    <p:embed/>
                    <p:pic>
                      <p:nvPicPr>
                        <p:cNvPr id="0" name="图片 2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630" y="7214"/>
                          <a:ext cx="740" cy="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组合 77"/>
          <p:cNvGrpSpPr/>
          <p:nvPr/>
        </p:nvGrpSpPr>
        <p:grpSpPr>
          <a:xfrm>
            <a:off x="3890645" y="2456815"/>
            <a:ext cx="1791970" cy="1958340"/>
            <a:chOff x="6127" y="3869"/>
            <a:chExt cx="2822" cy="3084"/>
          </a:xfrm>
        </p:grpSpPr>
        <p:cxnSp>
          <p:nvCxnSpPr>
            <p:cNvPr id="56" name="直接箭头连接符 55"/>
            <p:cNvCxnSpPr/>
            <p:nvPr/>
          </p:nvCxnSpPr>
          <p:spPr>
            <a:xfrm flipV="1">
              <a:off x="6127" y="3869"/>
              <a:ext cx="2823" cy="3084"/>
            </a:xfrm>
            <a:prstGeom prst="straightConnector1">
              <a:avLst/>
            </a:prstGeom>
            <a:ln>
              <a:solidFill>
                <a:schemeClr val="dk1">
                  <a:alpha val="40000"/>
                </a:schemeClr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0" name="对象 59"/>
            <p:cNvGraphicFramePr/>
            <p:nvPr/>
          </p:nvGraphicFramePr>
          <p:xfrm>
            <a:off x="6803" y="6237"/>
            <a:ext cx="76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" r:id="rId25" imgW="508000" imgH="215900" progId="Equation.KSEE3">
                    <p:embed/>
                  </p:oleObj>
                </mc:Choice>
                <mc:Fallback>
                  <p:oleObj r:id="rId25" imgW="508000" imgH="215900" progId="Equation.KSEE3">
                    <p:embed/>
                    <p:pic>
                      <p:nvPicPr>
                        <p:cNvPr id="0" name="图片 6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803" y="6237"/>
                          <a:ext cx="760" cy="2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/>
          <p:nvPr/>
        </p:nvGraphicFramePr>
        <p:xfrm>
          <a:off x="6190615" y="851535"/>
          <a:ext cx="223647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r:id="rId27" imgW="2260600" imgH="405765" progId="Equation.KSEE3">
                  <p:embed/>
                </p:oleObj>
              </mc:Choice>
              <mc:Fallback>
                <p:oleObj r:id="rId27" imgW="2260600" imgH="405765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190615" y="851535"/>
                        <a:ext cx="223647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3816985" y="3390265"/>
            <a:ext cx="1783080" cy="360680"/>
            <a:chOff x="5843" y="5413"/>
            <a:chExt cx="3090" cy="472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5862" y="5413"/>
              <a:ext cx="3071" cy="3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39" name="对象 38"/>
            <p:cNvGraphicFramePr/>
            <p:nvPr/>
          </p:nvGraphicFramePr>
          <p:xfrm>
            <a:off x="5843" y="5611"/>
            <a:ext cx="92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r:id="rId29" imgW="610235" imgH="199390" progId="Equation.KSEE3">
                    <p:embed/>
                  </p:oleObj>
                </mc:Choice>
                <mc:Fallback>
                  <p:oleObj r:id="rId29" imgW="610235" imgH="199390" progId="Equation.KSEE3">
                    <p:embed/>
                    <p:pic>
                      <p:nvPicPr>
                        <p:cNvPr id="0" name="图片 39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843" y="5611"/>
                          <a:ext cx="925" cy="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组合 64"/>
          <p:cNvGrpSpPr/>
          <p:nvPr/>
        </p:nvGrpSpPr>
        <p:grpSpPr>
          <a:xfrm>
            <a:off x="3902075" y="3869690"/>
            <a:ext cx="1872615" cy="740410"/>
            <a:chOff x="6145" y="6094"/>
            <a:chExt cx="2949" cy="1166"/>
          </a:xfrm>
        </p:grpSpPr>
        <p:cxnSp>
          <p:nvCxnSpPr>
            <p:cNvPr id="57" name="直接箭头连接符 56"/>
            <p:cNvCxnSpPr>
              <a:endCxn id="14" idx="3"/>
            </p:cNvCxnSpPr>
            <p:nvPr/>
          </p:nvCxnSpPr>
          <p:spPr>
            <a:xfrm flipV="1">
              <a:off x="6145" y="6094"/>
              <a:ext cx="2949" cy="1120"/>
            </a:xfrm>
            <a:prstGeom prst="straightConnector1">
              <a:avLst/>
            </a:prstGeom>
            <a:ln>
              <a:solidFill>
                <a:schemeClr val="dk1">
                  <a:alpha val="40000"/>
                </a:schemeClr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2" name="对象 51"/>
            <p:cNvGraphicFramePr/>
            <p:nvPr/>
          </p:nvGraphicFramePr>
          <p:xfrm>
            <a:off x="6822" y="7022"/>
            <a:ext cx="72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3" r:id="rId31" imgW="482600" imgH="180340" progId="Equation.KSEE3">
                    <p:embed/>
                  </p:oleObj>
                </mc:Choice>
                <mc:Fallback>
                  <p:oleObj r:id="rId31" imgW="482600" imgH="18034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822" y="7022"/>
                          <a:ext cx="722" cy="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" name="对象 69"/>
          <p:cNvGraphicFramePr/>
          <p:nvPr/>
        </p:nvGraphicFramePr>
        <p:xfrm>
          <a:off x="3923665" y="851535"/>
          <a:ext cx="1855470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r:id="rId33" imgW="1879600" imgH="685800" progId="Equation.KSEE3">
                  <p:embed/>
                </p:oleObj>
              </mc:Choice>
              <mc:Fallback>
                <p:oleObj r:id="rId33" imgW="1879600" imgH="685800" progId="Equation.KSEE3">
                  <p:embed/>
                  <p:pic>
                    <p:nvPicPr>
                      <p:cNvPr id="0" name="图片 8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923665" y="851535"/>
                        <a:ext cx="1855470" cy="65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/>
          <p:nvPr/>
        </p:nvGraphicFramePr>
        <p:xfrm>
          <a:off x="1864995" y="5287010"/>
          <a:ext cx="2262505" cy="111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r:id="rId35" imgW="2286000" imgH="1143000" progId="Equation.KSEE3">
                  <p:embed/>
                </p:oleObj>
              </mc:Choice>
              <mc:Fallback>
                <p:oleObj r:id="rId35" imgW="2286000" imgH="1143000" progId="Equation.KSEE3">
                  <p:embed/>
                  <p:pic>
                    <p:nvPicPr>
                      <p:cNvPr id="0" name="图片 9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864995" y="5287010"/>
                        <a:ext cx="2262505" cy="111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PA-对象 92"/>
          <p:cNvGraphicFramePr/>
          <p:nvPr>
            <p:custDataLst>
              <p:tags r:id="rId4"/>
            </p:custDataLst>
          </p:nvPr>
        </p:nvGraphicFramePr>
        <p:xfrm>
          <a:off x="6416358" y="1821815"/>
          <a:ext cx="2401570" cy="111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r:id="rId37" imgW="2425700" imgH="1143000" progId="Equation.KSEE3">
                  <p:embed/>
                </p:oleObj>
              </mc:Choice>
              <mc:Fallback>
                <p:oleObj r:id="rId37" imgW="2425700" imgH="1143000" progId="Equation.KSEE3">
                  <p:embed/>
                  <p:pic>
                    <p:nvPicPr>
                      <p:cNvPr id="0" name="图片 9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416358" y="1821815"/>
                        <a:ext cx="2401570" cy="111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PA-对象 97"/>
          <p:cNvGraphicFramePr/>
          <p:nvPr>
            <p:custDataLst>
              <p:tags r:id="rId5"/>
            </p:custDataLst>
          </p:nvPr>
        </p:nvGraphicFramePr>
        <p:xfrm>
          <a:off x="6473190" y="3339465"/>
          <a:ext cx="2300605" cy="111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r:id="rId39" imgW="2324100" imgH="1143000" progId="Equation.KSEE3">
                  <p:embed/>
                </p:oleObj>
              </mc:Choice>
              <mc:Fallback>
                <p:oleObj r:id="rId39" imgW="2324100" imgH="1143000" progId="Equation.KSEE3">
                  <p:embed/>
                  <p:pic>
                    <p:nvPicPr>
                      <p:cNvPr id="0" name="图片 9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473190" y="3339465"/>
                        <a:ext cx="2300605" cy="111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右大括号 101"/>
          <p:cNvSpPr/>
          <p:nvPr/>
        </p:nvSpPr>
        <p:spPr>
          <a:xfrm>
            <a:off x="8773795" y="2072640"/>
            <a:ext cx="572770" cy="2049145"/>
          </a:xfrm>
          <a:prstGeom prst="rightBrace">
            <a:avLst/>
          </a:prstGeom>
          <a:effectLst>
            <a:glow rad="63500">
              <a:srgbClr val="C00000">
                <a:alpha val="64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441325" y="1029335"/>
            <a:ext cx="5746750" cy="2323465"/>
            <a:chOff x="695" y="1621"/>
            <a:chExt cx="9050" cy="3659"/>
          </a:xfrm>
        </p:grpSpPr>
        <p:grpSp>
          <p:nvGrpSpPr>
            <p:cNvPr id="87" name="组合 86"/>
            <p:cNvGrpSpPr/>
            <p:nvPr/>
          </p:nvGrpSpPr>
          <p:grpSpPr>
            <a:xfrm>
              <a:off x="695" y="1621"/>
              <a:ext cx="903" cy="2957"/>
              <a:chOff x="695" y="1621"/>
              <a:chExt cx="903" cy="2957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695" y="1621"/>
                <a:ext cx="90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0.1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00" y="3998"/>
                <a:ext cx="7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0.2</a:t>
                </a:r>
              </a:p>
            </p:txBody>
          </p:sp>
        </p:grpSp>
        <p:sp>
          <p:nvSpPr>
            <p:cNvPr id="105" name="文本框 104"/>
            <p:cNvSpPr txBox="1"/>
            <p:nvPr/>
          </p:nvSpPr>
          <p:spPr>
            <a:xfrm>
              <a:off x="9035" y="2360"/>
              <a:ext cx="7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9195" y="4700"/>
              <a:ext cx="5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</p:grpSp>
      <p:graphicFrame>
        <p:nvGraphicFramePr>
          <p:cNvPr id="3" name="对象 2"/>
          <p:cNvGraphicFramePr/>
          <p:nvPr/>
        </p:nvGraphicFramePr>
        <p:xfrm>
          <a:off x="9444990" y="2434590"/>
          <a:ext cx="2757805" cy="126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r:id="rId41" imgW="2781300" imgH="1295400" progId="Equation.KSEE3">
                  <p:embed/>
                </p:oleObj>
              </mc:Choice>
              <mc:Fallback>
                <p:oleObj r:id="rId41" imgW="2781300" imgH="12954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9444990" y="2434590"/>
                        <a:ext cx="2757805" cy="126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7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>
            <a:off x="1155154" y="1852650"/>
            <a:ext cx="446400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9"/>
          <p:cNvSpPr txBox="1"/>
          <p:nvPr>
            <p:custDataLst>
              <p:tags r:id="rId4"/>
            </p:custDataLst>
          </p:nvPr>
        </p:nvSpPr>
        <p:spPr>
          <a:xfrm>
            <a:off x="1155156" y="1412577"/>
            <a:ext cx="4464000" cy="432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>
                <a:latin typeface="+mj-lt"/>
                <a:ea typeface="+mj-ea"/>
                <a:cs typeface="+mj-cs"/>
              </a:rPr>
              <a:t>链式法则</a:t>
            </a:r>
          </a:p>
        </p:txBody>
      </p:sp>
      <p:sp>
        <p:nvSpPr>
          <p:cNvPr id="26" name="椭圆 25"/>
          <p:cNvSpPr/>
          <p:nvPr>
            <p:custDataLst>
              <p:tags r:id="rId5"/>
            </p:custDataLst>
          </p:nvPr>
        </p:nvSpPr>
        <p:spPr>
          <a:xfrm>
            <a:off x="729070" y="157642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68965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反向传播</a:t>
            </a:r>
            <a:r>
              <a:rPr lang="en-US" altLang="zh-CN"/>
              <a:t>-</a:t>
            </a:r>
            <a:r>
              <a:t>输出层</a:t>
            </a:r>
          </a:p>
        </p:txBody>
      </p:sp>
      <p:sp>
        <p:nvSpPr>
          <p:cNvPr id="2" name="椭圆 1"/>
          <p:cNvSpPr/>
          <p:nvPr/>
        </p:nvSpPr>
        <p:spPr>
          <a:xfrm>
            <a:off x="6957060" y="478155"/>
            <a:ext cx="2109470" cy="214757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280025" y="955675"/>
            <a:ext cx="1681480" cy="31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140960" y="1615440"/>
            <a:ext cx="1681480" cy="31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496560" y="2201545"/>
            <a:ext cx="1681480" cy="270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/>
          <p:nvPr/>
        </p:nvGraphicFramePr>
        <p:xfrm>
          <a:off x="1009968" y="2578100"/>
          <a:ext cx="3816985" cy="431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r:id="rId13" imgW="3860800" imgH="4622800" progId="Equation.KSEE3">
                  <p:embed/>
                </p:oleObj>
              </mc:Choice>
              <mc:Fallback>
                <p:oleObj r:id="rId13" imgW="3860800" imgH="46228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9968" y="2578100"/>
                        <a:ext cx="3816985" cy="431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000115" y="756285"/>
          <a:ext cx="241300" cy="1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r:id="rId15" imgW="266700" imgH="228600" progId="Equation.KSEE3">
                  <p:embed/>
                </p:oleObj>
              </mc:Choice>
              <mc:Fallback>
                <p:oleObj r:id="rId15" imgW="266700" imgH="2286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00115" y="756285"/>
                        <a:ext cx="241300" cy="19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868670" y="1354455"/>
          <a:ext cx="241300" cy="1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r:id="rId17" imgW="266700" imgH="228600" progId="Equation.KSEE3">
                  <p:embed/>
                </p:oleObj>
              </mc:Choice>
              <mc:Fallback>
                <p:oleObj r:id="rId17" imgW="266700" imgH="2286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68670" y="1354455"/>
                        <a:ext cx="241300" cy="19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6241415" y="2021205"/>
          <a:ext cx="139700" cy="18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r:id="rId19" imgW="165100" imgH="215900" progId="Equation.KSEE3">
                  <p:embed/>
                </p:oleObj>
              </mc:Choice>
              <mc:Fallback>
                <p:oleObj r:id="rId19" imgW="165100" imgH="2159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241415" y="2021205"/>
                        <a:ext cx="139700" cy="18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任意多边形 15"/>
          <p:cNvSpPr/>
          <p:nvPr/>
        </p:nvSpPr>
        <p:spPr>
          <a:xfrm>
            <a:off x="6822440" y="492760"/>
            <a:ext cx="1068705" cy="2137410"/>
          </a:xfrm>
          <a:custGeom>
            <a:avLst/>
            <a:gdLst>
              <a:gd name="connsiteX0" fmla="*/ 0 w 1683"/>
              <a:gd name="connsiteY0" fmla="*/ 1683 h 3366"/>
              <a:gd name="connsiteX1" fmla="*/ 1683 w 1683"/>
              <a:gd name="connsiteY1" fmla="*/ 0 h 3366"/>
              <a:gd name="connsiteX2" fmla="*/ 1683 w 1683"/>
              <a:gd name="connsiteY2" fmla="*/ 3366 h 3366"/>
              <a:gd name="connsiteX3" fmla="*/ 0 w 1683"/>
              <a:gd name="connsiteY3" fmla="*/ 1683 h 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" h="3366">
                <a:moveTo>
                  <a:pt x="0" y="1683"/>
                </a:moveTo>
                <a:cubicBezTo>
                  <a:pt x="0" y="754"/>
                  <a:pt x="754" y="0"/>
                  <a:pt x="1683" y="0"/>
                </a:cubicBezTo>
                <a:lnTo>
                  <a:pt x="1683" y="3366"/>
                </a:lnTo>
                <a:cubicBezTo>
                  <a:pt x="754" y="3366"/>
                  <a:pt x="0" y="2612"/>
                  <a:pt x="0" y="168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52890" y="1344613"/>
          <a:ext cx="2946400" cy="109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r:id="rId21" imgW="2946400" imgH="1091565" progId="Equation.KSEE3">
                  <p:embed/>
                </p:oleObj>
              </mc:Choice>
              <mc:Fallback>
                <p:oleObj r:id="rId21" imgW="2946400" imgH="10915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52890" y="1344613"/>
                        <a:ext cx="2946400" cy="109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92620" y="1193800"/>
          <a:ext cx="852805" cy="79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r:id="rId23" imgW="482600" imgH="342900" progId="Equation.KSEE3">
                  <p:embed/>
                </p:oleObj>
              </mc:Choice>
              <mc:Fallback>
                <p:oleObj r:id="rId23" imgW="482600" imgH="3429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92620" y="1193800"/>
                        <a:ext cx="852805" cy="79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8054340" y="1198245"/>
          <a:ext cx="807720" cy="80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r:id="rId25" imgW="464185" imgH="440690" progId="Equation.KSEE3">
                  <p:embed/>
                </p:oleObj>
              </mc:Choice>
              <mc:Fallback>
                <p:oleObj r:id="rId25" imgW="464185" imgH="44069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054340" y="1198245"/>
                        <a:ext cx="807720" cy="80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上弧形箭头 30"/>
          <p:cNvSpPr/>
          <p:nvPr/>
        </p:nvSpPr>
        <p:spPr>
          <a:xfrm flipH="1">
            <a:off x="7373620" y="384175"/>
            <a:ext cx="1058545" cy="728345"/>
          </a:xfrm>
          <a:prstGeom prst="curved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10500000" rev="0"/>
              </a:camera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27000">
                  <a:schemeClr val="accent2">
                    <a:lumMod val="75000"/>
                  </a:schemeClr>
                </a:glow>
              </a:effectLst>
            </a:endParaRPr>
          </a:p>
        </p:txBody>
      </p:sp>
      <p:sp>
        <p:nvSpPr>
          <p:cNvPr id="32" name="上弧形箭头 31"/>
          <p:cNvSpPr/>
          <p:nvPr/>
        </p:nvSpPr>
        <p:spPr>
          <a:xfrm flipH="1">
            <a:off x="8723630" y="605155"/>
            <a:ext cx="1447165" cy="699770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10500000" rev="0"/>
              </a:camera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上弧形箭头 32"/>
          <p:cNvSpPr/>
          <p:nvPr/>
        </p:nvSpPr>
        <p:spPr>
          <a:xfrm flipH="1">
            <a:off x="6110605" y="16510"/>
            <a:ext cx="1263015" cy="933450"/>
          </a:xfrm>
          <a:prstGeom prst="curvedDownArrow">
            <a:avLst/>
          </a:prstGeom>
          <a:solidFill>
            <a:schemeClr val="accent2">
              <a:lumMod val="5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10500000" rev="0"/>
              </a:camera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55065" y="1816735"/>
            <a:ext cx="4464050" cy="612140"/>
            <a:chOff x="1819" y="2861"/>
            <a:chExt cx="7030" cy="964"/>
          </a:xfrm>
        </p:grpSpPr>
        <p:sp>
          <p:nvSpPr>
            <p:cNvPr id="25" name="文本框 30"/>
            <p:cNvSpPr txBox="1"/>
            <p:nvPr>
              <p:custDataLst>
                <p:tags r:id="rId10"/>
              </p:custDataLst>
            </p:nvPr>
          </p:nvSpPr>
          <p:spPr>
            <a:xfrm>
              <a:off x="1819" y="2993"/>
              <a:ext cx="7030" cy="8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spc="120"/>
                <a:t>求总体误差对        的偏导数</a:t>
              </a:r>
            </a:p>
          </p:txBody>
        </p:sp>
        <p:graphicFrame>
          <p:nvGraphicFramePr>
            <p:cNvPr id="34" name="对象 3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822" y="2861"/>
            <a:ext cx="62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r:id="rId27" imgW="393700" imgH="457200" progId="Equation.KSEE3">
                    <p:embed/>
                  </p:oleObj>
                </mc:Choice>
                <mc:Fallback>
                  <p:oleObj r:id="rId27" imgW="393700" imgH="4572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822" y="2861"/>
                          <a:ext cx="620" cy="7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椭圆 41"/>
          <p:cNvSpPr/>
          <p:nvPr>
            <p:custDataLst>
              <p:tags r:id="rId7"/>
            </p:custDataLst>
          </p:nvPr>
        </p:nvSpPr>
        <p:spPr>
          <a:xfrm>
            <a:off x="5349330" y="3548603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5775325" y="3359150"/>
            <a:ext cx="4464050" cy="457200"/>
            <a:chOff x="11183" y="5363"/>
            <a:chExt cx="7030" cy="720"/>
          </a:xfrm>
        </p:grpSpPr>
        <p:sp>
          <p:nvSpPr>
            <p:cNvPr id="40" name="文本框 29"/>
            <p:cNvSpPr txBox="1"/>
            <p:nvPr>
              <p:custDataLst>
                <p:tags r:id="rId9"/>
              </p:custDataLst>
            </p:nvPr>
          </p:nvSpPr>
          <p:spPr>
            <a:xfrm>
              <a:off x="11183" y="5403"/>
              <a:ext cx="7030" cy="68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spc="120">
                  <a:latin typeface="+mj-lt"/>
                  <a:ea typeface="+mj-ea"/>
                  <a:cs typeface="+mj-cs"/>
                </a:rPr>
                <a:t>梯度更新</a:t>
              </a:r>
            </a:p>
          </p:txBody>
        </p:sp>
        <p:graphicFrame>
          <p:nvGraphicFramePr>
            <p:cNvPr id="43" name="对象 4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010" y="5363"/>
            <a:ext cx="62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r:id="rId29" imgW="393700" imgH="457200" progId="Equation.KSEE3">
                    <p:embed/>
                  </p:oleObj>
                </mc:Choice>
                <mc:Fallback>
                  <p:oleObj r:id="rId29" imgW="393700" imgH="457200" progId="Equation.KSEE3">
                    <p:embed/>
                    <p:pic>
                      <p:nvPicPr>
                        <p:cNvPr id="0" name="图片 1031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3010" y="5363"/>
                          <a:ext cx="620" cy="7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31275" y="2959100"/>
          <a:ext cx="26797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Microsoft 公式 3.0 中文版" r:id="rId31" imgW="64312800" imgH="85344000" progId="Equation.3">
                  <p:embed/>
                </p:oleObj>
              </mc:Choice>
              <mc:Fallback>
                <p:oleObj name="Microsoft 公式 3.0 中文版" r:id="rId31" imgW="64312800" imgH="85344000" progId="Equation.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931275" y="2959100"/>
                        <a:ext cx="2679700" cy="35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5775325" y="3830320"/>
            <a:ext cx="4464050" cy="430530"/>
            <a:chOff x="11183" y="6105"/>
            <a:chExt cx="7030" cy="678"/>
          </a:xfrm>
        </p:grpSpPr>
        <p:sp>
          <p:nvSpPr>
            <p:cNvPr id="41" name="文本框 30"/>
            <p:cNvSpPr txBox="1"/>
            <p:nvPr>
              <p:custDataLst>
                <p:tags r:id="rId8"/>
              </p:custDataLst>
            </p:nvPr>
          </p:nvSpPr>
          <p:spPr>
            <a:xfrm>
              <a:off x="11183" y="6105"/>
              <a:ext cx="7030" cy="67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spc="120" dirty="0"/>
                <a:t>需要设置学习率   ，初始值设为</a:t>
              </a:r>
              <a:r>
                <a:rPr lang="en-US" altLang="zh-CN" sz="1400" spc="120" dirty="0"/>
                <a:t>1</a:t>
              </a:r>
            </a:p>
          </p:txBody>
        </p:sp>
        <p:graphicFrame>
          <p:nvGraphicFramePr>
            <p:cNvPr id="46" name="对象 4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538" y="6315"/>
            <a:ext cx="20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r:id="rId33" imgW="127000" imgH="177165" progId="Equation.KSEE3">
                    <p:embed/>
                  </p:oleObj>
                </mc:Choice>
                <mc:Fallback>
                  <p:oleObj r:id="rId33" imgW="127000" imgH="177165" progId="Equation.KSEE3">
                    <p:embed/>
                    <p:pic>
                      <p:nvPicPr>
                        <p:cNvPr id="0" name="图片 1033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3538" y="6315"/>
                          <a:ext cx="200" cy="2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对象 4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95178" y="621030"/>
          <a:ext cx="54546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r:id="rId35" imgW="545465" imgH="469900" progId="Equation.KSEE3">
                  <p:embed/>
                </p:oleObj>
              </mc:Choice>
              <mc:Fallback>
                <p:oleObj r:id="rId35" imgW="545465" imgH="4699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595178" y="621030"/>
                        <a:ext cx="54546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75811" y="1402715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r:id="rId37" imgW="584200" imgH="457200" progId="Equation.KSEE3">
                  <p:embed/>
                </p:oleObj>
              </mc:Choice>
              <mc:Fallback>
                <p:oleObj r:id="rId37" imgW="584200" imgH="4572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575811" y="1402715"/>
                        <a:ext cx="584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605790" y="431800"/>
            <a:ext cx="3128645" cy="647700"/>
          </a:xfrm>
        </p:spPr>
        <p:txBody>
          <a:bodyPr/>
          <a:lstStyle/>
          <a:p>
            <a:r>
              <a:rPr lang="zh-CN" altLang="en-US">
                <a:sym typeface="+mn-ea"/>
              </a:rPr>
              <a:t>反向传播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输出层</a:t>
            </a:r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794385" y="1452245"/>
            <a:ext cx="695960" cy="3455670"/>
            <a:chOff x="1251" y="2287"/>
            <a:chExt cx="1096" cy="5442"/>
          </a:xfrm>
        </p:grpSpPr>
        <p:sp>
          <p:nvSpPr>
            <p:cNvPr id="8" name="椭圆 7"/>
            <p:cNvSpPr/>
            <p:nvPr/>
          </p:nvSpPr>
          <p:spPr>
            <a:xfrm>
              <a:off x="1251" y="2287"/>
              <a:ext cx="1097" cy="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251" y="4578"/>
              <a:ext cx="1097" cy="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251" y="6751"/>
              <a:ext cx="1097" cy="97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r>
                <a:rPr lang="en-US" altLang="zh-CN" baseline="-25000" dirty="0"/>
                <a:t>1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128010" y="1452245"/>
            <a:ext cx="764540" cy="3455670"/>
            <a:chOff x="4926" y="2287"/>
            <a:chExt cx="1204" cy="5442"/>
          </a:xfrm>
        </p:grpSpPr>
        <p:sp>
          <p:nvSpPr>
            <p:cNvPr id="17" name="椭圆 16"/>
            <p:cNvSpPr/>
            <p:nvPr/>
          </p:nvSpPr>
          <p:spPr>
            <a:xfrm>
              <a:off x="5034" y="2287"/>
              <a:ext cx="1097" cy="9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4926" y="4578"/>
              <a:ext cx="1097" cy="9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4926" y="6751"/>
              <a:ext cx="1097" cy="97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r>
                <a:rPr lang="en-US" altLang="zh-CN" baseline="-25000" dirty="0"/>
                <a:t>2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672455" y="1969135"/>
            <a:ext cx="696595" cy="1991360"/>
            <a:chOff x="8933" y="3101"/>
            <a:chExt cx="1097" cy="3136"/>
          </a:xfrm>
        </p:grpSpPr>
        <p:sp>
          <p:nvSpPr>
            <p:cNvPr id="21" name="椭圆 20"/>
            <p:cNvSpPr/>
            <p:nvPr/>
          </p:nvSpPr>
          <p:spPr>
            <a:xfrm>
              <a:off x="8933" y="3101"/>
              <a:ext cx="1097" cy="97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y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8933" y="5259"/>
              <a:ext cx="1097" cy="97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y</a:t>
              </a:r>
              <a:r>
                <a:rPr lang="en-US" altLang="zh-CN" baseline="-25000"/>
                <a:t>2</a:t>
              </a:r>
            </a:p>
          </p:txBody>
        </p:sp>
      </p:grpSp>
      <p:cxnSp>
        <p:nvCxnSpPr>
          <p:cNvPr id="23" name="直接箭头连接符 22"/>
          <p:cNvCxnSpPr>
            <a:endCxn id="21" idx="2"/>
          </p:cNvCxnSpPr>
          <p:nvPr/>
        </p:nvCxnSpPr>
        <p:spPr>
          <a:xfrm>
            <a:off x="3938905" y="1878965"/>
            <a:ext cx="1733550" cy="40068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7"/>
          </p:cNvCxnSpPr>
          <p:nvPr/>
        </p:nvCxnSpPr>
        <p:spPr>
          <a:xfrm flipV="1">
            <a:off x="3722370" y="2505075"/>
            <a:ext cx="1950085" cy="492760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</p:cNvCxnSpPr>
          <p:nvPr/>
        </p:nvCxnSpPr>
        <p:spPr>
          <a:xfrm flipV="1">
            <a:off x="3824605" y="2632075"/>
            <a:ext cx="1974850" cy="19653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  <a:alpha val="50000"/>
              </a:schemeClr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80548" y="1716405"/>
          <a:ext cx="8629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r:id="rId6" imgW="862965" imgH="228600" progId="Equation.KSEE3">
                  <p:embed/>
                </p:oleObj>
              </mc:Choice>
              <mc:Fallback>
                <p:oleObj r:id="rId6" imgW="862965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80548" y="1716405"/>
                        <a:ext cx="8629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21848" y="2361565"/>
          <a:ext cx="8629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r:id="rId8" imgW="862965" imgH="228600" progId="Equation.KSEE3">
                  <p:embed/>
                </p:oleObj>
              </mc:Choice>
              <mc:Fallback>
                <p:oleObj r:id="rId8" imgW="862965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21848" y="2361565"/>
                        <a:ext cx="8629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>
            <a:endCxn id="22" idx="2"/>
          </p:cNvCxnSpPr>
          <p:nvPr/>
        </p:nvCxnSpPr>
        <p:spPr>
          <a:xfrm>
            <a:off x="3656330" y="2104390"/>
            <a:ext cx="2016125" cy="154559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837305" y="3404870"/>
            <a:ext cx="1733550" cy="314325"/>
          </a:xfrm>
          <a:prstGeom prst="straightConnector1">
            <a:avLst/>
          </a:prstGeom>
          <a:ln w="19050">
            <a:solidFill>
              <a:schemeClr val="accent6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894455" y="3985895"/>
            <a:ext cx="1819275" cy="6858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  <a:alpha val="50000"/>
              </a:schemeClr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76956" y="2279650"/>
          <a:ext cx="876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r:id="rId10" imgW="876300" imgH="228600" progId="Equation.KSEE3">
                  <p:embed/>
                </p:oleObj>
              </mc:Choice>
              <mc:Fallback>
                <p:oleObj r:id="rId10" imgW="8763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76956" y="2279650"/>
                        <a:ext cx="876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/>
          <p:nvPr/>
        </p:nvGraphicFramePr>
        <p:xfrm>
          <a:off x="3894455" y="3205480"/>
          <a:ext cx="851535" cy="1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r:id="rId12" imgW="876300" imgH="228600" progId="Equation.KSEE3">
                  <p:embed/>
                </p:oleObj>
              </mc:Choice>
              <mc:Fallback>
                <p:oleObj r:id="rId12" imgW="876300" imgH="228600" progId="Equation.KSEE3">
                  <p:embed/>
                  <p:pic>
                    <p:nvPicPr>
                      <p:cNvPr id="0" name="图片 3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94455" y="3205480"/>
                        <a:ext cx="851535" cy="19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407708" y="1444625"/>
          <a:ext cx="23495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Microsoft 公式 3.0 中文版" r:id="rId14" imgW="56388000" imgH="56997600" progId="Equation.3">
                  <p:embed/>
                </p:oleObj>
              </mc:Choice>
              <mc:Fallback>
                <p:oleObj name="Microsoft 公式 3.0 中文版" r:id="rId14" imgW="56388000" imgH="569976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07708" y="1444625"/>
                        <a:ext cx="2349500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80088" y="1666875"/>
          <a:ext cx="838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Unknown" r:id="rId16" imgW="20116800" imgH="5791200" progId="Equation.3">
                  <p:embed/>
                </p:oleObj>
              </mc:Choice>
              <mc:Fallback>
                <p:oleObj name="Unknown" r:id="rId16" imgW="20116800" imgH="57912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80088" y="1666875"/>
                        <a:ext cx="838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74180" y="4114800"/>
          <a:ext cx="27940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Microsoft 公式 3.0 中文版" r:id="rId18" imgW="67056000" imgH="55473600" progId="Equation.3">
                  <p:embed/>
                </p:oleObj>
              </mc:Choice>
              <mc:Fallback>
                <p:oleObj name="Microsoft 公式 3.0 中文版" r:id="rId18" imgW="67056000" imgH="55473600" progId="Equation.3">
                  <p:embed/>
                  <p:pic>
                    <p:nvPicPr>
                      <p:cNvPr id="0" name="对象 3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874180" y="4114800"/>
                        <a:ext cx="2794000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605463" y="4157663"/>
          <a:ext cx="850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Microsoft 公式 3.0 中文版" r:id="rId20" imgW="20421600" imgH="5791200" progId="Equation.3">
                  <p:embed/>
                </p:oleObj>
              </mc:Choice>
              <mc:Fallback>
                <p:oleObj name="Microsoft 公式 3.0 中文版" r:id="rId20" imgW="20421600" imgH="5791200" progId="Equation.3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05463" y="4157663"/>
                        <a:ext cx="850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4003675" y="4127500"/>
          <a:ext cx="749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Microsoft 公式 3.0 中文版" r:id="rId22" imgW="17983200" imgH="5181600" progId="Equation.3">
                  <p:embed/>
                </p:oleObj>
              </mc:Choice>
              <mc:Fallback>
                <p:oleObj name="Microsoft 公式 3.0 中文版" r:id="rId22" imgW="17983200" imgH="5181600" progId="Equation.3">
                  <p:embed/>
                  <p:pic>
                    <p:nvPicPr>
                      <p:cNvPr id="0" name="对象 3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03675" y="4127500"/>
                        <a:ext cx="749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5141595" y="2489989"/>
            <a:ext cx="1681480" cy="31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046920" y="2757383"/>
            <a:ext cx="1620156" cy="1790911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/>
          <p:nvPr>
            <p:extLst>
              <p:ext uri="{D42A27DB-BD31-4B8C-83A1-F6EECF244321}">
                <p14:modId xmlns:p14="http://schemas.microsoft.com/office/powerpoint/2010/main" val="646133923"/>
              </p:ext>
            </p:extLst>
          </p:nvPr>
        </p:nvGraphicFramePr>
        <p:xfrm>
          <a:off x="5861685" y="2290599"/>
          <a:ext cx="241300" cy="1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r:id="rId4" imgW="266700" imgH="228600" progId="Equation.KSEE3">
                  <p:embed/>
                </p:oleObj>
              </mc:Choice>
              <mc:Fallback>
                <p:oleObj r:id="rId4" imgW="266700" imgH="228600" progId="Equation.KSEE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1685" y="2290599"/>
                        <a:ext cx="241300" cy="19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624110965"/>
              </p:ext>
            </p:extLst>
          </p:nvPr>
        </p:nvGraphicFramePr>
        <p:xfrm>
          <a:off x="5730240" y="2888769"/>
          <a:ext cx="241300" cy="1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r:id="rId6" imgW="266700" imgH="228600" progId="Equation.KSEE3">
                  <p:embed/>
                </p:oleObj>
              </mc:Choice>
              <mc:Fallback>
                <p:oleObj r:id="rId6" imgW="266700" imgH="228600" progId="Equation.KSEE3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30240" y="2888769"/>
                        <a:ext cx="241300" cy="19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106483"/>
              </p:ext>
            </p:extLst>
          </p:nvPr>
        </p:nvGraphicFramePr>
        <p:xfrm>
          <a:off x="10148888" y="2668588"/>
          <a:ext cx="73025" cy="2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Microsoft 公式 3.0 中文版" r:id="rId8" imgW="1752480" imgH="482400" progId="Equation.3">
                  <p:embed/>
                </p:oleObj>
              </mc:Choice>
              <mc:Fallback>
                <p:oleObj name="Microsoft 公式 3.0 中文版" r:id="rId8" imgW="1752480" imgH="482400" progId="Equation.3">
                  <p:embed/>
                  <p:pic>
                    <p:nvPicPr>
                      <p:cNvPr id="0" name="对象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48888" y="2668588"/>
                        <a:ext cx="73025" cy="2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6806674" y="2012470"/>
            <a:ext cx="1760277" cy="1729117"/>
            <a:chOff x="6806674" y="1503516"/>
            <a:chExt cx="1760277" cy="1729117"/>
          </a:xfrm>
        </p:grpSpPr>
        <p:sp>
          <p:nvSpPr>
            <p:cNvPr id="3" name="椭圆 2"/>
            <p:cNvSpPr/>
            <p:nvPr/>
          </p:nvSpPr>
          <p:spPr>
            <a:xfrm>
              <a:off x="6818630" y="1503516"/>
              <a:ext cx="1748321" cy="172338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15"/>
            <p:cNvSpPr/>
            <p:nvPr/>
          </p:nvSpPr>
          <p:spPr>
            <a:xfrm>
              <a:off x="6806674" y="1503517"/>
              <a:ext cx="922488" cy="1729116"/>
            </a:xfrm>
            <a:custGeom>
              <a:avLst/>
              <a:gdLst>
                <a:gd name="connsiteX0" fmla="*/ 0 w 1683"/>
                <a:gd name="connsiteY0" fmla="*/ 1683 h 3366"/>
                <a:gd name="connsiteX1" fmla="*/ 1683 w 1683"/>
                <a:gd name="connsiteY1" fmla="*/ 0 h 3366"/>
                <a:gd name="connsiteX2" fmla="*/ 1683 w 1683"/>
                <a:gd name="connsiteY2" fmla="*/ 3366 h 3366"/>
                <a:gd name="connsiteX3" fmla="*/ 0 w 1683"/>
                <a:gd name="connsiteY3" fmla="*/ 1683 h 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3" h="3366">
                  <a:moveTo>
                    <a:pt x="0" y="1683"/>
                  </a:moveTo>
                  <a:cubicBezTo>
                    <a:pt x="0" y="754"/>
                    <a:pt x="754" y="0"/>
                    <a:pt x="1683" y="0"/>
                  </a:cubicBezTo>
                  <a:lnTo>
                    <a:pt x="1683" y="3366"/>
                  </a:lnTo>
                  <a:cubicBezTo>
                    <a:pt x="754" y="3366"/>
                    <a:pt x="0" y="2612"/>
                    <a:pt x="0" y="168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854190" y="2121502"/>
            <a:ext cx="852805" cy="797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6" r:id="rId10" imgW="482600" imgH="342900" progId="Equation.KSEE3">
                    <p:embed/>
                  </p:oleObj>
                </mc:Choice>
                <mc:Fallback>
                  <p:oleObj r:id="rId10" imgW="482600" imgH="342900" progId="Equation.KSEE3">
                    <p:embed/>
                    <p:pic>
                      <p:nvPicPr>
                        <p:cNvPr id="0" name="对象 1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854190" y="2121502"/>
                          <a:ext cx="852805" cy="7975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/>
            <p:nvPr/>
          </p:nvGraphicFramePr>
          <p:xfrm>
            <a:off x="7720594" y="2046045"/>
            <a:ext cx="807720" cy="805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r:id="rId12" imgW="464185" imgH="440690" progId="Equation.KSEE3">
                    <p:embed/>
                  </p:oleObj>
                </mc:Choice>
                <mc:Fallback>
                  <p:oleObj r:id="rId12" imgW="464185" imgH="440690" progId="Equation.KSEE3">
                    <p:embed/>
                    <p:pic>
                      <p:nvPicPr>
                        <p:cNvPr id="0" name="对象 2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720594" y="2046045"/>
                          <a:ext cx="807720" cy="805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上弧形箭头 30"/>
          <p:cNvSpPr/>
          <p:nvPr/>
        </p:nvSpPr>
        <p:spPr>
          <a:xfrm flipH="1">
            <a:off x="3884641" y="938537"/>
            <a:ext cx="1058545" cy="728345"/>
          </a:xfrm>
          <a:prstGeom prst="curved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10500000" rev="0"/>
              </a:camera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27000">
                  <a:schemeClr val="accent2">
                    <a:lumMod val="75000"/>
                  </a:schemeClr>
                </a:glow>
              </a:effectLst>
            </a:endParaRPr>
          </a:p>
        </p:txBody>
      </p:sp>
      <p:sp>
        <p:nvSpPr>
          <p:cNvPr id="15" name="上弧形箭头 31"/>
          <p:cNvSpPr/>
          <p:nvPr/>
        </p:nvSpPr>
        <p:spPr>
          <a:xfrm rot="517151" flipH="1">
            <a:off x="4972125" y="898262"/>
            <a:ext cx="4872276" cy="1433733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10500000" rev="0"/>
              </a:camera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上弧形箭头 32"/>
          <p:cNvSpPr/>
          <p:nvPr/>
        </p:nvSpPr>
        <p:spPr>
          <a:xfrm flipH="1">
            <a:off x="2817070" y="835985"/>
            <a:ext cx="1263015" cy="933450"/>
          </a:xfrm>
          <a:prstGeom prst="curvedDownArrow">
            <a:avLst/>
          </a:prstGeom>
          <a:solidFill>
            <a:schemeClr val="accent2">
              <a:lumMod val="5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10500000" rev="0"/>
              </a:camera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22156" y="1535599"/>
            <a:ext cx="1424764" cy="1420774"/>
            <a:chOff x="1321761" y="2751151"/>
            <a:chExt cx="1424764" cy="1420774"/>
          </a:xfrm>
        </p:grpSpPr>
        <p:sp>
          <p:nvSpPr>
            <p:cNvPr id="19" name="椭圆 18"/>
            <p:cNvSpPr/>
            <p:nvPr/>
          </p:nvSpPr>
          <p:spPr>
            <a:xfrm>
              <a:off x="1352868" y="2751151"/>
              <a:ext cx="1393657" cy="142077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</a:t>
              </a:r>
              <a:endParaRPr lang="zh-CN" altLang="en-US" dirty="0"/>
            </a:p>
          </p:txBody>
        </p:sp>
        <p:sp>
          <p:nvSpPr>
            <p:cNvPr id="20" name="任意多边形 15"/>
            <p:cNvSpPr/>
            <p:nvPr/>
          </p:nvSpPr>
          <p:spPr>
            <a:xfrm>
              <a:off x="1321761" y="2757130"/>
              <a:ext cx="706058" cy="1414795"/>
            </a:xfrm>
            <a:custGeom>
              <a:avLst/>
              <a:gdLst>
                <a:gd name="connsiteX0" fmla="*/ 0 w 1683"/>
                <a:gd name="connsiteY0" fmla="*/ 1683 h 3366"/>
                <a:gd name="connsiteX1" fmla="*/ 1683 w 1683"/>
                <a:gd name="connsiteY1" fmla="*/ 0 h 3366"/>
                <a:gd name="connsiteX2" fmla="*/ 1683 w 1683"/>
                <a:gd name="connsiteY2" fmla="*/ 3366 h 3366"/>
                <a:gd name="connsiteX3" fmla="*/ 0 w 1683"/>
                <a:gd name="connsiteY3" fmla="*/ 1683 h 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3" h="3366">
                  <a:moveTo>
                    <a:pt x="0" y="1683"/>
                  </a:moveTo>
                  <a:cubicBezTo>
                    <a:pt x="0" y="754"/>
                    <a:pt x="754" y="0"/>
                    <a:pt x="1683" y="0"/>
                  </a:cubicBezTo>
                  <a:lnTo>
                    <a:pt x="1683" y="3366"/>
                  </a:lnTo>
                  <a:cubicBezTo>
                    <a:pt x="754" y="3366"/>
                    <a:pt x="0" y="2612"/>
                    <a:pt x="0" y="168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1538226" y="3268815"/>
            <a:ext cx="520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8" name="Unknown" r:id="rId14" imgW="12496800" imgH="10972800" progId="Equation.3">
                    <p:embed/>
                  </p:oleObj>
                </mc:Choice>
                <mc:Fallback>
                  <p:oleObj name="Unknown" r:id="rId14" imgW="12496800" imgH="10972800" progId="Equation.3">
                    <p:embed/>
                    <p:pic>
                      <p:nvPicPr>
                        <p:cNvPr id="0" name="图片 445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538226" y="3268815"/>
                          <a:ext cx="5207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2109391" y="3277305"/>
            <a:ext cx="533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9" name="Unknown" r:id="rId16" imgW="12801600" imgH="10972800" progId="Equation.3">
                    <p:embed/>
                  </p:oleObj>
                </mc:Choice>
                <mc:Fallback>
                  <p:oleObj name="Unknown" r:id="rId16" imgW="12801600" imgH="10972800" progId="Equation.3">
                    <p:embed/>
                    <p:pic>
                      <p:nvPicPr>
                        <p:cNvPr id="0" name="图片 446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09391" y="3277305"/>
                          <a:ext cx="5334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4" name="直接箭头连接符 23"/>
          <p:cNvCxnSpPr/>
          <p:nvPr/>
        </p:nvCxnSpPr>
        <p:spPr>
          <a:xfrm>
            <a:off x="1840726" y="2230428"/>
            <a:ext cx="1681480" cy="31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31210"/>
              </p:ext>
            </p:extLst>
          </p:nvPr>
        </p:nvGraphicFramePr>
        <p:xfrm>
          <a:off x="2517891" y="1682269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Unknown" r:id="rId18" imgW="10363200" imgH="10972800" progId="Equation.3">
                  <p:embed/>
                </p:oleObj>
              </mc:Choice>
              <mc:Fallback>
                <p:oleObj name="Unknown" r:id="rId18" imgW="10363200" imgH="10972800" progId="Equation.3">
                  <p:embed/>
                  <p:pic>
                    <p:nvPicPr>
                      <p:cNvPr id="0" name="图片 446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17891" y="1682269"/>
                        <a:ext cx="431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71388"/>
              </p:ext>
            </p:extLst>
          </p:nvPr>
        </p:nvGraphicFramePr>
        <p:xfrm>
          <a:off x="1548961" y="2053263"/>
          <a:ext cx="24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Unknown" r:id="rId20" imgW="5791200" imgH="8534400" progId="Equation.3">
                  <p:embed/>
                </p:oleObj>
              </mc:Choice>
              <mc:Fallback>
                <p:oleObj name="Unknown" r:id="rId20" imgW="5791200" imgH="8534400" progId="Equation.3">
                  <p:embed/>
                  <p:pic>
                    <p:nvPicPr>
                      <p:cNvPr id="0" name="图片 446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48961" y="2053263"/>
                        <a:ext cx="2413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>
            <p:extLst>
              <p:ext uri="{D42A27DB-BD31-4B8C-83A1-F6EECF244321}">
                <p14:modId xmlns:p14="http://schemas.microsoft.com/office/powerpoint/2010/main" val="3076584193"/>
              </p:ext>
            </p:extLst>
          </p:nvPr>
        </p:nvGraphicFramePr>
        <p:xfrm>
          <a:off x="641286" y="3626424"/>
          <a:ext cx="3606482" cy="232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Kingsoft Equation 3.0" r:id="rId22" imgW="2171520" imgH="2184120" progId="Equation.3">
                  <p:embed/>
                </p:oleObj>
              </mc:Choice>
              <mc:Fallback>
                <p:oleObj name="Kingsoft Equation 3.0" r:id="rId22" imgW="2171520" imgH="2184120" progId="Equation.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1286" y="3626424"/>
                        <a:ext cx="3606482" cy="2329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303613"/>
              </p:ext>
            </p:extLst>
          </p:nvPr>
        </p:nvGraphicFramePr>
        <p:xfrm>
          <a:off x="9084497" y="2812127"/>
          <a:ext cx="1850090" cy="383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Kingsoft Equation 3.0" r:id="rId24" imgW="1498320" imgH="3098520" progId="Equation.3">
                  <p:embed/>
                </p:oleObj>
              </mc:Choice>
              <mc:Fallback>
                <p:oleObj name="Kingsoft Equation 3.0" r:id="rId24" imgW="1498320" imgH="3098520" progId="Equation.3">
                  <p:embed/>
                  <p:pic>
                    <p:nvPicPr>
                      <p:cNvPr id="0" name="图片 446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084497" y="2812127"/>
                        <a:ext cx="1850090" cy="3835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6796148" y="3929884"/>
            <a:ext cx="1760277" cy="1729117"/>
            <a:chOff x="6806674" y="1503516"/>
            <a:chExt cx="1760277" cy="1729117"/>
          </a:xfrm>
        </p:grpSpPr>
        <p:sp>
          <p:nvSpPr>
            <p:cNvPr id="31" name="椭圆 30"/>
            <p:cNvSpPr/>
            <p:nvPr/>
          </p:nvSpPr>
          <p:spPr>
            <a:xfrm>
              <a:off x="6818630" y="1503516"/>
              <a:ext cx="1748321" cy="172338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15"/>
            <p:cNvSpPr/>
            <p:nvPr/>
          </p:nvSpPr>
          <p:spPr>
            <a:xfrm>
              <a:off x="6806674" y="1503517"/>
              <a:ext cx="922488" cy="1729116"/>
            </a:xfrm>
            <a:custGeom>
              <a:avLst/>
              <a:gdLst>
                <a:gd name="connsiteX0" fmla="*/ 0 w 1683"/>
                <a:gd name="connsiteY0" fmla="*/ 1683 h 3366"/>
                <a:gd name="connsiteX1" fmla="*/ 1683 w 1683"/>
                <a:gd name="connsiteY1" fmla="*/ 0 h 3366"/>
                <a:gd name="connsiteX2" fmla="*/ 1683 w 1683"/>
                <a:gd name="connsiteY2" fmla="*/ 3366 h 3366"/>
                <a:gd name="connsiteX3" fmla="*/ 0 w 1683"/>
                <a:gd name="connsiteY3" fmla="*/ 1683 h 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3" h="3366">
                  <a:moveTo>
                    <a:pt x="0" y="1683"/>
                  </a:moveTo>
                  <a:cubicBezTo>
                    <a:pt x="0" y="754"/>
                    <a:pt x="754" y="0"/>
                    <a:pt x="1683" y="0"/>
                  </a:cubicBezTo>
                  <a:lnTo>
                    <a:pt x="1683" y="3366"/>
                  </a:lnTo>
                  <a:cubicBezTo>
                    <a:pt x="754" y="3366"/>
                    <a:pt x="0" y="2612"/>
                    <a:pt x="0" y="168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3" name="对象 3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842552" y="2121159"/>
            <a:ext cx="876300" cy="798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4" name="Kingsoft Equation 3.0" r:id="rId26" imgW="11887200" imgH="8229600" progId="Equation.3">
                    <p:embed/>
                  </p:oleObj>
                </mc:Choice>
                <mc:Fallback>
                  <p:oleObj name="Kingsoft Equation 3.0" r:id="rId26" imgW="11887200" imgH="8229600" progId="Equation.3">
                    <p:embed/>
                    <p:pic>
                      <p:nvPicPr>
                        <p:cNvPr id="0" name="对象 1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42552" y="2121159"/>
                          <a:ext cx="876300" cy="798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/>
            <p:nvPr/>
          </p:nvGraphicFramePr>
          <p:xfrm>
            <a:off x="7758539" y="2124334"/>
            <a:ext cx="730250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" name="Kingsoft Equation 3.0" r:id="rId28" imgW="10058400" imgH="8534400" progId="Equation.3">
                    <p:embed/>
                  </p:oleObj>
                </mc:Choice>
                <mc:Fallback>
                  <p:oleObj name="Kingsoft Equation 3.0" r:id="rId28" imgW="10058400" imgH="8534400" progId="Equation.3">
                    <p:embed/>
                    <p:pic>
                      <p:nvPicPr>
                        <p:cNvPr id="0" name="对象 12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58539" y="2124334"/>
                          <a:ext cx="730250" cy="649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4775" y="213535"/>
            <a:ext cx="3128645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反向传播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隐藏</a:t>
            </a:r>
            <a:r>
              <a:rPr dirty="0">
                <a:sym typeface="+mn-ea"/>
              </a:rPr>
              <a:t>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0067ed6-c3ce-4f6d-b5ae-2d2b5de0a40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i"/>
  <p:tag name="KSO_WM_UNIT_INDEX" val="1_2"/>
  <p:tag name="KSO_WM_UNIT_ID" val="diagram160133_4*m_i*1_2"/>
  <p:tag name="KSO_WM_UNIT_CLEAR" val="1"/>
  <p:tag name="KSO_WM_UNIT_LAYERLEVEL" val="1_1"/>
  <p:tag name="KSO_WM_DIAGRAM_GROUP_CODE" val="m1-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i"/>
  <p:tag name="KSO_WM_UNIT_INDEX" val="1_3"/>
  <p:tag name="KSO_WM_UNIT_ID" val="diagram160133_4*m_i*1_3"/>
  <p:tag name="KSO_WM_UNIT_CLEAR" val="1"/>
  <p:tag name="KSO_WM_UNIT_LAYERLEVEL" val="1_1"/>
  <p:tag name="KSO_WM_DIAGRAM_GROUP_CODE" val="m1-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f"/>
  <p:tag name="KSO_WM_UNIT_INDEX" val="1_1_1"/>
  <p:tag name="KSO_WM_UNIT_ID" val="diagram160133_4*m_h_f*1_1_1"/>
  <p:tag name="KSO_WM_UNIT_CLEAR" val="1"/>
  <p:tag name="KSO_WM_UNIT_LAYERLEVEL" val="1_1_1"/>
  <p:tag name="KSO_WM_UNIT_VALUE" val="16"/>
  <p:tag name="KSO_WM_UNIT_HIGHLIGHT" val="0"/>
  <p:tag name="KSO_WM_UNIT_COMPATIBLE" val="0"/>
  <p:tag name="KSO_WM_DIAGRAM_GROUP_CODE" val="m1-1"/>
  <p:tag name="KSO_WM_UNIT_PRESET_TEXT_INDEX" val="4"/>
  <p:tag name="KSO_WM_UNIT_PRESET_TEXT_LEN" val="27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a"/>
  <p:tag name="KSO_WM_UNIT_INDEX" val="1_1_1"/>
  <p:tag name="KSO_WM_UNIT_ID" val="diagram160133_4*m_h_a*1_1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 IPSUM "/>
  <p:tag name="KSO_WM_UNIT_TEXT_FILL_FORE_SCHEMECOLOR_INDEX" val="5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f"/>
  <p:tag name="KSO_WM_UNIT_INDEX" val="1_3_1"/>
  <p:tag name="KSO_WM_UNIT_ID" val="diagram160133_4*m_h_f*1_3_1"/>
  <p:tag name="KSO_WM_UNIT_CLEAR" val="1"/>
  <p:tag name="KSO_WM_UNIT_LAYERLEVEL" val="1_1_1"/>
  <p:tag name="KSO_WM_UNIT_VALUE" val="16"/>
  <p:tag name="KSO_WM_UNIT_HIGHLIGHT" val="0"/>
  <p:tag name="KSO_WM_UNIT_COMPATIBLE" val="0"/>
  <p:tag name="KSO_WM_DIAGRAM_GROUP_CODE" val="m1-1"/>
  <p:tag name="KSO_WM_UNIT_PRESET_TEXT_INDEX" val="4"/>
  <p:tag name="KSO_WM_UNIT_PRESET_TEXT_LEN" val="27"/>
  <p:tag name="KSO_WM_UNIT_TEXT_FILL_FORE_SCHEMECOLOR_INDEX" val="13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a"/>
  <p:tag name="KSO_WM_UNIT_INDEX" val="1_3_1"/>
  <p:tag name="KSO_WM_UNIT_ID" val="diagram160133_4*m_h_a*1_3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 IPSUM "/>
  <p:tag name="KSO_WM_UNIT_TEXT_FILL_FORE_SCHEMECOLOR_INDEX" val="6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a"/>
  <p:tag name="KSO_WM_UNIT_INDEX" val="1_2_1"/>
  <p:tag name="KSO_WM_UNIT_ID" val="diagram160133_4*m_h_a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 IPSUM "/>
  <p:tag name="KSO_WM_UNIT_TEXT_FILL_FORE_SCHEMECOLOR_INDEX" val="6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f"/>
  <p:tag name="KSO_WM_UNIT_INDEX" val="1_2_1"/>
  <p:tag name="KSO_WM_UNIT_ID" val="diagram160133_4*m_h_f*1_2_1"/>
  <p:tag name="KSO_WM_UNIT_CLEAR" val="1"/>
  <p:tag name="KSO_WM_UNIT_LAYERLEVEL" val="1_1_1"/>
  <p:tag name="KSO_WM_UNIT_VALUE" val="16"/>
  <p:tag name="KSO_WM_UNIT_HIGHLIGHT" val="0"/>
  <p:tag name="KSO_WM_UNIT_COMPATIBLE" val="0"/>
  <p:tag name="KSO_WM_DIAGRAM_GROUP_CODE" val="m1-1"/>
  <p:tag name="KSO_WM_UNIT_PRESET_TEXT_INDEX" val="4"/>
  <p:tag name="KSO_WM_UNIT_PRESET_TEXT_LEN" val="27"/>
  <p:tag name="KSO_WM_UNIT_TEXT_FILL_FORE_SCHEMECOLOR_INDEX" val="13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4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4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4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187308_4*m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187308_4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187308_4*m_h_a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187308_4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251_5"/>
  <p:tag name="KSO_WM_TEMPLATE_SUBCATEGORY" val="0"/>
  <p:tag name="KSO_WM_SLIDE_TYPE" val="contents"/>
  <p:tag name="KSO_WM_SLIDE_SUBTYPE" val="diag"/>
  <p:tag name="KSO_WM_SLIDE_ITEM_CNT" val="3"/>
  <p:tag name="KSO_WM_SLIDE_INDEX" val="5"/>
  <p:tag name="KSO_WM_TAG_VERSION" val="1.0"/>
  <p:tag name="KSO_WM_BEAUTIFY_FLAG" val="#wm#"/>
  <p:tag name="KSO_WM_TEMPLATE_CATEGORY" val="custom"/>
  <p:tag name="KSO_WM_TEMPLATE_INDEX" val="20200251"/>
  <p:tag name="KSO_WM_DIAGRAM_GROUP_CODE" val="l1-1"/>
  <p:tag name="KSO_WM_SLIDE_DIAGTYPE" val="l"/>
  <p:tag name="KSO_WM_SLIDE_LAYOUT" val="a_b_l"/>
  <p:tag name="KSO_WM_SLIDE_LAYOUT_CNT" val="1_1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0251_5*i*1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5*i*2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5*i*3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5*b*1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ISCONTENTSTITLE" val="1"/>
  <p:tag name="KSO_WM_UNIT_PRESET_TEXT" val="CONTENTS"/>
  <p:tag name="KSO_WM_UNIT_NOCLEAR" val="0"/>
  <p:tag name="KSO_WM_UNIT_VALUE" val="8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5*a*1"/>
  <p:tag name="KSO_WM_TEMPLATE_CATEGORY" val="custom"/>
  <p:tag name="KSO_WM_TEMPLATE_INDEX" val="20200251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1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1_5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5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1_2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1_3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f*1_1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UNIT_PRESET_TEXT" val="点击添加小标题"/>
  <p:tag name="KSO_WM_UNIT_NOCLEAR" val="0"/>
  <p:tag name="KSO_WM_UNIT_VALUE" val="8"/>
  <p:tag name="KSO_WM_DIAGRAM_GROUP_CODE" val="l1-1"/>
  <p:tag name="KSO_WM_UNIT_TYPE" val="l_h_f"/>
  <p:tag name="KSO_WM_UNIT_INDEX" val="1_1_1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1_4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4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2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2_2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2_3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f*1_2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UNIT_PRESET_TEXT" val="点击添加小标题"/>
  <p:tag name="KSO_WM_UNIT_NOCLEAR" val="0"/>
  <p:tag name="KSO_WM_UNIT_VALUE" val="8"/>
  <p:tag name="KSO_WM_DIAGRAM_GROUP_CODE" val="l1-1"/>
  <p:tag name="KSO_WM_UNIT_TYPE" val="l_h_f"/>
  <p:tag name="KSO_WM_UNIT_INDEX" val="1_2_1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2_4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4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2_5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5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3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3_2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3_3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3_4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f*1_3_1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UNIT_PRESET_TEXT" val="点击添加小标题"/>
  <p:tag name="KSO_WM_UNIT_NOCLEAR" val="0"/>
  <p:tag name="KSO_WM_UNIT_VALUE" val="8"/>
  <p:tag name="KSO_WM_DIAGRAM_GROUP_CODE" val="l1-1"/>
  <p:tag name="KSO_WM_UNIT_TYPE" val="l_h_f"/>
  <p:tag name="KSO_WM_UNIT_INDEX" val="1_3_1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51_4*l_h_i*1_3_5"/>
  <p:tag name="KSO_WM_TEMPLATE_CATEGORY" val="custom"/>
  <p:tag name="KSO_WM_TEMPLATE_INDEX" val="2020025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5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f"/>
  <p:tag name="KSO_WM_UNIT_INDEX" val="1_2_1"/>
  <p:tag name="KSO_WM_UNIT_ID" val="diagram160133_4*m_h_f*1_2_1"/>
  <p:tag name="KSO_WM_UNIT_CLEAR" val="1"/>
  <p:tag name="KSO_WM_UNIT_LAYERLEVEL" val="1_1_1"/>
  <p:tag name="KSO_WM_UNIT_VALUE" val="16"/>
  <p:tag name="KSO_WM_UNIT_HIGHLIGHT" val="0"/>
  <p:tag name="KSO_WM_UNIT_COMPATIBLE" val="0"/>
  <p:tag name="KSO_WM_DIAGRAM_GROUP_CODE" val="m1-1"/>
  <p:tag name="KSO_WM_UNIT_PRESET_TEXT_INDEX" val="4"/>
  <p:tag name="KSO_WM_UNIT_PRESET_TEXT_LEN" val="27"/>
  <p:tag name="KSO_WM_UNIT_TEXT_FILL_FORE_SCHEMECOLOR_INDEX" val="13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a"/>
  <p:tag name="KSO_WM_UNIT_INDEX" val="1_2_1"/>
  <p:tag name="KSO_WM_UNIT_ID" val="diagram160133_4*m_h_a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 IPSUM "/>
  <p:tag name="KSO_WM_UNIT_TEXT_FILL_FORE_SCHEMECOLOR_INDEX" val="6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i"/>
  <p:tag name="KSO_WM_UNIT_INDEX" val="1_2"/>
  <p:tag name="KSO_WM_UNIT_ID" val="diagram160133_4*m_i*1_2"/>
  <p:tag name="KSO_WM_UNIT_CLEAR" val="1"/>
  <p:tag name="KSO_WM_UNIT_LAYERLEVEL" val="1_1"/>
  <p:tag name="KSO_WM_DIAGRAM_GROUP_CODE" val="m1-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i"/>
  <p:tag name="KSO_WM_UNIT_INDEX" val="1_1"/>
  <p:tag name="KSO_WM_UNIT_ID" val="diagram160133_4*m_i*1_1"/>
  <p:tag name="KSO_WM_UNIT_CLEAR" val="1"/>
  <p:tag name="KSO_WM_UNIT_LAYERLEVEL" val="1_1"/>
  <p:tag name="KSO_WM_DIAGRAM_GROUP_CODE" val="m1-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263</Words>
  <Application>Microsoft Office PowerPoint</Application>
  <PresentationFormat>宽屏</PresentationFormat>
  <Paragraphs>79</Paragraphs>
  <Slides>11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微软雅黑</vt:lpstr>
      <vt:lpstr>Arial</vt:lpstr>
      <vt:lpstr>Calibri</vt:lpstr>
      <vt:lpstr>Calibri Light</vt:lpstr>
      <vt:lpstr>Office 主题​​</vt:lpstr>
      <vt:lpstr>WPS 公式 3.0</vt:lpstr>
      <vt:lpstr>Microsoft 公式 3.0 中文版</vt:lpstr>
      <vt:lpstr>Unknown</vt:lpstr>
      <vt:lpstr>Kingsoft Equation 3.0</vt:lpstr>
      <vt:lpstr>神经网络进阶</vt:lpstr>
      <vt:lpstr>PowerPoint 演示文稿</vt:lpstr>
      <vt:lpstr>神经元</vt:lpstr>
      <vt:lpstr>PowerPoint 演示文稿</vt:lpstr>
      <vt:lpstr>PowerPoint 演示文稿</vt:lpstr>
      <vt:lpstr>前向传播</vt:lpstr>
      <vt:lpstr>PowerPoint 演示文稿</vt:lpstr>
      <vt:lpstr>反向传播-输出层</vt:lpstr>
      <vt:lpstr>PowerPoint 演示文稿</vt:lpstr>
      <vt:lpstr>单击此处添加标题</vt:lpstr>
      <vt:lpstr>梯度下降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神经网络进阶</dc:title>
  <dc:creator/>
  <cp:lastModifiedBy>星星 邵</cp:lastModifiedBy>
  <cp:revision>64</cp:revision>
  <dcterms:created xsi:type="dcterms:W3CDTF">2019-04-02T09:47:00Z</dcterms:created>
  <dcterms:modified xsi:type="dcterms:W3CDTF">2019-04-12T09:26:35Z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