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929A-A3CA-4A4D-A0D6-5F810CFC0F4B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93FA-C40F-4819-9E18-955AA2B47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01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929A-A3CA-4A4D-A0D6-5F810CFC0F4B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93FA-C40F-4819-9E18-955AA2B47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10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929A-A3CA-4A4D-A0D6-5F810CFC0F4B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93FA-C40F-4819-9E18-955AA2B47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27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929A-A3CA-4A4D-A0D6-5F810CFC0F4B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93FA-C40F-4819-9E18-955AA2B47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89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929A-A3CA-4A4D-A0D6-5F810CFC0F4B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93FA-C40F-4819-9E18-955AA2B47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07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929A-A3CA-4A4D-A0D6-5F810CFC0F4B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93FA-C40F-4819-9E18-955AA2B47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09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929A-A3CA-4A4D-A0D6-5F810CFC0F4B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93FA-C40F-4819-9E18-955AA2B47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52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929A-A3CA-4A4D-A0D6-5F810CFC0F4B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93FA-C40F-4819-9E18-955AA2B47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12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929A-A3CA-4A4D-A0D6-5F810CFC0F4B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93FA-C40F-4819-9E18-955AA2B47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00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929A-A3CA-4A4D-A0D6-5F810CFC0F4B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93FA-C40F-4819-9E18-955AA2B47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62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929A-A3CA-4A4D-A0D6-5F810CFC0F4B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93FA-C40F-4819-9E18-955AA2B47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33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7929A-A3CA-4A4D-A0D6-5F810CFC0F4B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893FA-C40F-4819-9E18-955AA2B47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08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Codeforces </a:t>
            </a:r>
            <a:r>
              <a:rPr lang="zh-CN" altLang="en-US" smtClean="0"/>
              <a:t>杂题选讲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今晚九点，小王唱歌，不见不散。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09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CF1753C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116109" cy="307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7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Solution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设序列中总共有 </a:t>
                </a:r>
                <a:r>
                  <a:rPr lang="en-US" altLang="zh-CN" smtClean="0"/>
                  <a:t>k </a:t>
                </a:r>
                <a:r>
                  <a:rPr lang="zh-CN" altLang="en-US" smtClean="0"/>
                  <a:t>个</a:t>
                </a:r>
                <a:r>
                  <a:rPr lang="en-US" altLang="zh-CN" smtClean="0"/>
                  <a:t>0</a:t>
                </a:r>
                <a:r>
                  <a:rPr lang="zh-CN" altLang="en-US" smtClean="0"/>
                  <a:t>，并且序列前 </a:t>
                </a:r>
                <a:r>
                  <a:rPr lang="en-US" altLang="zh-CN" smtClean="0"/>
                  <a:t>k </a:t>
                </a:r>
                <a:r>
                  <a:rPr lang="zh-CN" altLang="en-US" smtClean="0"/>
                  <a:t>个位置总共有 </a:t>
                </a:r>
                <a:r>
                  <a:rPr lang="en-US" altLang="zh-CN" smtClean="0"/>
                  <a:t>x </a:t>
                </a:r>
                <a:r>
                  <a:rPr lang="zh-CN" altLang="en-US" smtClean="0"/>
                  <a:t>个</a:t>
                </a:r>
                <a:r>
                  <a:rPr lang="en-US" altLang="zh-CN" smtClean="0"/>
                  <a:t>1</a:t>
                </a:r>
                <a:r>
                  <a:rPr lang="zh-CN" altLang="en-US" smtClean="0"/>
                  <a:t>。</a:t>
                </a:r>
                <a:endParaRPr lang="en-US" altLang="zh-CN" smtClean="0"/>
              </a:p>
              <a:p>
                <a:r>
                  <a:rPr lang="zh-CN" altLang="en-US"/>
                  <a:t>那</a:t>
                </a:r>
                <a:r>
                  <a:rPr lang="zh-CN" altLang="en-US" smtClean="0"/>
                  <a:t>么显然，序列后 </a:t>
                </a:r>
                <a:r>
                  <a:rPr lang="en-US" altLang="zh-CN" smtClean="0"/>
                  <a:t>n-k </a:t>
                </a:r>
                <a:r>
                  <a:rPr lang="zh-CN" altLang="en-US" smtClean="0"/>
                  <a:t>个位置总共有 </a:t>
                </a:r>
                <a:r>
                  <a:rPr lang="en-US" altLang="zh-CN" smtClean="0"/>
                  <a:t>x </a:t>
                </a:r>
                <a:r>
                  <a:rPr lang="zh-CN" altLang="en-US" smtClean="0"/>
                  <a:t>个</a:t>
                </a:r>
                <a:r>
                  <a:rPr lang="en-US" altLang="zh-CN" smtClean="0"/>
                  <a:t>0</a:t>
                </a:r>
                <a:r>
                  <a:rPr lang="zh-CN" altLang="en-US" smtClean="0"/>
                  <a:t>。</a:t>
                </a:r>
                <a:endParaRPr lang="en-US" altLang="zh-CN" smtClean="0"/>
              </a:p>
              <a:p>
                <a:r>
                  <a:rPr lang="zh-CN" altLang="en-US"/>
                  <a:t>定</a:t>
                </a:r>
                <a:r>
                  <a:rPr lang="zh-CN" altLang="en-US" smtClean="0"/>
                  <a:t>义一次有效交换为：交换了一个前</a:t>
                </a:r>
                <a:r>
                  <a:rPr lang="en-US" altLang="zh-CN" smtClean="0"/>
                  <a:t>k</a:t>
                </a:r>
                <a:r>
                  <a:rPr lang="zh-CN" altLang="en-US" smtClean="0"/>
                  <a:t>个位置中的</a:t>
                </a:r>
                <a:r>
                  <a:rPr lang="en-US" altLang="zh-CN" smtClean="0"/>
                  <a:t>1</a:t>
                </a:r>
                <a:r>
                  <a:rPr lang="zh-CN" altLang="en-US" smtClean="0"/>
                  <a:t>，和一个后</a:t>
                </a:r>
                <a:r>
                  <a:rPr lang="en-US" altLang="zh-CN" smtClean="0"/>
                  <a:t>n-k</a:t>
                </a:r>
                <a:r>
                  <a:rPr lang="zh-CN" altLang="en-US" smtClean="0"/>
                  <a:t>个位置中的</a:t>
                </a:r>
                <a:r>
                  <a:rPr lang="en-US" altLang="zh-CN" smtClean="0"/>
                  <a:t>0</a:t>
                </a:r>
                <a:r>
                  <a:rPr lang="zh-CN" altLang="en-US" smtClean="0"/>
                  <a:t>。</a:t>
                </a:r>
                <a:endParaRPr lang="en-US" altLang="zh-CN" smtClean="0"/>
              </a:p>
              <a:p>
                <a:r>
                  <a:rPr lang="zh-CN" altLang="en-US"/>
                  <a:t>那</a:t>
                </a:r>
                <a:r>
                  <a:rPr lang="zh-CN" altLang="en-US" smtClean="0"/>
                  <a:t>么我们每次进行完一个有效交换，</a:t>
                </a:r>
                <a:r>
                  <a:rPr lang="en-US" altLang="zh-CN" smtClean="0"/>
                  <a:t>x</a:t>
                </a:r>
                <a:r>
                  <a:rPr lang="zh-CN" altLang="en-US" smtClean="0"/>
                  <a:t>就会减少</a:t>
                </a:r>
                <a:r>
                  <a:rPr lang="en-US" altLang="zh-CN" smtClean="0"/>
                  <a:t>1</a:t>
                </a:r>
                <a:r>
                  <a:rPr lang="zh-CN" altLang="en-US" smtClean="0"/>
                  <a:t>。</a:t>
                </a:r>
                <a:endParaRPr lang="en-US" altLang="zh-CN" smtClean="0"/>
              </a:p>
              <a:p>
                <a:r>
                  <a:rPr lang="zh-CN" altLang="en-US" smtClean="0"/>
                  <a:t>求出现第一次有效交换的期望次数，显然为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−1)/2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mtClean="0"/>
                  <a:t> </a:t>
                </a:r>
                <a:r>
                  <a:rPr lang="zh-CN" altLang="en-US" smtClean="0"/>
                  <a:t>。</a:t>
                </a:r>
                <a:endParaRPr lang="en-US" altLang="zh-CN" smtClean="0"/>
              </a:p>
              <a:p>
                <a:r>
                  <a:rPr lang="zh-CN" altLang="en-US"/>
                  <a:t>那</a:t>
                </a:r>
                <a:r>
                  <a:rPr lang="zh-CN" altLang="en-US" smtClean="0"/>
                  <a:t>么答案为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−1)/2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altLang="zh-CN" smtClean="0"/>
                  <a:t> </a:t>
                </a:r>
                <a:r>
                  <a:rPr lang="zh-CN" altLang="en-US"/>
                  <a:t>。</a:t>
                </a:r>
                <a:endParaRPr lang="en-US" altLang="zh-CN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40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CF1750D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2002972"/>
          </a:xfrm>
          <a:prstGeom prst="rect">
            <a:avLst/>
          </a:prstGeom>
        </p:spPr>
      </p:pic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6966"/>
          <a:stretch/>
        </p:blipFill>
        <p:spPr>
          <a:xfrm>
            <a:off x="5898053" y="2854272"/>
            <a:ext cx="3565671" cy="53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6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Solution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首先，显然需要有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mtClean="0"/>
                  <a:t> ，否则答案为 </a:t>
                </a:r>
                <a:r>
                  <a:rPr lang="en-US" altLang="zh-CN" smtClean="0"/>
                  <a:t>0</a:t>
                </a:r>
                <a:r>
                  <a:rPr lang="zh-CN" altLang="en-US" smtClean="0"/>
                  <a:t>。</a:t>
                </a:r>
                <a:endParaRPr lang="en-US" altLang="zh-CN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mtClean="0"/>
              </a:p>
              <a:p>
                <a:r>
                  <a:rPr lang="zh-CN" altLang="en-US"/>
                  <a:t>等价</a:t>
                </a:r>
                <a:r>
                  <a:rPr lang="zh-CN" altLang="en-US" smtClean="0"/>
                  <a:t>于从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1~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zh-CN" smtClean="0"/>
                  <a:t> </a:t>
                </a:r>
                <a:r>
                  <a:rPr lang="zh-CN" altLang="en-US" smtClean="0"/>
                  <a:t>选出一个和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互质</m:t>
                    </m:r>
                  </m:oMath>
                </a14:m>
                <a:r>
                  <a:rPr lang="zh-CN" altLang="en-US" smtClean="0"/>
                  <a:t>的数。</a:t>
                </a:r>
                <a:endParaRPr lang="en-US" altLang="zh-CN" smtClean="0"/>
              </a:p>
              <a:p>
                <a:r>
                  <a:rPr lang="zh-CN" altLang="en-US"/>
                  <a:t>直</a:t>
                </a:r>
                <a:r>
                  <a:rPr lang="zh-CN" altLang="en-US" smtClean="0"/>
                  <a:t>接容斥（莫反）即可。</a:t>
                </a:r>
                <a:endParaRPr lang="en-US" altLang="zh-CN" smtClean="0"/>
              </a:p>
              <a:p>
                <a:r>
                  <a:rPr lang="zh-CN" altLang="en-US" smtClean="0"/>
                  <a:t>总时间复杂度不超过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mtClean="0"/>
                  <a:t> </a:t>
                </a:r>
                <a:r>
                  <a:rPr lang="zh-CN" altLang="en-US" smtClean="0"/>
                  <a:t>。</a:t>
                </a:r>
                <a:endParaRPr lang="en-US" altLang="zh-CN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17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CF1750E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7273438" cy="32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5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Solution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考虑一个括号序列的代价是什么。</a:t>
            </a:r>
            <a:endParaRPr lang="en-US" altLang="zh-CN" smtClean="0"/>
          </a:p>
          <a:p>
            <a:r>
              <a:rPr lang="zh-CN" altLang="en-US"/>
              <a:t>画</a:t>
            </a:r>
            <a:r>
              <a:rPr lang="zh-CN" altLang="en-US" smtClean="0"/>
              <a:t>出其折线图，设最低点位置为</a:t>
            </a:r>
            <a:r>
              <a:rPr lang="en-US" altLang="zh-CN" smtClean="0"/>
              <a:t>0</a:t>
            </a:r>
            <a:r>
              <a:rPr lang="zh-CN" altLang="en-US" smtClean="0"/>
              <a:t>，左右两端点分别为 </a:t>
            </a:r>
            <a:r>
              <a:rPr lang="en-US" altLang="zh-CN" smtClean="0"/>
              <a:t>a,b 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/>
              <a:t>可以证</a:t>
            </a:r>
            <a:r>
              <a:rPr lang="zh-CN" altLang="en-US" smtClean="0"/>
              <a:t>明，代价</a:t>
            </a:r>
            <a:r>
              <a:rPr lang="en-US" altLang="zh-CN" smtClean="0"/>
              <a:t>=max(a,b) 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/>
              <a:t>放</a:t>
            </a:r>
            <a:r>
              <a:rPr lang="zh-CN" altLang="en-US" smtClean="0"/>
              <a:t>到原串里，写成前缀和的形式，就是 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max(pre[r],pre[l])-min(pre[l],pre[l+1],pre[l+2],…,pre[r]) </a:t>
            </a:r>
          </a:p>
          <a:p>
            <a:r>
              <a:rPr lang="zh-CN" altLang="en-US" smtClean="0"/>
              <a:t>拆开两项，前面直接</a:t>
            </a:r>
            <a:r>
              <a:rPr lang="en-US" altLang="zh-CN" smtClean="0"/>
              <a:t>sort</a:t>
            </a:r>
            <a:r>
              <a:rPr lang="zh-CN" altLang="en-US" smtClean="0"/>
              <a:t>所有的</a:t>
            </a:r>
            <a:r>
              <a:rPr lang="en-US" altLang="zh-CN" smtClean="0"/>
              <a:t>pre</a:t>
            </a:r>
            <a:r>
              <a:rPr lang="zh-CN" altLang="en-US" smtClean="0"/>
              <a:t>并把贡献相加即可，后面可以用单调栈简单求出。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8873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CF1570F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474" y="3809296"/>
            <a:ext cx="2883942" cy="50410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0515600" cy="184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4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Solution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考</a:t>
            </a:r>
            <a:r>
              <a:rPr lang="zh-CN" altLang="en-US" smtClean="0"/>
              <a:t>虑不断对一个串进行操作，直到操作不了，或者全</a:t>
            </a:r>
            <a:r>
              <a:rPr lang="en-US" altLang="zh-CN" smtClean="0"/>
              <a:t>1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/>
              <a:t>我们考</a:t>
            </a:r>
            <a:r>
              <a:rPr lang="zh-CN" altLang="en-US" smtClean="0"/>
              <a:t>虑用所有串，减掉不合法的串。</a:t>
            </a:r>
            <a:endParaRPr lang="en-US" altLang="zh-CN" smtClean="0"/>
          </a:p>
          <a:p>
            <a:r>
              <a:rPr lang="zh-CN" altLang="en-US" smtClean="0"/>
              <a:t>记 </a:t>
            </a:r>
            <a:r>
              <a:rPr lang="en-US" altLang="zh-CN" smtClean="0"/>
              <a:t>f[i] </a:t>
            </a:r>
            <a:r>
              <a:rPr lang="zh-CN" altLang="en-US" smtClean="0"/>
              <a:t>表示长度为 </a:t>
            </a:r>
            <a:r>
              <a:rPr lang="en-US" altLang="zh-CN" smtClean="0"/>
              <a:t>i </a:t>
            </a:r>
            <a:r>
              <a:rPr lang="zh-CN" altLang="en-US" smtClean="0"/>
              <a:t>的合法串个数。</a:t>
            </a:r>
            <a:endParaRPr lang="en-US" altLang="zh-CN" smtClean="0"/>
          </a:p>
          <a:p>
            <a:r>
              <a:rPr lang="zh-CN" altLang="en-US"/>
              <a:t>转移的</a:t>
            </a:r>
            <a:r>
              <a:rPr lang="zh-CN" altLang="en-US" smtClean="0"/>
              <a:t>话就用 </a:t>
            </a:r>
            <a:r>
              <a:rPr lang="en-US" altLang="zh-CN" smtClean="0"/>
              <a:t>2^I </a:t>
            </a:r>
            <a:r>
              <a:rPr lang="zh-CN" altLang="en-US" smtClean="0"/>
              <a:t>减掉不合法的串个数即可。</a:t>
            </a:r>
            <a:endParaRPr lang="en-US" altLang="zh-CN" smtClean="0"/>
          </a:p>
          <a:p>
            <a:r>
              <a:rPr lang="zh-CN" altLang="en-US"/>
              <a:t>怎么统</a:t>
            </a:r>
            <a:r>
              <a:rPr lang="zh-CN" altLang="en-US" smtClean="0"/>
              <a:t>计不合法串有多少个？</a:t>
            </a:r>
            <a:endParaRPr lang="en-US" altLang="zh-CN"/>
          </a:p>
          <a:p>
            <a:r>
              <a:rPr lang="zh-CN" altLang="en-US" smtClean="0"/>
              <a:t>对其不断操作，最终会形成若干个</a:t>
            </a:r>
            <a:r>
              <a:rPr lang="en-US" altLang="zh-CN" smtClean="0"/>
              <a:t>1</a:t>
            </a:r>
            <a:r>
              <a:rPr lang="zh-CN" altLang="en-US" smtClean="0"/>
              <a:t>的连续段，并且两两间隔</a:t>
            </a:r>
            <a:r>
              <a:rPr lang="en-US" altLang="zh-CN" smtClean="0"/>
              <a:t>&gt;</a:t>
            </a:r>
            <a:r>
              <a:rPr lang="zh-CN" altLang="en-US" smtClean="0"/>
              <a:t>两边连续段的长度之和。</a:t>
            </a:r>
            <a:endParaRPr lang="en-US" altLang="zh-CN" smtClean="0"/>
          </a:p>
          <a:p>
            <a:r>
              <a:rPr lang="zh-CN" altLang="en-US" smtClean="0"/>
              <a:t>用</a:t>
            </a:r>
            <a:r>
              <a:rPr lang="zh-CN" altLang="en-US"/>
              <a:t>一些</a:t>
            </a:r>
            <a:r>
              <a:rPr lang="en-US" altLang="zh-CN" smtClean="0"/>
              <a:t>dp</a:t>
            </a:r>
            <a:r>
              <a:rPr lang="zh-CN" altLang="en-US" smtClean="0"/>
              <a:t>维护即可。</a:t>
            </a:r>
            <a:endParaRPr lang="en-US" altLang="zh-CN" smtClean="0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016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CF1753D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8396654" cy="21479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38668"/>
            <a:ext cx="2025393" cy="48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6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020" y="1690688"/>
            <a:ext cx="3142857" cy="26761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Solution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8672"/>
          </a:xfrm>
        </p:spPr>
        <p:txBody>
          <a:bodyPr/>
          <a:lstStyle/>
          <a:p>
            <a:r>
              <a:rPr lang="zh-CN" altLang="en-US" smtClean="0"/>
              <a:t>将模型转换为把空位移动。</a:t>
            </a:r>
            <a:endParaRPr lang="en-US" altLang="zh-CN" smtClean="0"/>
          </a:p>
          <a:p>
            <a:r>
              <a:rPr lang="zh-CN" altLang="en-US"/>
              <a:t>按</a:t>
            </a:r>
            <a:r>
              <a:rPr lang="zh-CN" altLang="en-US" smtClean="0"/>
              <a:t>照右侧方式连边，表示空格移动花费的代价。</a:t>
            </a:r>
            <a:endParaRPr lang="en-US" altLang="zh-CN" smtClean="0"/>
          </a:p>
          <a:p>
            <a:r>
              <a:rPr lang="zh-CN" altLang="en-US"/>
              <a:t>显</a:t>
            </a:r>
            <a:r>
              <a:rPr lang="zh-CN" altLang="en-US" smtClean="0"/>
              <a:t>然，如果我们将网格黑白染色，黑白格互相独立。</a:t>
            </a:r>
            <a:endParaRPr lang="en-US" altLang="zh-CN" smtClean="0"/>
          </a:p>
          <a:p>
            <a:r>
              <a:rPr lang="zh-CN" altLang="en-US" smtClean="0"/>
              <a:t>我们初始把所有是空格的位置</a:t>
            </a:r>
            <a:r>
              <a:rPr lang="en-US" altLang="zh-CN" smtClean="0"/>
              <a:t>dis=0</a:t>
            </a:r>
            <a:r>
              <a:rPr lang="zh-CN" altLang="en-US" smtClean="0"/>
              <a:t>，跑最短路。</a:t>
            </a:r>
            <a:endParaRPr lang="en-US" altLang="zh-CN" smtClean="0"/>
          </a:p>
          <a:p>
            <a:r>
              <a:rPr lang="zh-CN" altLang="en-US"/>
              <a:t>然</a:t>
            </a:r>
            <a:r>
              <a:rPr lang="zh-CN" altLang="en-US" smtClean="0"/>
              <a:t>后找到一对相邻的点，最短路加和，取</a:t>
            </a:r>
            <a:r>
              <a:rPr lang="en-US" altLang="zh-CN" smtClean="0"/>
              <a:t>min</a:t>
            </a:r>
            <a:r>
              <a:rPr lang="zh-CN" altLang="en-US" smtClean="0"/>
              <a:t>即为答案。</a:t>
            </a:r>
            <a:endParaRPr lang="en-US" altLang="zh-CN" smtClean="0"/>
          </a:p>
          <a:p>
            <a:r>
              <a:rPr lang="zh-CN" altLang="en-US"/>
              <a:t>但是</a:t>
            </a:r>
            <a:r>
              <a:rPr lang="zh-CN" altLang="en-US" smtClean="0"/>
              <a:t>否有可能某条边移动是不合法的？（床的另一个端点已经被移动走了）</a:t>
            </a:r>
            <a:endParaRPr lang="en-US" altLang="zh-CN" smtClean="0"/>
          </a:p>
          <a:p>
            <a:r>
              <a:rPr lang="zh-CN" altLang="en-US" smtClean="0"/>
              <a:t>稍微分析可得知这种情况没影响，因为如果另一端已经被移走，那么不需要继续移动，已经有</a:t>
            </a:r>
            <a:r>
              <a:rPr lang="en-US" altLang="zh-CN" smtClean="0"/>
              <a:t>1*2</a:t>
            </a:r>
            <a:r>
              <a:rPr lang="zh-CN" altLang="en-US" smtClean="0"/>
              <a:t>的位置了。因此上述算法是正确的。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45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559</Words>
  <Application>Microsoft Office PowerPoint</Application>
  <PresentationFormat>宽屏</PresentationFormat>
  <Paragraphs>45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Cambria Math</vt:lpstr>
      <vt:lpstr>Office 主题</vt:lpstr>
      <vt:lpstr>Codeforces 杂题选讲</vt:lpstr>
      <vt:lpstr>CF1750D</vt:lpstr>
      <vt:lpstr>Solution</vt:lpstr>
      <vt:lpstr>CF1750E</vt:lpstr>
      <vt:lpstr>Solution</vt:lpstr>
      <vt:lpstr>CF1570F</vt:lpstr>
      <vt:lpstr>Solution</vt:lpstr>
      <vt:lpstr>CF1753D</vt:lpstr>
      <vt:lpstr>Solution</vt:lpstr>
      <vt:lpstr>CF1753C</vt:lpstr>
      <vt:lpstr>Solution</vt:lpstr>
    </vt:vector>
  </TitlesOfParts>
  <Company>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Codeforces 杂题选讲</dc:title>
  <dc:creator>Administrator</dc:creator>
  <cp:lastModifiedBy>Administrator</cp:lastModifiedBy>
  <cp:revision>16</cp:revision>
  <dcterms:created xsi:type="dcterms:W3CDTF">2022-11-16T13:03:42Z</dcterms:created>
  <dcterms:modified xsi:type="dcterms:W3CDTF">2022-11-17T13:04:51Z</dcterms:modified>
</cp:coreProperties>
</file>