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4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6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2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C893-BD4C-4999-8FD3-DF09B4BA1B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69EC-E071-484D-A8A5-8C7659C2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Day2 Solution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比赛题目的难度不一定和顺序正相关，虽然大多数情况是这样的。</a:t>
            </a:r>
            <a:endParaRPr lang="en-US" altLang="zh-CN" smtClean="0"/>
          </a:p>
          <a:p>
            <a:r>
              <a:rPr lang="zh-CN" altLang="en-US" smtClean="0"/>
              <a:t>祝大家 </a:t>
            </a:r>
            <a:r>
              <a:rPr lang="en-US" altLang="zh-CN" smtClean="0"/>
              <a:t>NOIP RP++</a:t>
            </a:r>
            <a:r>
              <a:rPr lang="en-US" altLang="zh-CN"/>
              <a:t>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9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画出括号序列的折线图。</a:t>
                </a:r>
                <a:endParaRPr lang="en-US" altLang="zh-CN" smtClean="0"/>
              </a:p>
              <a:p>
                <a:r>
                  <a:rPr lang="zh-CN" altLang="en-US"/>
                  <a:t>答案</a:t>
                </a:r>
                <a:r>
                  <a:rPr lang="zh-CN" altLang="en-US"/>
                  <a:t>即</a:t>
                </a:r>
                <a:r>
                  <a:rPr lang="zh-CN" altLang="en-US" smtClean="0"/>
                  <a:t>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smtClean="0"/>
                  <a:t> 。</a:t>
                </a:r>
                <a:r>
                  <a:rPr lang="zh-CN" altLang="en-US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mtClean="0"/>
                  <a:t> 表示横坐标为 </a:t>
                </a:r>
                <a:r>
                  <a:rPr lang="en-US" altLang="zh-CN" smtClean="0"/>
                  <a:t>i </a:t>
                </a:r>
                <a:r>
                  <a:rPr lang="zh-CN" altLang="en-US"/>
                  <a:t>时</a:t>
                </a:r>
                <a:r>
                  <a:rPr lang="zh-CN" altLang="en-US" smtClean="0"/>
                  <a:t>的纵坐标。 </a:t>
                </a:r>
                <a:endParaRPr lang="en-US" altLang="zh-CN" smtClean="0"/>
              </a:p>
              <a:p>
                <a:r>
                  <a:rPr lang="zh-CN" altLang="en-US"/>
                  <a:t>为什</a:t>
                </a:r>
                <a:r>
                  <a:rPr lang="zh-CN" altLang="en-US" smtClean="0"/>
                  <a:t>么？</a:t>
                </a:r>
                <a:endParaRPr lang="en-US" altLang="zh-CN" smtClean="0"/>
              </a:p>
              <a:p>
                <a:r>
                  <a:rPr lang="zh-CN" altLang="en-US"/>
                  <a:t>我们</a:t>
                </a:r>
                <a:r>
                  <a:rPr lang="zh-CN" altLang="en-US"/>
                  <a:t>考</a:t>
                </a:r>
                <a:r>
                  <a:rPr lang="zh-CN" altLang="en-US" smtClean="0"/>
                  <a:t>虑一次交换左右两个括号的实质。</a:t>
                </a:r>
                <a:endParaRPr lang="en-US" altLang="zh-CN"/>
              </a:p>
              <a:p>
                <a:r>
                  <a:rPr lang="zh-CN" altLang="en-US" smtClean="0"/>
                  <a:t>以左边是右括号为例，那么这个过程等价于把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mtClean="0"/>
                  <a:t>+=2 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/>
                  <a:t>那</a:t>
                </a:r>
                <a:r>
                  <a:rPr lang="zh-CN" altLang="en-US" smtClean="0"/>
                  <a:t>么答案显然是上述式子。</a:t>
                </a:r>
                <a:endParaRPr lang="en-US" altLang="zh-CN" smtClean="0"/>
              </a:p>
              <a:p>
                <a:r>
                  <a:rPr lang="zh-CN" altLang="en-US" smtClean="0"/>
                  <a:t>时间复杂度 </a:t>
                </a:r>
                <a:r>
                  <a:rPr lang="en-US" altLang="zh-CN" smtClean="0"/>
                  <a:t>O(n)</a:t>
                </a:r>
                <a:r>
                  <a:rPr lang="zh-CN" altLang="en-US" smtClean="0"/>
                  <a:t>，空间复杂度 </a:t>
                </a:r>
                <a:r>
                  <a:rPr lang="en-US" altLang="zh-CN" smtClean="0"/>
                  <a:t>O(1) 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13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99" y="3111311"/>
            <a:ext cx="8020462" cy="37339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首先我们考虑，如果加一个条件，只能玩</a:t>
            </a:r>
            <a:r>
              <a:rPr lang="en-US" altLang="zh-CN" smtClean="0"/>
              <a:t>m</a:t>
            </a:r>
            <a:r>
              <a:rPr lang="zh-CN" altLang="en-US" smtClean="0"/>
              <a:t>轮的情况下，胜率是多少？</a:t>
            </a:r>
            <a:endParaRPr lang="en-US" altLang="zh-CN" smtClean="0"/>
          </a:p>
          <a:p>
            <a:r>
              <a:rPr lang="zh-CN" altLang="en-US"/>
              <a:t>我们</a:t>
            </a:r>
            <a:r>
              <a:rPr lang="zh-CN" altLang="en-US"/>
              <a:t>发</a:t>
            </a:r>
            <a:r>
              <a:rPr lang="zh-CN" altLang="en-US" smtClean="0"/>
              <a:t>现，可以划分为 </a:t>
            </a:r>
            <a:r>
              <a:rPr lang="en-US" altLang="zh-CN" smtClean="0"/>
              <a:t>2^m </a:t>
            </a:r>
            <a:r>
              <a:rPr lang="zh-CN" altLang="en-US" smtClean="0"/>
              <a:t>个小段，每段概率都是相同的。</a:t>
            </a:r>
            <a:endParaRPr lang="en-US" altLang="zh-CN" smtClean="0"/>
          </a:p>
          <a:p>
            <a:r>
              <a:rPr lang="zh-CN" altLang="en-US"/>
              <a:t>也就</a:t>
            </a:r>
            <a:r>
              <a:rPr lang="zh-CN" altLang="en-US"/>
              <a:t>是</a:t>
            </a:r>
            <a:r>
              <a:rPr lang="zh-CN" altLang="en-US" smtClean="0"/>
              <a:t>说，我们可以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把</a:t>
            </a:r>
            <a:r>
              <a:rPr lang="en-US" altLang="zh-CN" smtClean="0"/>
              <a:t>A/B</a:t>
            </a:r>
            <a:r>
              <a:rPr lang="zh-CN" altLang="en-US" smtClean="0"/>
              <a:t>用一个 </a:t>
            </a:r>
            <a:r>
              <a:rPr lang="en-US" altLang="zh-CN" smtClean="0"/>
              <a:t>m </a:t>
            </a:r>
            <a:r>
              <a:rPr lang="zh-CN" altLang="en-US" smtClean="0"/>
              <a:t>位二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进制小数表示。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（向下取整）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4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6133"/>
            <a:ext cx="10515600" cy="5316394"/>
          </a:xfrm>
        </p:spPr>
        <p:txBody>
          <a:bodyPr/>
          <a:lstStyle/>
          <a:p>
            <a:r>
              <a:rPr lang="zh-CN" altLang="en-US" smtClean="0"/>
              <a:t>考虑从后往前</a:t>
            </a:r>
            <a:r>
              <a:rPr lang="en-US" altLang="zh-CN" smtClean="0"/>
              <a:t>dp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我</a:t>
            </a:r>
            <a:r>
              <a:rPr lang="zh-CN" altLang="en-US" smtClean="0"/>
              <a:t>们记 </a:t>
            </a:r>
            <a:r>
              <a:rPr lang="en-US" altLang="zh-CN" smtClean="0"/>
              <a:t>f[i] </a:t>
            </a:r>
            <a:r>
              <a:rPr lang="zh-CN" altLang="en-US" smtClean="0"/>
              <a:t>表示只玩小数点后第 </a:t>
            </a:r>
            <a:r>
              <a:rPr lang="en-US" altLang="zh-CN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位及以后的，希望能玩到“向第 </a:t>
            </a:r>
            <a:r>
              <a:rPr lang="en-US" altLang="zh-CN" smtClean="0"/>
              <a:t>i-1 </a:t>
            </a:r>
            <a:r>
              <a:rPr lang="zh-CN" altLang="en-US" smtClean="0"/>
              <a:t>位进位”，成功的概率是多少。</a:t>
            </a:r>
            <a:endParaRPr lang="en-US" altLang="zh-CN" smtClean="0"/>
          </a:p>
          <a:p>
            <a:r>
              <a:rPr lang="zh-CN" altLang="en-US"/>
              <a:t>显</a:t>
            </a:r>
            <a:r>
              <a:rPr lang="zh-CN" altLang="en-US" smtClean="0"/>
              <a:t>然，</a:t>
            </a:r>
            <a:r>
              <a:rPr lang="en-US" altLang="zh-CN" smtClean="0"/>
              <a:t>f[1] </a:t>
            </a:r>
            <a:r>
              <a:rPr lang="zh-CN" altLang="en-US" smtClean="0"/>
              <a:t>就是答案。</a:t>
            </a:r>
            <a:endParaRPr lang="en-US" altLang="zh-CN" smtClean="0"/>
          </a:p>
          <a:p>
            <a:r>
              <a:rPr lang="zh-CN" altLang="en-US" smtClean="0"/>
              <a:t>转移的话很简单，分第 </a:t>
            </a:r>
            <a:r>
              <a:rPr lang="en-US" altLang="zh-CN" smtClean="0"/>
              <a:t>i </a:t>
            </a:r>
            <a:r>
              <a:rPr lang="zh-CN" altLang="en-US" smtClean="0"/>
              <a:t>位为</a:t>
            </a:r>
            <a:r>
              <a:rPr lang="en-US" altLang="zh-CN"/>
              <a:t> </a:t>
            </a:r>
            <a:r>
              <a:rPr lang="en-US" altLang="zh-CN" smtClean="0"/>
              <a:t>0/1 </a:t>
            </a:r>
            <a:r>
              <a:rPr lang="zh-CN" altLang="en-US" smtClean="0"/>
              <a:t>讨论。</a:t>
            </a:r>
            <a:endParaRPr lang="en-US" altLang="zh-CN" smtClean="0"/>
          </a:p>
          <a:p>
            <a:r>
              <a:rPr lang="zh-CN" altLang="en-US"/>
              <a:t>如</a:t>
            </a:r>
            <a:r>
              <a:rPr lang="zh-CN" altLang="en-US" smtClean="0"/>
              <a:t>果第 </a:t>
            </a:r>
            <a:r>
              <a:rPr lang="en-US" altLang="zh-CN" smtClean="0"/>
              <a:t>i </a:t>
            </a:r>
            <a:r>
              <a:rPr lang="zh-CN" altLang="en-US" smtClean="0"/>
              <a:t>位为</a:t>
            </a:r>
            <a:r>
              <a:rPr lang="en-US" altLang="zh-CN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，那么 </a:t>
            </a:r>
            <a:r>
              <a:rPr lang="en-US" altLang="zh-CN" smtClean="0"/>
              <a:t>f[i]=f[i+1]*p</a:t>
            </a:r>
            <a:r>
              <a:rPr lang="zh-CN" altLang="en-US" smtClean="0"/>
              <a:t>，也就是必须下一位能进位，并且再玩一次能赢。</a:t>
            </a:r>
            <a:endParaRPr lang="en-US" altLang="zh-CN" smtClean="0"/>
          </a:p>
          <a:p>
            <a:r>
              <a:rPr lang="zh-CN" altLang="en-US"/>
              <a:t>否</a:t>
            </a:r>
            <a:r>
              <a:rPr lang="zh-CN" altLang="en-US" smtClean="0"/>
              <a:t>则，</a:t>
            </a:r>
            <a:r>
              <a:rPr lang="en-US" altLang="zh-CN" smtClean="0"/>
              <a:t>f[i]=f[i+1]+(1-f[i+1])*p</a:t>
            </a:r>
            <a:r>
              <a:rPr lang="zh-CN" altLang="en-US" smtClean="0"/>
              <a:t>，表示如果下一位成功进位了，由于这一位是 </a:t>
            </a:r>
            <a:r>
              <a:rPr lang="en-US" altLang="zh-CN" smtClean="0"/>
              <a:t>1</a:t>
            </a:r>
            <a:r>
              <a:rPr lang="zh-CN" altLang="en-US" smtClean="0"/>
              <a:t>，能直接再往前进，否则的话需要玩一次，能赢则能进位。</a:t>
            </a:r>
            <a:endParaRPr lang="en-US" altLang="zh-CN" smtClean="0"/>
          </a:p>
          <a:p>
            <a:r>
              <a:rPr lang="zh-CN" altLang="en-US"/>
              <a:t>利用</a:t>
            </a:r>
            <a:r>
              <a:rPr lang="zh-CN" altLang="en-US"/>
              <a:t>这</a:t>
            </a:r>
            <a:r>
              <a:rPr lang="zh-CN" altLang="en-US" smtClean="0"/>
              <a:t>个算法可以直接过掉 </a:t>
            </a:r>
            <a:r>
              <a:rPr lang="en-US" altLang="zh-CN" smtClean="0"/>
              <a:t>B=2^19 </a:t>
            </a:r>
            <a:r>
              <a:rPr lang="zh-CN" altLang="en-US" smtClean="0"/>
              <a:t>的部分分。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01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但如果</a:t>
            </a:r>
            <a:r>
              <a:rPr lang="en-US" altLang="zh-CN" smtClean="0"/>
              <a:t>B</a:t>
            </a:r>
            <a:r>
              <a:rPr lang="zh-CN" altLang="en-US" smtClean="0"/>
              <a:t>不是</a:t>
            </a:r>
            <a:r>
              <a:rPr lang="en-US" altLang="zh-CN" smtClean="0"/>
              <a:t>2</a:t>
            </a:r>
            <a:r>
              <a:rPr lang="zh-CN" altLang="en-US" smtClean="0"/>
              <a:t>的幂次，小数有无限位，怎么办？</a:t>
            </a:r>
            <a:endParaRPr lang="en-US" altLang="zh-CN" smtClean="0"/>
          </a:p>
          <a:p>
            <a:r>
              <a:rPr lang="zh-CN" altLang="en-US" smtClean="0"/>
              <a:t>但由于给出的是 </a:t>
            </a:r>
            <a:r>
              <a:rPr lang="en-US" altLang="zh-CN" smtClean="0"/>
              <a:t>A/B</a:t>
            </a:r>
            <a:r>
              <a:rPr lang="zh-CN" altLang="en-US" smtClean="0"/>
              <a:t>，是一个分数，肯定有循环节。</a:t>
            </a:r>
            <a:endParaRPr lang="en-US" altLang="zh-CN" smtClean="0"/>
          </a:p>
          <a:p>
            <a:r>
              <a:rPr lang="zh-CN" altLang="en-US"/>
              <a:t>我</a:t>
            </a:r>
            <a:r>
              <a:rPr lang="zh-CN" altLang="en-US" smtClean="0"/>
              <a:t>们找到循环节的位置，设</a:t>
            </a:r>
            <a:r>
              <a:rPr lang="en-US" altLang="zh-CN" smtClean="0"/>
              <a:t>f[p]=v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那</a:t>
            </a:r>
            <a:r>
              <a:rPr lang="zh-CN" altLang="en-US" smtClean="0"/>
              <a:t>么前面的</a:t>
            </a:r>
            <a:r>
              <a:rPr lang="en-US" altLang="zh-CN" smtClean="0"/>
              <a:t>dp</a:t>
            </a:r>
            <a:r>
              <a:rPr lang="zh-CN" altLang="en-US" smtClean="0"/>
              <a:t>就改为记录一个一次函数，</a:t>
            </a:r>
            <a:r>
              <a:rPr lang="en-US" altLang="zh-CN" smtClean="0"/>
              <a:t>f[i]=k[i]v+b[i]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然</a:t>
            </a:r>
            <a:r>
              <a:rPr lang="zh-CN" altLang="en-US" smtClean="0"/>
              <a:t>后我们绕着循环节转一圈后，能得到 </a:t>
            </a:r>
            <a:r>
              <a:rPr lang="en-US" altLang="zh-CN" smtClean="0"/>
              <a:t>v=f[p]=k[p]v+b[p]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直</a:t>
            </a:r>
            <a:r>
              <a:rPr lang="zh-CN" altLang="en-US" smtClean="0"/>
              <a:t>接解掉这个方程，这样就能得出循环节处的</a:t>
            </a:r>
            <a:r>
              <a:rPr lang="en-US" altLang="zh-CN" smtClean="0"/>
              <a:t>dp</a:t>
            </a:r>
            <a:r>
              <a:rPr lang="zh-CN" altLang="en-US" smtClean="0"/>
              <a:t>值了。</a:t>
            </a:r>
            <a:endParaRPr lang="en-US" altLang="zh-CN" smtClean="0"/>
          </a:p>
          <a:p>
            <a:r>
              <a:rPr lang="zh-CN" altLang="en-US"/>
              <a:t>再</a:t>
            </a:r>
            <a:r>
              <a:rPr lang="zh-CN" altLang="en-US"/>
              <a:t>往</a:t>
            </a:r>
            <a:r>
              <a:rPr lang="zh-CN" altLang="en-US" smtClean="0"/>
              <a:t>前直接</a:t>
            </a:r>
            <a:r>
              <a:rPr lang="en-US" altLang="zh-CN" smtClean="0"/>
              <a:t>dp</a:t>
            </a:r>
            <a:r>
              <a:rPr lang="zh-CN" altLang="en-US" smtClean="0"/>
              <a:t>就好了。</a:t>
            </a:r>
            <a:endParaRPr lang="en-US" altLang="zh-CN" smtClean="0"/>
          </a:p>
          <a:p>
            <a:r>
              <a:rPr lang="zh-CN" altLang="en-US"/>
              <a:t>由</a:t>
            </a:r>
            <a:r>
              <a:rPr lang="zh-CN" altLang="en-US" smtClean="0"/>
              <a:t>于循环节第一次出现位置和长度均不超过</a:t>
            </a:r>
            <a:r>
              <a:rPr lang="en-US" altLang="zh-CN" smtClean="0"/>
              <a:t>B</a:t>
            </a:r>
            <a:r>
              <a:rPr lang="zh-CN" altLang="en-US" smtClean="0"/>
              <a:t>，总复杂度</a:t>
            </a:r>
            <a:r>
              <a:rPr lang="en-US" altLang="zh-CN" smtClean="0"/>
              <a:t>O(B)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7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044"/>
            <a:ext cx="10515600" cy="5205556"/>
          </a:xfrm>
        </p:spPr>
        <p:txBody>
          <a:bodyPr/>
          <a:lstStyle/>
          <a:p>
            <a:r>
              <a:rPr lang="zh-CN" altLang="en-US" smtClean="0"/>
              <a:t>首先，这题复杂度</a:t>
            </a:r>
            <a:r>
              <a:rPr lang="en-US" altLang="zh-CN" smtClean="0"/>
              <a:t>O(n^3)</a:t>
            </a:r>
            <a:r>
              <a:rPr lang="zh-CN" altLang="en-US" smtClean="0"/>
              <a:t>，但常数巨大。</a:t>
            </a:r>
            <a:endParaRPr lang="en-US" altLang="zh-CN" smtClean="0"/>
          </a:p>
          <a:p>
            <a:r>
              <a:rPr lang="zh-CN" altLang="en-US"/>
              <a:t>再</a:t>
            </a:r>
            <a:r>
              <a:rPr lang="zh-CN" altLang="en-US"/>
              <a:t>亮</a:t>
            </a:r>
            <a:r>
              <a:rPr lang="zh-CN" altLang="en-US" smtClean="0"/>
              <a:t>个结论，对于</a:t>
            </a:r>
            <a:r>
              <a:rPr lang="en-US" altLang="zh-CN"/>
              <a:t> </a:t>
            </a:r>
            <a:r>
              <a:rPr lang="en-US" altLang="zh-CN" smtClean="0"/>
              <a:t>n&gt;=4k</a:t>
            </a:r>
            <a:r>
              <a:rPr lang="zh-CN" altLang="en-US" smtClean="0"/>
              <a:t>，答案为关于</a:t>
            </a:r>
            <a:r>
              <a:rPr lang="en-US" altLang="zh-CN" smtClean="0"/>
              <a:t>n</a:t>
            </a:r>
            <a:r>
              <a:rPr lang="zh-CN" altLang="en-US" smtClean="0"/>
              <a:t>的</a:t>
            </a:r>
            <a:r>
              <a:rPr lang="en-US" altLang="zh-CN" smtClean="0"/>
              <a:t>k</a:t>
            </a:r>
            <a:r>
              <a:rPr lang="zh-CN" altLang="en-US" smtClean="0"/>
              <a:t>次多项式！</a:t>
            </a:r>
            <a:endParaRPr lang="en-US" altLang="zh-CN" smtClean="0"/>
          </a:p>
          <a:p>
            <a:r>
              <a:rPr lang="zh-CN" altLang="en-US"/>
              <a:t>证明</a:t>
            </a:r>
            <a:r>
              <a:rPr lang="zh-CN" altLang="en-US"/>
              <a:t>的</a:t>
            </a:r>
            <a:r>
              <a:rPr lang="zh-CN" altLang="en-US" smtClean="0"/>
              <a:t>话，就把它拆成组合数，然后最后是若干个</a:t>
            </a:r>
            <a:r>
              <a:rPr lang="en-US" altLang="zh-CN" smtClean="0"/>
              <a:t>C(n-x,y)</a:t>
            </a:r>
            <a:r>
              <a:rPr lang="zh-CN" altLang="en-US" smtClean="0"/>
              <a:t>加和，其中</a:t>
            </a:r>
            <a:r>
              <a:rPr lang="en-US" altLang="zh-CN" smtClean="0"/>
              <a:t>x,y</a:t>
            </a:r>
            <a:r>
              <a:rPr lang="zh-CN" altLang="en-US" smtClean="0"/>
              <a:t>均为常数。</a:t>
            </a:r>
            <a:endParaRPr lang="en-US" altLang="zh-CN" smtClean="0"/>
          </a:p>
          <a:p>
            <a:r>
              <a:rPr lang="zh-CN" altLang="en-US" smtClean="0"/>
              <a:t>但由于 </a:t>
            </a:r>
            <a:r>
              <a:rPr lang="en-US" altLang="zh-CN" smtClean="0"/>
              <a:t>x </a:t>
            </a:r>
            <a:r>
              <a:rPr lang="zh-CN" altLang="en-US" smtClean="0"/>
              <a:t>最大能到 </a:t>
            </a:r>
            <a:r>
              <a:rPr lang="en-US" altLang="zh-CN" smtClean="0"/>
              <a:t>4k </a:t>
            </a:r>
            <a:r>
              <a:rPr lang="zh-CN" altLang="en-US" smtClean="0"/>
              <a:t>，因此对于 </a:t>
            </a:r>
            <a:r>
              <a:rPr lang="en-US" altLang="zh-CN" smtClean="0"/>
              <a:t>n&lt;4k</a:t>
            </a:r>
            <a:r>
              <a:rPr lang="zh-CN" altLang="en-US" smtClean="0"/>
              <a:t>，不一定为多项式。</a:t>
            </a:r>
            <a:endParaRPr lang="en-US" altLang="zh-CN"/>
          </a:p>
          <a:p>
            <a:r>
              <a:rPr lang="zh-CN" altLang="en-US" smtClean="0"/>
              <a:t>然后就把</a:t>
            </a:r>
            <a:r>
              <a:rPr lang="en-US" altLang="zh-CN" smtClean="0"/>
              <a:t>n</a:t>
            </a:r>
            <a:r>
              <a:rPr lang="zh-CN" altLang="en-US"/>
              <a:t>固</a:t>
            </a:r>
            <a:r>
              <a:rPr lang="zh-CN" altLang="en-US" smtClean="0"/>
              <a:t>定到</a:t>
            </a:r>
            <a:r>
              <a:rPr lang="en-US" altLang="zh-CN" smtClean="0"/>
              <a:t>5k</a:t>
            </a:r>
            <a:r>
              <a:rPr lang="zh-CN" altLang="en-US" smtClean="0"/>
              <a:t>，然后</a:t>
            </a:r>
            <a:r>
              <a:rPr lang="en-US" altLang="zh-CN" smtClean="0"/>
              <a:t>dp</a:t>
            </a:r>
            <a:r>
              <a:rPr lang="zh-CN" altLang="en-US" smtClean="0"/>
              <a:t>出</a:t>
            </a:r>
            <a:r>
              <a:rPr lang="en-US" altLang="zh-CN" smtClean="0"/>
              <a:t>n=1~5k</a:t>
            </a:r>
            <a:r>
              <a:rPr lang="zh-CN" altLang="en-US" smtClean="0"/>
              <a:t>的答案。</a:t>
            </a:r>
            <a:endParaRPr lang="en-US" altLang="zh-CN" smtClean="0"/>
          </a:p>
          <a:p>
            <a:r>
              <a:rPr lang="en-US" altLang="zh-CN" smtClean="0"/>
              <a:t>f[i][j][s][p]</a:t>
            </a:r>
            <a:r>
              <a:rPr lang="zh-CN" altLang="en-US" smtClean="0"/>
              <a:t>，表示长度为</a:t>
            </a:r>
            <a:r>
              <a:rPr lang="en-US" altLang="zh-CN" smtClean="0"/>
              <a:t>i</a:t>
            </a:r>
            <a:r>
              <a:rPr lang="zh-CN" altLang="en-US" smtClean="0"/>
              <a:t>，最后一个数排名为</a:t>
            </a:r>
            <a:r>
              <a:rPr lang="en-US" altLang="zh-CN" smtClean="0"/>
              <a:t>j</a:t>
            </a:r>
            <a:r>
              <a:rPr lang="zh-CN" altLang="en-US" smtClean="0"/>
              <a:t>，已组出</a:t>
            </a:r>
            <a:r>
              <a:rPr lang="en-US" altLang="zh-CN" smtClean="0"/>
              <a:t>s</a:t>
            </a:r>
            <a:r>
              <a:rPr lang="zh-CN" altLang="en-US" smtClean="0"/>
              <a:t>个“</a:t>
            </a:r>
            <a:r>
              <a:rPr lang="en-US" altLang="zh-CN" smtClean="0"/>
              <a:t>W</a:t>
            </a:r>
            <a:r>
              <a:rPr lang="zh-CN" altLang="en-US" smtClean="0"/>
              <a:t>”，目前最后结尾处在写“</a:t>
            </a:r>
            <a:r>
              <a:rPr lang="en-US" altLang="zh-CN" smtClean="0"/>
              <a:t>W</a:t>
            </a:r>
            <a:r>
              <a:rPr lang="zh-CN" altLang="en-US" smtClean="0"/>
              <a:t>”的第 </a:t>
            </a:r>
            <a:r>
              <a:rPr lang="en-US" altLang="zh-CN" smtClean="0"/>
              <a:t>p </a:t>
            </a:r>
            <a:r>
              <a:rPr lang="zh-CN" altLang="en-US" smtClean="0"/>
              <a:t>笔。</a:t>
            </a:r>
            <a:endParaRPr lang="en-US" altLang="zh-CN" smtClean="0"/>
          </a:p>
          <a:p>
            <a:r>
              <a:rPr lang="zh-CN" altLang="en-US"/>
              <a:t>转</a:t>
            </a:r>
            <a:r>
              <a:rPr lang="zh-CN" altLang="en-US" smtClean="0"/>
              <a:t>移比较简单，就不展开了。</a:t>
            </a:r>
            <a:endParaRPr lang="en-US" altLang="zh-CN" smtClean="0"/>
          </a:p>
          <a:p>
            <a:r>
              <a:rPr lang="zh-CN" altLang="en-US"/>
              <a:t>注</a:t>
            </a:r>
            <a:r>
              <a:rPr lang="zh-CN" altLang="en-US" smtClean="0"/>
              <a:t>意使用前缀和优化以及滚动数组优化空间。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5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然后就很简单了。</a:t>
            </a:r>
            <a:endParaRPr lang="en-US" altLang="zh-CN" smtClean="0"/>
          </a:p>
          <a:p>
            <a:r>
              <a:rPr lang="zh-CN" altLang="en-US"/>
              <a:t>如</a:t>
            </a:r>
            <a:r>
              <a:rPr lang="zh-CN" altLang="en-US" smtClean="0"/>
              <a:t>果</a:t>
            </a:r>
            <a:r>
              <a:rPr lang="en-US" altLang="zh-CN" smtClean="0"/>
              <a:t>n&lt;=5k</a:t>
            </a:r>
            <a:r>
              <a:rPr lang="zh-CN" altLang="en-US" smtClean="0"/>
              <a:t>，直接用</a:t>
            </a:r>
            <a:r>
              <a:rPr lang="en-US" altLang="zh-CN" smtClean="0"/>
              <a:t>dp</a:t>
            </a:r>
            <a:r>
              <a:rPr lang="zh-CN" altLang="en-US" smtClean="0"/>
              <a:t>出来的答案。</a:t>
            </a:r>
            <a:endParaRPr lang="en-US" altLang="zh-CN" smtClean="0"/>
          </a:p>
          <a:p>
            <a:r>
              <a:rPr lang="zh-CN" altLang="en-US" smtClean="0"/>
              <a:t>否则，用</a:t>
            </a:r>
            <a:r>
              <a:rPr lang="en-US" altLang="zh-CN" smtClean="0"/>
              <a:t>4k~5k</a:t>
            </a:r>
            <a:r>
              <a:rPr lang="zh-CN" altLang="en-US" smtClean="0"/>
              <a:t>这 </a:t>
            </a:r>
            <a:r>
              <a:rPr lang="en-US" altLang="zh-CN" smtClean="0"/>
              <a:t>k+1 </a:t>
            </a:r>
            <a:r>
              <a:rPr lang="zh-CN" altLang="en-US" smtClean="0"/>
              <a:t>个数拉格朗日插值（由于是</a:t>
            </a:r>
            <a:r>
              <a:rPr lang="en-US" altLang="zh-CN" smtClean="0"/>
              <a:t>k</a:t>
            </a:r>
            <a:r>
              <a:rPr lang="zh-CN" altLang="en-US" smtClean="0"/>
              <a:t>次多项式），即可求的答案。</a:t>
            </a:r>
            <a:endParaRPr lang="en-US" altLang="zh-CN" smtClean="0"/>
          </a:p>
          <a:p>
            <a:r>
              <a:rPr lang="zh-CN" altLang="en-US"/>
              <a:t>时间复</a:t>
            </a:r>
            <a:r>
              <a:rPr lang="zh-CN" altLang="en-US"/>
              <a:t>杂</a:t>
            </a:r>
            <a:r>
              <a:rPr lang="zh-CN" altLang="en-US" smtClean="0"/>
              <a:t>度 </a:t>
            </a:r>
            <a:r>
              <a:rPr lang="en-US" altLang="zh-CN" smtClean="0"/>
              <a:t>O(n^3)</a:t>
            </a:r>
            <a:r>
              <a:rPr lang="zh-CN" altLang="en-US" smtClean="0"/>
              <a:t>，空间复杂度 </a:t>
            </a:r>
            <a:r>
              <a:rPr lang="en-US" altLang="zh-CN" smtClean="0"/>
              <a:t>O(n^2) </a:t>
            </a:r>
            <a:r>
              <a:rPr lang="zh-CN" altLang="en-US" smtClean="0"/>
              <a:t>，但常数巨大。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/>
          <a:lstStyle/>
          <a:p>
            <a:r>
              <a:rPr lang="zh-CN" altLang="en-US"/>
              <a:t>简</a:t>
            </a:r>
            <a:r>
              <a:rPr lang="zh-CN" altLang="en-US" smtClean="0"/>
              <a:t>单博弈题。</a:t>
            </a:r>
            <a:endParaRPr lang="en-US" altLang="zh-CN" smtClean="0"/>
          </a:p>
          <a:p>
            <a:r>
              <a:rPr lang="zh-CN" altLang="en-US" smtClean="0"/>
              <a:t>首先当最后一个人决策时，他肯定会拿掉两个物品中他的评价值较小的一个。</a:t>
            </a:r>
          </a:p>
          <a:p>
            <a:r>
              <a:rPr lang="zh-CN" altLang="en-US" smtClean="0"/>
              <a:t>因此我们有一个初步的想法：前面的人没有必要去拿最后一个人评价值最小的物品，因为最后一个人最终肯定要拿掉它。</a:t>
            </a:r>
            <a:endParaRPr lang="en-US" altLang="zh-CN" smtClean="0"/>
          </a:p>
          <a:p>
            <a:r>
              <a:rPr lang="zh-CN" altLang="en-US" smtClean="0"/>
              <a:t>然后我们可以继续考虑第 </a:t>
            </a:r>
            <a:r>
              <a:rPr lang="en-US" altLang="zh-CN" smtClean="0"/>
              <a:t>n-1 </a:t>
            </a:r>
            <a:r>
              <a:rPr lang="zh-CN" altLang="en-US" smtClean="0"/>
              <a:t>个，第 </a:t>
            </a:r>
            <a:r>
              <a:rPr lang="en-US" altLang="zh-CN" smtClean="0"/>
              <a:t>n-2 </a:t>
            </a:r>
            <a:r>
              <a:rPr lang="zh-CN" altLang="en-US" smtClean="0"/>
              <a:t>个，一直到第一个人。最终只会剩下一个物品。</a:t>
            </a:r>
            <a:endParaRPr lang="en-US" altLang="zh-CN" smtClean="0"/>
          </a:p>
          <a:p>
            <a:r>
              <a:rPr lang="zh-CN" altLang="en-US" smtClean="0"/>
              <a:t>那么，我们可以猜想，这个问题等价于从 </a:t>
            </a:r>
            <a:r>
              <a:rPr lang="en-US" altLang="zh-CN" smtClean="0"/>
              <a:t>n </a:t>
            </a:r>
            <a:r>
              <a:rPr lang="zh-CN" altLang="en-US" smtClean="0"/>
              <a:t>到 </a:t>
            </a:r>
            <a:r>
              <a:rPr lang="en-US" altLang="zh-CN" smtClean="0"/>
              <a:t>1 </a:t>
            </a:r>
            <a:r>
              <a:rPr lang="zh-CN" altLang="en-US" smtClean="0"/>
              <a:t>轮流拿掉自己评价值最小的物品，最终会剩下哪一个。</a:t>
            </a:r>
            <a:endParaRPr lang="en-US" altLang="zh-CN" smtClean="0"/>
          </a:p>
          <a:p>
            <a:r>
              <a:rPr lang="zh-CN" altLang="en-US"/>
              <a:t>然</a:t>
            </a:r>
            <a:r>
              <a:rPr lang="zh-CN" altLang="en-US" smtClean="0"/>
              <a:t>后直接模拟，轻松</a:t>
            </a:r>
            <a:r>
              <a:rPr lang="en-US" altLang="zh-CN" smtClean="0"/>
              <a:t>AC</a:t>
            </a:r>
            <a:r>
              <a:rPr lang="zh-CN" altLang="en-US" smtClean="0"/>
              <a:t>。。。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302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22217"/>
            <a:ext cx="824501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5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973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主题</vt:lpstr>
      <vt:lpstr>Day2 Solution</vt:lpstr>
      <vt:lpstr>A</vt:lpstr>
      <vt:lpstr>B</vt:lpstr>
      <vt:lpstr>B</vt:lpstr>
      <vt:lpstr>B</vt:lpstr>
      <vt:lpstr>C</vt:lpstr>
      <vt:lpstr>C</vt:lpstr>
      <vt:lpstr>D</vt:lpstr>
      <vt:lpstr>D</vt:lpstr>
      <vt:lpstr>后记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 Solution</dc:title>
  <dc:creator>Administrator</dc:creator>
  <cp:lastModifiedBy>Administrator</cp:lastModifiedBy>
  <cp:revision>10</cp:revision>
  <dcterms:created xsi:type="dcterms:W3CDTF">2022-11-23T03:12:05Z</dcterms:created>
  <dcterms:modified xsi:type="dcterms:W3CDTF">2022-11-23T04:00:26Z</dcterms:modified>
</cp:coreProperties>
</file>