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3"/>
    <p:sldId id="353" r:id="rId4"/>
    <p:sldId id="257" r:id="rId5"/>
    <p:sldId id="258" r:id="rId7"/>
    <p:sldId id="259" r:id="rId8"/>
    <p:sldId id="274" r:id="rId9"/>
    <p:sldId id="275" r:id="rId10"/>
    <p:sldId id="276" r:id="rId11"/>
    <p:sldId id="347" r:id="rId12"/>
    <p:sldId id="277" r:id="rId13"/>
    <p:sldId id="261" r:id="rId14"/>
    <p:sldId id="262" r:id="rId15"/>
    <p:sldId id="263" r:id="rId16"/>
    <p:sldId id="268" r:id="rId17"/>
    <p:sldId id="266" r:id="rId18"/>
    <p:sldId id="267" r:id="rId19"/>
    <p:sldId id="273" r:id="rId20"/>
    <p:sldId id="286" r:id="rId21"/>
    <p:sldId id="287" r:id="rId22"/>
    <p:sldId id="288" r:id="rId23"/>
    <p:sldId id="260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48" r:id="rId39"/>
    <p:sldId id="349" r:id="rId40"/>
    <p:sldId id="303" r:id="rId41"/>
    <p:sldId id="304" r:id="rId42"/>
    <p:sldId id="305" r:id="rId43"/>
    <p:sldId id="306" r:id="rId44"/>
    <p:sldId id="307" r:id="rId45"/>
    <p:sldId id="308" r:id="rId46"/>
    <p:sldId id="350" r:id="rId47"/>
    <p:sldId id="351" r:id="rId48"/>
    <p:sldId id="352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264" r:id="rId59"/>
    <p:sldId id="26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34F312A8-62BC-844C-B310-C85C5DCB0338}">
          <p14:sldIdLst>
            <p14:sldId id="256"/>
            <p14:sldId id="353"/>
          </p14:sldIdLst>
        </p14:section>
        <p14:section name="引入" id="{2B35FB67-36A1-6944-802C-4299EE77F778}">
          <p14:sldIdLst>
            <p14:sldId id="257"/>
            <p14:sldId id="258"/>
          </p14:sldIdLst>
        </p14:section>
        <p14:section name="在变化规则相通的情况下加速状态转移" id="{BBB567B4-DDD5-5242-BDD4-BA8DA5485E50}">
          <p14:sldIdLst>
            <p14:sldId id="259"/>
            <p14:sldId id="274"/>
            <p14:sldId id="275"/>
            <p14:sldId id="276"/>
            <p14:sldId id="347"/>
            <p14:sldId id="277"/>
            <p14:sldId id="261"/>
            <p14:sldId id="262"/>
            <p14:sldId id="263"/>
            <p14:sldId id="268"/>
            <p14:sldId id="266"/>
            <p14:sldId id="267"/>
            <p14:sldId id="273"/>
            <p14:sldId id="286"/>
            <p14:sldId id="287"/>
            <p14:sldId id="288"/>
          </p14:sldIdLst>
        </p14:section>
        <p14:section name="加速区间操作" id="{5DEFF488-801C-7B43-A96F-F7006448F92E}">
          <p14:sldIdLst>
            <p14:sldId id="26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48"/>
            <p14:sldId id="349"/>
            <p14:sldId id="303"/>
            <p14:sldId id="304"/>
            <p14:sldId id="305"/>
            <p14:sldId id="306"/>
            <p14:sldId id="307"/>
            <p14:sldId id="308"/>
            <p14:sldId id="350"/>
            <p14:sldId id="351"/>
            <p14:sldId id="352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感谢" id="{2FE43D56-F5BC-4246-8840-9D8FC15645A4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3"/>
    <p:restoredTop sz="88345"/>
  </p:normalViewPr>
  <p:slideViewPr>
    <p:cSldViewPr snapToGrid="0" snapToObjects="1">
      <p:cViewPr>
        <p:scale>
          <a:sx n="100" d="100"/>
          <a:sy n="100" d="100"/>
        </p:scale>
        <p:origin x="97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E64B-2FCE-7A46-8286-2C100DF1B1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10min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7min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3min</a:t>
            </a:r>
            <a:r>
              <a:rPr kumimoji="1" lang="zh-CN" altLang="en-US" dirty="0" smtClean="0"/>
              <a:t> 线段树：区间查询，区间修改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共</a:t>
            </a:r>
            <a:r>
              <a:rPr kumimoji="1" lang="en-US" altLang="zh-CN" dirty="0" smtClean="0"/>
              <a:t>7min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提示一下，</a:t>
            </a:r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是针对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序列，而非</a:t>
            </a:r>
            <a:r>
              <a:rPr kumimoji="1" lang="en-US" altLang="zh-CN" dirty="0" smtClean="0"/>
              <a:t>DFS</a:t>
            </a:r>
            <a:r>
              <a:rPr kumimoji="1" lang="zh-CN" altLang="en-US" dirty="0" smtClean="0"/>
              <a:t>序列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共</a:t>
            </a:r>
            <a:r>
              <a:rPr kumimoji="1" lang="en-US" altLang="zh-CN" dirty="0" smtClean="0"/>
              <a:t>15min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思考</a:t>
            </a:r>
            <a:r>
              <a:rPr kumimoji="1" lang="en-US" altLang="zh-CN" dirty="0" smtClean="0"/>
              <a:t>10min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延伸一下三部分答案的思想，</a:t>
            </a:r>
            <a:r>
              <a:rPr kumimoji="1" lang="en-US" altLang="zh-CN" dirty="0" smtClean="0"/>
              <a:t>3min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共</a:t>
            </a:r>
            <a:r>
              <a:rPr kumimoji="1" lang="en-US" altLang="zh-CN" dirty="0" smtClean="0"/>
              <a:t>7min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8C313-0CBD-014A-8DF1-D2FA796273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0ACF648-8FCB-9942-BA25-DD00259BE8C5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646-A3D9-EF4B-BD1D-874ECE45E839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062D0864-5E09-FC4C-8432-9AF1BB71160D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3DE7-CF40-D942-9991-DBD5F65BE4D8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5385DA7-D055-D341-9CAA-8DCEB1BC0AFD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63D-32DC-3742-85F5-A73F14F485D5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B5A0-CCB3-6246-B55B-D0B685A90BB4}" type="datetime1">
              <a:rPr lang="zh-CN" alt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9AB-86C2-FE43-901E-4424C58A025B}" type="datetime1">
              <a:rPr lang="zh-CN" alt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FA09-A0CB-864C-A044-3538CF0CCBFA}" type="datetime1">
              <a:rPr lang="zh-CN" alt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A1E-C9A7-F142-B2D0-7C8873E2D656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A332-9107-E147-A5DF-02980048A0C7}" type="datetime1">
              <a:rPr lang="zh-CN" alt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6FA750A-5249-AF4F-84B2-33A52A792E2F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山东省</a:t>
            </a:r>
            <a:r>
              <a:rPr lang="en-US" altLang="zh-CN" smtClean="0"/>
              <a:t>2015</a:t>
            </a:r>
            <a:r>
              <a:rPr lang="zh-CN" altLang="en-US" smtClean="0"/>
              <a:t>年信息学夏令营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210" indent="-283210" algn="l" defTabSz="685800" rtl="0" eaLnBrk="1" latinLnBrk="0" hangingPunct="1">
        <a:lnSpc>
          <a:spcPct val="112000"/>
        </a:lnSpc>
        <a:spcBef>
          <a:spcPts val="900"/>
        </a:spcBef>
        <a:buFont typeface="Arial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STFangsong" charset="-122"/>
          <a:ea typeface="STFangsong" charset="-122"/>
          <a:cs typeface="STFangsong" charset="-122"/>
        </a:defRPr>
      </a:lvl1pPr>
      <a:lvl2pPr marL="283210" indent="-283210" algn="l" defTabSz="685800" rtl="0" eaLnBrk="1" latinLnBrk="0" hangingPunct="1">
        <a:lnSpc>
          <a:spcPct val="112000"/>
        </a:lnSpc>
        <a:spcBef>
          <a:spcPts val="900"/>
        </a:spcBef>
        <a:buFont typeface="Corbel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STFangsong" charset="-122"/>
          <a:ea typeface="STFangsong" charset="-122"/>
          <a:cs typeface="STFangsong" charset="-122"/>
        </a:defRPr>
      </a:lvl2pPr>
      <a:lvl3pPr marL="283210" indent="-283210" algn="l" defTabSz="685800" rtl="0" eaLnBrk="1" latinLnBrk="0" hangingPunct="1">
        <a:lnSpc>
          <a:spcPct val="112000"/>
        </a:lnSpc>
        <a:spcBef>
          <a:spcPts val="900"/>
        </a:spcBef>
        <a:buFont typeface="Arial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STFangsong" charset="-122"/>
          <a:ea typeface="STFangsong" charset="-122"/>
          <a:cs typeface="STFangsong" charset="-122"/>
        </a:defRPr>
      </a:lvl3pPr>
      <a:lvl4pPr marL="283210" indent="-283210" algn="l" defTabSz="685800" rtl="0" eaLnBrk="1" latinLnBrk="0" hangingPunct="1">
        <a:lnSpc>
          <a:spcPct val="112000"/>
        </a:lnSpc>
        <a:spcBef>
          <a:spcPts val="900"/>
        </a:spcBef>
        <a:buFont typeface="Corbel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STFangsong" charset="-122"/>
          <a:ea typeface="STFangsong" charset="-122"/>
          <a:cs typeface="STFangsong" charset="-122"/>
        </a:defRPr>
      </a:lvl4pPr>
      <a:lvl5pPr marL="283210" indent="-283210" algn="l" defTabSz="685800" rtl="0" eaLnBrk="1" latinLnBrk="0" hangingPunct="1">
        <a:lnSpc>
          <a:spcPct val="112000"/>
        </a:lnSpc>
        <a:spcBef>
          <a:spcPts val="900"/>
        </a:spcBef>
        <a:buFont typeface="Arial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STFangsong" charset="-122"/>
          <a:ea typeface="STFangsong" charset="-122"/>
          <a:cs typeface="STFangsong" charset="-122"/>
        </a:defRPr>
      </a:lvl5pPr>
      <a:lvl6pPr marL="283210" indent="-283210" algn="l" defTabSz="685800" rtl="0" eaLnBrk="1" latinLnBrk="0" hangingPunct="1">
        <a:lnSpc>
          <a:spcPct val="112000"/>
        </a:lnSpc>
        <a:spcBef>
          <a:spcPts val="975"/>
        </a:spcBef>
        <a:buFont typeface="Corbe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210" indent="-283210" algn="l" defTabSz="685800" rtl="0" eaLnBrk="1" latinLnBrk="0" hangingPunct="1">
        <a:lnSpc>
          <a:spcPct val="112000"/>
        </a:lnSpc>
        <a:spcBef>
          <a:spcPts val="975"/>
        </a:spcBef>
        <a:buFont typeface="Arial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210" indent="-283210" algn="l" defTabSz="685800" rtl="0" eaLnBrk="1" latinLnBrk="0" hangingPunct="1">
        <a:lnSpc>
          <a:spcPct val="112000"/>
        </a:lnSpc>
        <a:spcBef>
          <a:spcPts val="975"/>
        </a:spcBef>
        <a:buFont typeface="Corbe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725" indent="-212725" algn="l" defTabSz="685800" rtl="0" eaLnBrk="1" latinLnBrk="0" hangingPunct="1">
        <a:lnSpc>
          <a:spcPct val="112000"/>
        </a:lnSpc>
        <a:spcBef>
          <a:spcPts val="975"/>
        </a:spcBef>
        <a:buFont typeface="Arial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倍增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东营市胜利第一中学</a:t>
            </a:r>
            <a:endParaRPr kumimoji="1" lang="zh-CN" altLang="en-US" dirty="0" smtClean="0"/>
          </a:p>
          <a:p>
            <a:r>
              <a:rPr kumimoji="1" lang="zh-CN" altLang="en-US" dirty="0" smtClean="0"/>
              <a:t>高天宇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复杂度？</a:t>
                </a:r>
              </a:p>
              <a:p>
                <a:r>
                  <a:rPr kumimoji="1" lang="zh-CN" altLang="en-US" dirty="0" smtClean="0"/>
                  <a:t>因为</a:t>
                </a:r>
                <a:r>
                  <a:rPr kumimoji="1" lang="en-US" altLang="zh-CN" dirty="0" smtClean="0"/>
                  <a:t>merge</a:t>
                </a:r>
                <a:r>
                  <a:rPr kumimoji="1" lang="zh-CN" altLang="en-US" dirty="0" smtClean="0"/>
                  <a:t>函数是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的，所以每一个递归过程本身是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的（注意这里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+1</m:t>
                    </m:r>
                    <m:r>
                      <a:rPr kumimoji="1" lang="zh-CN" altLang="en-US" b="0" i="0" smtClean="0">
                        <a:latin typeface="Cambria Math" charset="0"/>
                      </a:rPr>
                      <m:t>）</m:t>
                    </m:r>
                  </m:oMath>
                </a14:m>
                <a:endParaRPr kumimoji="1" lang="zh-CN" altLang="en-US" b="0" dirty="0" smtClean="0"/>
              </a:p>
              <a:p>
                <a:r>
                  <a:rPr kumimoji="1" lang="zh-CN" altLang="en-US" b="0" dirty="0" smtClean="0"/>
                  <a:t>所以总体的复杂度是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𝑛𝑙𝑜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30300" y="2933700"/>
            <a:ext cx="70739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[1,8]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130300" y="5277220"/>
            <a:ext cx="6096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130299" y="4499673"/>
            <a:ext cx="140223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[1,2]</a:t>
            </a:r>
            <a:endParaRPr kumimoji="1"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508500" y="3714925"/>
            <a:ext cx="3695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[5,8]</a:t>
            </a:r>
            <a:endParaRPr kumimoji="1"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130300" y="3714925"/>
            <a:ext cx="316753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[1,4]</a:t>
            </a:r>
            <a:endParaRPr kumimoji="1"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6459069" y="4496150"/>
            <a:ext cx="174513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[7,8]</a:t>
            </a:r>
            <a:endParaRPr kumimoji="1"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508499" y="4496150"/>
            <a:ext cx="17399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[5,6]</a:t>
            </a:r>
            <a:endParaRPr kumimoji="1"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743200" y="4499673"/>
            <a:ext cx="155463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[3,4]</a:t>
            </a:r>
            <a:endParaRPr kumimoji="1"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905000" y="5277220"/>
            <a:ext cx="6096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2</a:t>
            </a:r>
            <a:endParaRPr kumimoji="1"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743200" y="5277220"/>
            <a:ext cx="70373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3</a:t>
            </a:r>
            <a:endParaRPr kumimoji="1"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3650130" y="5273161"/>
            <a:ext cx="6477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4</a:t>
            </a:r>
            <a:endParaRPr kumimoji="1"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4533900" y="5277220"/>
            <a:ext cx="8128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5</a:t>
            </a:r>
            <a:endParaRPr kumimoji="1"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7594600" y="5269638"/>
            <a:ext cx="6096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8</a:t>
            </a:r>
            <a:endParaRPr kumimoji="1"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6459069" y="5269638"/>
            <a:ext cx="76723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7</a:t>
            </a:r>
            <a:endParaRPr kumimoji="1"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5529730" y="5277220"/>
            <a:ext cx="71867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6</a:t>
            </a:r>
            <a:endParaRPr kumimoji="1" lang="zh-CN" altLang="en-US" sz="32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914400" y="3028342"/>
            <a:ext cx="0" cy="2711196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39700" y="3828240"/>
                <a:ext cx="571500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3828240"/>
                <a:ext cx="571500" cy="369460"/>
              </a:xfrm>
              <a:prstGeom prst="rect">
                <a:avLst/>
              </a:prstGeom>
              <a:blipFill rotWithShape="0">
                <a:blip r:embed="rId2"/>
                <a:stretch>
                  <a:fillRect l="-3191" r="-27660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4851399" y="6001107"/>
                <a:ext cx="2794001" cy="46166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总体：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  <a:ea typeface="KaiTi" charset="-122"/>
                        <a:cs typeface="KaiTi" charset="-122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charset="0"/>
                        <a:ea typeface="KaiTi" charset="-122"/>
                        <a:cs typeface="KaiTi" charset="-122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charset="0"/>
                        <a:ea typeface="KaiTi" charset="-122"/>
                        <a:cs typeface="KaiTi" charset="-122"/>
                      </a:rPr>
                      <m:t>𝑛𝑙𝑜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KaiTi" charset="-122"/>
                            <a:cs typeface="KaiTi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KaiTi" charset="-122"/>
                            <a:cs typeface="KaiTi" charset="-122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KaiTi" charset="-122"/>
                            <a:cs typeface="KaiTi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KaiTi" charset="-122"/>
                        <a:cs typeface="KaiTi" charset="-122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charset="0"/>
                        <a:ea typeface="KaiTi" charset="-122"/>
                        <a:cs typeface="KaiTi" charset="-122"/>
                      </a:rPr>
                      <m:t>)</m:t>
                    </m:r>
                  </m:oMath>
                </a14:m>
                <a:endParaRPr kumimoji="1" lang="zh-CN" altLang="en-US" sz="24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399" y="6001107"/>
                <a:ext cx="279400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261" t="-1282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100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方法</a:t>
                </a:r>
                <a:r>
                  <a:rPr lang="en-US" altLang="zh-CN" dirty="0"/>
                  <a:t>1:</a:t>
                </a:r>
                <a:r>
                  <a:rPr lang="zh-CN" altLang="en-US" dirty="0"/>
                  <a:t>直接计算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次乘法</a:t>
                </a:r>
              </a:p>
              <a:p>
                <a:r>
                  <a:rPr lang="zh-CN" altLang="en-US" dirty="0"/>
                  <a:t>方法</a:t>
                </a:r>
                <a:r>
                  <a:rPr lang="en-US" altLang="zh-CN" dirty="0" smtClean="0"/>
                  <a:t>2:</a:t>
                </a: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64</m:t>
                        </m:r>
                      </m:sup>
                    </m:sSup>
                    <m: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p>
                    </m:sSup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 smtClean="0"/>
              </a:p>
              <a:p>
                <a:pPr lvl="1"/>
                <a:r>
                  <a:rPr lang="zh-CN" altLang="en-US" b="0" dirty="0" smtClean="0"/>
                  <a:t>只需要六次计算，我们就可以得到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64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32</m:t>
                        </m:r>
                      </m:sup>
                    </m:sSup>
                    <m:r>
                      <a:rPr lang="en-US" altLang="zh-CN" b="0" i="0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0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b="0" dirty="0" smtClean="0"/>
              </a:p>
              <a:p>
                <a:pPr lvl="1"/>
                <a:r>
                  <a:rPr lang="zh-CN" altLang="en-US" b="0" dirty="0" smtClean="0"/>
                  <a:t>再用三次乘法就可以得到结果了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快速幂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 smtClean="0"/>
                  <a:t>总结：对于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b="0" dirty="0" smtClean="0"/>
                  <a:t>，我们先将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</a:rPr>
                      <m:t>n</m:t>
                    </m:r>
                  </m:oMath>
                </a14:m>
                <a:r>
                  <a:rPr kumimoji="1" lang="zh-CN" altLang="en-US" b="0" dirty="0" smtClean="0"/>
                  <a:t>表示成它的二进制形式，然后提取出所有的非</a:t>
                </a:r>
                <a:r>
                  <a:rPr kumimoji="1" lang="en-US" altLang="zh-CN" b="0" dirty="0" smtClean="0"/>
                  <a:t>0</a:t>
                </a:r>
                <a:r>
                  <a:rPr kumimoji="1" lang="zh-CN" altLang="en-US" dirty="0"/>
                  <a:t>位置，</a:t>
                </a:r>
                <a:r>
                  <a:rPr kumimoji="1"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n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b</m:t>
                        </m:r>
                        <m:r>
                          <a:rPr kumimoji="1" lang="en-US" altLang="zh-CN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0" smtClean="0">
                        <a:latin typeface="Cambria Math" charset="0"/>
                      </a:rPr>
                      <m:t>+…+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bw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不妨设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1&lt;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2&lt;…&lt;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𝑏𝑤</m:t>
                    </m:r>
                  </m:oMath>
                </a14:m>
                <a:endParaRPr kumimoji="1" lang="zh-CN" altLang="en-US" b="0" dirty="0" smtClean="0"/>
              </a:p>
              <a:p>
                <a:r>
                  <a:rPr kumimoji="1" lang="zh-CN" altLang="en-US" dirty="0" smtClean="0"/>
                  <a:t>由于已知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kumimoji="1" lang="zh-CN" altLang="en-US" dirty="0" smtClean="0"/>
                  <a:t>，</a:t>
                </a:r>
                <a:r>
                  <a:rPr kumimoji="1" lang="zh-CN" altLang="en-US" dirty="0"/>
                  <a:t>所以也就知道</a:t>
                </a:r>
                <a:r>
                  <a:rPr kumimoji="1" lang="zh-CN" altLang="en-US" dirty="0" smtClean="0"/>
                  <a:t>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 smtClean="0"/>
                  <a:t>，</a:t>
                </a:r>
                <a:r>
                  <a:rPr kumimoji="1" lang="zh-CN" altLang="en-US" dirty="0"/>
                  <a:t>重复</a:t>
                </a:r>
                <a:r>
                  <a:rPr kumimoji="1" lang="en-US" altLang="zh-CN" dirty="0" err="1"/>
                  <a:t>bw</a:t>
                </a:r>
                <a:r>
                  <a:rPr kumimoji="1" lang="zh-CN" altLang="en-US" dirty="0"/>
                  <a:t>次将这个数平方并记录下来，就可以得到</a:t>
                </a:r>
                <a:r>
                  <a:rPr kumimoji="1" lang="en-US" altLang="zh-CN" dirty="0"/>
                  <a:t>(bw+1)</a:t>
                </a:r>
                <a:r>
                  <a:rPr kumimoji="1" lang="zh-CN" altLang="en-US" dirty="0"/>
                  <a:t>个数</a:t>
                </a:r>
                <a:r>
                  <a:rPr kumimoji="1" lang="zh-CN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 smtClean="0"/>
                  <a:t>,……</a:t>
                </a:r>
                <a:endParaRPr kumimoji="1" lang="zh-CN" altLang="en-US" dirty="0"/>
              </a:p>
              <a:p>
                <a:r>
                  <a:rPr kumimoji="1" lang="zh-CN" altLang="en-US" dirty="0" smtClean="0"/>
                  <a:t>根据</a:t>
                </a:r>
                <a:r>
                  <a:rPr kumimoji="1" lang="zh-CN" altLang="en-US" dirty="0"/>
                  <a:t>幂运算的法则，可以</a:t>
                </a:r>
                <a:r>
                  <a:rPr kumimoji="1" lang="zh-CN" altLang="en-US" dirty="0" smtClean="0"/>
                  <a:t>推出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b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b="0" i="0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b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0" smtClean="0">
                            <a:latin typeface="Cambria Math" charset="0"/>
                          </a:rPr>
                          <m:t>+…+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bw</m:t>
                            </m:r>
                          </m:sup>
                        </m:sSup>
                      </m:sup>
                    </m:sSup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𝑏𝑤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zh-CN" altLang="en-US" dirty="0" smtClean="0"/>
                  <a:t>，</a:t>
                </a:r>
                <a:r>
                  <a:rPr kumimoji="1" lang="zh-CN" altLang="en-US" dirty="0"/>
                  <a:t>而这些数都已经被求出，所以最多再</a:t>
                </a:r>
                <a:r>
                  <a:rPr kumimoji="1" lang="zh-CN" altLang="en-US" dirty="0" smtClean="0"/>
                  <a:t>进行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𝑏𝑤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kumimoji="1" lang="zh-CN" altLang="en-US" dirty="0" smtClean="0"/>
                  <a:t>次</a:t>
                </a:r>
                <a:r>
                  <a:rPr kumimoji="1" lang="zh-CN" altLang="en-US" dirty="0"/>
                  <a:t>操作就可以得到 。</a:t>
                </a:r>
              </a:p>
              <a:p>
                <a:endParaRPr kumimoji="1" lang="zh-CN" altLang="en-US" b="0" dirty="0" smtClean="0"/>
              </a:p>
              <a:p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563" t="-1293" r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快速幂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复杂度证明？</a:t>
                </a:r>
              </a:p>
              <a:p>
                <a:r>
                  <a:rPr kumimoji="1" lang="zh-CN" altLang="en-US" dirty="0" smtClean="0"/>
                  <a:t>因为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的二进制位只有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b="0" dirty="0" smtClean="0"/>
                  <a:t>位，所以复杂度为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/>
          <a:stretch>
            <a:fillRect/>
          </a:stretch>
        </p:blipFill>
        <p:spPr>
          <a:xfrm>
            <a:off x="571500" y="1571625"/>
            <a:ext cx="8033859" cy="3940545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快速幂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另一种写法？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1, 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&amp;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zh-CN" altLang="en-US" i="1">
                                <a:latin typeface="Cambria Math" charset="0"/>
                              </a:rPr>
                              <m:t>是偶数</m:t>
                            </m:r>
                          </m:e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charset="0"/>
                              </a:rPr>
                              <m:t>×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zh-CN" altLang="en-US" i="1">
                                <a:latin typeface="Cambria Math" charset="0"/>
                              </a:rPr>
                              <m:t>是奇数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  <a:p>
                <a:r>
                  <a:rPr kumimoji="1" lang="zh-CN" altLang="en-US" dirty="0" smtClean="0"/>
                  <a:t>复杂度仍然是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启发？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使用快速幂的时候，计算的不一定是整数，还有可能是一个实数，一个矩阵甚至是一个抽象的状态</a:t>
            </a:r>
            <a:endParaRPr kumimoji="1" lang="zh-CN" altLang="en-US" dirty="0" smtClean="0"/>
          </a:p>
          <a:p>
            <a:r>
              <a:rPr kumimoji="1" lang="zh-CN" altLang="en-US" dirty="0" smtClean="0"/>
              <a:t>只要满足“具有相同的变化规则这一点”，就可以使用快速幂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斐波那契数列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求斐波那契数列的第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项，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18</m:t>
                        </m:r>
                      </m:sup>
                    </m:sSup>
                  </m:oMath>
                </a14:m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斐波那契数列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40176" y="559678"/>
                <a:ext cx="6577928" cy="411714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 smtClean="0"/>
                  <a:t>矩阵的经典应用</a:t>
                </a:r>
              </a:p>
              <a:p>
                <a:r>
                  <a:rPr kumimoji="1" lang="zh-CN" altLang="en-US" dirty="0" smtClean="0"/>
                  <a:t>构造转移矩阵</a:t>
                </a:r>
                <a:r>
                  <a:rPr kumimoji="1" lang="en-US" altLang="zh-CN" dirty="0" smtClean="0"/>
                  <a:t>D</a:t>
                </a:r>
                <a:r>
                  <a:rPr kumimoji="1" lang="zh-CN" altLang="en-US" dirty="0" smtClean="0"/>
                  <a:t>：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 smtClean="0"/>
              </a:p>
              <a:p>
                <a:r>
                  <a:rPr kumimoji="1" lang="zh-CN" altLang="en-US" dirty="0" smtClean="0"/>
                  <a:t>初始矩阵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：</a:t>
                </a:r>
              </a:p>
              <a:p>
                <a:pPr lvl="1"/>
                <a:r>
                  <a:rPr kumimoji="1" lang="en-US" altLang="zh-CN" dirty="0" smtClean="0"/>
                  <a:t>[1</a:t>
                </a:r>
                <a:r>
                  <a:rPr kumimoji="1" lang="zh-CN" altLang="en-US" dirty="0" smtClean="0"/>
                  <a:t>  </a:t>
                </a:r>
                <a:r>
                  <a:rPr kumimoji="1" lang="en-US" altLang="zh-CN" dirty="0" smtClean="0"/>
                  <a:t>1]</a:t>
                </a:r>
                <a:r>
                  <a:rPr kumimoji="1" lang="zh-CN" altLang="en-US" dirty="0" smtClean="0"/>
                  <a:t>  （当前的倒数第二项和最后一项）</a:t>
                </a:r>
              </a:p>
              <a:p>
                <a:r>
                  <a:rPr kumimoji="1" lang="zh-CN" altLang="en-US" dirty="0" smtClean="0"/>
                  <a:t>结果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矩阵的幂利用快速幂求解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0176" y="559678"/>
                <a:ext cx="6577928" cy="4117145"/>
              </a:xfrm>
              <a:blipFill rotWithShape="0">
                <a:blip r:embed="rId1"/>
                <a:stretch>
                  <a:fillRect l="-1205" t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课件地址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30" y="2114666"/>
            <a:ext cx="868997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800" dirty="0">
                <a:latin typeface="Source Code Pro Light" charset="0"/>
                <a:ea typeface="Source Code Pro Light" charset="0"/>
                <a:cs typeface="Source Code Pro Light" charset="0"/>
              </a:rPr>
              <a:t>http://</a:t>
            </a:r>
            <a:r>
              <a:rPr kumimoji="1" lang="en-US" altLang="zh-CN" sz="4800" dirty="0" err="1">
                <a:latin typeface="Source Code Pro Light" charset="0"/>
                <a:ea typeface="Source Code Pro Light" charset="0"/>
                <a:cs typeface="Source Code Pro Light" charset="0"/>
              </a:rPr>
              <a:t>yun.baidu.com</a:t>
            </a:r>
            <a:r>
              <a:rPr kumimoji="1" lang="en-US" altLang="zh-CN" sz="4800" dirty="0">
                <a:latin typeface="Source Code Pro Light" charset="0"/>
                <a:ea typeface="Source Code Pro Light" charset="0"/>
                <a:cs typeface="Source Code Pro Light" charset="0"/>
              </a:rPr>
              <a:t>/s/1bpmLMCf</a:t>
            </a:r>
            <a:endParaRPr kumimoji="1" lang="zh-CN" altLang="en-US" sz="4800" dirty="0">
              <a:latin typeface="Source Code Pro Light" charset="0"/>
              <a:ea typeface="Source Code Pro Light" charset="0"/>
              <a:cs typeface="Source Code Pro Light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斐波那契数列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由此可见，矩阵可以利用自身的运算性质，结合快速幂，加速递推或者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的转移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加速区间操作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RMQ</a:t>
            </a:r>
            <a:r>
              <a:rPr lang="zh-CN" altLang="en-US"/>
              <a:t>，树上倍增</a:t>
            </a:r>
            <a:endParaRPr lang="zh-CN" altLang="en-US"/>
          </a:p>
          <a:p>
            <a:r>
              <a:rPr lang="zh-CN" altLang="en-US"/>
              <a:t>以及其它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83000" y="569066"/>
            <a:ext cx="4889499" cy="56551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Range Minimum/Maximum Query</a:t>
            </a:r>
            <a:r>
              <a:rPr kumimoji="1" lang="zh-CN" altLang="en-US" dirty="0"/>
              <a:t>），即区间最值查询，是指这样一个问题：对于长度为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的数列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，回答若干询问</a:t>
            </a:r>
            <a:r>
              <a:rPr kumimoji="1" lang="en-US" altLang="zh-CN" dirty="0" smtClean="0"/>
              <a:t>RMQ(</a:t>
            </a:r>
            <a:r>
              <a:rPr kumimoji="1" lang="en-US" altLang="zh-CN" dirty="0" err="1" smtClean="0"/>
              <a:t>A,i,j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返回数列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中下标在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之间的最小</a:t>
            </a:r>
            <a:r>
              <a:rPr kumimoji="1" lang="en-US" altLang="zh-CN" dirty="0"/>
              <a:t>/</a:t>
            </a:r>
            <a:r>
              <a:rPr kumimoji="1" lang="zh-CN" altLang="en-US" dirty="0"/>
              <a:t>大值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60776" y="559678"/>
                <a:ext cx="4606924" cy="601892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如何求区间最小</a:t>
                </a:r>
                <a:r>
                  <a:rPr kumimoji="1" lang="en-US" altLang="zh-CN" sz="2800" dirty="0" smtClean="0"/>
                  <a:t>/</a:t>
                </a:r>
                <a:r>
                  <a:rPr kumimoji="1" lang="zh-CN" altLang="en-US" sz="2800" dirty="0" smtClean="0"/>
                  <a:t>大值（多次询问）</a:t>
                </a:r>
              </a:p>
              <a:p>
                <a:r>
                  <a:rPr kumimoji="1" lang="zh-CN" altLang="en-US" sz="2800" dirty="0" smtClean="0"/>
                  <a:t>方法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：</a:t>
                </a:r>
              </a:p>
              <a:p>
                <a:pPr lvl="1"/>
                <a:r>
                  <a:rPr kumimoji="1" lang="zh-CN" altLang="en-US" sz="2400" dirty="0" smtClean="0"/>
                  <a:t>每次查询的时候暴力扫描区间</a:t>
                </a:r>
              </a:p>
              <a:p>
                <a:pPr lvl="1"/>
                <a:r>
                  <a:rPr kumimoji="1" lang="zh-CN" altLang="en-US" sz="2400" dirty="0" smtClean="0"/>
                  <a:t>复杂度：单次查询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sz="2400" dirty="0" smtClean="0"/>
              </a:p>
              <a:p>
                <a:r>
                  <a:rPr kumimoji="1" lang="zh-CN" altLang="en-US" sz="2800" dirty="0" smtClean="0"/>
                  <a:t>方法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：</a:t>
                </a:r>
              </a:p>
              <a:p>
                <a:pPr lvl="1"/>
                <a:r>
                  <a:rPr kumimoji="1" lang="zh-CN" altLang="en-US" sz="2400" dirty="0" smtClean="0"/>
                  <a:t>开一个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zh-CN" altLang="en-US" sz="2400" dirty="0" smtClean="0"/>
                  <a:t>的二维数组</a:t>
                </a:r>
                <a:r>
                  <a:rPr kumimoji="1" lang="en-US" altLang="zh-CN" sz="2400" dirty="0" err="1" smtClean="0"/>
                  <a:t>Ans</a:t>
                </a:r>
                <a:r>
                  <a:rPr kumimoji="1" lang="zh-CN" altLang="en-US" sz="2400" dirty="0" smtClean="0"/>
                  <a:t>，对于每一个数对</a:t>
                </a:r>
                <a:r>
                  <a:rPr kumimoji="1" lang="en-US" altLang="zh-CN" sz="2400" dirty="0" smtClean="0"/>
                  <a:t>(</a:t>
                </a:r>
                <a:r>
                  <a:rPr kumimoji="1" lang="en-US" altLang="zh-CN" sz="2400" dirty="0" err="1" smtClean="0"/>
                  <a:t>i,j</a:t>
                </a:r>
                <a:r>
                  <a:rPr kumimoji="1" lang="en-US" altLang="zh-CN" sz="2400" dirty="0" smtClean="0"/>
                  <a:t>)</a:t>
                </a:r>
                <a:r>
                  <a:rPr kumimoji="1" lang="zh-CN" altLang="en-US" sz="2400" dirty="0" smtClean="0"/>
                  <a:t>，预处理答案存到</a:t>
                </a:r>
                <a:r>
                  <a:rPr kumimoji="1" lang="en-US" altLang="zh-CN" sz="2400" dirty="0" err="1" smtClean="0"/>
                  <a:t>Ans</a:t>
                </a:r>
                <a:r>
                  <a:rPr kumimoji="1" lang="zh-CN" altLang="en-US" sz="2400" dirty="0" smtClean="0"/>
                  <a:t>里面</a:t>
                </a:r>
              </a:p>
              <a:p>
                <a:pPr lvl="1"/>
                <a:r>
                  <a:rPr kumimoji="1" lang="zh-CN" altLang="en-US" sz="2400" dirty="0" smtClean="0"/>
                  <a:t>复杂度：预处理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400" dirty="0" smtClean="0"/>
                  <a:t>，单次查询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(1)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0776" y="559678"/>
                <a:ext cx="4606924" cy="6018922"/>
              </a:xfrm>
              <a:blipFill rotWithShape="0">
                <a:blip r:embed="rId1"/>
                <a:stretch>
                  <a:fillRect l="-2384" t="-1216" r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显然以上算法的复杂度都不尽如人意，如何能用较短的时间预处理，又能用较快的时间查询呢？</a:t>
            </a:r>
            <a:endParaRPr kumimoji="1" lang="zh-CN" altLang="en-US" dirty="0" smtClean="0"/>
          </a:p>
          <a:p>
            <a:r>
              <a:rPr kumimoji="1" lang="zh-CN" altLang="en-US" dirty="0" smtClean="0"/>
              <a:t>是时候利用倍增思想了！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我们以求最大值为例</a:t>
                </a:r>
              </a:p>
              <a:p>
                <a:r>
                  <a:rPr kumimoji="1" lang="zh-CN" altLang="en-US" dirty="0" smtClean="0"/>
                  <a:t>令</a:t>
                </a:r>
                <a:r>
                  <a:rPr kumimoji="1" lang="en-US" altLang="zh-CN" dirty="0" smtClean="0"/>
                  <a:t>A[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]</a:t>
                </a:r>
                <a:r>
                  <a:rPr kumimoji="1" lang="zh-CN" altLang="en-US" dirty="0" smtClean="0"/>
                  <a:t>存储我们要求最值的数列，</a:t>
                </a:r>
                <a:r>
                  <a:rPr kumimoji="1" lang="en-US" altLang="zh-CN" dirty="0" smtClean="0"/>
                  <a:t>F[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][j]</a:t>
                </a:r>
                <a:r>
                  <a:rPr kumimoji="1" lang="zh-CN" altLang="en-US" dirty="0" smtClean="0"/>
                  <a:t>表示从第</a:t>
                </a:r>
                <a:r>
                  <a:rPr kumimoji="1" lang="en-US" altLang="zh-CN" dirty="0" err="1" smtClean="0"/>
                  <a:t>i</a:t>
                </a:r>
                <a:r>
                  <a:rPr kumimoji="1" lang="zh-CN" altLang="en-US" dirty="0" smtClean="0"/>
                  <a:t>个位置开始，往后的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个数字中，最大的数字是什么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比如数列：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6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9830" y="2056032"/>
          <a:ext cx="7165970" cy="322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3710"/>
                <a:gridCol w="1023710"/>
                <a:gridCol w="1023710"/>
                <a:gridCol w="1023710"/>
                <a:gridCol w="1023710"/>
                <a:gridCol w="1023710"/>
                <a:gridCol w="1023710"/>
              </a:tblGrid>
              <a:tr h="806792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+mn-lt"/>
                        </a:rPr>
                        <a:t>F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1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2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3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4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5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6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</a:tr>
              <a:tr h="80679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0(1)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3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5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2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4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7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6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</a:tr>
              <a:tr h="80679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1(2)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5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5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4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7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7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-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</a:tr>
              <a:tr h="80679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2(4)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5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7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7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-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-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+mn-lt"/>
                        </a:rPr>
                        <a:t>-</a:t>
                      </a:r>
                      <a:endParaRPr lang="zh-CN" altLang="en-US" sz="3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如何预处理出</a:t>
                </a:r>
                <a:r>
                  <a:rPr kumimoji="1" lang="en-US" altLang="zh-CN" dirty="0" smtClean="0"/>
                  <a:t>F</a:t>
                </a:r>
                <a:r>
                  <a:rPr kumimoji="1" lang="zh-CN" altLang="en-US" dirty="0" smtClean="0"/>
                  <a:t>数组？</a:t>
                </a:r>
              </a:p>
              <a:p>
                <a:r>
                  <a:rPr kumimoji="1" lang="zh-CN" altLang="en-US" dirty="0" smtClean="0"/>
                  <a:t>我们对</a:t>
                </a:r>
                <a:r>
                  <a:rPr kumimoji="1" lang="en-US" altLang="zh-CN" dirty="0" smtClean="0"/>
                  <a:t>j</a:t>
                </a:r>
                <a:r>
                  <a:rPr kumimoji="1" lang="zh-CN" altLang="en-US" dirty="0" smtClean="0"/>
                  <a:t>从小到大枚举。每次处理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zh-CN" altLang="en-US" dirty="0" smtClean="0"/>
                  <a:t>的时候，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0~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都已经处理好了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max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⁡(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dirty="0" smtClean="0"/>
              </a:p>
              <a:p>
                <a:r>
                  <a:rPr kumimoji="1" lang="zh-CN" altLang="en-US" dirty="0" smtClean="0"/>
                  <a:t>因为</a:t>
                </a:r>
                <a:r>
                  <a:rPr kumimoji="1" lang="en-US" altLang="zh-CN" dirty="0" smtClean="0"/>
                  <a:t>j</a:t>
                </a:r>
                <a:r>
                  <a:rPr kumimoji="1" lang="zh-CN" altLang="en-US" dirty="0" smtClean="0"/>
                  <a:t>最大到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所以预处理的复杂度为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𝑛𝑙𝑜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823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25500" y="4483100"/>
                <a:ext cx="3506100" cy="876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zh-CN" altLang="en-US" sz="2000" b="0" i="1" smtClean="0">
                          <a:latin typeface="Cambria Math" charset="0"/>
                        </a:rPr>
                        <m:t>，共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4483100"/>
                <a:ext cx="3506100" cy="8763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02599" y="4483100"/>
                <a:ext cx="3898900" cy="876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2000" i="1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kumimoji="1" lang="en-US" altLang="zh-CN" sz="2000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zh-CN" altLang="en-US" sz="2000" b="0" i="1" smtClean="0">
                          <a:latin typeface="Cambria Math" charset="0"/>
                        </a:rPr>
                        <m:t>，共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99" y="4483100"/>
                <a:ext cx="3898900" cy="8763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24950" y="5512170"/>
                <a:ext cx="48133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kumimoji="1" lang="zh-CN" altLang="en-US" sz="2400" b="0" i="1" smtClean="0">
                          <a:latin typeface="Cambria Math" charset="0"/>
                        </a:rPr>
                        <m:t>，共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0" y="5512170"/>
                <a:ext cx="4813300" cy="50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>
            <a:off x="6452049" y="5766759"/>
            <a:ext cx="19494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825500" y="5741359"/>
            <a:ext cx="15621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94100" y="559678"/>
                <a:ext cx="5549900" cy="58792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zh-CN" altLang="en-US" sz="2800" dirty="0" smtClean="0"/>
                  <a:t>有了</a:t>
                </a:r>
                <a:r>
                  <a:rPr kumimoji="1" lang="en-US" altLang="zh-CN" sz="2800" dirty="0"/>
                  <a:t>f</a:t>
                </a:r>
                <a:r>
                  <a:rPr kumimoji="1" lang="zh-CN" altLang="en-US" sz="2800" dirty="0" smtClean="0"/>
                  <a:t>数组，如何查询？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注意，求最值和求和的区别：如果两个区间重合了，它们各自最值中的最大</a:t>
                </a:r>
                <a:r>
                  <a:rPr kumimoji="1" lang="en-US" altLang="zh-CN" sz="2800" dirty="0" smtClean="0"/>
                  <a:t>/</a:t>
                </a:r>
                <a:r>
                  <a:rPr kumimoji="1" lang="zh-CN" altLang="en-US" sz="2800" dirty="0" smtClean="0"/>
                  <a:t>小值是它们并集区间的最值，而它们各自的和的和，并不是它们并集区间的和。</a:t>
                </a:r>
              </a:p>
              <a:p>
                <a:r>
                  <a:rPr kumimoji="1" lang="zh-CN" altLang="en-US" sz="2800" dirty="0" smtClean="0"/>
                  <a:t>假如说要查询的区间是</a:t>
                </a:r>
                <a:r>
                  <a:rPr kumimoji="1" lang="en-US" altLang="zh-CN" sz="2800" dirty="0" smtClean="0"/>
                  <a:t>(</a:t>
                </a:r>
                <a:r>
                  <a:rPr kumimoji="1" lang="en-US" altLang="zh-CN" sz="2800" dirty="0" err="1" smtClean="0"/>
                  <a:t>i,j</a:t>
                </a:r>
                <a:r>
                  <a:rPr kumimoji="1" lang="en-US" altLang="zh-CN" sz="2800" dirty="0" smtClean="0"/>
                  <a:t>)</a:t>
                </a:r>
                <a:r>
                  <a:rPr kumimoji="1" lang="zh-CN" altLang="en-US" sz="2800" dirty="0" smtClean="0"/>
                  <a:t>，令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𝑘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2800" b="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那么要查询的结果是：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zh-CN" altLang="en-US" sz="2400" b="0" dirty="0" smtClean="0"/>
              </a:p>
              <a:p>
                <a:r>
                  <a:rPr kumimoji="1" lang="zh-CN" altLang="en-US" sz="2800" dirty="0" smtClean="0"/>
                  <a:t>以上方法一定能够保证覆盖整个区间</a:t>
                </a:r>
              </a:p>
              <a:p>
                <a:r>
                  <a:rPr kumimoji="1" lang="zh-CN" altLang="en-US" sz="2800" dirty="0" smtClean="0"/>
                  <a:t>可以看到每次查询都是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(1)</m:t>
                    </m:r>
                  </m:oMath>
                </a14:m>
                <a:r>
                  <a:rPr kumimoji="1" lang="zh-CN" altLang="en-US" sz="2800" dirty="0" smtClean="0"/>
                  <a:t>的</a:t>
                </a:r>
                <a:endParaRPr kumimoji="1" lang="en-US" altLang="zh-CN" sz="2800" dirty="0" smtClean="0"/>
              </a:p>
              <a:p>
                <a:r>
                  <a:rPr kumimoji="1" lang="en-US" altLang="zh-CN" sz="2800" dirty="0" smtClean="0"/>
                  <a:t>C++</a:t>
                </a:r>
                <a:r>
                  <a:rPr kumimoji="1" lang="zh-CN" altLang="en-US" sz="2800" dirty="0" smtClean="0"/>
                  <a:t>里面</a:t>
                </a:r>
                <a:r>
                  <a:rPr kumimoji="1" lang="en-US" altLang="zh-CN" sz="2800" dirty="0" err="1" smtClean="0"/>
                  <a:t>cmath</a:t>
                </a:r>
                <a:r>
                  <a:rPr kumimoji="1" lang="zh-CN" altLang="en-US" sz="2800" dirty="0" smtClean="0"/>
                  <a:t>中提供的</a:t>
                </a:r>
                <a:r>
                  <a:rPr kumimoji="1" lang="en-US" altLang="zh-CN" sz="2800" dirty="0" smtClean="0"/>
                  <a:t>log</a:t>
                </a:r>
                <a:r>
                  <a:rPr kumimoji="1" lang="zh-CN" altLang="en-US" sz="2800" dirty="0" smtClean="0"/>
                  <a:t>函数是对</a:t>
                </a:r>
                <a:r>
                  <a:rPr kumimoji="1" lang="en-US" altLang="zh-CN" sz="2800" dirty="0" smtClean="0"/>
                  <a:t>e</a:t>
                </a:r>
                <a:r>
                  <a:rPr kumimoji="1" lang="zh-CN" altLang="en-US" sz="2800" dirty="0" smtClean="0"/>
                  <a:t>取对数，如何用它求以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为底的对数？</a:t>
                </a:r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1" lang="zh-CN" alt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800" b="0" i="0" smtClean="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kumimoji="1" lang="zh-CN" alt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800" b="0" i="0" smtClean="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4100" y="559678"/>
                <a:ext cx="5549900" cy="5879222"/>
              </a:xfrm>
              <a:blipFill rotWithShape="0">
                <a:blip r:embed="rId1"/>
                <a:stretch>
                  <a:fillRect l="-1319" t="-1245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97890" y="2590800"/>
            <a:ext cx="1739900" cy="4318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04340" y="2590800"/>
            <a:ext cx="2012950" cy="431800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5" y="1735142"/>
            <a:ext cx="8789448" cy="3116258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什么是倍增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0076" y="1860666"/>
            <a:ext cx="6577928" cy="3651504"/>
          </a:xfrm>
        </p:spPr>
        <p:txBody>
          <a:bodyPr/>
          <a:lstStyle/>
          <a:p>
            <a:r>
              <a:rPr kumimoji="1" lang="zh-CN" altLang="en-US" dirty="0" smtClean="0"/>
              <a:t>倍增是根据已经得到的信息，将考虑的范围扩大一倍，从而加速操作的一种思想</a:t>
            </a:r>
            <a:endParaRPr kumimoji="1" lang="zh-CN" altLang="en-US" dirty="0" smtClean="0"/>
          </a:p>
          <a:p>
            <a:r>
              <a:rPr kumimoji="1" lang="zh-CN" altLang="en-US" dirty="0" smtClean="0"/>
              <a:t>使用了倍增思想的算法：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归并排序，快速幂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表的</a:t>
            </a:r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算法和树上倍增找</a:t>
            </a:r>
            <a:r>
              <a:rPr kumimoji="1" lang="en-US" altLang="zh-CN" dirty="0" smtClean="0"/>
              <a:t>LCA</a:t>
            </a:r>
            <a:endParaRPr kumimoji="1" lang="en-US" altLang="zh-CN" dirty="0" smtClean="0"/>
          </a:p>
          <a:p>
            <a:pPr lvl="1"/>
            <a:r>
              <a:rPr kumimoji="1" lang="en-US" altLang="zh-CN" strike="sngStrike" dirty="0" smtClean="0"/>
              <a:t>FFT</a:t>
            </a:r>
            <a:r>
              <a:rPr kumimoji="1" lang="zh-CN" altLang="en-US" strike="sngStrike" dirty="0" smtClean="0"/>
              <a:t>、后缀数组等高级算法</a:t>
            </a:r>
            <a:endParaRPr kumimoji="1" lang="zh-CN" altLang="en-US" strike="sngStrike" dirty="0" smtClean="0"/>
          </a:p>
          <a:p>
            <a:pPr lvl="1"/>
            <a:endParaRPr kumimoji="1"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5" y="2055563"/>
            <a:ext cx="8647325" cy="1551237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RMQ</a:t>
                </a:r>
                <a:r>
                  <a:rPr kumimoji="1" lang="zh-CN" altLang="en-US" dirty="0" smtClean="0"/>
                  <a:t>相比其他数据结构的好处是，能够在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𝑛𝑙𝑜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的预处理后，实现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(1)</m:t>
                    </m:r>
                  </m:oMath>
                </a14:m>
                <a:r>
                  <a:rPr kumimoji="1" lang="zh-CN" altLang="en-US" dirty="0" smtClean="0"/>
                  <a:t>的查询</a:t>
                </a:r>
              </a:p>
              <a:p>
                <a:r>
                  <a:rPr kumimoji="1" lang="zh-CN" altLang="en-US" dirty="0" smtClean="0"/>
                  <a:t>当然，</a:t>
                </a:r>
                <a:r>
                  <a:rPr kumimoji="1" lang="en-US" altLang="zh-CN" dirty="0" smtClean="0"/>
                  <a:t>RMQ</a:t>
                </a:r>
                <a:r>
                  <a:rPr kumimoji="1" lang="zh-CN" altLang="en-US" dirty="0" smtClean="0"/>
                  <a:t>也有其局限性。</a:t>
                </a:r>
                <a:r>
                  <a:rPr kumimoji="1" lang="en-US" altLang="zh-CN" dirty="0" smtClean="0"/>
                  <a:t>RMQ</a:t>
                </a:r>
                <a:r>
                  <a:rPr kumimoji="1" lang="zh-CN" altLang="en-US" dirty="0" smtClean="0"/>
                  <a:t>不支持修改，只能维护最大值和最小值这样不会因为重复计算而影响答案的东西（例：</a:t>
                </a:r>
                <a:r>
                  <a:rPr kumimoji="1" lang="en-US" altLang="zh-CN" dirty="0" smtClean="0"/>
                  <a:t>RMQ</a:t>
                </a:r>
                <a:r>
                  <a:rPr kumimoji="1" lang="zh-CN" altLang="en-US" dirty="0" smtClean="0"/>
                  <a:t>不能维护区间和）</a:t>
                </a:r>
              </a:p>
              <a:p>
                <a:r>
                  <a:rPr kumimoji="1" lang="zh-CN" altLang="en-US" dirty="0" smtClean="0"/>
                  <a:t>线段树也能维护区间信息，并且更加强大，之后会有老师给大家介绍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823" t="-1078" r="-2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RMQ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RMQ</a:t>
            </a:r>
            <a:r>
              <a:rPr kumimoji="1" lang="zh-CN" altLang="en-US" sz="3200" dirty="0" smtClean="0"/>
              <a:t>常见应用</a:t>
            </a:r>
            <a:endParaRPr kumimoji="1" lang="zh-CN" altLang="en-US" sz="3200" dirty="0" smtClean="0"/>
          </a:p>
          <a:p>
            <a:pPr lvl="1"/>
            <a:r>
              <a:rPr kumimoji="1" lang="zh-CN" altLang="en-US" sz="2800" dirty="0" smtClean="0"/>
              <a:t>无修改时求区间最小</a:t>
            </a:r>
            <a:r>
              <a:rPr kumimoji="1" lang="en-US" altLang="zh-CN" sz="2800" dirty="0" smtClean="0"/>
              <a:t>/</a:t>
            </a:r>
            <a:r>
              <a:rPr kumimoji="1" lang="zh-CN" altLang="en-US" sz="2800" dirty="0" smtClean="0"/>
              <a:t>大值，特别是需要优化常数，或者询问次数大于序列长度的时候</a:t>
            </a:r>
            <a:endParaRPr kumimoji="1" lang="zh-CN" altLang="en-US" sz="2800" dirty="0" smtClean="0"/>
          </a:p>
          <a:p>
            <a:pPr lvl="1"/>
            <a:r>
              <a:rPr kumimoji="1" lang="zh-CN" altLang="en-US" sz="2800" strike="sngStrike" dirty="0" smtClean="0"/>
              <a:t>后缀数组求</a:t>
            </a:r>
            <a:r>
              <a:rPr kumimoji="1" lang="en-US" altLang="zh-CN" sz="2800" strike="sngStrike" dirty="0" smtClean="0"/>
              <a:t>LCP</a:t>
            </a:r>
            <a:endParaRPr kumimoji="1" lang="zh-CN" altLang="en-US" sz="2800" strike="sngStrike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595736"/>
            <a:ext cx="4686299" cy="565515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LCA</a:t>
            </a:r>
            <a:r>
              <a:rPr lang="zh-CN" altLang="en-US" sz="3200" dirty="0"/>
              <a:t>（</a:t>
            </a:r>
            <a:r>
              <a:rPr lang="en-US" altLang="zh-CN" sz="3200" dirty="0"/>
              <a:t>Least Common Ancestors</a:t>
            </a:r>
            <a:r>
              <a:rPr lang="zh-CN" altLang="en-US" sz="3200" dirty="0"/>
              <a:t>），即最近公共祖先，是</a:t>
            </a:r>
            <a:r>
              <a:rPr lang="zh-CN" altLang="en-US" sz="3200" dirty="0" smtClean="0"/>
              <a:t>指在</a:t>
            </a:r>
            <a:r>
              <a:rPr lang="zh-CN" altLang="en-US" sz="3200" dirty="0"/>
              <a:t>有根树中，找出某两个结点</a:t>
            </a:r>
            <a:r>
              <a:rPr lang="en-US" altLang="zh-CN" sz="3200" dirty="0"/>
              <a:t>u</a:t>
            </a:r>
            <a:r>
              <a:rPr lang="zh-CN" altLang="en-US" sz="3200" dirty="0"/>
              <a:t>和</a:t>
            </a:r>
            <a:r>
              <a:rPr lang="en-US" altLang="zh-CN" sz="3200" dirty="0"/>
              <a:t>v</a:t>
            </a:r>
            <a:r>
              <a:rPr lang="zh-CN" altLang="en-US" sz="3200" dirty="0"/>
              <a:t>最近的公共祖先</a:t>
            </a:r>
            <a:endParaRPr kumimoji="1"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2009215" y="24771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88130" y="3277848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9283" y="47885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2721" y="47885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0758" y="3277848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01260" y="47885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29799" y="47885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60845" y="4788524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88599" y="5824471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>
            <a:endCxn id="8" idx="7"/>
          </p:cNvCxnSpPr>
          <p:nvPr/>
        </p:nvCxnSpPr>
        <p:spPr>
          <a:xfrm flipH="1">
            <a:off x="1157724" y="2915551"/>
            <a:ext cx="851491" cy="4441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1"/>
            <a:endCxn id="4" idx="5"/>
          </p:cNvCxnSpPr>
          <p:nvPr/>
        </p:nvCxnSpPr>
        <p:spPr>
          <a:xfrm flipH="1" flipV="1">
            <a:off x="2486181" y="2954090"/>
            <a:ext cx="483783" cy="4055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>
            <a:off x="521231" y="3852037"/>
            <a:ext cx="346852" cy="9762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7" idx="0"/>
          </p:cNvCxnSpPr>
          <p:nvPr/>
        </p:nvCxnSpPr>
        <p:spPr>
          <a:xfrm flipH="1" flipV="1">
            <a:off x="1169834" y="3804436"/>
            <a:ext cx="482287" cy="9840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9" idx="1"/>
          </p:cNvCxnSpPr>
          <p:nvPr/>
        </p:nvCxnSpPr>
        <p:spPr>
          <a:xfrm flipH="1">
            <a:off x="2683094" y="3804458"/>
            <a:ext cx="384659" cy="10659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0"/>
          </p:cNvCxnSpPr>
          <p:nvPr/>
        </p:nvCxnSpPr>
        <p:spPr>
          <a:xfrm flipH="1" flipV="1">
            <a:off x="3417222" y="3694107"/>
            <a:ext cx="691977" cy="10944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12" idx="1"/>
          </p:cNvCxnSpPr>
          <p:nvPr/>
        </p:nvCxnSpPr>
        <p:spPr>
          <a:xfrm flipH="1" flipV="1">
            <a:off x="4218113" y="5265672"/>
            <a:ext cx="252320" cy="6406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1" idx="0"/>
          </p:cNvCxnSpPr>
          <p:nvPr/>
        </p:nvCxnSpPr>
        <p:spPr>
          <a:xfrm flipH="1" flipV="1">
            <a:off x="3442623" y="3645272"/>
            <a:ext cx="1797622" cy="11432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3200" dirty="0" smtClean="0"/>
                  <a:t>方法</a:t>
                </a:r>
                <a:r>
                  <a:rPr kumimoji="1" lang="en-US" altLang="zh-CN" sz="3200" dirty="0" smtClean="0"/>
                  <a:t>1</a:t>
                </a:r>
                <a:r>
                  <a:rPr kumimoji="1" lang="zh-CN" altLang="en-US" sz="3200" dirty="0" smtClean="0"/>
                  <a:t>：</a:t>
                </a:r>
              </a:p>
              <a:p>
                <a:pPr lvl="1"/>
                <a:r>
                  <a:rPr kumimoji="1" lang="zh-CN" altLang="en-US" sz="2800" dirty="0" smtClean="0"/>
                  <a:t>暴力找</a:t>
                </a:r>
              </a:p>
              <a:p>
                <a:pPr lvl="1"/>
                <a:r>
                  <a:rPr kumimoji="1" lang="zh-CN" altLang="en-US" sz="2800" dirty="0" smtClean="0"/>
                  <a:t>首先将</a:t>
                </a:r>
                <a:r>
                  <a:rPr kumimoji="1" lang="en-US" altLang="zh-CN" sz="2800" dirty="0" smtClean="0"/>
                  <a:t>u</a:t>
                </a:r>
                <a:r>
                  <a:rPr kumimoji="1" lang="zh-CN" altLang="en-US" sz="2800" dirty="0" smtClean="0"/>
                  <a:t>和</a:t>
                </a:r>
                <a:r>
                  <a:rPr kumimoji="1" lang="en-US" altLang="zh-CN" sz="2800" dirty="0" smtClean="0"/>
                  <a:t>v</a:t>
                </a:r>
                <a:r>
                  <a:rPr kumimoji="1" lang="zh-CN" altLang="en-US" sz="2800" dirty="0" smtClean="0"/>
                  <a:t>中深度较深的那个点蹦到和较浅的点同样的深度。然后两个点一起向上蹦，直到蹦到同一个点，这个点就是它们的</a:t>
                </a:r>
                <a:r>
                  <a:rPr kumimoji="1" lang="en-US" altLang="zh-CN" sz="2800" dirty="0" smtClean="0"/>
                  <a:t>LCA</a:t>
                </a:r>
                <a:endParaRPr kumimoji="1" lang="zh-CN" altLang="en-US" sz="2800" dirty="0" smtClean="0"/>
              </a:p>
              <a:p>
                <a:pPr lvl="1"/>
                <a:r>
                  <a:rPr kumimoji="1" lang="zh-CN" altLang="en-US" sz="2800" dirty="0" smtClean="0"/>
                  <a:t>复杂度：极端情况可以达到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2995" t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方法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：</a:t>
            </a:r>
            <a:endParaRPr kumimoji="1" lang="zh-CN" altLang="en-US" sz="3200" dirty="0" smtClean="0"/>
          </a:p>
          <a:p>
            <a:pPr lvl="1"/>
            <a:r>
              <a:rPr kumimoji="1" lang="zh-CN" altLang="en-US" sz="2800" dirty="0" smtClean="0"/>
              <a:t>运用</a:t>
            </a:r>
            <a:r>
              <a:rPr kumimoji="1" lang="en-US" altLang="zh-CN" sz="2800" dirty="0" smtClean="0"/>
              <a:t>DFS</a:t>
            </a:r>
            <a:r>
              <a:rPr kumimoji="1" lang="zh-CN" altLang="en-US" sz="2800" dirty="0" smtClean="0"/>
              <a:t>序</a:t>
            </a:r>
            <a:endParaRPr kumimoji="1" lang="zh-CN" altLang="en-US" sz="2800" dirty="0" smtClean="0"/>
          </a:p>
          <a:p>
            <a:pPr lvl="1"/>
            <a:r>
              <a:rPr kumimoji="1" lang="en-US" altLang="zh-CN" sz="2800" dirty="0" smtClean="0"/>
              <a:t>DFS</a:t>
            </a:r>
            <a:r>
              <a:rPr kumimoji="1" lang="zh-CN" altLang="en-US" sz="2800" dirty="0" smtClean="0"/>
              <a:t>序就是用</a:t>
            </a:r>
            <a:r>
              <a:rPr kumimoji="1" lang="en-US" altLang="zh-CN" sz="2800" dirty="0" smtClean="0"/>
              <a:t>DFS</a:t>
            </a:r>
            <a:r>
              <a:rPr kumimoji="1" lang="zh-CN" altLang="en-US" sz="2800" dirty="0" smtClean="0"/>
              <a:t>方法遍历整棵树得到的序列。</a:t>
            </a:r>
            <a:endParaRPr kumimoji="1" lang="zh-CN" altLang="en-US" sz="2800" dirty="0" smtClean="0"/>
          </a:p>
          <a:p>
            <a:pPr lvl="1"/>
            <a:r>
              <a:rPr kumimoji="1" lang="zh-CN" altLang="en-US" sz="2800" dirty="0" smtClean="0"/>
              <a:t>两个点的</a:t>
            </a:r>
            <a:r>
              <a:rPr kumimoji="1" lang="en-US" altLang="zh-CN" sz="2800" dirty="0" smtClean="0"/>
              <a:t>LCA</a:t>
            </a:r>
            <a:r>
              <a:rPr kumimoji="1" lang="zh-CN" altLang="en-US" sz="2800" dirty="0" smtClean="0"/>
              <a:t>一定是两个点在</a:t>
            </a:r>
            <a:r>
              <a:rPr kumimoji="1" lang="en-US" altLang="zh-CN" sz="2800" dirty="0" smtClean="0"/>
              <a:t>DFS</a:t>
            </a:r>
            <a:r>
              <a:rPr kumimoji="1" lang="zh-CN" altLang="en-US" sz="2800" dirty="0" smtClean="0"/>
              <a:t>序中出现的位置之间深度最小的那个点</a:t>
            </a:r>
            <a:endParaRPr kumimoji="1" lang="zh-CN" altLang="en-US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86200" y="16060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1</a:t>
            </a:r>
            <a:endParaRPr kumimoji="1"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4765115" y="2406747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5</a:t>
            </a:r>
            <a:endParaRPr kumimoji="1" lang="zh-CN" altLang="en-US" sz="3600" dirty="0"/>
          </a:p>
        </p:txBody>
      </p:sp>
      <p:sp>
        <p:nvSpPr>
          <p:cNvPr id="7" name="椭圆 6"/>
          <p:cNvSpPr/>
          <p:nvPr/>
        </p:nvSpPr>
        <p:spPr>
          <a:xfrm>
            <a:off x="2186268" y="3917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3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>
          <a:xfrm>
            <a:off x="3249706" y="3917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4</a:t>
            </a:r>
            <a:endParaRPr kumimoji="1" lang="zh-CN" altLang="en-US" sz="3600" dirty="0"/>
          </a:p>
        </p:txBody>
      </p:sp>
      <p:sp>
        <p:nvSpPr>
          <p:cNvPr id="9" name="椭圆 8"/>
          <p:cNvSpPr/>
          <p:nvPr/>
        </p:nvSpPr>
        <p:spPr>
          <a:xfrm>
            <a:off x="2554335" y="2431558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2</a:t>
            </a:r>
            <a:endParaRPr kumimoji="1" lang="zh-CN" altLang="en-US" sz="3600" dirty="0"/>
          </a:p>
        </p:txBody>
      </p:sp>
      <p:sp>
        <p:nvSpPr>
          <p:cNvPr id="10" name="椭圆 9"/>
          <p:cNvSpPr/>
          <p:nvPr/>
        </p:nvSpPr>
        <p:spPr>
          <a:xfrm>
            <a:off x="4478245" y="3917423"/>
            <a:ext cx="558800" cy="55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6</a:t>
            </a:r>
            <a:endParaRPr kumimoji="1" lang="zh-CN" altLang="en-US" sz="3600" dirty="0"/>
          </a:p>
        </p:txBody>
      </p:sp>
      <p:sp>
        <p:nvSpPr>
          <p:cNvPr id="11" name="椭圆 10"/>
          <p:cNvSpPr/>
          <p:nvPr/>
        </p:nvSpPr>
        <p:spPr>
          <a:xfrm>
            <a:off x="5706784" y="3917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7</a:t>
            </a:r>
            <a:endParaRPr kumimoji="1" lang="zh-CN" altLang="en-US" sz="3600" dirty="0"/>
          </a:p>
        </p:txBody>
      </p:sp>
      <p:sp>
        <p:nvSpPr>
          <p:cNvPr id="12" name="椭圆 11"/>
          <p:cNvSpPr/>
          <p:nvPr/>
        </p:nvSpPr>
        <p:spPr>
          <a:xfrm>
            <a:off x="6837830" y="3917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8</a:t>
            </a:r>
            <a:endParaRPr kumimoji="1" lang="zh-CN" altLang="en-US" sz="3600" dirty="0"/>
          </a:p>
        </p:txBody>
      </p:sp>
      <p:sp>
        <p:nvSpPr>
          <p:cNvPr id="13" name="椭圆 12"/>
          <p:cNvSpPr/>
          <p:nvPr/>
        </p:nvSpPr>
        <p:spPr>
          <a:xfrm>
            <a:off x="6265584" y="4953370"/>
            <a:ext cx="558800" cy="55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9</a:t>
            </a:r>
            <a:endParaRPr kumimoji="1" lang="zh-CN" altLang="en-US" sz="3600" dirty="0"/>
          </a:p>
        </p:txBody>
      </p:sp>
      <p:cxnSp>
        <p:nvCxnSpPr>
          <p:cNvPr id="14" name="直线连接符 13"/>
          <p:cNvCxnSpPr>
            <a:endCxn id="11" idx="7"/>
          </p:cNvCxnSpPr>
          <p:nvPr/>
        </p:nvCxnSpPr>
        <p:spPr>
          <a:xfrm flipH="1">
            <a:off x="3034709" y="2044450"/>
            <a:ext cx="851491" cy="4441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1"/>
            <a:endCxn id="7" idx="5"/>
          </p:cNvCxnSpPr>
          <p:nvPr/>
        </p:nvCxnSpPr>
        <p:spPr>
          <a:xfrm flipH="1" flipV="1">
            <a:off x="4363166" y="2082989"/>
            <a:ext cx="483783" cy="4055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2398216" y="2980936"/>
            <a:ext cx="346852" cy="9762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0"/>
          </p:cNvCxnSpPr>
          <p:nvPr/>
        </p:nvCxnSpPr>
        <p:spPr>
          <a:xfrm flipH="1" flipV="1">
            <a:off x="3046819" y="2933335"/>
            <a:ext cx="482287" cy="9840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12" idx="1"/>
          </p:cNvCxnSpPr>
          <p:nvPr/>
        </p:nvCxnSpPr>
        <p:spPr>
          <a:xfrm flipH="1">
            <a:off x="4560079" y="2933357"/>
            <a:ext cx="384659" cy="10659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3" idx="0"/>
          </p:cNvCxnSpPr>
          <p:nvPr/>
        </p:nvCxnSpPr>
        <p:spPr>
          <a:xfrm flipH="1" flipV="1">
            <a:off x="5294207" y="2823006"/>
            <a:ext cx="691977" cy="10944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5" idx="1"/>
          </p:cNvCxnSpPr>
          <p:nvPr/>
        </p:nvCxnSpPr>
        <p:spPr>
          <a:xfrm flipH="1" flipV="1">
            <a:off x="6095098" y="4394571"/>
            <a:ext cx="252320" cy="6406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4" idx="0"/>
          </p:cNvCxnSpPr>
          <p:nvPr/>
        </p:nvCxnSpPr>
        <p:spPr>
          <a:xfrm flipH="1" flipV="1">
            <a:off x="5319608" y="2774171"/>
            <a:ext cx="1797622" cy="11432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4000" y="5448300"/>
            <a:ext cx="87776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DFS</a:t>
            </a:r>
            <a:r>
              <a:rPr kumimoji="1" lang="zh-CN" alt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kumimoji="1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（</a:t>
            </a:r>
            <a:r>
              <a:rPr kumimoji="1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dfs</a:t>
            </a:r>
            <a:r>
              <a:rPr kumimoji="1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序）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:1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b="1" i="1" u="sng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b="1" i="1" u="sng" dirty="0">
                <a:latin typeface="Courier New" charset="0"/>
                <a:ea typeface="Courier New" charset="0"/>
                <a:cs typeface="Courier New" charset="0"/>
              </a:rPr>
              <a:t>9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kumimoji="1" lang="en-US" altLang="zh-CN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DEEP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深度最小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kumimoji="1" lang="zh-CN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400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kumimoji="1" lang="zh-CN" alt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1" grpId="0" animBg="1"/>
      <p:bldP spid="11" grpId="1" animBg="1"/>
      <p:bldP spid="12" grpId="0" animBg="1"/>
      <p:bldP spid="13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sz="2800" dirty="0"/>
              <a:t>寻找最小值？</a:t>
            </a:r>
            <a:endParaRPr kumimoji="1" lang="zh-CN" altLang="en-US" sz="2800" dirty="0"/>
          </a:p>
          <a:p>
            <a:pPr lvl="1"/>
            <a:r>
              <a:rPr kumimoji="1" lang="zh-CN" altLang="en-US" sz="2800" dirty="0"/>
              <a:t>使用我们刚刚学习的</a:t>
            </a:r>
            <a:r>
              <a:rPr kumimoji="1" lang="en-US" altLang="zh-CN" sz="2800" dirty="0"/>
              <a:t>RMQ</a:t>
            </a:r>
            <a:endParaRPr kumimoji="1" lang="zh-CN" altLang="en-US" sz="2800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1860666"/>
                <a:ext cx="8001000" cy="412103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200" dirty="0" smtClean="0"/>
                  <a:t>方法</a:t>
                </a:r>
                <a:r>
                  <a:rPr kumimoji="1" lang="en-US" altLang="zh-CN" sz="3200" dirty="0" smtClean="0"/>
                  <a:t>3</a:t>
                </a:r>
                <a:r>
                  <a:rPr kumimoji="1" lang="zh-CN" altLang="en-US" sz="3200" dirty="0" smtClean="0"/>
                  <a:t>：</a:t>
                </a:r>
              </a:p>
              <a:p>
                <a:pPr lvl="1"/>
                <a:r>
                  <a:rPr kumimoji="1" lang="zh-CN" altLang="en-US" sz="2800" dirty="0" smtClean="0"/>
                  <a:t>令</a:t>
                </a:r>
                <a:r>
                  <a:rPr kumimoji="1" lang="en-US" altLang="zh-CN" sz="2800" dirty="0" smtClean="0"/>
                  <a:t>father[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</a:t>
                </a:r>
                <a:r>
                  <a:rPr kumimoji="1" lang="zh-CN" altLang="en-US" sz="2800" dirty="0" smtClean="0"/>
                  <a:t>表示编号为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zh-CN" altLang="en-US" sz="2800" dirty="0" smtClean="0"/>
                  <a:t>的点，往上蹦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sz="2800" dirty="0" smtClean="0"/>
                  <a:t>次的父亲是谁</a:t>
                </a:r>
              </a:p>
              <a:p>
                <a:pPr lvl="1"/>
                <a:r>
                  <a:rPr kumimoji="1" lang="zh-CN" altLang="en-US" sz="2800" dirty="0" smtClean="0"/>
                  <a:t>这个预处理与</a:t>
                </a:r>
                <a:r>
                  <a:rPr kumimoji="1" lang="en-US" altLang="zh-CN" sz="2800" dirty="0" smtClean="0"/>
                  <a:t>RMQ</a:t>
                </a:r>
                <a:r>
                  <a:rPr kumimoji="1" lang="zh-CN" altLang="en-US" sz="2800" dirty="0" smtClean="0"/>
                  <a:t>的预处理类似。先</a:t>
                </a:r>
                <a:r>
                  <a:rPr kumimoji="1" lang="zh-CN" altLang="en-US" sz="2800" b="1" dirty="0" smtClean="0"/>
                  <a:t>从小到大枚举</a:t>
                </a:r>
                <a:r>
                  <a:rPr kumimoji="1" lang="en-US" altLang="zh-CN" sz="2800" b="1" dirty="0" smtClean="0"/>
                  <a:t>j</a:t>
                </a:r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然后令</a:t>
                </a:r>
                <a:endParaRPr kumimoji="1" lang="zh-CN" altLang="en-US" sz="28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𝑓𝑎𝑡h𝑒𝑟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𝑓𝑎𝑡h𝑒𝑟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𝑓𝑎𝑡h𝑒𝑟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kumimoji="1" lang="zh-CN" altLang="en-US" sz="2400" b="0" dirty="0" smtClean="0"/>
              </a:p>
              <a:p>
                <a:pPr lvl="1"/>
                <a:r>
                  <a:rPr kumimoji="1" lang="zh-CN" altLang="en-US" sz="2800" dirty="0" smtClean="0"/>
                  <a:t>预处理复杂度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𝑛𝑙𝑜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860666"/>
                <a:ext cx="8001000" cy="4121034"/>
              </a:xfrm>
              <a:blipFill rotWithShape="0">
                <a:blip r:embed="rId1"/>
                <a:stretch>
                  <a:fillRect l="-1753" t="-2219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那么如何查询呢？</a:t>
            </a:r>
            <a:endParaRPr kumimoji="1" lang="zh-CN" altLang="en-US" sz="2800" dirty="0" smtClean="0"/>
          </a:p>
          <a:p>
            <a:r>
              <a:rPr kumimoji="1" lang="zh-CN" altLang="en-US" sz="2800" dirty="0" smtClean="0"/>
              <a:t>回想方法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，我们分两步走：</a:t>
            </a:r>
            <a:endParaRPr kumimoji="1" lang="zh-CN" altLang="en-US" sz="2800" dirty="0" smtClean="0"/>
          </a:p>
          <a:p>
            <a:pPr lvl="1"/>
            <a:r>
              <a:rPr kumimoji="1" lang="zh-CN" altLang="en-US" sz="2400" dirty="0" smtClean="0"/>
              <a:t>将</a:t>
            </a:r>
            <a:r>
              <a:rPr kumimoji="1" lang="en-US" altLang="zh-CN" sz="2400" dirty="0" smtClean="0"/>
              <a:t>u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v</a:t>
            </a:r>
            <a:r>
              <a:rPr kumimoji="1" lang="zh-CN" altLang="en-US" sz="2400" dirty="0" smtClean="0"/>
              <a:t>移动到同样的深度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u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v</a:t>
            </a:r>
            <a:r>
              <a:rPr kumimoji="1" lang="zh-CN" altLang="en-US" sz="2400" dirty="0" smtClean="0"/>
              <a:t>同时向上移动，直到重合。第一个重合的点即为</a:t>
            </a:r>
            <a:r>
              <a:rPr kumimoji="1" lang="en-US" altLang="zh-CN" sz="2400" dirty="0" smtClean="0"/>
              <a:t>LCA</a:t>
            </a:r>
            <a:endParaRPr kumimoji="1"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倍增相关问题的分类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在变化规则相同的情况下加速状态转移</a:t>
            </a:r>
            <a:endParaRPr lang="zh-CN" altLang="en-US" dirty="0"/>
          </a:p>
          <a:p>
            <a:r>
              <a:rPr lang="zh-CN" altLang="en-US" dirty="0"/>
              <a:t>加速区间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r>
              <a:rPr lang="zh-CN" altLang="en-US" strike="sngStrike" dirty="0" smtClean="0"/>
              <a:t>后缀数组等高级算法</a:t>
            </a:r>
            <a:endParaRPr lang="zh-CN" altLang="en-US" strike="sngStrik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3200" dirty="0" smtClean="0"/>
                  <a:t>移动到同样深度</a:t>
                </a:r>
              </a:p>
              <a:p>
                <a:pPr lvl="1"/>
                <a:r>
                  <a:rPr kumimoji="1" lang="zh-CN" altLang="en-US" sz="2800" dirty="0" smtClean="0"/>
                  <a:t>令</a:t>
                </a:r>
                <a:r>
                  <a:rPr kumimoji="1" lang="en-US" altLang="zh-CN" sz="2800" dirty="0" smtClean="0"/>
                  <a:t>u</a:t>
                </a:r>
                <a:r>
                  <a:rPr kumimoji="1" lang="zh-CN" altLang="en-US" sz="2800" dirty="0" smtClean="0"/>
                  <a:t>为深度较大的点。我们从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sz="2800" dirty="0" smtClean="0"/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kumimoji="1" lang="zh-CN" altLang="en-US" sz="2800" dirty="0" smtClean="0"/>
                  <a:t>枚举，令枚举的数字为</a:t>
                </a:r>
                <a:r>
                  <a:rPr kumimoji="1" lang="en-US" altLang="zh-CN" sz="2800" dirty="0" smtClean="0"/>
                  <a:t>j</a:t>
                </a:r>
                <a:r>
                  <a:rPr kumimoji="1" lang="zh-CN" altLang="en-US" sz="2800" dirty="0" smtClean="0"/>
                  <a:t>。如果从</a:t>
                </a:r>
                <a:r>
                  <a:rPr kumimoji="1" lang="en-US" altLang="zh-CN" sz="2800" dirty="0" smtClean="0"/>
                  <a:t>u</a:t>
                </a:r>
                <a:r>
                  <a:rPr kumimoji="1" lang="zh-CN" altLang="en-US" sz="2800" dirty="0" smtClean="0"/>
                  <a:t>向上蹦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sz="2800" dirty="0" smtClean="0"/>
                  <a:t>步小于了</a:t>
                </a:r>
                <a:r>
                  <a:rPr kumimoji="1" lang="en-US" altLang="zh-CN" sz="2800" dirty="0" smtClean="0"/>
                  <a:t>v</a:t>
                </a:r>
                <a:r>
                  <a:rPr kumimoji="1" lang="zh-CN" altLang="en-US" sz="2800" dirty="0" smtClean="0"/>
                  <a:t>的深度，不动；否则向上跳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  <m:r>
                      <a:rPr kumimoji="1" lang="zh-CN" altLang="en-US" sz="2800" b="0" i="1" smtClean="0">
                        <a:latin typeface="Cambria Math" charset="0"/>
                      </a:rPr>
                      <m:t>步</m:t>
                    </m:r>
                  </m:oMath>
                </a14:m>
                <a:r>
                  <a:rPr kumimoji="1" lang="zh-CN" altLang="en-US" sz="2800" dirty="0" smtClean="0"/>
                  <a:t>。这样一定能移动到和</a:t>
                </a:r>
                <a:r>
                  <a:rPr kumimoji="1" lang="en-US" altLang="zh-CN" sz="2800" dirty="0" smtClean="0"/>
                  <a:t>v</a:t>
                </a:r>
                <a:r>
                  <a:rPr kumimoji="1" lang="zh-CN" altLang="en-US" sz="2800" dirty="0" smtClean="0"/>
                  <a:t>同样的深度</a:t>
                </a:r>
              </a:p>
              <a:p>
                <a:pPr lvl="1"/>
                <a:r>
                  <a:rPr kumimoji="1" lang="zh-CN" altLang="en-US" sz="2800" dirty="0" smtClean="0"/>
                  <a:t>假设一共要蹦</a:t>
                </a:r>
                <a:r>
                  <a:rPr kumimoji="1" lang="en-US" altLang="zh-CN" sz="2800" dirty="0" smtClean="0"/>
                  <a:t>k</a:t>
                </a:r>
                <a:r>
                  <a:rPr kumimoji="1" lang="zh-CN" altLang="en-US" sz="2800" dirty="0" smtClean="0"/>
                  <a:t>步，上面的算法相当于是枚举</a:t>
                </a:r>
                <a:r>
                  <a:rPr kumimoji="1" lang="en-US" altLang="zh-CN" sz="2800" dirty="0" smtClean="0"/>
                  <a:t>k</a:t>
                </a:r>
                <a:r>
                  <a:rPr kumimoji="1" lang="zh-CN" altLang="en-US" sz="2800" dirty="0" smtClean="0"/>
                  <a:t>的每个二进制位是</a:t>
                </a:r>
                <a:r>
                  <a:rPr kumimoji="1" lang="en-US" altLang="zh-CN" sz="2800" dirty="0" smtClean="0"/>
                  <a:t>0</a:t>
                </a:r>
                <a:r>
                  <a:rPr kumimoji="1" lang="zh-CN" altLang="en-US" sz="2800" dirty="0" smtClean="0"/>
                  <a:t>还是</a:t>
                </a:r>
                <a:r>
                  <a:rPr kumimoji="1" lang="en-US" altLang="zh-CN" sz="2800" dirty="0" smtClean="0"/>
                  <a:t>1</a:t>
                </a:r>
                <a:endParaRPr kumimoji="1" lang="zh-CN" altLang="en-US" sz="2800" dirty="0" smtClean="0"/>
              </a:p>
              <a:p>
                <a:endParaRPr kumimoji="1"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2995" t="-1616"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zh-CN" altLang="en-US" sz="2800" dirty="0" smtClean="0"/>
                  <a:t>从同样的深度移动到同一个点</a:t>
                </a:r>
              </a:p>
              <a:p>
                <a:pPr lvl="1"/>
                <a:r>
                  <a:rPr kumimoji="1" lang="zh-CN" altLang="en-US" sz="2400" dirty="0" smtClean="0"/>
                  <a:t>和上一步类似。从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sz="2400" dirty="0" smtClean="0"/>
                  <a:t>到</a:t>
                </a:r>
                <a:r>
                  <a:rPr kumimoji="1" lang="en-US" altLang="zh-CN" sz="2400" dirty="0"/>
                  <a:t>0</a:t>
                </a:r>
                <a:r>
                  <a:rPr kumimoji="1" lang="zh-CN" altLang="en-US" sz="2400" dirty="0" smtClean="0"/>
                  <a:t>枚举，令枚举的数字为</a:t>
                </a:r>
                <a:r>
                  <a:rPr kumimoji="1" lang="en-US" altLang="zh-CN" sz="2400" dirty="0" smtClean="0"/>
                  <a:t>j</a:t>
                </a:r>
                <a:r>
                  <a:rPr kumimoji="1" lang="zh-CN" altLang="en-US" sz="2400" dirty="0" smtClean="0"/>
                  <a:t>。如果两个点向上蹦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sz="2400" dirty="0" smtClean="0"/>
                  <a:t>将要重合，不动；否则向上蹦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sz="2400" dirty="0" smtClean="0"/>
                  <a:t>步。</a:t>
                </a:r>
              </a:p>
              <a:p>
                <a:pPr lvl="1"/>
                <a:r>
                  <a:rPr kumimoji="1" lang="zh-CN" altLang="en-US" sz="2400" dirty="0" smtClean="0"/>
                  <a:t>通过这种方法，</a:t>
                </a:r>
                <a:r>
                  <a:rPr kumimoji="1" lang="en-US" altLang="zh-CN" sz="2400" dirty="0" smtClean="0"/>
                  <a:t>u</a:t>
                </a:r>
                <a:r>
                  <a:rPr kumimoji="1" lang="zh-CN" altLang="en-US" sz="2400" dirty="0" smtClean="0"/>
                  <a:t>和</a:t>
                </a:r>
                <a:r>
                  <a:rPr kumimoji="1" lang="en-US" altLang="zh-CN" sz="2400" dirty="0" smtClean="0"/>
                  <a:t>v</a:t>
                </a:r>
                <a:r>
                  <a:rPr kumimoji="1" lang="zh-CN" altLang="en-US" sz="2400" dirty="0" smtClean="0"/>
                  <a:t>一定能够到达这样一种状态</a:t>
                </a:r>
                <a:r>
                  <a:rPr kumimoji="1" lang="en-US" altLang="zh-CN" sz="2400" dirty="0" smtClean="0"/>
                  <a:t>——</a:t>
                </a:r>
                <a:r>
                  <a:rPr kumimoji="1" lang="zh-CN" altLang="en-US" sz="2400" dirty="0" smtClean="0"/>
                  <a:t>它们当前不重合，如果再往上蹦一步，就会重合。所以再往上蹦一步得到的就是</a:t>
                </a:r>
                <a:r>
                  <a:rPr kumimoji="1" lang="en-US" altLang="zh-CN" sz="2400" dirty="0" smtClean="0"/>
                  <a:t>LCA</a:t>
                </a:r>
                <a:endParaRPr kumimoji="1" lang="zh-CN" altLang="en-US" sz="2400" dirty="0" smtClean="0"/>
              </a:p>
              <a:p>
                <a:pPr lvl="1"/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2344" t="-1185" r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9925" y="2619375"/>
            <a:ext cx="1689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蹦到不重合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因为本质上是枚举每一个二进制位，所以单次查询的复杂度为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2344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倍增查找</a:t>
            </a:r>
            <a:r>
              <a:rPr kumimoji="1" lang="en-US" altLang="zh-CN" dirty="0" smtClean="0"/>
              <a:t>LCA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我们注意到，在整个倍增查找</a:t>
            </a:r>
            <a:r>
              <a:rPr kumimoji="1" lang="en-US" altLang="zh-CN" sz="2800" dirty="0" smtClean="0"/>
              <a:t>LCA</a:t>
            </a:r>
            <a:r>
              <a:rPr kumimoji="1" lang="zh-CN" altLang="en-US" sz="2800" dirty="0" smtClean="0"/>
              <a:t>的过程中，从</a:t>
            </a:r>
            <a:r>
              <a:rPr kumimoji="1" lang="en-US" altLang="zh-CN" sz="2800" dirty="0" smtClean="0"/>
              <a:t>u</a:t>
            </a:r>
            <a:r>
              <a:rPr kumimoji="1" lang="zh-CN" altLang="en-US" sz="2800" dirty="0" smtClean="0"/>
              <a:t>到</a:t>
            </a:r>
            <a:r>
              <a:rPr kumimoji="1" lang="en-US" altLang="zh-CN" sz="2800" dirty="0" smtClean="0"/>
              <a:t>v</a:t>
            </a:r>
            <a:r>
              <a:rPr kumimoji="1" lang="zh-CN" altLang="en-US" sz="2800" dirty="0" smtClean="0"/>
              <a:t>的整条路径都被扫描了一遍。如果我们在倍增数组</a:t>
            </a:r>
            <a:r>
              <a:rPr kumimoji="1" lang="en-US" altLang="zh-CN" sz="2800" dirty="0" smtClean="0"/>
              <a:t>F[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][j]</a:t>
            </a:r>
            <a:r>
              <a:rPr kumimoji="1" lang="zh-CN" altLang="en-US" sz="2800" dirty="0" smtClean="0"/>
              <a:t>中再记录一些别的信息，就可以实现树路径信息的维护和查询</a:t>
            </a:r>
            <a:endParaRPr kumimoji="1" lang="zh-CN" altLang="en-US" sz="2800" dirty="0" smtClean="0"/>
          </a:p>
          <a:p>
            <a:r>
              <a:rPr kumimoji="1" lang="zh-CN" altLang="en-US" sz="2800" dirty="0" smtClean="0"/>
              <a:t>来看例子</a:t>
            </a:r>
            <a:endParaRPr kumimoji="1"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货车运输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国有 </a:t>
            </a:r>
            <a:r>
              <a:rPr lang="en-US" altLang="zh-CN" dirty="0"/>
              <a:t>n </a:t>
            </a:r>
            <a:r>
              <a:rPr lang="zh-CN" altLang="en-US" dirty="0"/>
              <a:t>座城市，编号从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</a:t>
            </a:r>
            <a:r>
              <a:rPr lang="zh-CN" altLang="en-US" dirty="0"/>
              <a:t>，城市之间有 </a:t>
            </a:r>
            <a:r>
              <a:rPr lang="en-US" altLang="zh-CN" dirty="0"/>
              <a:t>m </a:t>
            </a:r>
            <a:r>
              <a:rPr lang="zh-CN" altLang="en-US" dirty="0"/>
              <a:t>条双向道路。每一条道路对车辆都有重量限制，简称限重。现在有 </a:t>
            </a:r>
            <a:r>
              <a:rPr lang="en-US" altLang="zh-CN" dirty="0"/>
              <a:t>q </a:t>
            </a:r>
            <a:r>
              <a:rPr lang="zh-CN" altLang="en-US" dirty="0"/>
              <a:t>辆货车在运输货物， 司机们想知道每辆车在不超过车辆限重的情况下，最多能运多重的货物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0 </a:t>
            </a:r>
            <a:r>
              <a:rPr lang="en-US" altLang="zh-CN" dirty="0"/>
              <a:t>&lt; n &lt; 10,000</a:t>
            </a:r>
            <a:r>
              <a:rPr lang="zh-CN" altLang="en-US" dirty="0"/>
              <a:t>，</a:t>
            </a:r>
            <a:r>
              <a:rPr lang="en-US" altLang="zh-CN" dirty="0"/>
              <a:t>0 &lt; m &lt; 50,000</a:t>
            </a:r>
            <a:r>
              <a:rPr lang="zh-CN" altLang="en-US" dirty="0"/>
              <a:t>，</a:t>
            </a:r>
            <a:r>
              <a:rPr lang="en-US" altLang="zh-CN" dirty="0"/>
              <a:t>0 &lt; q&lt; 30,000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</p:spPr>
        <p:txBody>
          <a:bodyPr vert="horz" lIns="91440" tIns="45720" rIns="91440" bIns="45720" rtlCol="0" anchor="ctr"/>
          <a:lstStyle/>
          <a:p>
            <a:r>
              <a:rPr lang="en-US" altLang="zh-CN" sz="1400" dirty="0" smtClean="0">
                <a:latin typeface="+mj-lt"/>
              </a:rPr>
              <a:t>NOIP2013</a:t>
            </a:r>
            <a:r>
              <a:rPr lang="zh-CN" altLang="en-US" sz="1400" dirty="0" smtClean="0">
                <a:latin typeface="+mj-lt"/>
              </a:rPr>
              <a:t> 提高组 </a:t>
            </a:r>
            <a:r>
              <a:rPr lang="en-US" altLang="zh-CN" sz="1400" dirty="0" smtClean="0">
                <a:latin typeface="+mj-lt"/>
              </a:rPr>
              <a:t>Day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T3</a:t>
            </a:r>
            <a:endParaRPr lang="en-US" altLang="zh-CN" sz="1400" dirty="0" smtClean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货车运输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569066"/>
            <a:ext cx="4686299" cy="607303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输入文件第一行有两</a:t>
            </a:r>
            <a:r>
              <a:rPr lang="zh-CN" altLang="en-US" dirty="0" smtClean="0"/>
              <a:t>个整数 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，表示 </a:t>
            </a:r>
            <a:r>
              <a:rPr lang="en-US" altLang="zh-CN" dirty="0"/>
              <a:t>A </a:t>
            </a:r>
            <a:r>
              <a:rPr lang="zh-CN" altLang="en-US" dirty="0"/>
              <a:t>国有 </a:t>
            </a:r>
            <a:r>
              <a:rPr lang="en-US" altLang="zh-CN" dirty="0"/>
              <a:t>n </a:t>
            </a:r>
            <a:r>
              <a:rPr lang="zh-CN" altLang="en-US" dirty="0"/>
              <a:t>座城市和 </a:t>
            </a:r>
            <a:r>
              <a:rPr lang="en-US" altLang="zh-CN" dirty="0"/>
              <a:t>m </a:t>
            </a:r>
            <a:r>
              <a:rPr lang="zh-CN" altLang="en-US" dirty="0"/>
              <a:t>条</a:t>
            </a:r>
            <a:r>
              <a:rPr lang="zh-CN" altLang="en-US" dirty="0" smtClean="0"/>
              <a:t>道路</a:t>
            </a:r>
            <a:r>
              <a:rPr lang="zh-CN" altLang="en-US" dirty="0"/>
              <a:t>。 接下来 </a:t>
            </a:r>
            <a:r>
              <a:rPr lang="en-US" altLang="zh-CN" dirty="0"/>
              <a:t>m </a:t>
            </a:r>
            <a:r>
              <a:rPr lang="zh-CN" altLang="en-US" dirty="0"/>
              <a:t>行每行 </a:t>
            </a:r>
            <a:r>
              <a:rPr lang="en-US" altLang="zh-CN" dirty="0"/>
              <a:t>3 </a:t>
            </a:r>
            <a:r>
              <a:rPr lang="zh-CN" altLang="en-US" dirty="0"/>
              <a:t>个整数 </a:t>
            </a:r>
            <a:r>
              <a:rPr lang="en-US" altLang="zh-CN" dirty="0"/>
              <a:t>x</a:t>
            </a:r>
            <a:r>
              <a:rPr lang="zh-CN" altLang="en-US" dirty="0"/>
              <a:t>、 </a:t>
            </a:r>
            <a:r>
              <a:rPr lang="en-US" altLang="zh-CN" dirty="0"/>
              <a:t>y</a:t>
            </a:r>
            <a:r>
              <a:rPr lang="zh-CN" altLang="en-US" dirty="0"/>
              <a:t>、 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zh-CN" altLang="en-US" dirty="0"/>
              <a:t>表示从 </a:t>
            </a:r>
            <a:r>
              <a:rPr lang="en-US" altLang="zh-CN" dirty="0"/>
              <a:t>x </a:t>
            </a:r>
            <a:r>
              <a:rPr lang="zh-CN" altLang="en-US" dirty="0"/>
              <a:t>号城市到 </a:t>
            </a:r>
            <a:r>
              <a:rPr lang="en-US" altLang="zh-CN" dirty="0"/>
              <a:t>y </a:t>
            </a:r>
            <a:r>
              <a:rPr lang="zh-CN" altLang="en-US" dirty="0"/>
              <a:t>号城市有一条限重为 </a:t>
            </a:r>
            <a:r>
              <a:rPr lang="en-US" altLang="zh-CN" dirty="0"/>
              <a:t>z </a:t>
            </a:r>
            <a:r>
              <a:rPr lang="zh-CN" altLang="en-US" dirty="0"/>
              <a:t>的道路。意：</a:t>
            </a:r>
            <a:r>
              <a:rPr lang="en-US" altLang="zh-CN" dirty="0"/>
              <a:t>x </a:t>
            </a:r>
            <a:r>
              <a:rPr lang="zh-CN" altLang="en-US" dirty="0"/>
              <a:t>不等于 </a:t>
            </a:r>
            <a:r>
              <a:rPr lang="en-US" altLang="zh-CN" dirty="0"/>
              <a:t>y</a:t>
            </a:r>
            <a:r>
              <a:rPr lang="zh-CN" altLang="en-US" dirty="0"/>
              <a:t>，两座城市之间可能有多条道路。</a:t>
            </a:r>
            <a:endParaRPr lang="zh-CN" altLang="en-US" dirty="0"/>
          </a:p>
          <a:p>
            <a:r>
              <a:rPr lang="zh-CN" altLang="en-US" dirty="0"/>
              <a:t>接下来一行有一个整数 </a:t>
            </a:r>
            <a:r>
              <a:rPr lang="en-US" altLang="zh-CN" dirty="0"/>
              <a:t>q</a:t>
            </a:r>
            <a:r>
              <a:rPr lang="zh-CN" altLang="en-US" dirty="0"/>
              <a:t>，表示有 </a:t>
            </a:r>
            <a:r>
              <a:rPr lang="en-US" altLang="zh-CN" dirty="0"/>
              <a:t>q </a:t>
            </a:r>
            <a:r>
              <a:rPr lang="zh-CN" altLang="en-US" dirty="0"/>
              <a:t>辆货车需要运货。</a:t>
            </a:r>
            <a:endParaRPr lang="zh-CN" altLang="en-US" dirty="0"/>
          </a:p>
          <a:p>
            <a:r>
              <a:rPr lang="zh-CN" altLang="en-US" dirty="0"/>
              <a:t>接下来 </a:t>
            </a:r>
            <a:r>
              <a:rPr lang="en-US" altLang="zh-CN" dirty="0"/>
              <a:t>q </a:t>
            </a:r>
            <a:r>
              <a:rPr lang="zh-CN" altLang="en-US" dirty="0"/>
              <a:t>行，每行两个整数 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，之间用一个空格隔开，表示一辆货车需要从 </a:t>
            </a:r>
            <a:r>
              <a:rPr lang="en-US" altLang="zh-CN" dirty="0"/>
              <a:t>x </a:t>
            </a:r>
            <a:r>
              <a:rPr lang="zh-CN" altLang="en-US" dirty="0"/>
              <a:t>城市运输货物到 </a:t>
            </a:r>
            <a:r>
              <a:rPr lang="en-US" altLang="zh-CN" dirty="0"/>
              <a:t>y </a:t>
            </a:r>
            <a:r>
              <a:rPr lang="zh-CN" altLang="en-US" dirty="0"/>
              <a:t>城市，注意：</a:t>
            </a:r>
            <a:r>
              <a:rPr lang="en-US" altLang="zh-CN" dirty="0"/>
              <a:t>x </a:t>
            </a:r>
            <a:r>
              <a:rPr lang="zh-CN" altLang="en-US" dirty="0"/>
              <a:t>不等于 </a:t>
            </a:r>
            <a:r>
              <a:rPr lang="en-US" altLang="zh-CN" dirty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输出共有 </a:t>
            </a:r>
            <a:r>
              <a:rPr lang="en-US" altLang="zh-CN" dirty="0"/>
              <a:t>q </a:t>
            </a:r>
            <a:r>
              <a:rPr lang="zh-CN" altLang="en-US" dirty="0"/>
              <a:t>行，每行一个整数，表示对于每一辆货车，它的最大载重是多少。如果</a:t>
            </a:r>
            <a:r>
              <a:rPr lang="zh-CN" altLang="en-US" dirty="0" smtClean="0"/>
              <a:t>货车</a:t>
            </a:r>
            <a:r>
              <a:rPr lang="zh-CN" altLang="en-US" dirty="0"/>
              <a:t>不能到达目的地，输出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货车运输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86200" y="569066"/>
                <a:ext cx="4686299" cy="5933334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dirty="0" smtClean="0"/>
                  <a:t>这道题目首先需要求一下图的最大生成树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现在问题转换成了，给定一棵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个点的树，树的边有一定的限重，进行</a:t>
                </a:r>
                <a:r>
                  <a:rPr kumimoji="1" lang="en-US" altLang="zh-CN" dirty="0" smtClean="0"/>
                  <a:t>q</a:t>
                </a:r>
                <a:r>
                  <a:rPr kumimoji="1" lang="zh-CN" altLang="en-US" dirty="0" smtClean="0"/>
                  <a:t>次询问，每次询问给定树中的两个点，问这两个点之间路径的限重的最小值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首先把无根树转换成有根树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利用倍增求</a:t>
                </a:r>
                <a:r>
                  <a:rPr kumimoji="1" lang="en-US" altLang="zh-CN" dirty="0" smtClean="0"/>
                  <a:t>LCA</a:t>
                </a:r>
                <a:r>
                  <a:rPr kumimoji="1" lang="zh-CN" altLang="en-US" dirty="0" smtClean="0"/>
                  <a:t>的算法，在维护</a:t>
                </a:r>
                <a:r>
                  <a:rPr kumimoji="1" lang="en-US" altLang="zh-CN" dirty="0" smtClean="0"/>
                  <a:t>f[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][j]</a:t>
                </a:r>
                <a:r>
                  <a:rPr kumimoji="1" lang="zh-CN" altLang="en-US" dirty="0" smtClean="0"/>
                  <a:t>的同时，维护一个</a:t>
                </a:r>
                <a:r>
                  <a:rPr kumimoji="1" lang="en-US" altLang="zh-CN" dirty="0" smtClean="0"/>
                  <a:t>limit[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][j]</a:t>
                </a:r>
                <a:r>
                  <a:rPr kumimoji="1" lang="zh-CN" altLang="en-US" dirty="0" smtClean="0"/>
                  <a:t>表示从第</a:t>
                </a:r>
                <a:r>
                  <a:rPr kumimoji="1" lang="en-US" altLang="zh-CN" dirty="0" err="1" smtClean="0"/>
                  <a:t>i</a:t>
                </a:r>
                <a:r>
                  <a:rPr kumimoji="1" lang="zh-CN" altLang="en-US" dirty="0" smtClean="0"/>
                  <a:t>个点往树根走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步，所经过的边中限重最小的值。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查询</a:t>
                </a:r>
                <a:r>
                  <a:rPr kumimoji="1" lang="en-US" altLang="zh-CN" dirty="0" smtClean="0"/>
                  <a:t>(</a:t>
                </a:r>
                <a:r>
                  <a:rPr kumimoji="1" lang="en-US" altLang="zh-CN" dirty="0" err="1" smtClean="0"/>
                  <a:t>x,y</a:t>
                </a:r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时，求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y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dirty="0" smtClean="0"/>
                  <a:t>LCA</a:t>
                </a:r>
                <a:r>
                  <a:rPr kumimoji="1" lang="zh-CN" altLang="en-US" dirty="0" smtClean="0"/>
                  <a:t>，顺便利用</a:t>
                </a:r>
                <a:r>
                  <a:rPr kumimoji="1" lang="en-US" altLang="zh-CN" dirty="0" smtClean="0"/>
                  <a:t>limit[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][j]</a:t>
                </a:r>
                <a:r>
                  <a:rPr kumimoji="1" lang="zh-CN" altLang="en-US" dirty="0" smtClean="0"/>
                  <a:t>维护一下答案即可。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0" y="569066"/>
                <a:ext cx="4686299" cy="5933334"/>
              </a:xfrm>
              <a:blipFill rotWithShape="0">
                <a:blip r:embed="rId1"/>
                <a:stretch>
                  <a:fillRect l="-1563" t="-821" r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86200" y="569065"/>
                <a:ext cx="4686299" cy="57453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sz="2800" dirty="0" smtClean="0"/>
                  <a:t>对于一</a:t>
                </a:r>
                <a:r>
                  <a:rPr kumimoji="1" lang="zh-CN" altLang="en-US" sz="2800" dirty="0"/>
                  <a:t>个</a:t>
                </a:r>
                <a:r>
                  <a:rPr kumimoji="1" lang="zh-CN" altLang="en-US" sz="2800" dirty="0" smtClean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1∼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，</a:t>
                </a:r>
                <a:r>
                  <a:rPr kumimoji="1" lang="zh-CN" altLang="en-US" sz="2800" dirty="0"/>
                  <a:t>定义它的</a:t>
                </a:r>
                <a:r>
                  <a:rPr kumimoji="1" lang="zh-CN" altLang="en-US" sz="2800" dirty="0" smtClean="0"/>
                  <a:t>权值为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𝑝𝑟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),1≤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2800" b="0" dirty="0" smtClean="0"/>
              </a:p>
              <a:p>
                <a:r>
                  <a:rPr kumimoji="1" lang="zh-CN" altLang="en-US" sz="2800" dirty="0" smtClean="0"/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𝑝𝑟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1∼</m:t>
                        </m:r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中的</a:t>
                </a:r>
                <a:r>
                  <a:rPr kumimoji="1" lang="zh-CN" altLang="en-US" sz="2800" dirty="0"/>
                  <a:t>最小值</a:t>
                </a:r>
                <a:r>
                  <a:rPr kumimoji="1" lang="zh-CN" altLang="en-US" sz="2800" dirty="0" smtClean="0"/>
                  <a:t>。</a:t>
                </a:r>
              </a:p>
              <a:p>
                <a:r>
                  <a:rPr kumimoji="1" lang="zh-CN" altLang="en-US" sz="2800" dirty="0" smtClean="0"/>
                  <a:t>现在</a:t>
                </a:r>
                <a:r>
                  <a:rPr kumimoji="1" lang="zh-CN" altLang="en-US" sz="2800" dirty="0"/>
                  <a:t>有一</a:t>
                </a:r>
                <a:r>
                  <a:rPr kumimoji="1" lang="zh-CN" altLang="en-US" sz="2800" dirty="0" smtClean="0"/>
                  <a:t>棵</a:t>
                </a:r>
                <a:r>
                  <a:rPr kumimoji="1" lang="en-US" altLang="zh-CN" sz="2800" dirty="0" smtClean="0"/>
                  <a:t>n</a:t>
                </a:r>
                <a:r>
                  <a:rPr kumimoji="1" lang="zh-CN" altLang="en-US" sz="2800" dirty="0" smtClean="0"/>
                  <a:t>个点</a:t>
                </a:r>
                <a:r>
                  <a:rPr kumimoji="1" lang="zh-CN" altLang="en-US" sz="2800" dirty="0"/>
                  <a:t>的</a:t>
                </a:r>
                <a:r>
                  <a:rPr kumimoji="1" lang="zh-CN" altLang="en-US" sz="2800" dirty="0" smtClean="0"/>
                  <a:t>树，每个点有一个权值，</a:t>
                </a:r>
                <a:r>
                  <a:rPr kumimoji="1" lang="zh-CN" altLang="en-US" sz="2800" dirty="0"/>
                  <a:t>你需要支持两</a:t>
                </a:r>
                <a:r>
                  <a:rPr kumimoji="1" lang="zh-CN" altLang="en-US" sz="2800" dirty="0" smtClean="0"/>
                  <a:t>个操作</a:t>
                </a:r>
              </a:p>
              <a:p>
                <a:pPr lvl="1"/>
                <a:r>
                  <a:rPr kumimoji="1" lang="zh-CN" altLang="en-US" sz="2400" dirty="0" smtClean="0"/>
                  <a:t>求</a:t>
                </a:r>
                <a:r>
                  <a:rPr kumimoji="1" lang="en-US" altLang="zh-CN" sz="2400" dirty="0" smtClean="0"/>
                  <a:t>s</a:t>
                </a:r>
                <a:r>
                  <a:rPr kumimoji="1" lang="zh-CN" altLang="en-US" sz="2400" dirty="0" smtClean="0"/>
                  <a:t>到</a:t>
                </a:r>
                <a:r>
                  <a:rPr kumimoji="1" lang="en-US" altLang="zh-CN" sz="2400" dirty="0" smtClean="0"/>
                  <a:t>t</a:t>
                </a:r>
                <a:r>
                  <a:rPr kumimoji="1" lang="zh-CN" altLang="en-US" sz="2400" dirty="0" smtClean="0"/>
                  <a:t>这</a:t>
                </a:r>
                <a:r>
                  <a:rPr kumimoji="1" lang="zh-CN" altLang="en-US" sz="2400" dirty="0"/>
                  <a:t>条路径上的权值组成的序列的</a:t>
                </a:r>
                <a:r>
                  <a:rPr kumimoji="1" lang="zh-CN" altLang="en-US" sz="2400" dirty="0" smtClean="0"/>
                  <a:t>权值。</a:t>
                </a:r>
              </a:p>
              <a:p>
                <a:pPr lvl="1"/>
                <a:r>
                  <a:rPr kumimoji="1" lang="zh-CN" altLang="en-US" sz="2400" dirty="0" smtClean="0"/>
                  <a:t>新建</a:t>
                </a:r>
                <a:r>
                  <a:rPr kumimoji="1" lang="zh-CN" altLang="en-US" sz="2400" dirty="0"/>
                  <a:t>一个点，标号为当前</a:t>
                </a:r>
                <a:r>
                  <a:rPr kumimoji="1" lang="zh-CN" altLang="en-US" sz="2400" dirty="0" smtClean="0"/>
                  <a:t>点数</a:t>
                </a:r>
                <a:r>
                  <a:rPr kumimoji="1" lang="en-US" altLang="zh-CN" sz="2400" dirty="0" smtClean="0"/>
                  <a:t>+1</a:t>
                </a:r>
                <a:r>
                  <a:rPr kumimoji="1" lang="zh-CN" altLang="en-US" sz="2400" dirty="0" smtClean="0"/>
                  <a:t>，</a:t>
                </a:r>
                <a:r>
                  <a:rPr kumimoji="1" lang="zh-CN" altLang="en-US" sz="2400" dirty="0"/>
                  <a:t>权值</a:t>
                </a:r>
                <a:r>
                  <a:rPr kumimoji="1" lang="zh-CN" altLang="en-US" sz="2400" dirty="0" smtClean="0"/>
                  <a:t>为</a:t>
                </a:r>
                <a:r>
                  <a:rPr kumimoji="1" lang="en-US" altLang="zh-CN" sz="2400" dirty="0" smtClean="0"/>
                  <a:t>v</a:t>
                </a:r>
                <a:r>
                  <a:rPr kumimoji="1" lang="zh-CN" altLang="en-US" sz="2400" dirty="0" smtClean="0"/>
                  <a:t>，</a:t>
                </a:r>
                <a:r>
                  <a:rPr kumimoji="1" lang="zh-CN" altLang="en-US" sz="2400" dirty="0"/>
                  <a:t>父亲</a:t>
                </a:r>
                <a:r>
                  <a:rPr kumimoji="1" lang="zh-CN" altLang="en-US" sz="2400" dirty="0" smtClean="0"/>
                  <a:t>为</a:t>
                </a:r>
                <a:r>
                  <a:rPr kumimoji="1" lang="en-US" altLang="zh-CN" sz="2400" dirty="0" smtClean="0"/>
                  <a:t>f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0" y="569065"/>
                <a:ext cx="4686299" cy="5745375"/>
              </a:xfrm>
              <a:blipFill rotWithShape="0">
                <a:blip r:embed="rId1"/>
                <a:stretch>
                  <a:fillRect l="-2344" t="-1697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1" y="6314441"/>
            <a:ext cx="3035299" cy="365125"/>
          </a:xfrm>
        </p:spPr>
        <p:txBody>
          <a:bodyPr vert="horz" lIns="91440" tIns="45720" rIns="91440" bIns="45720" rtlCol="0" anchor="ctr"/>
          <a:lstStyle/>
          <a:p>
            <a:r>
              <a:rPr lang="en-US" altLang="zh-CN" sz="1400" dirty="0" smtClean="0">
                <a:latin typeface="+mj-lt"/>
              </a:rPr>
              <a:t>SDOI2015</a:t>
            </a:r>
            <a:r>
              <a:rPr lang="zh-CN" altLang="en-US" sz="1400" dirty="0" smtClean="0">
                <a:latin typeface="+mj-lt"/>
              </a:rPr>
              <a:t>省队二轮集训 </a:t>
            </a:r>
            <a:r>
              <a:rPr lang="en-US" altLang="zh-CN" sz="1400" dirty="0" smtClean="0">
                <a:latin typeface="+mj-lt"/>
              </a:rPr>
              <a:t>Day3</a:t>
            </a:r>
            <a:r>
              <a:rPr lang="zh-CN" altLang="en-US" sz="1400" dirty="0" smtClean="0">
                <a:latin typeface="+mj-lt"/>
              </a:rPr>
              <a:t> </a:t>
            </a:r>
            <a:r>
              <a:rPr lang="en-US" altLang="zh-CN" sz="1400" dirty="0" smtClean="0">
                <a:latin typeface="+mj-lt"/>
              </a:rPr>
              <a:t>T1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数据范围</a:t>
                </a:r>
                <a:endParaRPr kumimoji="1"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，权值是不超过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的非负整数</a:t>
                </a:r>
              </a:p>
              <a:p>
                <a:pPr lvl="1"/>
                <a:r>
                  <a:rPr kumimoji="1" lang="zh-CN" altLang="en-US" dirty="0" smtClean="0"/>
                  <a:t>有不包含修改操作的部分分</a:t>
                </a:r>
              </a:p>
              <a:p>
                <a:pPr lvl="1"/>
                <a:r>
                  <a:rPr kumimoji="1" lang="zh-CN" altLang="en-US" dirty="0" smtClean="0"/>
                  <a:t>有链的部分分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altLang="zh-CN" sz="1400" dirty="0" smtClean="0">
                <a:latin typeface="+mj-lt"/>
              </a:rPr>
              <a:t>SDOI2015</a:t>
            </a:r>
            <a:r>
              <a:rPr lang="zh-CN" altLang="en-US" sz="1400" dirty="0" smtClean="0">
                <a:latin typeface="+mj-lt"/>
              </a:rPr>
              <a:t>省队二轮集训 </a:t>
            </a:r>
            <a:r>
              <a:rPr lang="en-US" altLang="zh-CN" sz="1400" dirty="0" smtClean="0">
                <a:latin typeface="+mj-lt"/>
              </a:rPr>
              <a:t>Day3</a:t>
            </a:r>
            <a:r>
              <a:rPr lang="zh-CN" altLang="en-US" sz="1400" dirty="0" smtClean="0">
                <a:latin typeface="+mj-lt"/>
              </a:rPr>
              <a:t> </a:t>
            </a:r>
            <a:r>
              <a:rPr lang="en-US" altLang="zh-CN" sz="1400" dirty="0" smtClean="0">
                <a:latin typeface="+mj-lt"/>
              </a:rPr>
              <a:t>T1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讨论时间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：不要被题目名称所迷惑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在变化规则相同的情况下加速状态转移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归并排序，快速幂</a:t>
            </a:r>
            <a:endParaRPr lang="zh-CN" altLang="en-US" dirty="0"/>
          </a:p>
          <a:p>
            <a:r>
              <a:rPr lang="zh-CN" altLang="en-US" dirty="0"/>
              <a:t>以及其它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不带修改操作时</a:t>
            </a:r>
            <a:endParaRPr kumimoji="1" lang="zh-CN" altLang="en-US" sz="3200" dirty="0" smtClean="0"/>
          </a:p>
          <a:p>
            <a:pPr lvl="1"/>
            <a:r>
              <a:rPr kumimoji="1" lang="zh-CN" altLang="en-US" sz="2800" dirty="0" smtClean="0"/>
              <a:t>只考虑链</a:t>
            </a:r>
            <a:endParaRPr kumimoji="1" lang="zh-CN" altLang="en-US" sz="2800" dirty="0" smtClean="0"/>
          </a:p>
          <a:p>
            <a:pPr lvl="2"/>
            <a:r>
              <a:rPr kumimoji="1" lang="zh-CN" altLang="en-US" sz="2400" dirty="0" smtClean="0"/>
              <a:t>如果我们将一个序列分成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R</a:t>
            </a:r>
            <a:r>
              <a:rPr kumimoji="1" lang="zh-CN" altLang="en-US" sz="2400" dirty="0" smtClean="0"/>
              <a:t>两个部分，那么答案可能有三种情况</a:t>
            </a:r>
            <a:r>
              <a:rPr kumimoji="1" lang="en-US" altLang="zh-CN" sz="2400" dirty="0" smtClean="0"/>
              <a:t>——pre[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都在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中；</a:t>
            </a:r>
            <a:r>
              <a:rPr kumimoji="1" lang="en-US" altLang="zh-CN" sz="2400" dirty="0" smtClean="0"/>
              <a:t>pre[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都在</a:t>
            </a:r>
            <a:r>
              <a:rPr kumimoji="1" lang="en-US" altLang="zh-CN" sz="2400" dirty="0" smtClean="0"/>
              <a:t>R</a:t>
            </a:r>
            <a:r>
              <a:rPr kumimoji="1" lang="zh-CN" altLang="en-US" sz="2400" dirty="0" smtClean="0"/>
              <a:t>中；</a:t>
            </a:r>
            <a:r>
              <a:rPr kumimoji="1" lang="en-US" altLang="zh-CN" sz="2400" dirty="0" smtClean="0"/>
              <a:t>pre[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中，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R</a:t>
            </a:r>
            <a:r>
              <a:rPr kumimoji="1" lang="zh-CN" altLang="en-US" sz="2400" dirty="0" smtClean="0"/>
              <a:t>中</a:t>
            </a:r>
            <a:endParaRPr kumimoji="1" lang="zh-CN" altLang="en-US" sz="2400" dirty="0" smtClean="0"/>
          </a:p>
          <a:p>
            <a:pPr lvl="2"/>
            <a:r>
              <a:rPr kumimoji="1" lang="zh-CN" altLang="en-US" sz="2400" dirty="0" smtClean="0"/>
              <a:t>而用倍增的方法处理时，恰好会将整个序列分成若干块。</a:t>
            </a:r>
            <a:endParaRPr kumimoji="1" lang="zh-CN" altLang="en-US" sz="2400" dirty="0" smtClean="0"/>
          </a:p>
          <a:p>
            <a:pPr lvl="1"/>
            <a:endParaRPr kumimoji="1" lang="en-US" altLang="zh-CN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4375" y="1244599"/>
                <a:ext cx="7908925" cy="4648201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800" dirty="0" smtClean="0"/>
                  <a:t>使用</a:t>
                </a:r>
                <a:r>
                  <a:rPr kumimoji="1" lang="en-US" altLang="zh-CN" sz="2800" dirty="0" smtClean="0"/>
                  <a:t>ST</a:t>
                </a:r>
                <a:r>
                  <a:rPr kumimoji="1" lang="zh-CN" altLang="en-US" sz="2800" dirty="0" smtClean="0"/>
                  <a:t>表（就是我们先前所说的倍增数组</a:t>
                </a:r>
                <a:r>
                  <a:rPr kumimoji="1" lang="en-US" altLang="zh-CN" sz="2800" dirty="0" smtClean="0"/>
                  <a:t>F[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</a:t>
                </a:r>
                <a:r>
                  <a:rPr kumimoji="1" lang="zh-CN" altLang="en-US" sz="2800" dirty="0" smtClean="0"/>
                  <a:t>），存储每一块区域的最大值，最小值，和这块区域的答案。</a:t>
                </a:r>
              </a:p>
              <a:p>
                <a:r>
                  <a:rPr kumimoji="1" lang="zh-CN" altLang="en-US" sz="2800" dirty="0" smtClean="0"/>
                  <a:t>仍然从小到大枚举</a:t>
                </a:r>
                <a:r>
                  <a:rPr kumimoji="1" lang="en-US" altLang="zh-CN" sz="2800" dirty="0" smtClean="0"/>
                  <a:t>j</a:t>
                </a:r>
                <a:r>
                  <a:rPr kumimoji="1" lang="zh-CN" altLang="en-US" sz="2800" dirty="0" smtClean="0"/>
                  <a:t>，最小值和最大值的转移比较简单。如何求出这块区域的答案？</a:t>
                </a:r>
              </a:p>
              <a:p>
                <a:r>
                  <a:rPr kumimoji="1" lang="zh-CN" altLang="en-US" sz="2800" dirty="0" smtClean="0"/>
                  <a:t>用我们上一页讲到的</a:t>
                </a:r>
                <a:r>
                  <a:rPr kumimoji="1" lang="en-US" altLang="zh-CN" sz="2800" dirty="0" smtClean="0"/>
                  <a:t>——</a:t>
                </a:r>
                <a:r>
                  <a:rPr kumimoji="1" lang="zh-CN" altLang="en-US" sz="2800" dirty="0" smtClean="0"/>
                  <a:t>答案分为三部分，分别是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charset="0"/>
                      </a:rPr>
                      <m:t>𝐴𝑛𝑠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−1]</m:t>
                    </m:r>
                  </m:oMath>
                </a14:m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charset="0"/>
                      </a:rPr>
                      <m:t>𝐴𝑛𝑠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8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−1]</m:t>
                    </m:r>
                  </m:oMath>
                </a14:m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charset="0"/>
                      </a:rPr>
                      <m:t>𝑀𝑎𝑥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8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−1]−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𝑀𝑖𝑛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sz="2800" i="1" dirty="0" smtClean="0">
                        <a:latin typeface="Cambria Math" charset="0"/>
                      </a:rPr>
                      <m:t>−1]</m:t>
                    </m:r>
                  </m:oMath>
                </a14:m>
                <a:r>
                  <a:rPr kumimoji="1" lang="zh-CN" altLang="en-US" sz="2800" dirty="0" smtClean="0"/>
                  <a:t>，我们从中取最大值即可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244599"/>
                <a:ext cx="7908925" cy="4648201"/>
              </a:xfrm>
              <a:blipFill rotWithShape="0">
                <a:blip r:embed="rId1"/>
                <a:stretch>
                  <a:fillRect l="-1387" t="-1442" r="-770" b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1422400"/>
                <a:ext cx="7797800" cy="5270500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区间查询时，使用和查找</a:t>
                </a:r>
                <a:r>
                  <a:rPr kumimoji="1" lang="en-US" altLang="zh-CN" sz="2800" dirty="0" smtClean="0"/>
                  <a:t>LCA</a:t>
                </a:r>
                <a:r>
                  <a:rPr kumimoji="1" lang="zh-CN" altLang="en-US" sz="2800" dirty="0" smtClean="0"/>
                  <a:t>类似的方法</a:t>
                </a:r>
                <a:r>
                  <a:rPr kumimoji="1" lang="en-US" altLang="zh-CN" sz="2800" dirty="0" smtClean="0"/>
                  <a:t>——</a:t>
                </a:r>
                <a:r>
                  <a:rPr kumimoji="1" lang="zh-CN" altLang="en-US" sz="2800" dirty="0" smtClean="0"/>
                  <a:t>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sz="2800" dirty="0" smtClean="0"/>
                  <a:t>到</a:t>
                </a:r>
                <a:r>
                  <a:rPr kumimoji="1" lang="en-US" altLang="zh-CN" sz="2800" dirty="0" smtClean="0"/>
                  <a:t>0</a:t>
                </a:r>
                <a:r>
                  <a:rPr kumimoji="1" lang="zh-CN" altLang="en-US" sz="2800" dirty="0" smtClean="0"/>
                  <a:t>枚举二进制位，如果不超过右端点就往前蹦。在这个过程中，不停更新答案</a:t>
                </a:r>
              </a:p>
              <a:p>
                <a:r>
                  <a:rPr kumimoji="1" lang="zh-CN" altLang="en-US" sz="2800" dirty="0" smtClean="0"/>
                  <a:t>举个栗子：</a:t>
                </a:r>
              </a:p>
              <a:p>
                <a:pPr marL="0" indent="0" algn="ctr">
                  <a:buNone/>
                </a:pPr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5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6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4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8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7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9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10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5</a:t>
                </a:r>
              </a:p>
              <a:p>
                <a:pPr lvl="1"/>
                <a:r>
                  <a:rPr kumimoji="1" lang="zh-CN" altLang="en-US" sz="2400" dirty="0" smtClean="0"/>
                  <a:t>查询区间</a:t>
                </a:r>
                <a:r>
                  <a:rPr kumimoji="1" lang="en-US" altLang="zh-CN" sz="2400" dirty="0" smtClean="0"/>
                  <a:t>[2,8]</a:t>
                </a:r>
                <a:r>
                  <a:rPr kumimoji="1" lang="zh-CN" altLang="en-US" sz="2400" dirty="0" smtClean="0"/>
                  <a:t>的</a:t>
                </a:r>
                <a:r>
                  <a:rPr kumimoji="1" lang="en-US" altLang="zh-CN" sz="2400" dirty="0" smtClean="0"/>
                  <a:t>『</a:t>
                </a:r>
                <a:r>
                  <a:rPr kumimoji="1" lang="zh-CN" altLang="en-US" sz="2400" dirty="0" smtClean="0"/>
                  <a:t>权值</a:t>
                </a:r>
                <a:r>
                  <a:rPr kumimoji="1" lang="en-US" altLang="zh-CN" sz="2400" dirty="0" smtClean="0"/>
                  <a:t>』</a:t>
                </a:r>
                <a:endParaRPr kumimoji="1" lang="en-US" altLang="zh-CN" sz="2400" dirty="0"/>
              </a:p>
              <a:p>
                <a:pPr lvl="2"/>
                <a:r>
                  <a:rPr kumimoji="1" lang="zh-CN" altLang="en-US" sz="2000" dirty="0" smtClean="0"/>
                  <a:t>拆分成</a:t>
                </a:r>
                <a:r>
                  <a:rPr kumimoji="1" lang="en-US" altLang="zh-CN" sz="2000" dirty="0" smtClean="0"/>
                  <a:t>[2,5]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[6,7]</a:t>
                </a:r>
                <a:r>
                  <a:rPr kumimoji="1" lang="zh-CN" altLang="en-US" sz="2000" dirty="0" smtClean="0"/>
                  <a:t>，</a:t>
                </a:r>
                <a:r>
                  <a:rPr kumimoji="1" lang="en-US" altLang="zh-CN" sz="2000" dirty="0" smtClean="0"/>
                  <a:t>[8,8]</a:t>
                </a:r>
                <a:r>
                  <a:rPr kumimoji="1" lang="zh-CN" altLang="en-US" sz="2000" dirty="0" smtClean="0"/>
                  <a:t>三个部分。</a:t>
                </a:r>
                <a:endParaRPr kumimoji="1" lang="en-US" altLang="zh-CN" sz="2000" dirty="0" smtClean="0"/>
              </a:p>
              <a:p>
                <a:pPr lvl="2"/>
                <a:r>
                  <a:rPr kumimoji="1" lang="zh-CN" altLang="en-US" sz="2000" dirty="0" smtClean="0"/>
                  <a:t>维护一下前面已经走过的部分的</a:t>
                </a:r>
                <a:r>
                  <a:rPr kumimoji="1" lang="en-US" altLang="zh-CN" sz="2000" dirty="0" err="1" smtClean="0"/>
                  <a:t>Max,Min,Ans</a:t>
                </a:r>
                <a:r>
                  <a:rPr kumimoji="1" lang="zh-CN" altLang="en-US" sz="2000" dirty="0" smtClean="0"/>
                  <a:t>，每往后跳一次就维护一下这些内容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422400"/>
                <a:ext cx="7797800" cy="5270500"/>
              </a:xfrm>
              <a:blipFill rotWithShape="0">
                <a:blip r:embed="rId1"/>
                <a:stretch>
                  <a:fillRect l="-1407" t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2298700" y="3556000"/>
            <a:ext cx="4953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曲线连接符 5"/>
          <p:cNvCxnSpPr>
            <a:stCxn id="4" idx="0"/>
          </p:cNvCxnSpPr>
          <p:nvPr/>
        </p:nvCxnSpPr>
        <p:spPr>
          <a:xfrm rot="16200000" flipH="1">
            <a:off x="3292475" y="2809875"/>
            <a:ext cx="127000" cy="1619250"/>
          </a:xfrm>
          <a:prstGeom prst="curvedConnector4">
            <a:avLst>
              <a:gd name="adj1" fmla="val -200000"/>
              <a:gd name="adj2" fmla="val 968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375150" y="3556000"/>
            <a:ext cx="4953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曲线连接符 9"/>
          <p:cNvCxnSpPr/>
          <p:nvPr/>
        </p:nvCxnSpPr>
        <p:spPr>
          <a:xfrm>
            <a:off x="4648200" y="3492499"/>
            <a:ext cx="583080" cy="127000"/>
          </a:xfrm>
          <a:prstGeom prst="curvedConnector3">
            <a:avLst>
              <a:gd name="adj1" fmla="val 102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434480" y="3556000"/>
            <a:ext cx="4953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如果是一棵普通的树的情况呢？</a:t>
            </a:r>
            <a:endParaRPr kumimoji="1" lang="zh-CN" altLang="en-US" sz="2800" dirty="0" smtClean="0"/>
          </a:p>
          <a:p>
            <a:pPr lvl="1"/>
            <a:r>
              <a:rPr kumimoji="1" lang="zh-CN" altLang="en-US" sz="2400" dirty="0" smtClean="0"/>
              <a:t>分成从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LCA</a:t>
            </a:r>
            <a:r>
              <a:rPr kumimoji="1" lang="zh-CN" altLang="en-US" sz="2400" dirty="0" smtClean="0"/>
              <a:t>，和</a:t>
            </a:r>
            <a:r>
              <a:rPr kumimoji="1" lang="en-US" altLang="zh-CN" sz="2400" dirty="0" smtClean="0"/>
              <a:t>T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LCA</a:t>
            </a:r>
            <a:r>
              <a:rPr kumimoji="1" lang="zh-CN" altLang="en-US" sz="2400" dirty="0" smtClean="0"/>
              <a:t>两个部分。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在求</a:t>
            </a:r>
            <a:r>
              <a:rPr kumimoji="1" lang="en-US" altLang="zh-CN" sz="2400" dirty="0" smtClean="0"/>
              <a:t>LCA</a:t>
            </a:r>
            <a:r>
              <a:rPr kumimoji="1" lang="zh-CN" altLang="en-US" sz="2400" dirty="0" smtClean="0"/>
              <a:t>的过程中，分别求两个部分的答案，最后合并起来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举个例子</a:t>
            </a:r>
            <a:endParaRPr kumimoji="1" lang="zh-CN" altLang="en-US" sz="2400" dirty="0" smtClean="0"/>
          </a:p>
        </p:txBody>
      </p:sp>
      <p:sp>
        <p:nvSpPr>
          <p:cNvPr id="4" name="椭圆 3"/>
          <p:cNvSpPr/>
          <p:nvPr/>
        </p:nvSpPr>
        <p:spPr>
          <a:xfrm>
            <a:off x="2271432" y="24950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1</a:t>
            </a:r>
            <a:endParaRPr kumimoji="1"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3150347" y="3295747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5</a:t>
            </a:r>
            <a:endParaRPr kumimoji="1"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571500" y="4806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3</a:t>
            </a:r>
            <a:endParaRPr kumimoji="1" lang="zh-CN" altLang="en-US" sz="3600" dirty="0"/>
          </a:p>
        </p:txBody>
      </p:sp>
      <p:sp>
        <p:nvSpPr>
          <p:cNvPr id="7" name="椭圆 6"/>
          <p:cNvSpPr/>
          <p:nvPr/>
        </p:nvSpPr>
        <p:spPr>
          <a:xfrm>
            <a:off x="1634938" y="4806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4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>
          <a:xfrm>
            <a:off x="939567" y="3320558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2</a:t>
            </a:r>
            <a:endParaRPr kumimoji="1" lang="zh-CN" altLang="en-US" sz="3600" dirty="0"/>
          </a:p>
        </p:txBody>
      </p:sp>
      <p:sp>
        <p:nvSpPr>
          <p:cNvPr id="9" name="椭圆 8"/>
          <p:cNvSpPr/>
          <p:nvPr/>
        </p:nvSpPr>
        <p:spPr>
          <a:xfrm>
            <a:off x="2863477" y="4806423"/>
            <a:ext cx="558800" cy="55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6</a:t>
            </a:r>
            <a:endParaRPr kumimoji="1" lang="zh-CN" altLang="en-US" sz="3600" dirty="0"/>
          </a:p>
        </p:txBody>
      </p:sp>
      <p:sp>
        <p:nvSpPr>
          <p:cNvPr id="10" name="椭圆 9"/>
          <p:cNvSpPr/>
          <p:nvPr/>
        </p:nvSpPr>
        <p:spPr>
          <a:xfrm>
            <a:off x="4092016" y="4806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7</a:t>
            </a:r>
            <a:endParaRPr kumimoji="1" lang="zh-CN" altLang="en-US" sz="3600" dirty="0"/>
          </a:p>
        </p:txBody>
      </p:sp>
      <p:sp>
        <p:nvSpPr>
          <p:cNvPr id="11" name="椭圆 10"/>
          <p:cNvSpPr/>
          <p:nvPr/>
        </p:nvSpPr>
        <p:spPr>
          <a:xfrm>
            <a:off x="5223062" y="4806423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8</a:t>
            </a:r>
            <a:endParaRPr kumimoji="1" lang="zh-CN" altLang="en-US" sz="3600" dirty="0"/>
          </a:p>
        </p:txBody>
      </p:sp>
      <p:sp>
        <p:nvSpPr>
          <p:cNvPr id="12" name="椭圆 11"/>
          <p:cNvSpPr/>
          <p:nvPr/>
        </p:nvSpPr>
        <p:spPr>
          <a:xfrm>
            <a:off x="4650816" y="5842370"/>
            <a:ext cx="558800" cy="55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9</a:t>
            </a:r>
            <a:endParaRPr kumimoji="1" lang="zh-CN" altLang="en-US" sz="3600" dirty="0"/>
          </a:p>
        </p:txBody>
      </p:sp>
      <p:cxnSp>
        <p:nvCxnSpPr>
          <p:cNvPr id="13" name="直线连接符 12"/>
          <p:cNvCxnSpPr>
            <a:endCxn id="15" idx="7"/>
          </p:cNvCxnSpPr>
          <p:nvPr/>
        </p:nvCxnSpPr>
        <p:spPr>
          <a:xfrm flipH="1">
            <a:off x="1419941" y="2933450"/>
            <a:ext cx="851491" cy="4441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2" idx="1"/>
            <a:endCxn id="11" idx="5"/>
          </p:cNvCxnSpPr>
          <p:nvPr/>
        </p:nvCxnSpPr>
        <p:spPr>
          <a:xfrm flipH="1" flipV="1">
            <a:off x="2748398" y="2971989"/>
            <a:ext cx="483783" cy="4055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783448" y="3869936"/>
            <a:ext cx="346852" cy="9762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0"/>
          </p:cNvCxnSpPr>
          <p:nvPr/>
        </p:nvCxnSpPr>
        <p:spPr>
          <a:xfrm flipH="1" flipV="1">
            <a:off x="1432051" y="3822335"/>
            <a:ext cx="482287" cy="9840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endCxn id="16" idx="1"/>
          </p:cNvCxnSpPr>
          <p:nvPr/>
        </p:nvCxnSpPr>
        <p:spPr>
          <a:xfrm flipH="1">
            <a:off x="2945311" y="3822357"/>
            <a:ext cx="384659" cy="10659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7" idx="0"/>
          </p:cNvCxnSpPr>
          <p:nvPr/>
        </p:nvCxnSpPr>
        <p:spPr>
          <a:xfrm flipH="1" flipV="1">
            <a:off x="3679439" y="3712006"/>
            <a:ext cx="691977" cy="10944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9" idx="1"/>
          </p:cNvCxnSpPr>
          <p:nvPr/>
        </p:nvCxnSpPr>
        <p:spPr>
          <a:xfrm flipH="1" flipV="1">
            <a:off x="4480330" y="5283571"/>
            <a:ext cx="252320" cy="6406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8" idx="0"/>
          </p:cNvCxnSpPr>
          <p:nvPr/>
        </p:nvCxnSpPr>
        <p:spPr>
          <a:xfrm flipH="1" flipV="1">
            <a:off x="3704840" y="3663171"/>
            <a:ext cx="1797622" cy="11432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55102" y="39960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3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96057" y="4191247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5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8470" y="54649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2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直线箭头连接符 25"/>
          <p:cNvCxnSpPr>
            <a:endCxn id="12" idx="7"/>
          </p:cNvCxnSpPr>
          <p:nvPr/>
        </p:nvCxnSpPr>
        <p:spPr>
          <a:xfrm>
            <a:off x="4722937" y="5034663"/>
            <a:ext cx="404845" cy="889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3178795" y="3791758"/>
            <a:ext cx="412118" cy="107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4056468" y="3898426"/>
            <a:ext cx="435706" cy="76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3200" dirty="0" smtClean="0"/>
                  <a:t>有修改？</a:t>
                </a:r>
              </a:p>
              <a:p>
                <a:pPr lvl="1"/>
                <a:r>
                  <a:rPr kumimoji="1" lang="zh-CN" altLang="en-US" sz="2800" dirty="0" smtClean="0"/>
                  <a:t>因为修改只会增加一个叶子节点，我们单独对它，花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zh-CN" altLang="en-US" sz="2800" dirty="0" smtClean="0"/>
                  <a:t>的时间处理一下它的</a:t>
                </a:r>
                <a:r>
                  <a:rPr kumimoji="1" lang="en-US" altLang="zh-CN" sz="2800" dirty="0" smtClean="0"/>
                  <a:t>ST</a:t>
                </a:r>
                <a:r>
                  <a:rPr kumimoji="1" lang="zh-CN" altLang="en-US" sz="2800" dirty="0" smtClean="0"/>
                  <a:t>表即可。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2995" t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动态树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以上做法，预处理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𝑛𝑙𝑜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单次修改</a:t>
                </a:r>
                <a:r>
                  <a:rPr kumimoji="1" lang="en-US" altLang="zh-CN" dirty="0" smtClean="0"/>
                  <a:t>/</a:t>
                </a:r>
                <a:r>
                  <a:rPr kumimoji="1" lang="zh-CN" altLang="en-US" dirty="0" smtClean="0"/>
                  <a:t>查询的复杂度为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并且常数较小</a:t>
                </a:r>
              </a:p>
              <a:p>
                <a:r>
                  <a:rPr kumimoji="1" lang="zh-CN" altLang="en-US" dirty="0" smtClean="0"/>
                  <a:t>当然这道题真的也可以用动态树来做</a:t>
                </a:r>
                <a:r>
                  <a:rPr kumimoji="1" lang="en-US" altLang="zh-CN" dirty="0" smtClean="0"/>
                  <a:t>……</a:t>
                </a:r>
                <a:r>
                  <a:rPr kumimoji="1" lang="zh-CN" altLang="en-US" dirty="0" smtClean="0"/>
                  <a:t>然而并不在我们今天的讨论范围内，所以不再赘述</a:t>
                </a:r>
                <a:r>
                  <a:rPr kumimoji="1" lang="en-US" altLang="zh-CN" dirty="0" smtClean="0"/>
                  <a:t>……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19" t="-1669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89050" y="1549400"/>
            <a:ext cx="6892254" cy="3651504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zh-CN" dirty="0" smtClean="0"/>
              <a:t>浅析</a:t>
            </a:r>
            <a:r>
              <a:rPr lang="zh-CN" altLang="zh-CN" dirty="0"/>
              <a:t>倍增思想在信息学竞赛中的</a:t>
            </a:r>
            <a:r>
              <a:rPr lang="zh-CN" altLang="zh-CN" dirty="0" smtClean="0"/>
              <a:t>应用</a:t>
            </a:r>
            <a:r>
              <a:rPr lang="en-US" altLang="zh-CN" dirty="0" smtClean="0"/>
              <a:t>》</a:t>
            </a:r>
            <a:r>
              <a:rPr lang="zh-CN" altLang="zh-CN" dirty="0" smtClean="0"/>
              <a:t>朱晨光 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9063" y="5086350"/>
            <a:ext cx="5545137" cy="1560513"/>
          </a:xfrm>
        </p:spPr>
        <p:txBody>
          <a:bodyPr>
            <a:noAutofit/>
          </a:bodyPr>
          <a:lstStyle/>
          <a:p>
            <a:r>
              <a:rPr kumimoji="1" lang="en-US" altLang="zh-CN" sz="6000" dirty="0" smtClean="0">
                <a:latin typeface="Tw Cen MT Condensed" charset="0"/>
                <a:ea typeface="Tw Cen MT Condensed" charset="0"/>
                <a:cs typeface="Tw Cen MT Condensed" charset="0"/>
              </a:rPr>
              <a:t>THANKS</a:t>
            </a:r>
            <a:r>
              <a:rPr kumimoji="1" lang="zh-CN" altLang="en-US" sz="6000" dirty="0" smtClean="0">
                <a:latin typeface="Tw Cen MT Condensed" charset="0"/>
                <a:ea typeface="Tw Cen MT Condensed" charset="0"/>
                <a:cs typeface="Tw Cen MT Condensed" charset="0"/>
              </a:rPr>
              <a:t> </a:t>
            </a:r>
            <a:r>
              <a:rPr kumimoji="1" lang="en-US" altLang="zh-CN" sz="6000" dirty="0" smtClean="0">
                <a:latin typeface="Tw Cen MT Condensed" charset="0"/>
                <a:ea typeface="Tw Cen MT Condensed" charset="0"/>
                <a:cs typeface="Tw Cen MT Condensed" charset="0"/>
              </a:rPr>
              <a:t>FOR</a:t>
            </a:r>
            <a:r>
              <a:rPr kumimoji="1" lang="zh-CN" altLang="en-US" sz="6000" dirty="0" smtClean="0">
                <a:latin typeface="Tw Cen MT Condensed" charset="0"/>
                <a:ea typeface="Tw Cen MT Condensed" charset="0"/>
                <a:cs typeface="Tw Cen MT Condensed" charset="0"/>
              </a:rPr>
              <a:t> </a:t>
            </a:r>
            <a:r>
              <a:rPr kumimoji="1" lang="en-US" altLang="zh-CN" sz="6000" dirty="0" smtClean="0">
                <a:latin typeface="Tw Cen MT Condensed" charset="0"/>
                <a:ea typeface="Tw Cen MT Condensed" charset="0"/>
                <a:cs typeface="Tw Cen MT Condensed" charset="0"/>
              </a:rPr>
              <a:t>LISTENING</a:t>
            </a:r>
            <a:endParaRPr kumimoji="1" lang="zh-CN" altLang="en-US" sz="6000" dirty="0"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（强行往倍增上面靠。。。）</a:t>
            </a:r>
            <a:endParaRPr kumimoji="1" lang="zh-CN" altLang="en-US" dirty="0" smtClean="0"/>
          </a:p>
          <a:p>
            <a:r>
              <a:rPr kumimoji="1" lang="zh-CN" altLang="en-US" dirty="0" smtClean="0"/>
              <a:t>归并排序是一个递归过程</a:t>
            </a:r>
            <a:r>
              <a:rPr kumimoji="1" lang="en-US" altLang="zh-CN" dirty="0" err="1" smtClean="0"/>
              <a:t>merge_sort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l,r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，表示要将位置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到位置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之间的数字排列成有序</a:t>
            </a:r>
            <a:endParaRPr kumimoji="1" lang="zh-CN" altLang="en-US" dirty="0" smtClean="0"/>
          </a:p>
          <a:p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mid=(</a:t>
            </a:r>
            <a:r>
              <a:rPr kumimoji="1" lang="en-US" altLang="zh-CN" dirty="0" err="1" smtClean="0"/>
              <a:t>l+r</a:t>
            </a:r>
            <a:r>
              <a:rPr kumimoji="1" lang="en-US" altLang="zh-CN" dirty="0" smtClean="0"/>
              <a:t>)/2</a:t>
            </a:r>
            <a:r>
              <a:rPr kumimoji="1" lang="zh-CN" altLang="en-US" dirty="0" smtClean="0"/>
              <a:t>，过程大致如下：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merge_sort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l,mid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merge_sort</a:t>
            </a:r>
            <a:r>
              <a:rPr kumimoji="1" lang="en-US" altLang="zh-CN" dirty="0" smtClean="0"/>
              <a:t>(mid+1,r)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merge(l,mid,mid+1,r)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merge(l,mid,mid+1,r)</a:t>
            </a:r>
            <a:r>
              <a:rPr kumimoji="1" lang="zh-CN" altLang="en-US" dirty="0" smtClean="0"/>
              <a:t>负责将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的有序区间和</a:t>
            </a:r>
            <a:r>
              <a:rPr kumimoji="1" lang="en-US" altLang="zh-CN" dirty="0" smtClean="0"/>
              <a:t>mid+1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的有序区间合并成一个新的有序区间。执行完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函数后，从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将变为有序。</a:t>
            </a:r>
            <a:endParaRPr kumimoji="1" lang="zh-CN" altLang="en-US" dirty="0" smtClean="0"/>
          </a:p>
          <a:p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函数执行前必须保证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有序，</a:t>
            </a:r>
            <a:r>
              <a:rPr kumimoji="1" lang="en-US" altLang="zh-CN" dirty="0" smtClean="0"/>
              <a:t>mid+1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有序</a:t>
            </a:r>
            <a:endParaRPr kumimoji="1"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0" y="1536700"/>
            <a:ext cx="7112000" cy="4248150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merge</a:t>
            </a:r>
            <a:r>
              <a:rPr kumimoji="1" lang="zh-CN" altLang="en-US" sz="2800" dirty="0" smtClean="0"/>
              <a:t>如何实现？</a:t>
            </a:r>
            <a:endParaRPr kumimoji="1" lang="zh-CN" altLang="en-US" sz="2800" dirty="0" smtClean="0"/>
          </a:p>
          <a:p>
            <a:pPr lvl="1"/>
            <a:r>
              <a:rPr kumimoji="1" lang="zh-CN" altLang="en-US" sz="2400" dirty="0" smtClean="0"/>
              <a:t>为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mid</a:t>
            </a:r>
            <a:r>
              <a:rPr kumimoji="1" lang="zh-CN" altLang="en-US" sz="2400" dirty="0" smtClean="0"/>
              <a:t>区间和</a:t>
            </a:r>
            <a:r>
              <a:rPr kumimoji="1" lang="en-US" altLang="zh-CN" sz="2400" dirty="0" smtClean="0"/>
              <a:t>mid+1</a:t>
            </a:r>
            <a:r>
              <a:rPr kumimoji="1" lang="zh-CN" altLang="en-US" sz="2400" dirty="0" smtClean="0"/>
              <a:t>到</a:t>
            </a:r>
            <a:r>
              <a:rPr kumimoji="1" lang="en-US" altLang="zh-CN" sz="2400" dirty="0" smtClean="0"/>
              <a:t>r</a:t>
            </a:r>
            <a:r>
              <a:rPr kumimoji="1" lang="zh-CN" altLang="en-US" sz="2400" dirty="0" smtClean="0"/>
              <a:t>区间分别设定一个头指针</a:t>
            </a:r>
            <a:r>
              <a:rPr kumimoji="1" lang="en-US" altLang="zh-CN" sz="2400" dirty="0" err="1" smtClean="0"/>
              <a:t>pLeft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err="1" smtClean="0"/>
              <a:t>pRight</a:t>
            </a:r>
            <a:r>
              <a:rPr kumimoji="1" lang="zh-CN" altLang="en-US" sz="2400" dirty="0" smtClean="0"/>
              <a:t>。开一个临时数组</a:t>
            </a:r>
            <a:r>
              <a:rPr kumimoji="1" lang="en-US" altLang="zh-CN" sz="2400" dirty="0" err="1" smtClean="0"/>
              <a:t>tmp</a:t>
            </a:r>
            <a:r>
              <a:rPr kumimoji="1" lang="zh-CN" altLang="en-US" sz="2400" dirty="0" smtClean="0"/>
              <a:t>，给</a:t>
            </a:r>
            <a:r>
              <a:rPr kumimoji="1" lang="en-US" altLang="zh-CN" sz="2400" dirty="0" err="1" smtClean="0"/>
              <a:t>tmp</a:t>
            </a:r>
            <a:r>
              <a:rPr kumimoji="1" lang="zh-CN" altLang="en-US" sz="2400" dirty="0" smtClean="0"/>
              <a:t>设定一个指针</a:t>
            </a:r>
            <a:r>
              <a:rPr kumimoji="1" lang="en-US" altLang="zh-CN" sz="2400" dirty="0" err="1" smtClean="0"/>
              <a:t>pTmp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初始时</a:t>
            </a:r>
            <a:r>
              <a:rPr kumimoji="1" lang="en-US" altLang="zh-CN" sz="2400" dirty="0" err="1" smtClean="0"/>
              <a:t>pLeft</a:t>
            </a:r>
            <a:r>
              <a:rPr kumimoji="1" lang="en-US" altLang="zh-CN" sz="2400" dirty="0" smtClean="0"/>
              <a:t>=l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pRight</a:t>
            </a:r>
            <a:r>
              <a:rPr kumimoji="1" lang="en-US" altLang="zh-CN" sz="2400" dirty="0" smtClean="0"/>
              <a:t>=mid+1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每次比较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pLeft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pRight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，如果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pLeft</a:t>
            </a:r>
            <a:r>
              <a:rPr kumimoji="1" lang="en-US" altLang="zh-CN" sz="2400" dirty="0" smtClean="0"/>
              <a:t>]&lt;a[</a:t>
            </a:r>
            <a:r>
              <a:rPr kumimoji="1" lang="en-US" altLang="zh-CN" sz="2400" dirty="0" err="1" smtClean="0"/>
              <a:t>pRight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，那么将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pLeft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加入</a:t>
            </a:r>
            <a:r>
              <a:rPr kumimoji="1" lang="en-US" altLang="zh-CN" sz="2400" dirty="0" err="1" smtClean="0"/>
              <a:t>tmp</a:t>
            </a:r>
            <a:r>
              <a:rPr kumimoji="1" lang="zh-CN" altLang="en-US" sz="2400" dirty="0" smtClean="0"/>
              <a:t>数组，</a:t>
            </a:r>
            <a:r>
              <a:rPr kumimoji="1" lang="en-US" altLang="zh-CN" sz="2400" dirty="0" err="1" smtClean="0"/>
              <a:t>pTmp</a:t>
            </a:r>
            <a:r>
              <a:rPr kumimoji="1" lang="zh-CN" altLang="en-US" sz="2400" dirty="0" smtClean="0"/>
              <a:t>指针后移，</a:t>
            </a:r>
            <a:r>
              <a:rPr kumimoji="1" lang="en-US" altLang="zh-CN" sz="2400" dirty="0" err="1" smtClean="0"/>
              <a:t>pLeft</a:t>
            </a:r>
            <a:r>
              <a:rPr kumimoji="1" lang="zh-CN" altLang="en-US" sz="2400" dirty="0" smtClean="0"/>
              <a:t>后移。反之亦然。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最后将</a:t>
            </a:r>
            <a:r>
              <a:rPr kumimoji="1" lang="en-US" altLang="zh-CN" sz="2400" dirty="0" err="1" smtClean="0"/>
              <a:t>tmp</a:t>
            </a:r>
            <a:r>
              <a:rPr kumimoji="1" lang="zh-CN" altLang="en-US" sz="2400" dirty="0" smtClean="0"/>
              <a:t>中的数字复制回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数组</a:t>
            </a:r>
            <a:endParaRPr kumimoji="1"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431800" y="2628900"/>
            <a:ext cx="8369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31800" y="1663700"/>
            <a:ext cx="8369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31800" y="5168900"/>
            <a:ext cx="8369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31800" y="4203700"/>
            <a:ext cx="8369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/>
          <p:nvPr/>
        </p:nvSpPr>
        <p:spPr>
          <a:xfrm>
            <a:off x="4616450" y="5969000"/>
            <a:ext cx="2495550" cy="88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165" y="3639199"/>
            <a:ext cx="182245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w Cen MT Condensed" charset="0"/>
                <a:ea typeface="Tw Cen MT Condensed" charset="0"/>
                <a:cs typeface="Tw Cen MT Condensed" charset="0"/>
              </a:rPr>
              <a:t>TMP</a:t>
            </a:r>
            <a:r>
              <a:rPr kumimoji="1" lang="zh-CN" altLang="en-US" sz="2800" dirty="0" smtClean="0">
                <a:latin typeface="KaiTi" charset="-122"/>
                <a:ea typeface="KaiTi" charset="-122"/>
                <a:cs typeface="KaiTi" charset="-122"/>
              </a:rPr>
              <a:t>数组</a:t>
            </a:r>
            <a:endParaRPr kumimoji="1" lang="zh-CN" altLang="en-US" sz="28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165" y="1211221"/>
            <a:ext cx="1822450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Tw Cen MT Condensed" charset="0"/>
                <a:ea typeface="Tw Cen MT Condensed" charset="0"/>
                <a:cs typeface="Tw Cen MT Condensed" charset="0"/>
              </a:rPr>
              <a:t>A</a:t>
            </a:r>
            <a:r>
              <a:rPr kumimoji="1" lang="zh-CN" altLang="en-US" sz="2800" dirty="0" smtClean="0">
                <a:latin typeface="KaiTi" charset="-122"/>
                <a:ea typeface="KaiTi" charset="-122"/>
                <a:cs typeface="KaiTi" charset="-122"/>
              </a:rPr>
              <a:t>数组</a:t>
            </a:r>
            <a:endParaRPr kumimoji="1" lang="zh-CN" altLang="en-US" sz="2800" dirty="0"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28115" y="5270500"/>
            <a:ext cx="844550" cy="932439"/>
            <a:chOff x="828115" y="5270500"/>
            <a:chExt cx="844550" cy="932439"/>
          </a:xfrm>
        </p:grpSpPr>
        <p:sp>
          <p:nvSpPr>
            <p:cNvPr id="20" name="文本框 19"/>
            <p:cNvSpPr txBox="1"/>
            <p:nvPr/>
          </p:nvSpPr>
          <p:spPr>
            <a:xfrm>
              <a:off x="828115" y="5679719"/>
              <a:ext cx="844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 smtClean="0">
                  <a:latin typeface="Tw Cen MT Condensed" charset="0"/>
                  <a:ea typeface="Tw Cen MT Condensed" charset="0"/>
                  <a:cs typeface="Tw Cen MT Condensed" charset="0"/>
                </a:rPr>
                <a:t>pTmp</a:t>
              </a:r>
              <a:endParaRPr kumimoji="1" lang="zh-CN" altLang="en-US" sz="28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22" name="直线箭头连接符 21"/>
            <p:cNvCxnSpPr/>
            <p:nvPr/>
          </p:nvCxnSpPr>
          <p:spPr>
            <a:xfrm flipV="1">
              <a:off x="914400" y="5270500"/>
              <a:ext cx="12700" cy="50800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 23"/>
          <p:cNvGrpSpPr/>
          <p:nvPr/>
        </p:nvGrpSpPr>
        <p:grpSpPr>
          <a:xfrm>
            <a:off x="5162549" y="2767015"/>
            <a:ext cx="1098551" cy="917009"/>
            <a:chOff x="711200" y="5285930"/>
            <a:chExt cx="1098551" cy="917009"/>
          </a:xfrm>
        </p:grpSpPr>
        <p:sp>
          <p:nvSpPr>
            <p:cNvPr id="25" name="文本框 24"/>
            <p:cNvSpPr txBox="1"/>
            <p:nvPr/>
          </p:nvSpPr>
          <p:spPr>
            <a:xfrm>
              <a:off x="828115" y="5679719"/>
              <a:ext cx="98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 smtClean="0">
                  <a:latin typeface="Tw Cen MT Condensed" charset="0"/>
                  <a:ea typeface="Tw Cen MT Condensed" charset="0"/>
                  <a:cs typeface="Tw Cen MT Condensed" charset="0"/>
                </a:rPr>
                <a:t>pRight</a:t>
              </a:r>
              <a:endParaRPr kumimoji="1" lang="zh-CN" altLang="en-US" sz="28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26" name="直线箭头连接符 25"/>
            <p:cNvCxnSpPr/>
            <p:nvPr/>
          </p:nvCxnSpPr>
          <p:spPr>
            <a:xfrm flipH="1" flipV="1">
              <a:off x="711200" y="5285930"/>
              <a:ext cx="203200" cy="49257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 26"/>
          <p:cNvGrpSpPr/>
          <p:nvPr/>
        </p:nvGrpSpPr>
        <p:grpSpPr>
          <a:xfrm>
            <a:off x="433667" y="2754315"/>
            <a:ext cx="961465" cy="917009"/>
            <a:chOff x="711200" y="5285930"/>
            <a:chExt cx="961465" cy="917009"/>
          </a:xfrm>
        </p:grpSpPr>
        <p:sp>
          <p:nvSpPr>
            <p:cNvPr id="28" name="文本框 27"/>
            <p:cNvSpPr txBox="1"/>
            <p:nvPr/>
          </p:nvSpPr>
          <p:spPr>
            <a:xfrm>
              <a:off x="828115" y="5679719"/>
              <a:ext cx="844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 smtClean="0">
                  <a:latin typeface="Tw Cen MT Condensed" charset="0"/>
                  <a:ea typeface="Tw Cen MT Condensed" charset="0"/>
                  <a:cs typeface="Tw Cen MT Condensed" charset="0"/>
                </a:rPr>
                <a:t>pLeft</a:t>
              </a:r>
              <a:endParaRPr kumimoji="1" lang="zh-CN" altLang="en-US" sz="28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29" name="直线箭头连接符 28"/>
            <p:cNvCxnSpPr/>
            <p:nvPr/>
          </p:nvCxnSpPr>
          <p:spPr>
            <a:xfrm flipH="1" flipV="1">
              <a:off x="711200" y="5285930"/>
              <a:ext cx="203200" cy="49257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489883" y="1753171"/>
            <a:ext cx="849033" cy="849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2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540268" y="1732326"/>
            <a:ext cx="849033" cy="8490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8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6578045" y="1753172"/>
            <a:ext cx="849033" cy="8490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7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620683" y="1753883"/>
            <a:ext cx="849033" cy="8490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5</a:t>
            </a:r>
            <a:endParaRPr kumimoji="1"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661454" y="1753171"/>
            <a:ext cx="849033" cy="8490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3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361387" y="1754675"/>
            <a:ext cx="849033" cy="849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9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404219" y="1753171"/>
            <a:ext cx="849033" cy="849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6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1447051" y="1753171"/>
            <a:ext cx="849033" cy="849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4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6296 " pathEditMode="relative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7 L 0.10833 0.0037 " pathEditMode="relative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8 -0.00092 L 0.07934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5 0.36111 " pathEditMode="relative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0.00185 L 0.09479 0.00185 " pathEditMode="relative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0.0051 L 0.1835 0.005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84 0.36412 " pathEditMode="relative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56 0.00671 L 0.22917 0.00671 " pathEditMode="relative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2 0.0051 L 0.2835 0.006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115 0.35741 " pathEditMode="relative" ptsTypes="AA"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0.00301 L 0.1875 0.00301 " pathEditMode="relative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1 0.0051 L 0.37447 0.005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72 0.36852 " pathEditMode="relative" ptsTypes="AA">
                                      <p:cBhvr>
                                        <p:cTn id="8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0.00671 L 0.34028 0.00671 " pathEditMode="relative" ptsTypes="AA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91 0.0044 L 0.46579 0.00625 " pathEditMode="relative" ptsTypes="AA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917 0.36852 " pathEditMode="relative" ptsTypes="AA">
                                      <p:cBhvr>
                                        <p:cTn id="10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5 0.00301 L 0.29288 0.00301 " pathEditMode="relative" ptsTypes="AA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9 0.0044 L 0.54791 0.0044 " pathEditMode="relative" ptsTypes="AA"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185 L -0.24462 0.3726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91 0.0044 L 0.62569 0.0044 " pathEditMode="relative" ptsTypes="AA">
                                      <p:cBhvr>
                                        <p:cTn id="1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88 0.00301 L 0.36563 0.00301 " pathEditMode="relative" ptsTypes="AA">
                                      <p:cBhvr>
                                        <p:cTn id="1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31528 0.371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81 0.00671 L 0.51475 0.003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43 0.00625 L 0.71597 0.00625 " pathEditMode="relative" ptsTypes="AA">
                                      <p:cBhvr>
                                        <p:cTn id="1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theme/theme1.xml><?xml version="1.0" encoding="utf-8"?>
<a:theme xmlns:a="http://schemas.openxmlformats.org/drawingml/2006/main" name="标题">
  <a:themeElements>
    <a:clrScheme name="标题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标题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标题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2494</Words>
  <Application>WPS 演示</Application>
  <PresentationFormat>全屏显示(4:3)</PresentationFormat>
  <Paragraphs>438</Paragraphs>
  <Slides>57</Slides>
  <Notes>34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标题</vt:lpstr>
      <vt:lpstr>倍增 </vt:lpstr>
      <vt:lpstr>课件地址</vt:lpstr>
      <vt:lpstr>什么是倍增</vt:lpstr>
      <vt:lpstr>倍增相关问题的分类</vt:lpstr>
      <vt:lpstr>在变化规则相同的情况下加速状态转移</vt:lpstr>
      <vt:lpstr>归并排序</vt:lpstr>
      <vt:lpstr>归并排序</vt:lpstr>
      <vt:lpstr>归并排序</vt:lpstr>
      <vt:lpstr>归并排序</vt:lpstr>
      <vt:lpstr>归并排序</vt:lpstr>
      <vt:lpstr>快速幂</vt:lpstr>
      <vt:lpstr>快速幂</vt:lpstr>
      <vt:lpstr>快速幂</vt:lpstr>
      <vt:lpstr>快速幂</vt:lpstr>
      <vt:lpstr>快速幂</vt:lpstr>
      <vt:lpstr>快速幂</vt:lpstr>
      <vt:lpstr>启发？</vt:lpstr>
      <vt:lpstr>斐波那契数列</vt:lpstr>
      <vt:lpstr>斐波那契数列</vt:lpstr>
      <vt:lpstr>斐波那契数列</vt:lpstr>
      <vt:lpstr>加速区间操作</vt:lpstr>
      <vt:lpstr>RMQ算法</vt:lpstr>
      <vt:lpstr>RMQ算法</vt:lpstr>
      <vt:lpstr>RMQ算法</vt:lpstr>
      <vt:lpstr>RMQ算法</vt:lpstr>
      <vt:lpstr>RMQ算法</vt:lpstr>
      <vt:lpstr>RMQ算法</vt:lpstr>
      <vt:lpstr>RMQ算法</vt:lpstr>
      <vt:lpstr>RMQ算法</vt:lpstr>
      <vt:lpstr>RMQ算法</vt:lpstr>
      <vt:lpstr>RMQ算法</vt:lpstr>
      <vt:lpstr>RMQ算法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倍增查找LCA</vt:lpstr>
      <vt:lpstr>货车运输</vt:lpstr>
      <vt:lpstr>货车运输</vt:lpstr>
      <vt:lpstr>货车运输</vt:lpstr>
      <vt:lpstr>动态树</vt:lpstr>
      <vt:lpstr>动态树</vt:lpstr>
      <vt:lpstr>动态树</vt:lpstr>
      <vt:lpstr>动态树</vt:lpstr>
      <vt:lpstr>动态树</vt:lpstr>
      <vt:lpstr>动态树</vt:lpstr>
      <vt:lpstr>动态树</vt:lpstr>
      <vt:lpstr>动态树</vt:lpstr>
      <vt:lpstr>动态树</vt:lpstr>
      <vt:lpstr>参考文献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gaotianyu1350@126.com</dc:creator>
  <cp:lastModifiedBy>dell</cp:lastModifiedBy>
  <cp:revision>547</cp:revision>
  <dcterms:created xsi:type="dcterms:W3CDTF">2015-07-14T10:12:00Z</dcterms:created>
  <dcterms:modified xsi:type="dcterms:W3CDTF">2016-07-13T09:21:02Z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