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410" r:id="rId4"/>
    <p:sldId id="459" r:id="rId5"/>
    <p:sldId id="372" r:id="rId6"/>
    <p:sldId id="374" r:id="rId7"/>
    <p:sldId id="376" r:id="rId8"/>
    <p:sldId id="378" r:id="rId9"/>
    <p:sldId id="408" r:id="rId10"/>
    <p:sldId id="380" r:id="rId11"/>
    <p:sldId id="411" r:id="rId12"/>
    <p:sldId id="387" r:id="rId13"/>
    <p:sldId id="388" r:id="rId14"/>
    <p:sldId id="389" r:id="rId15"/>
    <p:sldId id="390" r:id="rId16"/>
    <p:sldId id="391" r:id="rId17"/>
    <p:sldId id="392" r:id="rId18"/>
    <p:sldId id="394" r:id="rId19"/>
    <p:sldId id="456" r:id="rId20"/>
    <p:sldId id="457" r:id="rId21"/>
    <p:sldId id="458" r:id="rId22"/>
    <p:sldId id="396" r:id="rId23"/>
    <p:sldId id="397" r:id="rId24"/>
    <p:sldId id="399" r:id="rId25"/>
    <p:sldId id="382" r:id="rId26"/>
    <p:sldId id="384" r:id="rId27"/>
    <p:sldId id="386" r:id="rId28"/>
    <p:sldId id="446" r:id="rId29"/>
    <p:sldId id="447" r:id="rId30"/>
    <p:sldId id="448" r:id="rId31"/>
    <p:sldId id="449" r:id="rId32"/>
    <p:sldId id="450" r:id="rId33"/>
    <p:sldId id="452" r:id="rId34"/>
    <p:sldId id="402" r:id="rId35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hywn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CF842E Nikita and game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65" y="2537460"/>
            <a:ext cx="11358245" cy="2025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</a:t>
            </a:r>
            <a:r>
              <a:rPr lang="en-US" altLang="zh-CN" b="1" i="0" dirty="0">
                <a:effectLst/>
                <a:latin typeface="Lato" panose="020F0502020204030203" pitchFamily="34" charset="0"/>
              </a:rPr>
              <a:t>#2014. </a:t>
            </a:r>
            <a:r>
              <a:rPr lang="zh-CN" altLang="en-US" b="1" i="0" dirty="0">
                <a:effectLst/>
                <a:latin typeface="Lato" panose="020F0502020204030203" pitchFamily="34" charset="0"/>
              </a:rPr>
              <a:t>「</a:t>
            </a:r>
            <a:r>
              <a:rPr lang="en-US" altLang="zh-CN" b="1" i="0" dirty="0">
                <a:effectLst/>
                <a:latin typeface="Lato" panose="020F0502020204030203" pitchFamily="34" charset="0"/>
              </a:rPr>
              <a:t>SCOI2016</a:t>
            </a:r>
            <a:r>
              <a:rPr lang="zh-CN" altLang="en-US" b="1" i="0" dirty="0">
                <a:effectLst/>
                <a:latin typeface="Lato" panose="020F0502020204030203" pitchFamily="34" charset="0"/>
              </a:rPr>
              <a:t>」萌萌哒</a:t>
            </a:r>
            <a:br>
              <a:rPr lang="zh-CN" altLang="en-US" b="1" i="0" dirty="0">
                <a:effectLst/>
                <a:latin typeface="Lato" panose="020F0502020204030203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9" y="2501325"/>
            <a:ext cx="11715089" cy="159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90" y="4566318"/>
            <a:ext cx="10284651" cy="608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</a:t>
            </a:r>
            <a:r>
              <a:rPr lang="en-US" altLang="zh-CN"/>
              <a:t>plus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还是讲讲虚树吧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给定一些关键点</a:t>
            </a:r>
            <a:r>
              <a:rPr lang="en-US" altLang="zh-CN" sz="2800"/>
              <a:t> </a:t>
            </a:r>
            <a:r>
              <a:rPr lang="zh-CN" altLang="en-US" sz="2800"/>
              <a:t>把它们的任意两两</a:t>
            </a:r>
            <a:r>
              <a:rPr lang="en-US" altLang="zh-CN" sz="2800"/>
              <a:t>LCA</a:t>
            </a:r>
            <a:r>
              <a:rPr lang="zh-CN" altLang="en-US" sz="2800"/>
              <a:t>也拎出来建出一棵新树就是虚树</a:t>
            </a:r>
          </a:p>
          <a:p>
            <a:endParaRPr lang="zh-CN" altLang="en-US" sz="2800"/>
          </a:p>
          <a:p>
            <a:r>
              <a:rPr lang="zh-CN" altLang="en-US" sz="2800"/>
              <a:t>口诀：压栈不连边，弹栈必连边。栈中一条链，深度是递增。</a:t>
            </a:r>
          </a:p>
          <a:p>
            <a:r>
              <a:rPr lang="zh-CN" altLang="en-US" sz="2800"/>
              <a:t>（是栈底到栈顶递增qwq）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>
                <a:sym typeface="+mn-ea"/>
              </a:rPr>
              <a:t>首先，我们将询问的关键点按照原树中的DFS序排序。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我们用一个栈来辅助构造虚树。</a:t>
            </a:r>
            <a:endParaRPr lang="zh-CN" altLang="en-US" sz="2800"/>
          </a:p>
          <a:p>
            <a:r>
              <a:rPr lang="zh-CN" altLang="en-US" sz="2800"/>
              <a:t>接下来我们来讨论一下3种情况。</a:t>
            </a:r>
          </a:p>
          <a:p>
            <a:r>
              <a:rPr lang="zh-CN" altLang="en-US" sz="2800"/>
              <a:t>[x:当前要加入栈中的元素 y:栈顶的元素 lca:x,y的lca z:栈中栈顶下方的元素]</a:t>
            </a:r>
          </a:p>
          <a:p>
            <a:r>
              <a:rPr lang="zh-CN" altLang="en-US" sz="2800"/>
              <a:t>1. lca 为 y</a:t>
            </a:r>
          </a:p>
          <a:p>
            <a:r>
              <a:rPr lang="zh-CN" altLang="en-US" sz="2800"/>
              <a:t>说明x位于y子树内 直接把x压入栈内 表示x挂到位于y下方的链上。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220" y="683260"/>
            <a:ext cx="8656955" cy="5358130"/>
          </a:xfrm>
        </p:spPr>
        <p:txBody>
          <a:bodyPr>
            <a:noAutofit/>
          </a:bodyPr>
          <a:lstStyle/>
          <a:p>
            <a:r>
              <a:rPr lang="zh-CN" altLang="en-US" sz="2400">
                <a:sym typeface="+mn-ea"/>
              </a:rPr>
              <a:t>[x:当前要加入栈中的元素 y:栈顶的元素 lca:x,y的lca z:栈中栈顶下方的元素]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2. lca 既不是 x 也不是 y</a:t>
            </a:r>
          </a:p>
          <a:p>
            <a:r>
              <a:rPr lang="zh-CN" altLang="en-US" sz="2400">
                <a:sym typeface="+mn-ea"/>
              </a:rPr>
              <a:t>表示x,y分别存在于 lca 的两侧 分为两棵子树</a:t>
            </a:r>
          </a:p>
          <a:p>
            <a:r>
              <a:rPr lang="zh-CN" altLang="en-US" sz="2400">
                <a:sym typeface="+mn-ea"/>
              </a:rPr>
              <a:t>这时候 我们发现对于y子树应该是需要构造完 我们才可以把x压入栈内 不然的话就不是一条链了</a:t>
            </a:r>
          </a:p>
          <a:p>
            <a:r>
              <a:rPr lang="zh-CN" altLang="en-US" sz="2400">
                <a:sym typeface="+mn-ea"/>
              </a:rPr>
              <a:t>这时候我们继续讨论几种情况。</a:t>
            </a:r>
          </a:p>
          <a:p>
            <a:r>
              <a:rPr lang="zh-CN" altLang="en-US" sz="2400">
                <a:sym typeface="+mn-ea"/>
              </a:rPr>
              <a:t>    （1）dfn[z]&gt;dfn[lca] 说明y和z之间不会再出现新的节点 直接弹栈连边。</a:t>
            </a:r>
          </a:p>
          <a:p>
            <a:r>
              <a:rPr lang="zh-CN" altLang="en-US" sz="2400">
                <a:sym typeface="+mn-ea"/>
              </a:rPr>
              <a:t>    （2）z==lca z就是lca 表示 y和z之间没有新的点 弹栈连边 并且退出循环。</a:t>
            </a:r>
          </a:p>
          <a:p>
            <a:r>
              <a:rPr lang="zh-CN" altLang="en-US" sz="2400">
                <a:sym typeface="+mn-ea"/>
              </a:rPr>
              <a:t>    （3）dfn[z]&lt;dfn[lca] 说明lca应该是作为新建节点 并且将来要和x连边[还是位于一条链] 那么将y弹栈连边，退出循环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3. lca 为 x</a:t>
            </a:r>
          </a:p>
          <a:p>
            <a:r>
              <a:rPr lang="zh-CN" altLang="en-US" sz="2800"/>
              <a:t>这种情况不会存在，因为我们按照dfs序排序了，所以x一定不会是y的祖先。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CF613D Kingdom and its Cities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/>
              <a:t>一个王国有n座城市，城市之间由n-1条道路相连，形成一个树结构，国王决定将一些城市设为重要城市。</a:t>
            </a:r>
          </a:p>
          <a:p>
            <a:r>
              <a:rPr lang="zh-CN" altLang="en-US" sz="2400"/>
              <a:t>这个国家有的时候会遭受外敌入侵，重要城市由于加强了防护，一定不会被占领。而非重要城市一旦被占领，这座城市就不能通行。</a:t>
            </a:r>
          </a:p>
          <a:p>
            <a:r>
              <a:rPr lang="zh-CN" altLang="en-US" sz="2400"/>
              <a:t>国王定了若干选择重要城市的计划，他想知道，对于每个计划，外敌至少要占领多少个非重要城市，才会导致重要城市之间两两不连通。如果外敌无论如何都不可能导致这种局面，输出-1</a:t>
            </a:r>
          </a:p>
          <a:p>
            <a:endParaRPr lang="zh-CN" altLang="en-US" sz="2400"/>
          </a:p>
          <a:p>
            <a:r>
              <a:rPr lang="en-US" altLang="zh-CN" sz="2400"/>
              <a:t>n 1e5 </a:t>
            </a:r>
            <a:r>
              <a:rPr lang="zh-CN" altLang="en-US" sz="2400"/>
              <a:t>多次询问</a:t>
            </a:r>
            <a:r>
              <a:rPr lang="en-US" altLang="zh-CN" sz="2400"/>
              <a:t> Σk&lt;=1e5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SDOI2013 </a:t>
            </a:r>
            <a:r>
              <a:rPr lang="zh-CN" altLang="en-US">
                <a:ea typeface="宋体" panose="02010600030101010101" pitchFamily="2" charset="-122"/>
              </a:rPr>
              <a:t>消耗战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45" y="1486535"/>
            <a:ext cx="11358880" cy="3502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5" y="5262880"/>
            <a:ext cx="10214610" cy="7423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</a:t>
            </a:r>
            <a:r>
              <a:rPr lang="en-US" altLang="zh-CN"/>
              <a:t>plusplus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ym typeface="+mn-ea"/>
              </a:rPr>
              <a:t>生成树计数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我不太会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由于我比较菜，所以就只讲点</a:t>
            </a:r>
            <a:r>
              <a:rPr lang="en-US" altLang="zh-CN" dirty="0"/>
              <a:t>trivial</a:t>
            </a:r>
            <a:r>
              <a:rPr lang="zh-CN" altLang="en-US" dirty="0"/>
              <a:t>的图论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ym typeface="+mn-ea"/>
              </a:rPr>
              <a:t>一个图，求这个图的不同的生成树的个数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点数</a:t>
            </a:r>
            <a:r>
              <a:rPr lang="en-US" altLang="zh-CN" sz="2400" dirty="0">
                <a:sym typeface="+mn-ea"/>
              </a:rPr>
              <a:t>n&lt;=100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）一个</a:t>
            </a:r>
            <a:r>
              <a:rPr lang="en-US" altLang="zh-CN" sz="2800" dirty="0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个顶点的无向图</a:t>
            </a:r>
            <a:r>
              <a:rPr lang="en-US" altLang="zh-CN" sz="2800" dirty="0">
                <a:sym typeface="+mn-ea"/>
              </a:rPr>
              <a:t>G</a:t>
            </a:r>
            <a:r>
              <a:rPr lang="zh-CN" altLang="en-US" sz="2800" dirty="0">
                <a:sym typeface="+mn-ea"/>
              </a:rPr>
              <a:t>，定义它的度数矩阵</a:t>
            </a:r>
            <a:r>
              <a:rPr lang="en-US" altLang="zh-CN" sz="2800" dirty="0">
                <a:sym typeface="+mn-ea"/>
              </a:rPr>
              <a:t>D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D</a:t>
            </a:r>
            <a:r>
              <a:rPr lang="zh-CN" altLang="en-US" sz="2800" dirty="0">
                <a:sym typeface="+mn-ea"/>
              </a:rPr>
              <a:t>是一个</a:t>
            </a:r>
            <a:r>
              <a:rPr lang="en-US" altLang="zh-CN" sz="2800" dirty="0">
                <a:sym typeface="+mn-ea"/>
              </a:rPr>
              <a:t>n*n</a:t>
            </a:r>
            <a:r>
              <a:rPr lang="zh-CN" altLang="en-US" sz="2800" dirty="0">
                <a:sym typeface="+mn-ea"/>
              </a:rPr>
              <a:t>的矩阵。对于顶点</a:t>
            </a:r>
            <a:r>
              <a:rPr lang="en-US" altLang="zh-CN" sz="2800" dirty="0">
                <a:sym typeface="+mn-ea"/>
              </a:rPr>
              <a:t>u</a:t>
            </a:r>
            <a:r>
              <a:rPr lang="zh-CN" altLang="en-US" sz="2800" dirty="0">
                <a:sym typeface="+mn-ea"/>
              </a:rPr>
              <a:t>，设度数为</a:t>
            </a:r>
            <a:r>
              <a:rPr lang="en-US" altLang="zh-CN" sz="2800" dirty="0" err="1">
                <a:sym typeface="+mn-ea"/>
              </a:rPr>
              <a:t>deg</a:t>
            </a:r>
            <a:r>
              <a:rPr lang="en-US" altLang="zh-CN" sz="2800" dirty="0">
                <a:sym typeface="+mn-ea"/>
              </a:rPr>
              <a:t>[u]</a:t>
            </a:r>
            <a:r>
              <a:rPr lang="zh-CN" altLang="en-US" sz="2800" dirty="0">
                <a:sym typeface="+mn-ea"/>
              </a:rPr>
              <a:t>，如果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=j</a:t>
            </a:r>
            <a:r>
              <a:rPr lang="zh-CN" altLang="en-US" sz="2800" dirty="0">
                <a:sym typeface="+mn-ea"/>
              </a:rPr>
              <a:t>，那么</a:t>
            </a:r>
            <a:r>
              <a:rPr lang="en-US" altLang="zh-CN" sz="2800" dirty="0">
                <a:sym typeface="+mn-ea"/>
              </a:rPr>
              <a:t>D[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][j]=</a:t>
            </a:r>
            <a:r>
              <a:rPr lang="en-US" altLang="zh-CN" sz="2800" dirty="0" err="1">
                <a:sym typeface="+mn-ea"/>
              </a:rPr>
              <a:t>deg</a:t>
            </a:r>
            <a:r>
              <a:rPr lang="en-US" altLang="zh-CN" sz="2800" dirty="0">
                <a:sym typeface="+mn-ea"/>
              </a:rPr>
              <a:t>[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],</a:t>
            </a:r>
            <a:r>
              <a:rPr lang="zh-CN" altLang="en-US" sz="2800" dirty="0">
                <a:sym typeface="+mn-ea"/>
              </a:rPr>
              <a:t>否则</a:t>
            </a:r>
            <a:r>
              <a:rPr lang="en-US" altLang="zh-CN" sz="2800" dirty="0">
                <a:sym typeface="+mn-ea"/>
              </a:rPr>
              <a:t>D[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][j]=0.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）一个</a:t>
            </a:r>
            <a:r>
              <a:rPr lang="en-US" altLang="zh-CN" sz="2800" dirty="0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个顶点的无向图</a:t>
            </a:r>
            <a:r>
              <a:rPr lang="en-US" altLang="zh-CN" sz="2800" dirty="0">
                <a:sym typeface="+mn-ea"/>
              </a:rPr>
              <a:t>G</a:t>
            </a:r>
            <a:r>
              <a:rPr lang="zh-CN" altLang="en-US" sz="2800" dirty="0">
                <a:sym typeface="+mn-ea"/>
              </a:rPr>
              <a:t>，定义它的邻接矩阵</a:t>
            </a:r>
            <a:r>
              <a:rPr lang="en-US" altLang="zh-CN" sz="2800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是一个</a:t>
            </a:r>
            <a:r>
              <a:rPr lang="en-US" altLang="zh-CN" sz="2800" dirty="0">
                <a:sym typeface="+mn-ea"/>
              </a:rPr>
              <a:t>n*n</a:t>
            </a:r>
            <a:r>
              <a:rPr lang="zh-CN" altLang="en-US" sz="2800" dirty="0">
                <a:sym typeface="+mn-ea"/>
              </a:rPr>
              <a:t>的矩阵。如果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j</a:t>
            </a:r>
            <a:r>
              <a:rPr lang="zh-CN" altLang="en-US" sz="2800" dirty="0">
                <a:sym typeface="+mn-ea"/>
              </a:rPr>
              <a:t>之间有边，那么</a:t>
            </a:r>
            <a:r>
              <a:rPr lang="en-US" altLang="zh-CN" sz="2800" dirty="0">
                <a:sym typeface="+mn-ea"/>
              </a:rPr>
              <a:t>A[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][j]=1,</a:t>
            </a:r>
            <a:r>
              <a:rPr lang="zh-CN" altLang="en-US" sz="2800" dirty="0">
                <a:sym typeface="+mn-ea"/>
              </a:rPr>
              <a:t>否则等于</a:t>
            </a:r>
            <a:r>
              <a:rPr lang="en-US" altLang="zh-CN" sz="2800" dirty="0">
                <a:sym typeface="+mn-ea"/>
              </a:rPr>
              <a:t>0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）令</a:t>
            </a:r>
            <a:r>
              <a:rPr lang="en-US" altLang="zh-CN" sz="2800" dirty="0">
                <a:sym typeface="+mn-ea"/>
              </a:rPr>
              <a:t>C=D-A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G</a:t>
            </a:r>
            <a:r>
              <a:rPr lang="zh-CN" altLang="en-US" sz="2800" dirty="0">
                <a:sym typeface="+mn-ea"/>
              </a:rPr>
              <a:t>的生成树个数是</a:t>
            </a:r>
            <a:r>
              <a:rPr lang="en-US" altLang="zh-CN" sz="2800" dirty="0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的任何一个</a:t>
            </a:r>
            <a:r>
              <a:rPr lang="en-US" altLang="zh-CN" sz="2800" dirty="0">
                <a:sym typeface="+mn-ea"/>
              </a:rPr>
              <a:t>n-1</a:t>
            </a:r>
            <a:r>
              <a:rPr lang="zh-CN" altLang="en-US" sz="2800" dirty="0">
                <a:sym typeface="+mn-ea"/>
              </a:rPr>
              <a:t>阶主子式（去掉任意一行和任意一列）的行列式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spfa,dijkstra</a:t>
            </a:r>
            <a:r>
              <a:rPr lang="zh-CN" altLang="en-US" sz="2800"/>
              <a:t>单元最短路</a:t>
            </a:r>
          </a:p>
          <a:p>
            <a:r>
              <a:rPr lang="en-US" altLang="zh-CN" sz="2800"/>
              <a:t>Floyd</a:t>
            </a:r>
            <a:r>
              <a:rPr lang="zh-CN" altLang="en-US" sz="2800"/>
              <a:t>多源最短路与传递闭包</a:t>
            </a:r>
          </a:p>
          <a:p>
            <a:r>
              <a:rPr lang="zh-CN" altLang="en-US" sz="2800"/>
              <a:t>拓扑排序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[JSOI2010]连通数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55" y="1219835"/>
            <a:ext cx="6398895" cy="5638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895" y="2717165"/>
            <a:ext cx="3157855" cy="5530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BZOJ 4152 [AMPPZ2014]The Captain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45" y="2183130"/>
            <a:ext cx="10541635" cy="19424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「TJOI2019」大中锋的游乐场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" y="1768475"/>
            <a:ext cx="10793730" cy="281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4808855"/>
            <a:ext cx="5975985" cy="12782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洛谷P4009 汽车加油行驶问题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" y="2101850"/>
            <a:ext cx="7637780" cy="4201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05" y="2828925"/>
            <a:ext cx="7372985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</a:t>
            </a:r>
            <a:r>
              <a:rPr lang="zh-CN" altLang="en-US"/>
              <a:t>1385E</a:t>
            </a:r>
            <a:r>
              <a:rPr lang="en-US" altLang="zh-CN"/>
              <a:t> </a:t>
            </a:r>
            <a:r>
              <a:rPr lang="zh-CN" altLang="en-US"/>
              <a:t>Directing Edges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给你一个图，n个点，m条边，但这m条边有些是定向的，有些是未定向的，需要你去决定方向，问你是否能让这个图不形成环，而且要对所有未定向的边定向。</a:t>
            </a:r>
          </a:p>
          <a:p>
            <a:endParaRPr lang="zh-CN" altLang="en-US" sz="2800"/>
          </a:p>
          <a:p>
            <a:r>
              <a:rPr lang="en-US" altLang="zh-CN" sz="2800"/>
              <a:t>n 2e5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</a:t>
            </a:r>
            <a:r>
              <a:rPr lang="en-US" altLang="zh-CN"/>
              <a:t>plus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讲一讲差分约束系统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altLang="zh-CN" sz="2800" dirty="0" err="1">
                <a:ea typeface="宋体" panose="02010600030101010101" pitchFamily="2" charset="-122"/>
                <a:sym typeface="+mn-ea"/>
              </a:rPr>
              <a:t>有一些形如</a:t>
            </a:r>
            <a:r>
              <a:rPr altLang="zh-CN" sz="2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a[y]&gt;=a[x]+e[x][y]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的不等式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，要求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a[x]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非负</a:t>
            </a:r>
            <a:endParaRPr sz="2800" dirty="0">
              <a:ea typeface="宋体" panose="02010600030101010101" pitchFamily="2" charset="-122"/>
              <a:sym typeface="+mn-ea"/>
            </a:endParaRPr>
          </a:p>
          <a:p>
            <a:r>
              <a:rPr sz="2800" dirty="0">
                <a:ea typeface="宋体" panose="02010600030101010101" pitchFamily="2" charset="-122"/>
                <a:sym typeface="+mn-ea"/>
              </a:rPr>
              <a:t>求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sigma(a[x])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的最小值</a:t>
            </a:r>
            <a:endParaRPr sz="2800" dirty="0">
              <a:ea typeface="宋体" panose="02010600030101010101" pitchFamily="2" charset="-122"/>
              <a:sym typeface="+mn-ea"/>
            </a:endParaRPr>
          </a:p>
          <a:p>
            <a:endParaRPr lang="en-US" altLang="zh-CN" sz="2800" dirty="0"/>
          </a:p>
          <a:p>
            <a:r>
              <a:rPr sz="2800" dirty="0" err="1">
                <a:ea typeface="宋体" panose="02010600030101010101" pitchFamily="2" charset="-122"/>
                <a:sym typeface="+mn-ea"/>
              </a:rPr>
              <a:t>最长路模型</a:t>
            </a:r>
            <a:r>
              <a:rPr sz="2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dis[y]&gt;=dis[x]+e[x][y]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sz="2800" dirty="0">
                <a:ea typeface="宋体" panose="02010600030101010101" pitchFamily="2" charset="-122"/>
                <a:sym typeface="+mn-ea"/>
              </a:rPr>
              <a:t>所以只要从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x</a:t>
            </a:r>
            <a:r>
              <a:rPr sz="2800" dirty="0"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y</a:t>
            </a:r>
            <a:r>
              <a:rPr sz="2800" dirty="0">
                <a:ea typeface="宋体" panose="02010600030101010101" pitchFamily="2" charset="-122"/>
                <a:sym typeface="+mn-ea"/>
              </a:rPr>
              <a:t>连长度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e[x][y]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的边，计算最长路即可</a:t>
            </a:r>
            <a:endParaRPr sz="2800" dirty="0">
              <a:ea typeface="宋体" panose="02010600030101010101" pitchFamily="2" charset="-122"/>
            </a:endParaRPr>
          </a:p>
          <a:p>
            <a:r>
              <a:rPr sz="2800" dirty="0" err="1">
                <a:ea typeface="宋体" panose="02010600030101010101" pitchFamily="2" charset="-122"/>
                <a:sym typeface="+mn-ea"/>
              </a:rPr>
              <a:t>无解情况：这个图有正环</a:t>
            </a:r>
            <a:endParaRPr sz="2800" dirty="0"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听说难度还要降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那我们讲讲并查集吧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按秩合并</a:t>
            </a:r>
            <a:r>
              <a:rPr lang="en-US" altLang="zh-CN" sz="2800" dirty="0"/>
              <a:t>/</a:t>
            </a:r>
            <a:r>
              <a:rPr lang="zh-CN" altLang="en-US" sz="2800" dirty="0"/>
              <a:t>路径压缩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可持久化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sz="2800" dirty="0" err="1">
                <a:ea typeface="宋体" panose="02010600030101010101" pitchFamily="2" charset="-122"/>
                <a:sym typeface="+mn-ea"/>
              </a:rPr>
              <a:t>有一些形如</a:t>
            </a:r>
            <a:r>
              <a:rPr altLang="zh-CN" sz="2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a[y]&lt;=a[x]+e[x][y]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的不等式</a:t>
            </a:r>
            <a:endParaRPr sz="2800" dirty="0">
              <a:ea typeface="宋体" panose="02010600030101010101" pitchFamily="2" charset="-122"/>
              <a:sym typeface="+mn-ea"/>
            </a:endParaRPr>
          </a:p>
          <a:p>
            <a:r>
              <a:rPr sz="2800" dirty="0">
                <a:ea typeface="宋体" panose="02010600030101010101" pitchFamily="2" charset="-122"/>
                <a:sym typeface="+mn-ea"/>
              </a:rPr>
              <a:t>求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sigma(a[x])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的最大值</a:t>
            </a:r>
            <a:endParaRPr sz="2800" dirty="0">
              <a:ea typeface="宋体" panose="02010600030101010101" pitchFamily="2" charset="-122"/>
              <a:sym typeface="+mn-ea"/>
            </a:endParaRPr>
          </a:p>
          <a:p>
            <a:endParaRPr lang="zh-CN" altLang="en-US" sz="2800" dirty="0"/>
          </a:p>
          <a:p>
            <a:r>
              <a:rPr lang="zh-CN" altLang="en-US" sz="2800" dirty="0">
                <a:sym typeface="+mn-ea"/>
              </a:rPr>
              <a:t>谁来自行脑补一下？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sz="2800" dirty="0" err="1">
                <a:ea typeface="宋体" panose="02010600030101010101" pitchFamily="2" charset="-122"/>
                <a:sym typeface="+mn-ea"/>
              </a:rPr>
              <a:t>有一些形如</a:t>
            </a:r>
            <a:r>
              <a:rPr altLang="zh-CN" sz="2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a[y]&lt;=a[x]+e[x][y]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的不等式</a:t>
            </a:r>
            <a:endParaRPr sz="2800" dirty="0">
              <a:ea typeface="宋体" panose="02010600030101010101" pitchFamily="2" charset="-122"/>
              <a:sym typeface="+mn-ea"/>
            </a:endParaRPr>
          </a:p>
          <a:p>
            <a:r>
              <a:rPr sz="2800" dirty="0">
                <a:ea typeface="宋体" panose="02010600030101010101" pitchFamily="2" charset="-122"/>
                <a:sym typeface="+mn-ea"/>
              </a:rPr>
              <a:t>求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sigma(a[x])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的最大值</a:t>
            </a:r>
            <a:endParaRPr sz="2800" dirty="0">
              <a:ea typeface="宋体" panose="02010600030101010101" pitchFamily="2" charset="-122"/>
              <a:sym typeface="+mn-ea"/>
            </a:endParaRPr>
          </a:p>
          <a:p>
            <a:endParaRPr lang="en-US" altLang="zh-CN" sz="2800" dirty="0"/>
          </a:p>
          <a:p>
            <a:r>
              <a:rPr sz="2800" dirty="0" err="1">
                <a:ea typeface="宋体" panose="02010600030101010101" pitchFamily="2" charset="-122"/>
                <a:sym typeface="+mn-ea"/>
              </a:rPr>
              <a:t>最短路模型</a:t>
            </a:r>
            <a:r>
              <a:rPr sz="2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dis[y]&lt;=dis[x]+e[x][y]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sz="2800" dirty="0" err="1">
                <a:ea typeface="宋体" panose="02010600030101010101" pitchFamily="2" charset="-122"/>
                <a:sym typeface="+mn-ea"/>
              </a:rPr>
              <a:t>所以只要从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x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y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连长度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[x][y]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的边，计算最短路即可</a:t>
            </a:r>
            <a:endParaRPr sz="2800" dirty="0">
              <a:ea typeface="宋体" panose="02010600030101010101" pitchFamily="2" charset="-122"/>
            </a:endParaRPr>
          </a:p>
          <a:p>
            <a:r>
              <a:rPr sz="2800" dirty="0" err="1">
                <a:ea typeface="宋体" panose="02010600030101010101" pitchFamily="2" charset="-122"/>
                <a:sym typeface="+mn-ea"/>
              </a:rPr>
              <a:t>无解情况：这个图有负环</a:t>
            </a:r>
            <a:endParaRPr sz="2800" dirty="0"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bzoj 2330 </a:t>
            </a:r>
            <a:r>
              <a:rPr lang="zh-CN" altLang="en-US">
                <a:sym typeface="+mn-ea"/>
              </a:rPr>
              <a:t>糖果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sym typeface="+mn-ea"/>
              </a:rPr>
              <a:t>第A个小朋友分到的糖果必须和第B个小朋友分到的糖果一样多；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第A个小朋友分到的糖果必须少于第B个小朋友分到的糖果；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第A个小朋友分到的糖果必须不少于第B个小朋友分到的糖果；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第A个小朋友分到的糖果必须多于第B个小朋友分到的糖果；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第A个小朋友分到的糖果必须不多于第B个小朋友分到的糖果；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至少需要准备多少个糖果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无解输出</a:t>
            </a:r>
            <a:r>
              <a:rPr lang="en-US" altLang="zh-CN" sz="2400" dirty="0">
                <a:sym typeface="+mn-ea"/>
              </a:rPr>
              <a:t>-1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poj 1275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altLang="zh-CN" sz="2800" dirty="0">
                <a:ea typeface="宋体" panose="02010600030101010101" pitchFamily="2" charset="-122"/>
                <a:sym typeface="+mn-ea"/>
              </a:rPr>
              <a:t>有一个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24</a:t>
            </a:r>
            <a:r>
              <a:rPr sz="2800" dirty="0">
                <a:ea typeface="宋体" panose="02010600030101010101" pitchFamily="2" charset="-122"/>
                <a:sym typeface="+mn-ea"/>
              </a:rPr>
              <a:t>小时营业的商店，第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i</a:t>
            </a:r>
            <a:r>
              <a:rPr sz="2800" dirty="0">
                <a:ea typeface="宋体" panose="02010600030101010101" pitchFamily="2" charset="-122"/>
                <a:sym typeface="+mn-ea"/>
              </a:rPr>
              <a:t>个小时需要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r[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]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个人值班</a:t>
            </a:r>
            <a:endParaRPr sz="2800" dirty="0">
              <a:ea typeface="宋体" panose="02010600030101010101" pitchFamily="2" charset="-122"/>
            </a:endParaRPr>
          </a:p>
          <a:p>
            <a:r>
              <a:rPr sz="2800" dirty="0" err="1">
                <a:ea typeface="宋体" panose="02010600030101010101" pitchFamily="2" charset="-122"/>
                <a:sym typeface="+mn-ea"/>
              </a:rPr>
              <a:t>现在有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n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个职员，如果雇佣第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i</a:t>
            </a:r>
            <a:r>
              <a:rPr sz="2800" dirty="0" err="1">
                <a:ea typeface="宋体" panose="02010600030101010101" pitchFamily="2" charset="-122"/>
                <a:sym typeface="+mn-ea"/>
              </a:rPr>
              <a:t>个人，他将从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]</a:t>
            </a:r>
            <a:r>
              <a:rPr sz="2800" dirty="0">
                <a:ea typeface="宋体" panose="02010600030101010101" pitchFamily="2" charset="-122"/>
                <a:sym typeface="+mn-ea"/>
              </a:rPr>
              <a:t>开始工作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8</a:t>
            </a:r>
            <a:r>
              <a:rPr sz="2800" dirty="0">
                <a:ea typeface="宋体" panose="02010600030101010101" pitchFamily="2" charset="-122"/>
                <a:sym typeface="+mn-ea"/>
              </a:rPr>
              <a:t>个小时</a:t>
            </a:r>
            <a:endParaRPr sz="2800" dirty="0">
              <a:ea typeface="宋体" panose="02010600030101010101" pitchFamily="2" charset="-122"/>
            </a:endParaRPr>
          </a:p>
          <a:p>
            <a:r>
              <a:rPr sz="2800" dirty="0" err="1">
                <a:ea typeface="宋体" panose="02010600030101010101" pitchFamily="2" charset="-122"/>
                <a:sym typeface="+mn-ea"/>
              </a:rPr>
              <a:t>问最少需要雇佣多少个人，如果无解输出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No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Solution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sz="2800" dirty="0">
                <a:ea typeface="宋体" panose="02010600030101010101" pitchFamily="2" charset="-122"/>
                <a:sym typeface="+mn-ea"/>
              </a:rPr>
              <a:t>注意雇员的工作时间可以从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23:00-7:00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+mn-ea"/>
              </a:rPr>
              <a:t>R[</a:t>
            </a:r>
            <a:r>
              <a:rPr lang="en-US" altLang="zh-CN" sz="2800" dirty="0" err="1"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]&lt;=1000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+mn-ea"/>
              </a:rPr>
              <a:t>n&lt;=1000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谢谢大家！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CF1594D </a:t>
            </a:r>
            <a:r>
              <a:rPr lang="zh-CN" altLang="en-US"/>
              <a:t>The Number of Imposters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有 n 个人，每个人可能是诚实的人或者说谎的人。</a:t>
            </a:r>
          </a:p>
          <a:p>
            <a:r>
              <a:rPr lang="zh-CN" altLang="en-US" sz="2800"/>
              <a:t>诚实的人永远说真话，说谎的人永远说假话。</a:t>
            </a:r>
          </a:p>
          <a:p>
            <a:r>
              <a:rPr lang="zh-CN" altLang="en-US" sz="2800"/>
              <a:t>有 m 个条件，分别表示 i 说 j 是诚实的人/说谎的人。</a:t>
            </a:r>
          </a:p>
          <a:p>
            <a:r>
              <a:rPr lang="zh-CN" altLang="en-US" sz="2800"/>
              <a:t>你需要判断在这些限制条件下，最多有可能有几个诚实的人，或输出 -1 声明不可能存在这种情况。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kruskal</a:t>
            </a:r>
            <a:r>
              <a:rPr lang="zh-CN" altLang="en-US" sz="2800" dirty="0"/>
              <a:t>与</a:t>
            </a:r>
            <a:r>
              <a:rPr lang="en-US" altLang="zh-CN" sz="2800" dirty="0"/>
              <a:t>prim</a:t>
            </a:r>
            <a:r>
              <a:rPr lang="zh-CN" altLang="en-US" sz="2800" dirty="0"/>
              <a:t>求最小生成树</a:t>
            </a:r>
          </a:p>
          <a:p>
            <a:r>
              <a:rPr lang="zh-CN" altLang="en-US" sz="2800" dirty="0"/>
              <a:t>树上倍增与差分</a:t>
            </a:r>
          </a:p>
          <a:p>
            <a:r>
              <a:rPr lang="zh-CN" altLang="en-US" sz="2800" dirty="0"/>
              <a:t>次小生成树</a:t>
            </a:r>
          </a:p>
          <a:p>
            <a:r>
              <a:rPr lang="en-US" altLang="zh-CN" sz="2800" dirty="0"/>
              <a:t>LCA</a:t>
            </a:r>
          </a:p>
          <a:p>
            <a:r>
              <a:rPr lang="zh-CN" altLang="en-US" sz="2800" dirty="0"/>
              <a:t>树链剖分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哪个不会我们讲一下？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[NOIP2013 提高组] 货车运输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3375" y="1475105"/>
            <a:ext cx="11729085" cy="1631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" y="3371850"/>
            <a:ext cx="9967595" cy="1795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[SHOI2012]魔法树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1640" y="1282065"/>
            <a:ext cx="11487150" cy="4455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0760" y="6102350"/>
            <a:ext cx="1367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1e5 Q 1e5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洛谷P3398</a:t>
            </a:r>
            <a:r>
              <a:rPr lang="en-US" altLang="zh-CN">
                <a:ea typeface="宋体" panose="02010600030101010101" pitchFamily="2" charset="-122"/>
              </a:rPr>
              <a:t> 仓鼠找 sugar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85" y="2091055"/>
            <a:ext cx="11343005" cy="2033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6855" y="4838065"/>
            <a:ext cx="897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n,q 1e5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[NOIP2016 提高组] 天天爱跑步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一棵树</a:t>
            </a:r>
          </a:p>
          <a:p>
            <a:r>
              <a:rPr lang="zh-CN" altLang="en-US" sz="2800"/>
              <a:t>每个点上有一个观察员</a:t>
            </a:r>
            <a:r>
              <a:rPr lang="en-US" altLang="zh-CN" sz="2800"/>
              <a:t> </a:t>
            </a:r>
            <a:r>
              <a:rPr lang="zh-CN" altLang="en-US" sz="2800"/>
              <a:t>会恰好在</a:t>
            </a:r>
            <a:r>
              <a:rPr lang="en-US" altLang="zh-CN" sz="2800"/>
              <a:t>Wi</a:t>
            </a:r>
            <a:r>
              <a:rPr lang="zh-CN" altLang="en-US" sz="2800"/>
              <a:t>时刻观察有没有人跑步</a:t>
            </a:r>
          </a:p>
          <a:p>
            <a:r>
              <a:rPr lang="zh-CN" altLang="en-US" sz="2800"/>
              <a:t>有</a:t>
            </a:r>
            <a:r>
              <a:rPr lang="en-US" altLang="zh-CN" sz="2800"/>
              <a:t>m</a:t>
            </a:r>
            <a:r>
              <a:rPr lang="zh-CN" altLang="en-US" sz="2800"/>
              <a:t>条跑步路线</a:t>
            </a:r>
            <a:r>
              <a:rPr lang="en-US" altLang="zh-CN" sz="2800"/>
              <a:t>Si-&gt;Sj</a:t>
            </a:r>
          </a:p>
          <a:p>
            <a:r>
              <a:rPr lang="zh-CN" altLang="en-US" sz="2800"/>
              <a:t>问每个点上的观察员能看到几个人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n 3e5 m 3e5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4ad04b7-7252-4b0e-b1fe-0ea30ea9d071"/>
  <p:tag name="COMMONDATA" val="eyJoZGlkIjoiNmJkYWRmNDZjZGRiNWEzM2YzOGRkYzU2ZTA0OWNjZD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20,&quot;width&quot;:1596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62,&quot;width&quot;:11762}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2">
      <a:majorFont>
        <a:latin typeface="Trebuchet MS"/>
        <a:ea typeface="方正姚体"/>
        <a:cs typeface=""/>
      </a:majorFont>
      <a:minorFont>
        <a:latin typeface="Cambria Math"/>
        <a:ea typeface="宋体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1355</Words>
  <Application>Microsoft Office PowerPoint</Application>
  <PresentationFormat>宽屏</PresentationFormat>
  <Paragraphs>119</Paragraphs>
  <Slides>34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Lato</vt:lpstr>
      <vt:lpstr>Trebuchet MS</vt:lpstr>
      <vt:lpstr>Wingdings 3</vt:lpstr>
      <vt:lpstr>平面</vt:lpstr>
      <vt:lpstr>图论</vt:lpstr>
      <vt:lpstr>我不太会</vt:lpstr>
      <vt:lpstr>听说难度还要降</vt:lpstr>
      <vt:lpstr>CF1594D The Number of Imposters</vt:lpstr>
      <vt:lpstr>树</vt:lpstr>
      <vt:lpstr>[NOIP2013 提高组] 货车运输</vt:lpstr>
      <vt:lpstr>[SHOI2012]魔法树</vt:lpstr>
      <vt:lpstr>洛谷P3398 仓鼠找 sugar</vt:lpstr>
      <vt:lpstr>[NOIP2016 提高组] 天天爱跑步</vt:lpstr>
      <vt:lpstr>CF842E Nikita and game</vt:lpstr>
      <vt:lpstr>LOJ#2014. 「SCOI2016」萌萌哒 </vt:lpstr>
      <vt:lpstr>树plus</vt:lpstr>
      <vt:lpstr>PowerPoint 演示文稿</vt:lpstr>
      <vt:lpstr>PowerPoint 演示文稿</vt:lpstr>
      <vt:lpstr>PowerPoint 演示文稿</vt:lpstr>
      <vt:lpstr>PowerPoint 演示文稿</vt:lpstr>
      <vt:lpstr>CF613D Kingdom and its Cities</vt:lpstr>
      <vt:lpstr>SDOI2013 消耗战</vt:lpstr>
      <vt:lpstr>树plusplus</vt:lpstr>
      <vt:lpstr>PowerPoint 演示文稿</vt:lpstr>
      <vt:lpstr>PowerPoint 演示文稿</vt:lpstr>
      <vt:lpstr>图</vt:lpstr>
      <vt:lpstr>[JSOI2010]连通数</vt:lpstr>
      <vt:lpstr>BZOJ 4152 [AMPPZ2014]The Captain</vt:lpstr>
      <vt:lpstr>「TJOI2019」大中锋的游乐场</vt:lpstr>
      <vt:lpstr>洛谷P4009 汽车加油行驶问题</vt:lpstr>
      <vt:lpstr>CF1385E Directing Edges</vt:lpstr>
      <vt:lpstr>图plus</vt:lpstr>
      <vt:lpstr>PowerPoint 演示文稿</vt:lpstr>
      <vt:lpstr>PowerPoint 演示文稿</vt:lpstr>
      <vt:lpstr>PowerPoint 演示文稿</vt:lpstr>
      <vt:lpstr>bzoj 2330 糖果 </vt:lpstr>
      <vt:lpstr>poj 1275 </vt:lpstr>
      <vt:lpstr>PowerPoint 演示文稿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贪心与拟阵</dc:title>
  <dc:creator>yfz</dc:creator>
  <cp:lastModifiedBy>韩 豫葳</cp:lastModifiedBy>
  <cp:revision>53</cp:revision>
  <dcterms:created xsi:type="dcterms:W3CDTF">2019-07-17T13:53:00Z</dcterms:created>
  <dcterms:modified xsi:type="dcterms:W3CDTF">2022-07-17T07:38:13Z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61D07E9110194FEFA1FCE0F1370EB276</vt:lpwstr>
  </property>
  <property fmtid="{D5CDD505-2E9C-101B-9397-08002B2CF9AE}" pid="3" name="KSOProductBuildVer">
    <vt:lpwstr>2052-11.1.0.11830</vt:lpwstr>
  </property>
</Properties>
</file>