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71" r:id="rId5"/>
    <p:sldId id="272" r:id="rId6"/>
    <p:sldId id="273" r:id="rId7"/>
    <p:sldId id="269" r:id="rId8"/>
    <p:sldId id="270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328" r:id="rId17"/>
    <p:sldId id="329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0" r:id="rId37"/>
    <p:sldId id="301" r:id="rId38"/>
    <p:sldId id="330" r:id="rId39"/>
    <p:sldId id="307" r:id="rId40"/>
    <p:sldId id="308" r:id="rId41"/>
    <p:sldId id="299" r:id="rId42"/>
    <p:sldId id="302" r:id="rId43"/>
    <p:sldId id="303" r:id="rId44"/>
    <p:sldId id="306" r:id="rId45"/>
    <p:sldId id="304" r:id="rId46"/>
    <p:sldId id="305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8" r:id="rId55"/>
    <p:sldId id="319" r:id="rId56"/>
    <p:sldId id="322" r:id="rId57"/>
    <p:sldId id="324" r:id="rId58"/>
    <p:sldId id="320" r:id="rId59"/>
    <p:sldId id="321" r:id="rId60"/>
    <p:sldId id="325" r:id="rId61"/>
    <p:sldId id="326" r:id="rId62"/>
    <p:sldId id="327" r:id="rId63"/>
    <p:sldId id="316" r:id="rId6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51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带标题的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84" name="组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7" name="图片占位符 33" descr="为添加图像预留的空占位符。单击占位符，选择要添加的图像。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grpSp>
        <p:nvGrpSpPr>
          <p:cNvPr id="98" name="组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1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grpSp>
        <p:nvGrpSpPr>
          <p:cNvPr id="112" name="组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5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26" name="文本占位符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C360DF6-D5C2-4F9D-B3D2-5F58F3BEA5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B42D895-B42A-4D40-9583-00E21F90F62A}" type="datetimeFigureOut">
              <a:rPr lang="zh-CN" altLang="en-US" smtClean="0"/>
              <a:t>2022/2/8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fld id="{DC360DF6-D5C2-4F9D-B3D2-5F58F3BEA5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/>
          <a:p>
            <a:fld id="{5B42D895-B42A-4D40-9583-00E21F90F62A}" type="datetimeFigureOut">
              <a:rPr lang="zh-CN" altLang="en-US" smtClean="0"/>
              <a:t>2022/2/8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56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任意多边形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任意多边形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任意多边形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C360DF6-D5C2-4F9D-B3D2-5F58F3BEA5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B42D895-B42A-4D40-9583-00E21F90F62A}" type="datetimeFigureOut">
              <a:rPr lang="zh-CN" altLang="en-US" smtClean="0"/>
              <a:t>2022/2/8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8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360DF6-D5C2-4F9D-B3D2-5F58F3BEA5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42D895-B42A-4D40-9583-00E21F90F62A}" type="datetimeFigureOut">
              <a:rPr lang="zh-CN" altLang="en-US" smtClean="0"/>
              <a:t>2022/2/8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2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360DF6-D5C2-4F9D-B3D2-5F58F3BEA5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42D895-B42A-4D40-9583-00E21F90F62A}" type="datetimeFigureOut">
              <a:rPr lang="zh-CN" altLang="en-US" smtClean="0"/>
              <a:t>2022/2/8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3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360DF6-D5C2-4F9D-B3D2-5F58F3BEA5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42D895-B42A-4D40-9583-00E21F90F62A}" type="datetimeFigureOut">
              <a:rPr lang="zh-CN" altLang="en-US" smtClean="0"/>
              <a:t>2022/2/8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3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423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360DF6-D5C2-4F9D-B3D2-5F58F3BEA5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42D895-B42A-4D40-9583-00E21F90F62A}" type="datetimeFigureOut">
              <a:rPr lang="zh-CN" altLang="en-US" smtClean="0"/>
              <a:t>2022/2/8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2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360DF6-D5C2-4F9D-B3D2-5F58F3BEA5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42D895-B42A-4D40-9583-00E21F90F62A}" type="datetimeFigureOut">
              <a:rPr lang="zh-CN" altLang="en-US" smtClean="0"/>
              <a:t>2022/2/8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8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360DF6-D5C2-4F9D-B3D2-5F58F3BEA5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42D895-B42A-4D40-9583-00E21F90F62A}" type="datetimeFigureOut">
              <a:rPr lang="zh-CN" altLang="en-US" smtClean="0"/>
              <a:t>2022/2/8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360DF6-D5C2-4F9D-B3D2-5F58F3BEA5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42D895-B42A-4D40-9583-00E21F90F62A}" type="datetimeFigureOut">
              <a:rPr lang="zh-CN" altLang="en-US" smtClean="0"/>
              <a:t>2022/2/8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8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两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39" name="文本占位符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grpSp>
        <p:nvGrpSpPr>
          <p:cNvPr id="22" name="组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0" name="文本占位符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C360DF6-D5C2-4F9D-B3D2-5F58F3BEA5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B42D895-B42A-4D40-9583-00E21F90F62A}" type="datetimeFigureOut">
              <a:rPr lang="zh-CN" altLang="en-US" smtClean="0"/>
              <a:t>2022/2/8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4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52" name="组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图片占位符 33" descr="为添加图像预留的空占位符。单击占位符，选择要添加的图像。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1" name="文本占位符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grpSp>
        <p:nvGrpSpPr>
          <p:cNvPr id="84" name="组 83"/>
          <p:cNvGrpSpPr>
            <a:grpSpLocks noChangeAspect="1"/>
          </p:cNvGrpSpPr>
          <p:nvPr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图片占位符 33" descr="为添加图像预留的空占位符。单击占位符，选择要添加的图像。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2" name="文本占位符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grpSp>
        <p:nvGrpSpPr>
          <p:cNvPr id="97" name="组 96"/>
          <p:cNvGrpSpPr>
            <a:grpSpLocks noChangeAspect="1"/>
          </p:cNvGrpSpPr>
          <p:nvPr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图片占位符 33" descr="为添加图像预留的空占位符。单击占位符，选择要添加的图像。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3" name="文本占位符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C360DF6-D5C2-4F9D-B3D2-5F58F3BEA5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B42D895-B42A-4D40-9583-00E21F90F62A}" type="datetimeFigureOut">
              <a:rPr lang="zh-CN" altLang="en-US" smtClean="0"/>
              <a:t>2022/2/8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C360DF6-D5C2-4F9D-B3D2-5F58F3BEA5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B42D895-B42A-4D40-9583-00E21F90F62A}" type="datetimeFigureOut">
              <a:rPr lang="zh-CN" altLang="en-US" smtClean="0"/>
              <a:t>2022/2/8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4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242BC-7236-4A66-8E59-90A9737B1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字符串入门</a:t>
            </a:r>
            <a:r>
              <a:rPr lang="en-US" altLang="zh-CN" sz="2800" strike="sngStrike" dirty="0"/>
              <a:t>(</a:t>
            </a:r>
            <a:r>
              <a:rPr lang="zh-CN" altLang="en-US" sz="2800" strike="sngStrike" dirty="0"/>
              <a:t>大概是入门</a:t>
            </a:r>
            <a:r>
              <a:rPr lang="en-US" altLang="zh-CN" sz="2800" strike="sngStrike" dirty="0"/>
              <a:t>)</a:t>
            </a:r>
            <a:endParaRPr lang="zh-CN" altLang="en-US" sz="2800" strike="sngStrik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513285-8004-40D6-A23D-D2B024429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5610" y="3733799"/>
            <a:ext cx="6858002" cy="2143125"/>
          </a:xfrm>
        </p:spPr>
        <p:txBody>
          <a:bodyPr/>
          <a:lstStyle/>
          <a:p>
            <a:pPr algn="ctr"/>
            <a:r>
              <a:rPr lang="en-US" altLang="zh-CN" dirty="0"/>
              <a:t>By Mys_C_K</a:t>
            </a:r>
            <a:r>
              <a:rPr lang="zh-CN" altLang="en-US" dirty="0"/>
              <a:t>小姐姐</a:t>
            </a:r>
            <a:endParaRPr lang="en-US" altLang="zh-CN" dirty="0"/>
          </a:p>
          <a:p>
            <a:pPr algn="ctr"/>
            <a:r>
              <a:rPr lang="en-US" altLang="zh-CN" dirty="0"/>
              <a:t>&amp; </a:t>
            </a:r>
            <a:r>
              <a:rPr lang="zh-CN" altLang="en-US" dirty="0"/>
              <a:t>可爱的</a:t>
            </a:r>
            <a:r>
              <a:rPr lang="en-US" altLang="zh-CN" dirty="0" err="1"/>
              <a:t>ckw</a:t>
            </a:r>
            <a:r>
              <a:rPr lang="zh-CN" altLang="en-US" dirty="0"/>
              <a:t>同学</a:t>
            </a:r>
            <a:endParaRPr lang="en-US" altLang="zh-CN" dirty="0"/>
          </a:p>
          <a:p>
            <a:pPr algn="ctr"/>
            <a:r>
              <a:rPr lang="en-US" altLang="zh-CN" dirty="0"/>
              <a:t>&amp; kevinshuai</a:t>
            </a:r>
            <a:r>
              <a:rPr lang="zh-CN" altLang="en-US" dirty="0"/>
              <a:t>学姐</a:t>
            </a:r>
            <a:endParaRPr lang="en-US" altLang="zh-CN" dirty="0"/>
          </a:p>
          <a:p>
            <a:pPr algn="ctr"/>
            <a:r>
              <a:rPr lang="zh-CN" altLang="en-US" dirty="0"/>
              <a:t>感谢</a:t>
            </a:r>
            <a:r>
              <a:rPr lang="en-US" altLang="zh-CN" dirty="0"/>
              <a:t>THU</a:t>
            </a:r>
            <a:r>
              <a:rPr lang="zh-CN" altLang="en-US" dirty="0"/>
              <a:t>迟凯文友情赞助</a:t>
            </a:r>
          </a:p>
        </p:txBody>
      </p:sp>
    </p:spTree>
    <p:extLst>
      <p:ext uri="{BB962C8B-B14F-4D97-AF65-F5344CB8AC3E}">
        <p14:creationId xmlns:p14="http://schemas.microsoft.com/office/powerpoint/2010/main" val="143358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860A1-9BA6-408D-B425-C62DB03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1EAC1-C57E-41AB-8DFB-7B1E2D41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439CAB-6342-4892-AB02-1A254FF94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0" y="304800"/>
            <a:ext cx="1077299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8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F7D7-A4B6-46E3-A5EF-A3B3DE38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62AB1-C5DE-44F4-9AFF-ACA9B6FD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实践中我个人喜欢取</a:t>
            </a:r>
            <a:r>
              <a:rPr lang="en-US" altLang="zh-CN" dirty="0"/>
              <a:t>bas</a:t>
            </a:r>
            <a:r>
              <a:rPr lang="zh-CN" altLang="en-US" dirty="0"/>
              <a:t> （上文中是</a:t>
            </a:r>
            <a:r>
              <a:rPr lang="en-US" altLang="zh-CN" dirty="0"/>
              <a:t>27</a:t>
            </a:r>
            <a:r>
              <a:rPr lang="zh-CN" altLang="en-US" dirty="0"/>
              <a:t>）是一个什么别的质数，比如</a:t>
            </a:r>
            <a:r>
              <a:rPr lang="en-US" altLang="zh-CN" dirty="0"/>
              <a:t>37</a:t>
            </a:r>
            <a:r>
              <a:rPr lang="zh-CN" altLang="en-US" dirty="0"/>
              <a:t>或者</a:t>
            </a:r>
            <a:r>
              <a:rPr lang="en-US" altLang="zh-CN" dirty="0"/>
              <a:t>97</a:t>
            </a:r>
            <a:r>
              <a:rPr lang="zh-CN" altLang="en-US" dirty="0"/>
              <a:t>之类的，虽然理论上不能增加正确概率，但是能提升玄学性（逃。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需要注意几个问题：</a:t>
            </a:r>
            <a:endParaRPr lang="en-US" altLang="zh-CN" dirty="0"/>
          </a:p>
          <a:p>
            <a:r>
              <a:rPr lang="zh-CN" altLang="en-US" dirty="0"/>
              <a:t>不能把</a:t>
            </a:r>
            <a:r>
              <a:rPr lang="en-US" altLang="zh-CN" dirty="0"/>
              <a:t>a</a:t>
            </a:r>
            <a:r>
              <a:rPr lang="zh-CN" altLang="en-US" dirty="0"/>
              <a:t>看作</a:t>
            </a:r>
            <a:r>
              <a:rPr lang="en-US" altLang="zh-CN" dirty="0"/>
              <a:t>0</a:t>
            </a:r>
            <a:r>
              <a:rPr lang="zh-CN" altLang="en-US" dirty="0"/>
              <a:t>，否则</a:t>
            </a:r>
            <a:r>
              <a:rPr lang="en-US" altLang="zh-CN" dirty="0"/>
              <a:t>’a’</a:t>
            </a:r>
            <a:r>
              <a:rPr lang="zh-CN" altLang="en-US" dirty="0"/>
              <a:t>和</a:t>
            </a:r>
            <a:r>
              <a:rPr lang="en-US" altLang="zh-CN" dirty="0"/>
              <a:t>’aa’</a:t>
            </a:r>
            <a:r>
              <a:rPr lang="zh-CN" altLang="en-US" dirty="0"/>
              <a:t>相同。</a:t>
            </a:r>
            <a:endParaRPr lang="en-US" altLang="zh-CN" dirty="0"/>
          </a:p>
          <a:p>
            <a:r>
              <a:rPr lang="zh-CN" altLang="en-US" dirty="0"/>
              <a:t>取的</a:t>
            </a:r>
            <a:r>
              <a:rPr lang="en-US" altLang="zh-CN" dirty="0"/>
              <a:t>bas</a:t>
            </a:r>
            <a:r>
              <a:rPr lang="zh-CN" altLang="en-US" dirty="0"/>
              <a:t>要和</a:t>
            </a:r>
            <a:r>
              <a:rPr lang="en-US" altLang="zh-CN" dirty="0"/>
              <a:t>P</a:t>
            </a:r>
            <a:r>
              <a:rPr lang="zh-CN" altLang="en-US" dirty="0"/>
              <a:t>互质，否则</a:t>
            </a:r>
            <a:r>
              <a:rPr lang="en-US" altLang="zh-CN" dirty="0"/>
              <a:t>bas</a:t>
            </a:r>
            <a:r>
              <a:rPr lang="zh-CN" altLang="en-US" dirty="0"/>
              <a:t>的指数足够大时模</a:t>
            </a:r>
            <a:r>
              <a:rPr lang="en-US" altLang="zh-CN" dirty="0"/>
              <a:t>P</a:t>
            </a:r>
            <a:r>
              <a:rPr lang="zh-CN" altLang="en-US" dirty="0"/>
              <a:t>就</a:t>
            </a:r>
            <a:r>
              <a:rPr lang="en-US" altLang="zh-CN" dirty="0"/>
              <a:t>=0</a:t>
            </a:r>
            <a:r>
              <a:rPr lang="zh-CN" altLang="en-US" dirty="0"/>
              <a:t>，那一位就没用了。</a:t>
            </a:r>
          </a:p>
        </p:txBody>
      </p:sp>
    </p:spTree>
    <p:extLst>
      <p:ext uri="{BB962C8B-B14F-4D97-AF65-F5344CB8AC3E}">
        <p14:creationId xmlns:p14="http://schemas.microsoft.com/office/powerpoint/2010/main" val="43017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7E3AA-A6D0-4D87-821D-15AD16DE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哈希冲突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95D92-CF24-431F-BF1B-3E102EE4E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bas</a:t>
            </a:r>
            <a:r>
              <a:rPr lang="zh-CN" altLang="en-US" dirty="0"/>
              <a:t>的缘故，可以想象两个字符串有相同的哈希值很困难。</a:t>
            </a:r>
            <a:endParaRPr lang="en-US" altLang="zh-CN" dirty="0"/>
          </a:p>
          <a:p>
            <a:r>
              <a:rPr lang="zh-CN" altLang="en-US" dirty="0"/>
              <a:t>可以证明这么做出问题（即哈希值相等但是字符串不同）的概率是</a:t>
            </a:r>
            <a:r>
              <a:rPr lang="en-US" altLang="zh-CN" dirty="0"/>
              <a:t>O(1/sqrt(p))</a:t>
            </a:r>
            <a:r>
              <a:rPr lang="zh-CN" altLang="en-US" dirty="0"/>
              <a:t>的，一般情况下够用了。</a:t>
            </a:r>
            <a:endParaRPr lang="en-US" altLang="zh-CN" dirty="0"/>
          </a:p>
          <a:p>
            <a:r>
              <a:rPr lang="zh-CN" altLang="en-US" dirty="0"/>
              <a:t>但是有些时候可能会有问题（错误概率不够小），可以通过找两组</a:t>
            </a:r>
            <a:r>
              <a:rPr lang="en-US" altLang="zh-CN" dirty="0"/>
              <a:t>bas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来解决（双哈希）。</a:t>
            </a:r>
            <a:endParaRPr lang="en-US" altLang="zh-CN" dirty="0"/>
          </a:p>
          <a:p>
            <a:r>
              <a:rPr lang="zh-CN" altLang="en-US" dirty="0"/>
              <a:t>当然也有别的方法解决这个问题，就不再赘述了。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294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E712D-16CE-40D0-941B-5C1B6526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自然溢出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32A7E-5CB8-4B09-AD53-F56DFAA9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由于哈希涉及大量取模，所以有可能有常数问题，实践中可以用自然溢出代替，即采用</a:t>
            </a:r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r>
              <a:rPr lang="zh-CN" altLang="en-US" dirty="0"/>
              <a:t>类型运算，相当于自动对</a:t>
            </a:r>
            <a:r>
              <a:rPr lang="en-US" altLang="zh-CN" dirty="0"/>
              <a:t>2^64</a:t>
            </a:r>
            <a:r>
              <a:rPr lang="zh-CN" altLang="en-US" dirty="0"/>
              <a:t>取模。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同时还能提高正确率。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但可以被构造卡，需慎重（虽然我没被卡过）。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13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5FAA5-D960-48A5-BF76-E68CE475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子串哈希值提取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F2785-2AEE-48A5-BF94-4268CFA9A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考虑这样一个问题：给定一个长位</a:t>
            </a:r>
            <a:r>
              <a:rPr lang="en-US" altLang="zh-CN" dirty="0"/>
              <a:t>n</a:t>
            </a:r>
            <a:r>
              <a:rPr lang="zh-CN" altLang="en-US" dirty="0"/>
              <a:t>字符串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次询问两个子串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是否相同。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622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77E3C-C82E-4A92-B373-23A49B3F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FF627-513B-4720-AB04-652F9DE3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考虑拓展一下刚刚的哈希算法。</a:t>
            </a:r>
            <a:endParaRPr lang="en-US" altLang="zh-CN" dirty="0"/>
          </a:p>
          <a:p>
            <a:r>
              <a:rPr lang="zh-CN" altLang="en-US" dirty="0"/>
              <a:t>考虑对字符串的每个前缀计算其哈希值：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那么对于对于子串</a:t>
            </a:r>
            <a:r>
              <a:rPr lang="en-US" altLang="zh-CN" dirty="0"/>
              <a:t>[l, r],</a:t>
            </a:r>
            <a:r>
              <a:rPr lang="zh-CN" altLang="en-US" dirty="0"/>
              <a:t>可知其哈希值可用以下式子计算（若你的</a:t>
            </a:r>
            <a:r>
              <a:rPr lang="en-US" altLang="zh-CN" dirty="0" err="1"/>
              <a:t>hv</a:t>
            </a:r>
            <a:r>
              <a:rPr lang="zh-CN" altLang="en-US" dirty="0"/>
              <a:t>求法不同，计算方式可能不同，大家意会精神）。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5989A7-52E8-4523-99A2-24DA7EBA8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24" y="2882895"/>
            <a:ext cx="7993745" cy="365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17F7D2-EB10-4E1E-8FCE-20D0017A5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24" y="4508393"/>
            <a:ext cx="7645496" cy="17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0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2EB5F-0BD3-41A7-9031-C41D40D8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我推荐的二分写法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530D6-B81D-4766-9FDF-A5BC0434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DB3AD9-961F-4574-9A88-84A79A0D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502449"/>
            <a:ext cx="10582275" cy="53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F5EB2-6A95-4D5F-B779-D62BFA12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哈分加二希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1D215-0C6E-4422-9041-82C3D44B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600" dirty="0"/>
              <a:t>给一个字符串 </a:t>
            </a:r>
            <a:r>
              <a:rPr lang="en-US" altLang="zh-CN" sz="3600" dirty="0"/>
              <a:t>S</a:t>
            </a:r>
            <a:r>
              <a:rPr lang="zh-CN" altLang="en-US" sz="3600" dirty="0"/>
              <a:t>，多次询问两个后缀的最长公共前缀</a:t>
            </a:r>
            <a:r>
              <a:rPr lang="en-US" altLang="zh-CN" sz="3600" dirty="0"/>
              <a:t>(LCP)</a:t>
            </a:r>
            <a:r>
              <a:rPr lang="zh-CN" altLang="en-US" sz="3600" dirty="0"/>
              <a:t>。</a:t>
            </a:r>
          </a:p>
          <a:p>
            <a:r>
              <a:rPr lang="en-US" altLang="zh-CN" sz="3600" dirty="0"/>
              <a:t>S=s1…</a:t>
            </a:r>
            <a:r>
              <a:rPr lang="en-US" altLang="zh-CN" sz="3600" dirty="0" err="1"/>
              <a:t>sn</a:t>
            </a:r>
            <a:endParaRPr lang="en-US" altLang="zh-CN" sz="3600" dirty="0"/>
          </a:p>
          <a:p>
            <a:r>
              <a:rPr lang="en-US" altLang="zh-CN" sz="3600" dirty="0"/>
              <a:t>i:si…sn</a:t>
            </a:r>
          </a:p>
          <a:p>
            <a:r>
              <a:rPr lang="en-US" altLang="zh-CN" sz="3600" dirty="0"/>
              <a:t>j</a:t>
            </a:r>
          </a:p>
          <a:p>
            <a:r>
              <a:rPr lang="en-US" altLang="zh-CN" sz="3600" dirty="0"/>
              <a:t>k:[i,i+k-1],[j,j+k-1]</a:t>
            </a:r>
          </a:p>
          <a:p>
            <a:r>
              <a:rPr lang="en-US" altLang="zh-CN" sz="3600" dirty="0" err="1"/>
              <a:t>abcdefg</a:t>
            </a:r>
            <a:endParaRPr lang="en-US" altLang="zh-CN" sz="3600" dirty="0"/>
          </a:p>
          <a:p>
            <a:r>
              <a:rPr lang="en-US" altLang="zh-CN" sz="3600" dirty="0" err="1"/>
              <a:t>abcdffg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0941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B6459-697D-40F3-A123-79CFDD6C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哈希与回文串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943D-03D6-4AD2-A21A-E9EED8C9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给一个长为</a:t>
            </a:r>
            <a:r>
              <a:rPr lang="en-US" altLang="zh-CN" dirty="0"/>
              <a:t>n</a:t>
            </a:r>
            <a:r>
              <a:rPr lang="zh-CN" altLang="en-US" dirty="0"/>
              <a:t>的串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次询问一个子串是否是回文串。</a:t>
            </a:r>
          </a:p>
        </p:txBody>
      </p:sp>
    </p:spTree>
    <p:extLst>
      <p:ext uri="{BB962C8B-B14F-4D97-AF65-F5344CB8AC3E}">
        <p14:creationId xmlns:p14="http://schemas.microsoft.com/office/powerpoint/2010/main" val="310197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D9E22-579F-4847-9F57-A354DCB2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64EDB-D390-4CF4-9CA8-EF9D62F5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回文串就是从左往右读和从右往左读，结果一样的串。</a:t>
            </a:r>
            <a:endParaRPr lang="en-US" altLang="zh-CN" dirty="0"/>
          </a:p>
          <a:p>
            <a:r>
              <a:rPr lang="zh-CN" altLang="en-US" dirty="0"/>
              <a:t>那么我们正着做一遍哈希，倒着读做一遍哈希，提取两遍子串哈希值即可。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038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E3751-E0E9-441C-BC12-78BEF46C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02795-5D16-4210-B6A3-599EFDD4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752600"/>
            <a:ext cx="2954337" cy="4229100"/>
          </a:xfrm>
        </p:spPr>
        <p:txBody>
          <a:bodyPr/>
          <a:lstStyle/>
          <a:p>
            <a:r>
              <a:rPr lang="zh-CN" altLang="en-US" dirty="0"/>
              <a:t>基础字符串算法：</a:t>
            </a:r>
            <a:endParaRPr lang="en-US" altLang="zh-CN" dirty="0"/>
          </a:p>
          <a:p>
            <a:r>
              <a:rPr lang="zh-CN" altLang="en-US" dirty="0"/>
              <a:t>哈希</a:t>
            </a:r>
            <a:endParaRPr lang="en-US" altLang="zh-CN" dirty="0"/>
          </a:p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 err="1"/>
              <a:t>Manacher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 err="1"/>
              <a:t>Trie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en-US" altLang="zh-CN" dirty="0"/>
              <a:t>AC</a:t>
            </a:r>
            <a:r>
              <a:rPr lang="zh-CN" altLang="en-US" dirty="0"/>
              <a:t>自动机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84C6FDC-2595-4870-B29B-32DC7A36010C}"/>
              </a:ext>
            </a:extLst>
          </p:cNvPr>
          <p:cNvSpPr txBox="1">
            <a:spLocks/>
          </p:cNvSpPr>
          <p:nvPr/>
        </p:nvSpPr>
        <p:spPr>
          <a:xfrm>
            <a:off x="5143500" y="1752600"/>
            <a:ext cx="6515101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进阶：</a:t>
            </a:r>
            <a:endParaRPr lang="en-US" altLang="zh-CN" dirty="0"/>
          </a:p>
          <a:p>
            <a:r>
              <a:rPr lang="zh-CN" altLang="en-US" dirty="0"/>
              <a:t>后缀数组</a:t>
            </a:r>
            <a:r>
              <a:rPr lang="en-US" altLang="zh-CN" dirty="0"/>
              <a:t>SA</a:t>
            </a:r>
          </a:p>
          <a:p>
            <a:r>
              <a:rPr lang="zh-CN" altLang="en-US" dirty="0"/>
              <a:t>后缀自动机</a:t>
            </a:r>
            <a:r>
              <a:rPr lang="en-US" altLang="zh-CN" dirty="0"/>
              <a:t>SAM</a:t>
            </a:r>
            <a:r>
              <a:rPr lang="zh-CN" altLang="en-US" dirty="0"/>
              <a:t>（相当强大）及广义</a:t>
            </a:r>
            <a:r>
              <a:rPr lang="en-US" altLang="zh-CN" dirty="0"/>
              <a:t>SAM</a:t>
            </a:r>
          </a:p>
          <a:p>
            <a:r>
              <a:rPr lang="zh-CN" altLang="en-US" dirty="0"/>
              <a:t>回文自动机</a:t>
            </a:r>
            <a:r>
              <a:rPr lang="en-US" altLang="zh-CN" dirty="0"/>
              <a:t>/</a:t>
            </a:r>
            <a:r>
              <a:rPr lang="zh-CN" altLang="en-US" dirty="0"/>
              <a:t>回文树</a:t>
            </a:r>
            <a:endParaRPr lang="en-US" altLang="zh-CN" dirty="0"/>
          </a:p>
          <a:p>
            <a:r>
              <a:rPr lang="zh-CN" altLang="en-US" dirty="0"/>
              <a:t>后缀树（略偏门）</a:t>
            </a:r>
            <a:endParaRPr lang="en-US" altLang="zh-CN" dirty="0"/>
          </a:p>
          <a:p>
            <a:r>
              <a:rPr lang="en-US" altLang="zh-CN" dirty="0"/>
              <a:t>SA-IS</a:t>
            </a:r>
            <a:r>
              <a:rPr lang="zh-CN" altLang="en-US" dirty="0"/>
              <a:t>（工业卡常专用</a:t>
            </a:r>
          </a:p>
        </p:txBody>
      </p:sp>
    </p:spTree>
    <p:extLst>
      <p:ext uri="{BB962C8B-B14F-4D97-AF65-F5344CB8AC3E}">
        <p14:creationId xmlns:p14="http://schemas.microsoft.com/office/powerpoint/2010/main" val="744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150EB-C873-4B74-8A24-A04B14EE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059D2-0A27-47DE-8944-477D652C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600" dirty="0"/>
              <a:t>定义两个字符串</a:t>
            </a:r>
            <a:r>
              <a:rPr lang="en-US" altLang="zh-CN" sz="3600" dirty="0"/>
              <a:t>s</a:t>
            </a:r>
            <a:r>
              <a:rPr lang="zh-CN" altLang="en-US" sz="3600" dirty="0"/>
              <a:t>和</a:t>
            </a:r>
            <a:r>
              <a:rPr lang="en-US" altLang="zh-CN" sz="3600" dirty="0"/>
              <a:t>t</a:t>
            </a:r>
            <a:r>
              <a:rPr lang="zh-CN" altLang="en-US" sz="3600" dirty="0"/>
              <a:t>相似，当且仅当</a:t>
            </a:r>
            <a:r>
              <a:rPr lang="en-US" altLang="zh-CN" sz="3600" dirty="0"/>
              <a:t>|s|</a:t>
            </a:r>
            <a:r>
              <a:rPr lang="zh-CN" altLang="en-US" sz="3600" dirty="0"/>
              <a:t>（该符号表示字符串</a:t>
            </a:r>
            <a:r>
              <a:rPr lang="en-US" altLang="zh-CN" sz="3600" dirty="0"/>
              <a:t>s</a:t>
            </a:r>
            <a:r>
              <a:rPr lang="zh-CN" altLang="en-US" sz="3600" dirty="0"/>
              <a:t>的长度）</a:t>
            </a:r>
            <a:r>
              <a:rPr lang="en-US" altLang="zh-CN" sz="3600" dirty="0"/>
              <a:t>=|t|</a:t>
            </a:r>
            <a:r>
              <a:rPr lang="zh-CN" altLang="en-US" sz="3600" dirty="0"/>
              <a:t>，并且</a:t>
            </a:r>
            <a:r>
              <a:rPr lang="zh-CN" altLang="en-US" sz="3600" b="1" dirty="0"/>
              <a:t>恰好</a:t>
            </a:r>
            <a:r>
              <a:rPr lang="zh-CN" altLang="en-US" sz="3600" dirty="0"/>
              <a:t>只有一位是不同的。</a:t>
            </a:r>
            <a:endParaRPr lang="en-US" altLang="zh-CN" sz="3600" dirty="0"/>
          </a:p>
          <a:p>
            <a:r>
              <a:rPr lang="zh-CN" altLang="en-US" sz="3600" dirty="0"/>
              <a:t>现在给定</a:t>
            </a:r>
            <a:r>
              <a:rPr lang="en-US" altLang="zh-CN" sz="3600" dirty="0"/>
              <a:t>n</a:t>
            </a:r>
            <a:r>
              <a:rPr lang="zh-CN" altLang="en-US" sz="3600" dirty="0"/>
              <a:t>个长为</a:t>
            </a:r>
            <a:r>
              <a:rPr lang="en-US" altLang="zh-CN" sz="3600" dirty="0"/>
              <a:t>L</a:t>
            </a:r>
            <a:r>
              <a:rPr lang="zh-CN" altLang="en-US" sz="3600" dirty="0"/>
              <a:t>的字符串，问两两之间有多少相似的字符串。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n&lt;=50000, L&lt;=500</a:t>
            </a:r>
          </a:p>
        </p:txBody>
      </p:sp>
    </p:spTree>
    <p:extLst>
      <p:ext uri="{BB962C8B-B14F-4D97-AF65-F5344CB8AC3E}">
        <p14:creationId xmlns:p14="http://schemas.microsoft.com/office/powerpoint/2010/main" val="34691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BAAB3-2FEE-484A-BFBD-D1C593AA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en-US" altLang="zh-CN" dirty="0"/>
              <a:t>bzoj3555 </a:t>
            </a:r>
            <a:r>
              <a:rPr lang="zh-CN" altLang="en-US" dirty="0"/>
              <a:t>企鹅</a:t>
            </a:r>
            <a:r>
              <a:rPr lang="en-US" altLang="zh-CN" dirty="0"/>
              <a:t>QQ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F408-A143-4E50-97E1-6BDF05246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只是枚举一对字符串就</a:t>
            </a:r>
            <a:r>
              <a:rPr lang="en-US" altLang="zh-CN" dirty="0"/>
              <a:t>T</a:t>
            </a:r>
            <a:r>
              <a:rPr lang="zh-CN" altLang="en-US" dirty="0"/>
              <a:t>了，所以要枚举别的。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考虑既然恰好一位不同，那么枚举哪一位不同，那么就是相当于把所有字符串的这一位删除，然后看有多少对相同的。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654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DCA5-48BB-45D5-8F8A-2301CB79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238E6-9D1C-4874-9736-AA96F355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首先删除一位很好操作，比如你可以直接删掉这一位对哈希值的贡献，也可以把前后两个子串提取并拼接，具体细节留待个人思考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然后做完这一步后，相当于是有</a:t>
            </a:r>
            <a:r>
              <a:rPr lang="en-US" altLang="zh-CN" dirty="0"/>
              <a:t>n</a:t>
            </a:r>
            <a:r>
              <a:rPr lang="zh-CN" altLang="en-US" dirty="0"/>
              <a:t>个数字，有多少对相同的数字。这个很好办，直接</a:t>
            </a:r>
            <a:r>
              <a:rPr lang="en-US" altLang="zh-CN" dirty="0"/>
              <a:t>sort</a:t>
            </a:r>
            <a:r>
              <a:rPr lang="zh-CN" altLang="en-US" dirty="0"/>
              <a:t>排个序，得到每个数字出现几次，假设是</a:t>
            </a:r>
            <a:r>
              <a:rPr lang="en-US" altLang="zh-CN" dirty="0"/>
              <a:t>c</a:t>
            </a:r>
            <a:r>
              <a:rPr lang="zh-CN" altLang="en-US" dirty="0"/>
              <a:t>次，那么就有</a:t>
            </a:r>
            <a:r>
              <a:rPr lang="en-US" altLang="zh-CN" dirty="0"/>
              <a:t>c*(c-1)/2</a:t>
            </a:r>
            <a:r>
              <a:rPr lang="zh-CN" altLang="en-US" dirty="0"/>
              <a:t>的贡献。也可以用</a:t>
            </a:r>
            <a:r>
              <a:rPr lang="en-US" altLang="zh-CN" dirty="0"/>
              <a:t>map</a:t>
            </a:r>
            <a:r>
              <a:rPr lang="zh-CN" altLang="en-US" dirty="0"/>
              <a:t>或者</a:t>
            </a:r>
            <a:r>
              <a:rPr lang="en-US" altLang="zh-CN" dirty="0" err="1"/>
              <a:t>unordered_map</a:t>
            </a:r>
            <a:r>
              <a:rPr lang="zh-CN" altLang="en-US" dirty="0"/>
              <a:t>之类的统计。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</a:t>
            </a:r>
            <a:r>
              <a:rPr lang="en-US" altLang="zh-CN" dirty="0" err="1"/>
              <a:t>nLlgn</a:t>
            </a:r>
            <a:r>
              <a:rPr lang="en-US" altLang="zh-CN" dirty="0"/>
              <a:t>)</a:t>
            </a:r>
            <a:r>
              <a:rPr lang="zh-CN" altLang="en-US" dirty="0"/>
              <a:t>，需注意要删去完全相同的串。</a:t>
            </a:r>
          </a:p>
        </p:txBody>
      </p:sp>
    </p:spTree>
    <p:extLst>
      <p:ext uri="{BB962C8B-B14F-4D97-AF65-F5344CB8AC3E}">
        <p14:creationId xmlns:p14="http://schemas.microsoft.com/office/powerpoint/2010/main" val="79455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35739-0F95-42FD-AE73-32696D47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152BE-6283-4774-B800-04094415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对初学者可能有点绕，但是对之后理解</a:t>
            </a:r>
            <a:r>
              <a:rPr lang="en-US" altLang="zh-CN" dirty="0"/>
              <a:t>border</a:t>
            </a:r>
            <a:r>
              <a:rPr lang="zh-CN" altLang="en-US" dirty="0"/>
              <a:t>的一些问题有所帮助，所以建议大家搞明白。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或者说学</a:t>
            </a:r>
            <a:r>
              <a:rPr lang="en-US" altLang="zh-CN" dirty="0"/>
              <a:t>KMP</a:t>
            </a:r>
            <a:r>
              <a:rPr lang="zh-CN" altLang="en-US" dirty="0"/>
              <a:t>的意义远胜于解决其被发明时想要解决的问题。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28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1B20F-C46F-4D25-B6BA-4891F559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9FAE8-B53A-43F3-A16C-6BF4BE39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考虑这样一个问题：给定一个长为</a:t>
            </a:r>
            <a:r>
              <a:rPr lang="en-US" altLang="zh-CN" dirty="0"/>
              <a:t>n</a:t>
            </a:r>
            <a:r>
              <a:rPr lang="zh-CN" altLang="en-US" dirty="0"/>
              <a:t>的串</a:t>
            </a:r>
            <a:r>
              <a:rPr lang="en-US" altLang="zh-CN" dirty="0"/>
              <a:t>T</a:t>
            </a:r>
            <a:r>
              <a:rPr lang="zh-CN" altLang="en-US" dirty="0"/>
              <a:t>，和一个长为</a:t>
            </a:r>
            <a:r>
              <a:rPr lang="en-US" altLang="zh-CN" dirty="0"/>
              <a:t>m</a:t>
            </a:r>
            <a:r>
              <a:rPr lang="zh-CN" altLang="en-US" dirty="0"/>
              <a:t>的串</a:t>
            </a:r>
            <a:r>
              <a:rPr lang="en-US" altLang="zh-CN" dirty="0"/>
              <a:t>S</a:t>
            </a:r>
            <a:r>
              <a:rPr lang="zh-CN" altLang="en-US" dirty="0"/>
              <a:t>，求</a:t>
            </a:r>
            <a:r>
              <a:rPr lang="en-US" altLang="zh-CN" dirty="0"/>
              <a:t>S</a:t>
            </a:r>
            <a:r>
              <a:rPr lang="zh-CN" altLang="en-US" dirty="0"/>
              <a:t>在</a:t>
            </a:r>
            <a:r>
              <a:rPr lang="en-US" altLang="zh-CN" dirty="0"/>
              <a:t>T</a:t>
            </a:r>
            <a:r>
              <a:rPr lang="zh-CN" altLang="en-US" dirty="0"/>
              <a:t>中出现几次（以及在哪些位置出现）。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串</a:t>
            </a:r>
            <a:r>
              <a:rPr lang="en-US" altLang="zh-CN" dirty="0"/>
              <a:t>T</a:t>
            </a:r>
            <a:r>
              <a:rPr lang="zh-CN" altLang="en-US" dirty="0"/>
              <a:t>称为模板串，</a:t>
            </a:r>
            <a:r>
              <a:rPr lang="en-US" altLang="zh-CN" dirty="0"/>
              <a:t>S</a:t>
            </a:r>
            <a:r>
              <a:rPr lang="zh-CN" altLang="en-US" dirty="0"/>
              <a:t>称为匹配串。</a:t>
            </a:r>
            <a:endParaRPr lang="en-US" altLang="zh-CN" dirty="0"/>
          </a:p>
          <a:p>
            <a:r>
              <a:rPr lang="en-US" altLang="zh-CN" dirty="0"/>
              <a:t>n, m&lt;=10^6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892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47A44-E62C-4161-A347-16B4AB14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942D0-17EB-4DF9-A36D-DA0EF764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显然我们可以直接哈希每次提取</a:t>
            </a:r>
            <a:r>
              <a:rPr lang="en-US" altLang="zh-CN" dirty="0"/>
              <a:t>T</a:t>
            </a:r>
            <a:r>
              <a:rPr lang="zh-CN" altLang="en-US" dirty="0"/>
              <a:t>的子串哈希值看是否和</a:t>
            </a:r>
            <a:r>
              <a:rPr lang="en-US" altLang="zh-CN" dirty="0"/>
              <a:t>S</a:t>
            </a:r>
            <a:r>
              <a:rPr lang="zh-CN" altLang="en-US" dirty="0"/>
              <a:t>的相同。</a:t>
            </a:r>
            <a:endParaRPr lang="en-US" altLang="zh-CN" dirty="0"/>
          </a:p>
          <a:p>
            <a:r>
              <a:rPr lang="zh-CN" altLang="en-US" dirty="0"/>
              <a:t>但这个做法太粗鲁了，而且毕竟不是</a:t>
            </a:r>
            <a:r>
              <a:rPr lang="en-US" altLang="zh-CN" dirty="0"/>
              <a:t>100%</a:t>
            </a:r>
            <a:r>
              <a:rPr lang="zh-CN" altLang="en-US" dirty="0"/>
              <a:t>正确算法。</a:t>
            </a:r>
            <a:endParaRPr lang="en-US" altLang="zh-CN" dirty="0"/>
          </a:p>
          <a:p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073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52B13-3B93-4857-A0BB-38AB050F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F80F4-1D31-4544-A248-D189D518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定义非空串</a:t>
            </a:r>
            <a:r>
              <a:rPr lang="en-US" altLang="zh-CN" dirty="0"/>
              <a:t>t</a:t>
            </a:r>
            <a:r>
              <a:rPr lang="zh-CN" altLang="en-US" dirty="0"/>
              <a:t>是一个串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border</a:t>
            </a:r>
            <a:r>
              <a:rPr lang="zh-CN" altLang="en-US" dirty="0"/>
              <a:t>，当且仅当：</a:t>
            </a:r>
            <a:r>
              <a:rPr lang="en-US" altLang="zh-CN" dirty="0"/>
              <a:t>t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的前缀且</a:t>
            </a:r>
            <a:r>
              <a:rPr lang="en-US" altLang="zh-CN" dirty="0"/>
              <a:t>t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的后缀。</a:t>
            </a:r>
            <a:endParaRPr lang="en-US" altLang="zh-CN" dirty="0"/>
          </a:p>
          <a:p>
            <a:r>
              <a:rPr lang="zh-CN" altLang="en-US" dirty="0"/>
              <a:t>这里这个前后缀可以相交。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……KMP</a:t>
            </a:r>
            <a:r>
              <a:rPr lang="zh-CN" altLang="en-US" dirty="0"/>
              <a:t>文字叙述起来还挺麻烦的，我直接口胡就好了，反正带插图文字叙述网上一搜一片 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留了一份</a:t>
            </a:r>
            <a:r>
              <a:rPr lang="en-US" altLang="zh-CN" dirty="0" err="1"/>
              <a:t>cpp</a:t>
            </a:r>
            <a:r>
              <a:rPr lang="zh-CN" altLang="en-US" dirty="0"/>
              <a:t>在文件夹里。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34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18BA-8711-4E89-A057-DE4BD0B7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12F2D-E86C-4C0E-8A58-AB7AE4E6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的每个前缀视为一个节点，</a:t>
            </a:r>
            <a:r>
              <a:rPr lang="en-US" altLang="zh-CN" dirty="0" err="1"/>
              <a:t>nxt</a:t>
            </a:r>
            <a:r>
              <a:rPr lang="zh-CN" altLang="en-US" dirty="0"/>
              <a:t>指向视作其父节点，那么本质上这形成了一颗树，从一个点向上崩就能遍历到这个前缀的所有</a:t>
            </a:r>
            <a:r>
              <a:rPr lang="en-US" altLang="zh-CN" dirty="0"/>
              <a:t>border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这个理解可以更容易的理解一些问题，比如可持久化</a:t>
            </a:r>
            <a:r>
              <a:rPr lang="en-US" altLang="zh-CN" dirty="0"/>
              <a:t>KMP</a:t>
            </a:r>
            <a:r>
              <a:rPr lang="zh-CN" altLang="en-US" dirty="0"/>
              <a:t>（逃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当然，只是理解，大部分时间绝不需要把这棵树建出来。</a:t>
            </a:r>
          </a:p>
        </p:txBody>
      </p:sp>
    </p:spTree>
    <p:extLst>
      <p:ext uri="{BB962C8B-B14F-4D97-AF65-F5344CB8AC3E}">
        <p14:creationId xmlns:p14="http://schemas.microsoft.com/office/powerpoint/2010/main" val="89537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38CD7-40FA-4FC2-A780-1DEE875D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2ADF6-DEE9-40C6-9CF6-93DD146FE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求一个串所有前缀的所有</a:t>
            </a:r>
            <a:r>
              <a:rPr lang="en-US" altLang="zh-CN" dirty="0"/>
              <a:t>border</a:t>
            </a:r>
            <a:r>
              <a:rPr lang="zh-CN" altLang="en-US" dirty="0"/>
              <a:t>的长度之和。</a:t>
            </a:r>
          </a:p>
        </p:txBody>
      </p:sp>
    </p:spTree>
    <p:extLst>
      <p:ext uri="{BB962C8B-B14F-4D97-AF65-F5344CB8AC3E}">
        <p14:creationId xmlns:p14="http://schemas.microsoft.com/office/powerpoint/2010/main" val="9678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C981-BD94-4E9F-8AB8-F1DA3A19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A194D-E50E-498A-9EE7-C9B873E7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根据刚刚的理解，就是求所有点到根节点的权值和的和。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17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192CC-C572-48CA-8D7F-38BD0584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EC528-462F-4C2F-9C4C-45BBAA1A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4" y="1752599"/>
            <a:ext cx="10058400" cy="4924425"/>
          </a:xfrm>
        </p:spPr>
        <p:txBody>
          <a:bodyPr>
            <a:normAutofit/>
          </a:bodyPr>
          <a:lstStyle/>
          <a:p>
            <a:r>
              <a:rPr lang="zh-CN" altLang="en-US" dirty="0"/>
              <a:t>当然字符串算法还有各种黑科技，但是基本上都相当复杂，就不介绍了。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限于大家水平，今天只讲基础的部分。时间充足的话可以考虑讲一点</a:t>
            </a:r>
            <a:r>
              <a:rPr lang="en-US" altLang="zh-CN" dirty="0"/>
              <a:t>SA/SAM</a:t>
            </a:r>
            <a:r>
              <a:rPr lang="zh-CN" altLang="en-US" dirty="0"/>
              <a:t>之类的。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想冲省选需要至少掌握</a:t>
            </a:r>
            <a:r>
              <a:rPr lang="en-US" altLang="zh-CN" dirty="0"/>
              <a:t>SA</a:t>
            </a:r>
            <a:r>
              <a:rPr lang="zh-CN" altLang="en-US" dirty="0"/>
              <a:t>和</a:t>
            </a:r>
            <a:r>
              <a:rPr lang="en-US" altLang="zh-CN" dirty="0"/>
              <a:t>SAM</a:t>
            </a:r>
            <a:r>
              <a:rPr lang="zh-CN" altLang="en-US" dirty="0"/>
              <a:t>，可以考虑广义</a:t>
            </a:r>
            <a:r>
              <a:rPr lang="en-US" altLang="zh-CN" dirty="0"/>
              <a:t>SAM</a:t>
            </a:r>
            <a:r>
              <a:rPr lang="zh-CN" altLang="en-US" dirty="0"/>
              <a:t>和回文自动机，后缀树和</a:t>
            </a:r>
            <a:r>
              <a:rPr lang="en-US" altLang="zh-CN" dirty="0"/>
              <a:t>SAIS</a:t>
            </a:r>
            <a:r>
              <a:rPr lang="zh-CN" altLang="en-US" dirty="0"/>
              <a:t>不需要学。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想获得优质体验推荐记笔记</a:t>
            </a:r>
            <a:r>
              <a:rPr lang="en-US" altLang="zh-CN" dirty="0"/>
              <a:t>:(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65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3C15C-BC60-4490-9554-ECACA79F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Eg2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F9B07-F4A1-4962-9D52-B93B7968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给定一个长为</a:t>
            </a:r>
            <a:r>
              <a:rPr lang="en-US" altLang="zh-CN" dirty="0"/>
              <a:t>n</a:t>
            </a:r>
            <a:r>
              <a:rPr lang="zh-CN" altLang="en-US" dirty="0"/>
              <a:t>的字符串，对每个前缀求一个最长的</a:t>
            </a:r>
            <a:r>
              <a:rPr lang="en-US" altLang="zh-CN" dirty="0"/>
              <a:t>border</a:t>
            </a:r>
            <a:r>
              <a:rPr lang="zh-CN" altLang="en-US" dirty="0"/>
              <a:t>使其长度不超过该前缀长度的一半。要求</a:t>
            </a:r>
            <a:r>
              <a:rPr lang="en-US" altLang="zh-CN" dirty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31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39894-C343-4379-9255-C4770176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NOI2014 </a:t>
            </a:r>
            <a:r>
              <a:rPr lang="zh-CN" altLang="en-US" dirty="0"/>
              <a:t>动物园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AFCEB-4FCA-47F3-B5F4-086D0C21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本质上是得到</a:t>
            </a:r>
            <a:r>
              <a:rPr lang="en-US" altLang="zh-CN" dirty="0" err="1"/>
              <a:t>kmp</a:t>
            </a:r>
            <a:r>
              <a:rPr lang="zh-CN" altLang="en-US" dirty="0"/>
              <a:t>树后，一个点</a:t>
            </a:r>
            <a:r>
              <a:rPr lang="en-US" altLang="zh-CN" dirty="0"/>
              <a:t>x</a:t>
            </a:r>
            <a:r>
              <a:rPr lang="zh-CN" altLang="en-US" dirty="0"/>
              <a:t>的答案是其到根上路径的一个点</a:t>
            </a:r>
            <a:r>
              <a:rPr lang="en-US" altLang="zh-CN" dirty="0"/>
              <a:t>y</a:t>
            </a:r>
            <a:r>
              <a:rPr lang="zh-CN" altLang="en-US" dirty="0"/>
              <a:t>，使得</a:t>
            </a:r>
            <a:r>
              <a:rPr lang="en-US" altLang="zh-CN" dirty="0"/>
              <a:t>y</a:t>
            </a:r>
            <a:r>
              <a:rPr lang="zh-CN" altLang="en-US" dirty="0"/>
              <a:t>的权值不超过</a:t>
            </a:r>
            <a:r>
              <a:rPr lang="en-US" altLang="zh-CN" dirty="0"/>
              <a:t>x</a:t>
            </a:r>
            <a:r>
              <a:rPr lang="zh-CN" altLang="en-US" dirty="0"/>
              <a:t>的一半。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而且一个点的答案一定比其父节点要深。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可以一遍</a:t>
            </a:r>
            <a:r>
              <a:rPr lang="en-US" altLang="zh-CN" dirty="0" err="1"/>
              <a:t>dfs</a:t>
            </a:r>
            <a:r>
              <a:rPr lang="zh-CN" altLang="en-US" dirty="0"/>
              <a:t>解决。</a:t>
            </a:r>
            <a:r>
              <a:rPr lang="en-US" altLang="zh-CN" dirty="0" err="1"/>
              <a:t>dfs</a:t>
            </a:r>
            <a:r>
              <a:rPr lang="zh-CN" altLang="en-US" dirty="0"/>
              <a:t>的时候维护当前链上有哪些点以及当前点的答案是啥即可。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89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93468-0406-4F9E-9FDA-10A11F43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CA6DC-EDDB-4CEB-B0F5-3E0562B0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给定一个长为</a:t>
            </a:r>
            <a:r>
              <a:rPr lang="en-US" altLang="zh-CN" dirty="0"/>
              <a:t>n</a:t>
            </a:r>
            <a:r>
              <a:rPr lang="zh-CN" altLang="en-US" dirty="0"/>
              <a:t>的字符串</a:t>
            </a:r>
            <a:r>
              <a:rPr lang="en-US" altLang="zh-CN" dirty="0"/>
              <a:t>s</a:t>
            </a:r>
            <a:r>
              <a:rPr lang="zh-CN" altLang="en-US" dirty="0"/>
              <a:t>，求以每个字符以及缝隙为中心的回文子串的最大半径。</a:t>
            </a:r>
            <a:endParaRPr lang="en-US" altLang="zh-CN" dirty="0"/>
          </a:p>
          <a:p>
            <a:r>
              <a:rPr lang="en-US" altLang="zh-CN" dirty="0"/>
              <a:t>n&lt;=10^6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30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049C4-5A59-4E9C-AD0F-14ED38DE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5261C-65AD-4D2D-B6CD-4CDD505B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我们当然可以用</a:t>
            </a:r>
            <a:r>
              <a:rPr lang="zh-CN" altLang="en-US" strike="sngStrike" dirty="0"/>
              <a:t>哈分加二希</a:t>
            </a:r>
            <a:r>
              <a:rPr lang="zh-CN" altLang="en-US" dirty="0"/>
              <a:t>哈希加二分做到</a:t>
            </a:r>
            <a:r>
              <a:rPr lang="en-US" altLang="zh-CN" dirty="0"/>
              <a:t>O(</a:t>
            </a:r>
            <a:r>
              <a:rPr lang="en-US" altLang="zh-CN" dirty="0" err="1"/>
              <a:t>nlgn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但这太粗鲁了。</a:t>
            </a:r>
            <a:endParaRPr lang="en-US" altLang="zh-CN" dirty="0"/>
          </a:p>
          <a:p>
            <a:r>
              <a:rPr lang="zh-CN" altLang="en-US" dirty="0"/>
              <a:t>这个算法也挺绕的，而且没有理解了之后会有额外好处的地方。</a:t>
            </a:r>
            <a:endParaRPr lang="en-US" altLang="zh-CN" dirty="0"/>
          </a:p>
          <a:p>
            <a:r>
              <a:rPr lang="zh-CN" altLang="en-US" dirty="0"/>
              <a:t>简单了解，能自己推出来写出来即可。</a:t>
            </a:r>
            <a:endParaRPr lang="en-US" altLang="zh-CN" dirty="0"/>
          </a:p>
          <a:p>
            <a:r>
              <a:rPr lang="en-US" altLang="zh-CN" strike="sngStrike" dirty="0" err="1"/>
              <a:t>ckw</a:t>
            </a:r>
            <a:r>
              <a:rPr lang="zh-CN" altLang="en-US" strike="sngStrike" dirty="0"/>
              <a:t>的口胡时间</a:t>
            </a:r>
          </a:p>
        </p:txBody>
      </p:sp>
    </p:spTree>
    <p:extLst>
      <p:ext uri="{BB962C8B-B14F-4D97-AF65-F5344CB8AC3E}">
        <p14:creationId xmlns:p14="http://schemas.microsoft.com/office/powerpoint/2010/main" val="358643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15613-6A86-4CCA-A789-F40B5300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97251-A1F5-4105-958C-B3D8FD6F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又名踹树，顾名思义是当你不会做字符串的时候通过狠踹一颗树来获得增幅。</a:t>
            </a:r>
            <a:endParaRPr lang="en-US" altLang="zh-CN" strike="sngStrike" dirty="0"/>
          </a:p>
          <a:p>
            <a:r>
              <a:rPr lang="zh-CN" altLang="en-US" dirty="0"/>
              <a:t>好吧真实又名字典树。</a:t>
            </a:r>
            <a:endParaRPr lang="en-US" altLang="zh-CN" dirty="0"/>
          </a:p>
          <a:p>
            <a:r>
              <a:rPr lang="zh-CN" altLang="en-US" dirty="0"/>
              <a:t>非常简单且好理解。</a:t>
            </a:r>
            <a:endParaRPr lang="en-US" altLang="zh-CN" dirty="0"/>
          </a:p>
          <a:p>
            <a:r>
              <a:rPr lang="zh-CN" altLang="en-US" strike="sngStrike" dirty="0"/>
              <a:t>又到了喜闻乐见的</a:t>
            </a:r>
            <a:r>
              <a:rPr lang="en-US" altLang="zh-CN" strike="sngStrike" dirty="0" err="1"/>
              <a:t>ckw</a:t>
            </a:r>
            <a:r>
              <a:rPr lang="zh-CN" altLang="en-US" strike="sngStrike" dirty="0"/>
              <a:t>口胡时间了</a:t>
            </a:r>
          </a:p>
        </p:txBody>
      </p:sp>
    </p:spTree>
    <p:extLst>
      <p:ext uri="{BB962C8B-B14F-4D97-AF65-F5344CB8AC3E}">
        <p14:creationId xmlns:p14="http://schemas.microsoft.com/office/powerpoint/2010/main" val="1370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BAC78-E0A3-4925-82B0-D7DEB390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DD870-49A8-4CF4-8EBB-E3B259F2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比如给定若干串每次询问两两是否相同就可以直接看其对应</a:t>
            </a:r>
            <a:r>
              <a:rPr lang="en-US" altLang="zh-CN" dirty="0" err="1"/>
              <a:t>Trie</a:t>
            </a:r>
            <a:r>
              <a:rPr lang="zh-CN" altLang="en-US" dirty="0"/>
              <a:t>上是否是同一个点。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Trie</a:t>
            </a:r>
            <a:r>
              <a:rPr lang="zh-CN" altLang="en-US" dirty="0"/>
              <a:t>树还可以解决许多非字符串问题</a:t>
            </a:r>
            <a:r>
              <a:rPr lang="zh-CN" altLang="en-US" strike="sngStrike" dirty="0"/>
              <a:t>比如可以用</a:t>
            </a:r>
            <a:r>
              <a:rPr lang="en-US" altLang="zh-CN" strike="sngStrike" dirty="0" err="1"/>
              <a:t>Trie</a:t>
            </a:r>
            <a:r>
              <a:rPr lang="zh-CN" altLang="en-US" strike="sngStrike" dirty="0"/>
              <a:t>代替平衡树常数极小过原</a:t>
            </a:r>
            <a:r>
              <a:rPr lang="en-US" altLang="zh-CN" strike="sngStrike" dirty="0" err="1"/>
              <a:t>bzoj</a:t>
            </a:r>
            <a:r>
              <a:rPr lang="zh-CN" altLang="en-US" strike="sngStrike" dirty="0"/>
              <a:t>那个平衡术板子题是各类平衡树中基本上是最快的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22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99DF3-B68C-4AD3-9202-7282D91A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3DA61-C1AD-4987-B715-0258BA0E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另外在</a:t>
            </a:r>
            <a:r>
              <a:rPr lang="en-US" altLang="zh-CN" dirty="0" err="1"/>
              <a:t>Trie</a:t>
            </a:r>
            <a:r>
              <a:rPr lang="zh-CN" altLang="en-US" dirty="0"/>
              <a:t>上，两个字符串的最长公共前缀</a:t>
            </a:r>
            <a:r>
              <a:rPr lang="en-US" altLang="zh-CN" dirty="0"/>
              <a:t>(LCP</a:t>
            </a:r>
            <a:r>
              <a:rPr lang="zh-CN" altLang="en-US" dirty="0"/>
              <a:t>，</a:t>
            </a:r>
            <a:r>
              <a:rPr lang="en-US" altLang="zh-CN"/>
              <a:t>Longest </a:t>
            </a:r>
            <a:r>
              <a:rPr lang="en-US" altLang="zh-CN" dirty="0"/>
              <a:t>Common Prefix)</a:t>
            </a:r>
            <a:r>
              <a:rPr lang="zh-CN" altLang="en-US" dirty="0"/>
              <a:t>就是两个点</a:t>
            </a:r>
            <a:r>
              <a:rPr lang="en-US" altLang="zh-CN" dirty="0"/>
              <a:t>LCA</a:t>
            </a:r>
            <a:r>
              <a:rPr lang="zh-CN" altLang="en-US" dirty="0"/>
              <a:t>所对应的点。</a:t>
            </a:r>
          </a:p>
        </p:txBody>
      </p:sp>
    </p:spTree>
    <p:extLst>
      <p:ext uri="{BB962C8B-B14F-4D97-AF65-F5344CB8AC3E}">
        <p14:creationId xmlns:p14="http://schemas.microsoft.com/office/powerpoint/2010/main" val="21464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9B0B5-C9AC-4115-AF1D-7545D676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8EFAE-F14D-4EB7-AAE9-E260232B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有些时候，我们也可以将数字看作一个二进制数，或者输一个由</a:t>
            </a:r>
            <a:r>
              <a:rPr lang="en-US" altLang="zh-CN" dirty="0"/>
              <a:t>0/1</a:t>
            </a:r>
            <a:r>
              <a:rPr lang="zh-CN" altLang="en-US" dirty="0"/>
              <a:t>组成的定长字符串，来解决一些问题。</a:t>
            </a:r>
          </a:p>
        </p:txBody>
      </p:sp>
    </p:spTree>
    <p:extLst>
      <p:ext uri="{BB962C8B-B14F-4D97-AF65-F5344CB8AC3E}">
        <p14:creationId xmlns:p14="http://schemas.microsoft.com/office/powerpoint/2010/main" val="61394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4C1C9-10DA-484E-9E8A-452F2880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</a:t>
            </a:r>
            <a:r>
              <a:rPr lang="en-US" altLang="zh-CN" dirty="0" err="1"/>
              <a:t>Eg</a:t>
            </a:r>
            <a:r>
              <a:rPr lang="en-US" altLang="zh-CN" dirty="0"/>
              <a:t> pre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D3F7D-5ACC-4F52-B019-C076396A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两列数 </a:t>
            </a:r>
            <a:r>
              <a:rPr lang="en-US" altLang="zh-CN" dirty="0"/>
              <a:t>a1~an,b1~bm</a:t>
            </a:r>
            <a:r>
              <a:rPr lang="zh-CN" altLang="en-US" dirty="0"/>
              <a:t>，求</a:t>
            </a:r>
            <a:r>
              <a:rPr lang="en-US" altLang="zh-CN" dirty="0" err="1"/>
              <a:t>ai+bj</a:t>
            </a:r>
            <a:r>
              <a:rPr lang="zh-CN" altLang="en-US" dirty="0"/>
              <a:t>的第</a:t>
            </a:r>
            <a:r>
              <a:rPr lang="en-US" altLang="zh-CN" dirty="0"/>
              <a:t>k</a:t>
            </a:r>
            <a:r>
              <a:rPr lang="zh-CN" altLang="en-US" dirty="0"/>
              <a:t>大，</a:t>
            </a:r>
            <a:r>
              <a:rPr lang="en-US" altLang="zh-CN" dirty="0" err="1"/>
              <a:t>n,m,k</a:t>
            </a:r>
            <a:r>
              <a:rPr lang="en-US" altLang="zh-CN" dirty="0"/>
              <a:t>&lt;=1e5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517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3ECAD-5762-4D48-956C-9E336B1D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266700"/>
            <a:ext cx="10058402" cy="1219200"/>
          </a:xfrm>
        </p:spPr>
        <p:txBody>
          <a:bodyPr/>
          <a:lstStyle/>
          <a:p>
            <a:r>
              <a:rPr lang="en-US" altLang="zh-CN" dirty="0" err="1"/>
              <a:t>Eg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BFD8C-0B37-425B-92CE-7F50D625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个数，两个不同的数的异或的前</a:t>
            </a:r>
            <a:r>
              <a:rPr lang="en-US" altLang="zh-CN" dirty="0"/>
              <a:t>k</a:t>
            </a:r>
            <a:r>
              <a:rPr lang="zh-CN" altLang="en-US" dirty="0"/>
              <a:t>大。</a:t>
            </a:r>
            <a:r>
              <a:rPr lang="en-US" altLang="zh-CN" dirty="0"/>
              <a:t>n, k&lt;=100000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5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F2198-8046-431C-9941-92A52336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一些相关代码实现技巧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22CAF-FAEB-42F8-A495-C6C49F3D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除了打暴力不要用</a:t>
            </a:r>
            <a:r>
              <a:rPr lang="en-US" altLang="zh-CN" dirty="0"/>
              <a:t>string</a:t>
            </a:r>
          </a:p>
          <a:p>
            <a:r>
              <a:rPr lang="en-US" altLang="zh-CN" dirty="0"/>
              <a:t>char s[1000];</a:t>
            </a:r>
          </a:p>
          <a:p>
            <a:r>
              <a:rPr lang="zh-CN" altLang="en-US" dirty="0"/>
              <a:t>不习惯下表从</a:t>
            </a:r>
            <a:r>
              <a:rPr lang="en-US" altLang="zh-CN" dirty="0"/>
              <a:t>0</a:t>
            </a:r>
            <a:r>
              <a:rPr lang="zh-CN" altLang="en-US" dirty="0"/>
              <a:t>开始？可以用下面的方式从</a:t>
            </a:r>
            <a:r>
              <a:rPr lang="en-US" altLang="zh-CN" dirty="0"/>
              <a:t>s[1]</a:t>
            </a:r>
            <a:r>
              <a:rPr lang="zh-CN" altLang="en-US" dirty="0"/>
              <a:t>开始：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n=</a:t>
            </a:r>
            <a:r>
              <a:rPr lang="en-US" altLang="zh-CN" dirty="0" err="1"/>
              <a:t>strlen</a:t>
            </a:r>
            <a:r>
              <a:rPr lang="en-US" altLang="zh-CN" dirty="0"/>
              <a:t>(s+1);</a:t>
            </a:r>
          </a:p>
          <a:p>
            <a:endParaRPr lang="en-US" altLang="zh-CN" dirty="0"/>
          </a:p>
          <a:p>
            <a:r>
              <a:rPr lang="zh-CN" altLang="en-US" dirty="0"/>
              <a:t>如果读入</a:t>
            </a:r>
            <a:r>
              <a:rPr lang="en-US" altLang="zh-CN" dirty="0"/>
              <a:t>m</a:t>
            </a:r>
            <a:r>
              <a:rPr lang="zh-CN" altLang="en-US" dirty="0"/>
              <a:t>个字符串，总长</a:t>
            </a:r>
            <a:r>
              <a:rPr lang="en-US" altLang="zh-CN" dirty="0"/>
              <a:t>&lt;=10^5</a:t>
            </a:r>
            <a:r>
              <a:rPr lang="zh-CN" altLang="en-US" dirty="0"/>
              <a:t>但是每个字符串的长度不能保证，可以类似如下方式避免动态指针：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44D241-50AA-485B-9198-C63AC953D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58" y="2913060"/>
            <a:ext cx="5308642" cy="6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7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0FB11-4CF4-4933-A9EA-E5BB9AD2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E4892-24E8-4280-875E-DD56AF57C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首先允许自己异或自己以及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]^a[j]</a:t>
            </a:r>
            <a:r>
              <a:rPr lang="zh-CN" altLang="en-US" dirty="0"/>
              <a:t>和</a:t>
            </a:r>
            <a:r>
              <a:rPr lang="en-US" altLang="zh-CN" dirty="0"/>
              <a:t>a[j]^a[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看作两对，</a:t>
            </a:r>
            <a:r>
              <a:rPr lang="en-US" altLang="zh-CN" dirty="0"/>
              <a:t>k</a:t>
            </a:r>
            <a:r>
              <a:rPr lang="zh-CN" altLang="en-US" dirty="0"/>
              <a:t>变成</a:t>
            </a:r>
            <a:r>
              <a:rPr lang="en-US" altLang="zh-CN" dirty="0"/>
              <a:t>2k+n</a:t>
            </a:r>
            <a:r>
              <a:rPr lang="zh-CN" altLang="en-US" dirty="0"/>
              <a:t>，好处是可以把每个数字看作</a:t>
            </a:r>
            <a:r>
              <a:rPr lang="en-US" altLang="zh-CN" dirty="0"/>
              <a:t>A</a:t>
            </a:r>
            <a:r>
              <a:rPr lang="zh-CN" altLang="en-US" dirty="0"/>
              <a:t>，然后和</a:t>
            </a:r>
            <a:r>
              <a:rPr lang="en-US" altLang="zh-CN" dirty="0"/>
              <a:t>a[1]~a[n]</a:t>
            </a:r>
            <a:r>
              <a:rPr lang="zh-CN" altLang="en-US" dirty="0"/>
              <a:t>异或，最后统计。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考虑对于</a:t>
            </a:r>
            <a:r>
              <a:rPr lang="en-US" altLang="zh-CN" dirty="0"/>
              <a:t>A</a:t>
            </a:r>
            <a:r>
              <a:rPr lang="zh-CN" altLang="en-US" dirty="0"/>
              <a:t>如何直到和</a:t>
            </a:r>
            <a:r>
              <a:rPr lang="en-US" altLang="zh-CN" dirty="0"/>
              <a:t>a[1]~a[n]</a:t>
            </a:r>
            <a:r>
              <a:rPr lang="zh-CN" altLang="en-US" dirty="0"/>
              <a:t>异或出来的前</a:t>
            </a:r>
            <a:r>
              <a:rPr lang="en-US" altLang="zh-CN" dirty="0"/>
              <a:t>k</a:t>
            </a:r>
            <a:r>
              <a:rPr lang="zh-CN" altLang="en-US" dirty="0"/>
              <a:t>小，显然建</a:t>
            </a:r>
            <a:r>
              <a:rPr lang="en-US" altLang="zh-CN" dirty="0" err="1"/>
              <a:t>Trie</a:t>
            </a:r>
            <a:r>
              <a:rPr lang="zh-CN" altLang="en-US" dirty="0"/>
              <a:t>跑一跑就可以了。而且显然是可以依次直到第</a:t>
            </a:r>
            <a:r>
              <a:rPr lang="en-US" altLang="zh-CN" dirty="0"/>
              <a:t>1</a:t>
            </a:r>
            <a:r>
              <a:rPr lang="zh-CN" altLang="en-US" dirty="0"/>
              <a:t>小，第</a:t>
            </a:r>
            <a:r>
              <a:rPr lang="en-US" altLang="zh-CN" dirty="0"/>
              <a:t>2</a:t>
            </a:r>
            <a:r>
              <a:rPr lang="zh-CN" altLang="en-US" dirty="0"/>
              <a:t>小，第</a:t>
            </a:r>
            <a:r>
              <a:rPr lang="en-US" altLang="zh-CN" dirty="0"/>
              <a:t>3</a:t>
            </a:r>
            <a:r>
              <a:rPr lang="zh-CN" altLang="en-US" dirty="0"/>
              <a:t>小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那么类似那个求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]+b[j]</a:t>
            </a:r>
            <a:r>
              <a:rPr lang="zh-CN" altLang="en-US" dirty="0"/>
              <a:t>的第</a:t>
            </a:r>
            <a:r>
              <a:rPr lang="en-US" altLang="zh-CN" dirty="0"/>
              <a:t>k</a:t>
            </a:r>
            <a:r>
              <a:rPr lang="zh-CN" altLang="en-US" dirty="0"/>
              <a:t>小的做法，直接用一个堆维护即</a:t>
            </a:r>
            <a:r>
              <a:rPr lang="zh-CN" altLang="en-US"/>
              <a:t>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65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6576-55D9-4525-AF9F-41B929C2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814A7-F9F7-49AB-B133-7385727A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考虑一个</a:t>
            </a:r>
            <a:r>
              <a:rPr lang="en-US" altLang="zh-CN" dirty="0"/>
              <a:t>KMP</a:t>
            </a:r>
            <a:r>
              <a:rPr lang="zh-CN" altLang="en-US" dirty="0"/>
              <a:t>的</a:t>
            </a:r>
            <a:r>
              <a:rPr lang="en-US" altLang="zh-CN" dirty="0"/>
              <a:t>EX</a:t>
            </a:r>
            <a:r>
              <a:rPr lang="zh-CN" altLang="en-US" dirty="0"/>
              <a:t>版本。</a:t>
            </a:r>
            <a:endParaRPr lang="en-US" altLang="zh-CN" dirty="0"/>
          </a:p>
          <a:p>
            <a:r>
              <a:rPr lang="zh-CN" altLang="en-US" dirty="0"/>
              <a:t>给定一个模板串</a:t>
            </a:r>
            <a:r>
              <a:rPr lang="en-US" altLang="zh-CN" dirty="0"/>
              <a:t>T</a:t>
            </a:r>
            <a:r>
              <a:rPr lang="zh-CN" altLang="en-US" dirty="0"/>
              <a:t>，和</a:t>
            </a:r>
            <a:r>
              <a:rPr lang="zh-CN" altLang="en-US" b="1" dirty="0"/>
              <a:t>若干</a:t>
            </a:r>
            <a:r>
              <a:rPr lang="zh-CN" altLang="en-US" dirty="0"/>
              <a:t>匹配串</a:t>
            </a:r>
            <a:r>
              <a:rPr lang="en-US" altLang="zh-CN" dirty="0"/>
              <a:t>S1~Sm</a:t>
            </a:r>
            <a:r>
              <a:rPr lang="zh-CN" altLang="en-US" dirty="0"/>
              <a:t>，对每个</a:t>
            </a:r>
            <a:r>
              <a:rPr lang="en-US" altLang="zh-CN" dirty="0"/>
              <a:t>Si</a:t>
            </a:r>
            <a:r>
              <a:rPr lang="zh-CN" altLang="en-US" dirty="0"/>
              <a:t>询问其在</a:t>
            </a:r>
            <a:r>
              <a:rPr lang="en-US" altLang="zh-CN" dirty="0"/>
              <a:t>T</a:t>
            </a:r>
            <a:r>
              <a:rPr lang="zh-CN" altLang="en-US" dirty="0"/>
              <a:t>中出现几次。</a:t>
            </a:r>
            <a:r>
              <a:rPr lang="en-US" altLang="zh-CN" dirty="0"/>
              <a:t>|T|&lt;=100000</a:t>
            </a:r>
            <a:r>
              <a:rPr lang="zh-CN" altLang="en-US" dirty="0"/>
              <a:t>，</a:t>
            </a:r>
            <a:r>
              <a:rPr lang="en-US" altLang="zh-CN" dirty="0"/>
              <a:t>Si</a:t>
            </a:r>
            <a:r>
              <a:rPr lang="zh-CN" altLang="en-US" dirty="0"/>
              <a:t>总长</a:t>
            </a:r>
            <a:r>
              <a:rPr lang="en-US" altLang="zh-CN" dirty="0"/>
              <a:t>&lt;=100000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4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9210F-57BA-4A3A-9E76-44BFD3A8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15942-2F23-4D50-B1F7-7865FE0A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考虑把</a:t>
            </a:r>
            <a:r>
              <a:rPr lang="en-US" altLang="zh-CN" dirty="0"/>
              <a:t>S</a:t>
            </a:r>
            <a:r>
              <a:rPr lang="zh-CN" altLang="en-US" dirty="0"/>
              <a:t>放到一块建类似</a:t>
            </a:r>
            <a:r>
              <a:rPr lang="en-US" altLang="zh-CN" dirty="0" err="1"/>
              <a:t>nxt</a:t>
            </a:r>
            <a:r>
              <a:rPr lang="zh-CN" altLang="en-US" dirty="0"/>
              <a:t>一样的东西（在</a:t>
            </a:r>
            <a:r>
              <a:rPr lang="en-US" altLang="zh-CN" dirty="0"/>
              <a:t>AC</a:t>
            </a:r>
            <a:r>
              <a:rPr lang="zh-CN" altLang="en-US" dirty="0"/>
              <a:t>自动机中叫</a:t>
            </a:r>
            <a:r>
              <a:rPr lang="en-US" altLang="zh-CN" dirty="0"/>
              <a:t>fail</a:t>
            </a:r>
            <a:r>
              <a:rPr lang="zh-CN" altLang="en-US" dirty="0"/>
              <a:t>指针）</a:t>
            </a:r>
            <a:endParaRPr lang="en-US" altLang="zh-CN" dirty="0"/>
          </a:p>
          <a:p>
            <a:r>
              <a:rPr lang="zh-CN" altLang="en-US" dirty="0"/>
              <a:t>先将</a:t>
            </a:r>
            <a:r>
              <a:rPr lang="en-US" altLang="zh-CN" dirty="0"/>
              <a:t>S</a:t>
            </a:r>
            <a:r>
              <a:rPr lang="zh-CN" altLang="en-US" dirty="0"/>
              <a:t>建</a:t>
            </a:r>
            <a:r>
              <a:rPr lang="en-US" altLang="zh-CN" dirty="0" err="1"/>
              <a:t>Trie</a:t>
            </a:r>
            <a:r>
              <a:rPr lang="zh-CN" altLang="en-US" dirty="0"/>
              <a:t>，考虑在</a:t>
            </a:r>
            <a:r>
              <a:rPr lang="en-US" altLang="zh-CN" dirty="0" err="1"/>
              <a:t>Trie</a:t>
            </a:r>
            <a:r>
              <a:rPr lang="zh-CN" altLang="en-US" dirty="0"/>
              <a:t>上运行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当遇到无法匹配的情况时，希望找到</a:t>
            </a:r>
            <a:r>
              <a:rPr lang="en-US" altLang="zh-CN" dirty="0"/>
              <a:t>T</a:t>
            </a:r>
            <a:r>
              <a:rPr lang="zh-CN" altLang="en-US" dirty="0"/>
              <a:t>已匹配部分的一个最长后缀，使得这个后缀也是某个</a:t>
            </a:r>
            <a:r>
              <a:rPr lang="en-US" altLang="zh-CN" dirty="0"/>
              <a:t>S</a:t>
            </a:r>
            <a:r>
              <a:rPr lang="zh-CN" altLang="en-US" dirty="0"/>
              <a:t>的前缀。注意这里实际上和</a:t>
            </a:r>
            <a:r>
              <a:rPr lang="en-US" altLang="zh-CN" dirty="0"/>
              <a:t>T</a:t>
            </a:r>
            <a:r>
              <a:rPr lang="zh-CN" altLang="en-US" dirty="0"/>
              <a:t>无关，我们只需要对</a:t>
            </a:r>
            <a:r>
              <a:rPr lang="en-US" altLang="zh-CN" dirty="0" err="1"/>
              <a:t>Trie</a:t>
            </a:r>
            <a:r>
              <a:rPr lang="zh-CN" altLang="en-US" dirty="0"/>
              <a:t>上每个节点对应的字符串做这件事情即可。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换句话说，我们要对每个点找到其最长后缀也是某个</a:t>
            </a:r>
            <a:r>
              <a:rPr lang="en-US" altLang="zh-CN" dirty="0"/>
              <a:t>S</a:t>
            </a:r>
            <a:r>
              <a:rPr lang="zh-CN" altLang="en-US" dirty="0"/>
              <a:t>的前缀，而</a:t>
            </a:r>
            <a:r>
              <a:rPr lang="en-US" altLang="zh-CN" dirty="0"/>
              <a:t>S</a:t>
            </a:r>
            <a:r>
              <a:rPr lang="zh-CN" altLang="en-US" dirty="0"/>
              <a:t>的前缀必然对应</a:t>
            </a:r>
            <a:r>
              <a:rPr lang="en-US" altLang="zh-CN" dirty="0" err="1"/>
              <a:t>Trie</a:t>
            </a:r>
            <a:r>
              <a:rPr lang="zh-CN" altLang="en-US" dirty="0"/>
              <a:t>上一个点，或者说我们需要找到一个失配节点</a:t>
            </a:r>
            <a:r>
              <a:rPr lang="en-US" altLang="zh-CN" dirty="0"/>
              <a:t>(fail)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169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50B69-E62F-4105-BD44-53B0B57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EB57D-1852-4482-ACDB-D9E559298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具体的找法用一个</a:t>
            </a:r>
            <a:r>
              <a:rPr lang="en-US" altLang="zh-CN" dirty="0" err="1"/>
              <a:t>bfs</a:t>
            </a:r>
            <a:r>
              <a:rPr lang="zh-CN" altLang="en-US" dirty="0"/>
              <a:t>就能实现。</a:t>
            </a:r>
            <a:endParaRPr lang="en-US" altLang="zh-CN" dirty="0"/>
          </a:p>
          <a:p>
            <a:r>
              <a:rPr lang="zh-CN" altLang="en-US" dirty="0"/>
              <a:t>除了一些特殊情况，一个点的</a:t>
            </a:r>
            <a:r>
              <a:rPr lang="en-US" altLang="zh-CN" dirty="0"/>
              <a:t>fail</a:t>
            </a:r>
            <a:r>
              <a:rPr lang="zh-CN" altLang="en-US" dirty="0"/>
              <a:t>，就是其</a:t>
            </a:r>
            <a:r>
              <a:rPr lang="en-US" altLang="zh-CN" dirty="0"/>
              <a:t>fa</a:t>
            </a:r>
            <a:r>
              <a:rPr lang="zh-CN" altLang="en-US" dirty="0"/>
              <a:t>的</a:t>
            </a:r>
            <a:r>
              <a:rPr lang="en-US" altLang="zh-CN" dirty="0"/>
              <a:t>fail</a:t>
            </a:r>
            <a:r>
              <a:rPr lang="zh-CN" altLang="en-US" dirty="0"/>
              <a:t>的对应子节点（如果有的话）。没有的话就继续跳</a:t>
            </a:r>
            <a:r>
              <a:rPr lang="en-US" altLang="zh-CN" dirty="0"/>
              <a:t>fail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可以证明这样做的复杂度是正确的。</a:t>
            </a:r>
            <a:endParaRPr lang="en-US" altLang="zh-CN" dirty="0"/>
          </a:p>
          <a:p>
            <a:r>
              <a:rPr lang="zh-CN" altLang="en-US" dirty="0"/>
              <a:t>匹配</a:t>
            </a:r>
            <a:r>
              <a:rPr lang="en-US" altLang="zh-CN" dirty="0"/>
              <a:t>T</a:t>
            </a:r>
            <a:r>
              <a:rPr lang="zh-CN" altLang="en-US" dirty="0"/>
              <a:t>的时候，就用</a:t>
            </a:r>
            <a:r>
              <a:rPr lang="en-US" altLang="zh-CN" dirty="0"/>
              <a:t>T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上面跑，每次失配就沿着</a:t>
            </a:r>
            <a:r>
              <a:rPr lang="en-US" altLang="zh-CN" dirty="0"/>
              <a:t>fail</a:t>
            </a:r>
            <a:r>
              <a:rPr lang="zh-CN" altLang="en-US" dirty="0"/>
              <a:t>指针向上跳直到可以继续匹配为止。</a:t>
            </a:r>
            <a:endParaRPr lang="en-US" altLang="zh-CN" dirty="0"/>
          </a:p>
          <a:p>
            <a:r>
              <a:rPr lang="zh-CN" altLang="en-US" dirty="0"/>
              <a:t>这样复杂度显然是线性的。</a:t>
            </a:r>
          </a:p>
        </p:txBody>
      </p:sp>
    </p:spTree>
    <p:extLst>
      <p:ext uri="{BB962C8B-B14F-4D97-AF65-F5344CB8AC3E}">
        <p14:creationId xmlns:p14="http://schemas.microsoft.com/office/powerpoint/2010/main" val="157966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B527C-6E41-41B0-A3E1-1CA3EC61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0F7C0-7C89-4B22-B024-B6AAB8FD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一个需要注意的问题是，一个点对应字符串出现次数需要统计子树和。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 err="1"/>
              <a:t>abcd</a:t>
            </a:r>
            <a:r>
              <a:rPr lang="zh-CN" altLang="en-US" dirty="0"/>
              <a:t>对应节点被出现一次，那么</a:t>
            </a:r>
            <a:r>
              <a:rPr lang="en-US" altLang="zh-CN" dirty="0" err="1"/>
              <a:t>bcd</a:t>
            </a:r>
            <a:r>
              <a:rPr lang="zh-CN" altLang="en-US" dirty="0"/>
              <a:t>，</a:t>
            </a:r>
            <a:r>
              <a:rPr lang="en-US" altLang="zh-CN" dirty="0"/>
              <a:t>cd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都要出现一次。</a:t>
            </a:r>
          </a:p>
        </p:txBody>
      </p:sp>
    </p:spTree>
    <p:extLst>
      <p:ext uri="{BB962C8B-B14F-4D97-AF65-F5344CB8AC3E}">
        <p14:creationId xmlns:p14="http://schemas.microsoft.com/office/powerpoint/2010/main" val="254310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D5C99-D701-4333-9E8F-AD66BCE2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67D1-8BAA-41CD-BCF6-CFD2B3D24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直接如此实现会有常数上的劣势。</a:t>
            </a:r>
            <a:endParaRPr lang="en-US" altLang="zh-CN" dirty="0"/>
          </a:p>
          <a:p>
            <a:r>
              <a:rPr lang="zh-CN" altLang="en-US" dirty="0"/>
              <a:t>一个显著的改进方法是：一个点的</a:t>
            </a:r>
            <a:r>
              <a:rPr lang="en-US" altLang="zh-CN" dirty="0" err="1"/>
              <a:t>ch</a:t>
            </a:r>
            <a:r>
              <a:rPr lang="en-US" altLang="zh-CN" dirty="0"/>
              <a:t>[c]</a:t>
            </a:r>
            <a:r>
              <a:rPr lang="zh-CN" altLang="en-US" dirty="0"/>
              <a:t>等于其对应儿子，若该点有</a:t>
            </a:r>
            <a:r>
              <a:rPr lang="en-US" altLang="zh-CN" dirty="0"/>
              <a:t>c</a:t>
            </a:r>
            <a:r>
              <a:rPr lang="zh-CN" altLang="en-US" dirty="0"/>
              <a:t>的出边；否则这个点的</a:t>
            </a:r>
            <a:r>
              <a:rPr lang="en-US" altLang="zh-CN" dirty="0" err="1"/>
              <a:t>ch</a:t>
            </a:r>
            <a:r>
              <a:rPr lang="en-US" altLang="zh-CN" dirty="0"/>
              <a:t>[c]=</a:t>
            </a:r>
            <a:r>
              <a:rPr lang="zh-CN" altLang="en-US" dirty="0"/>
              <a:t>发生失配时最终转移到的点。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只需要在求</a:t>
            </a:r>
            <a:r>
              <a:rPr lang="en-US" altLang="zh-CN" dirty="0"/>
              <a:t>fail</a:t>
            </a:r>
            <a:r>
              <a:rPr lang="zh-CN" altLang="en-US" dirty="0"/>
              <a:t>的时候，对于第二种情况（假设当前是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r>
              <a:rPr lang="en-US" altLang="zh-CN" dirty="0" err="1"/>
              <a:t>ch</a:t>
            </a:r>
            <a:r>
              <a:rPr lang="en-US" altLang="zh-CN" dirty="0"/>
              <a:t>[x][c]=</a:t>
            </a:r>
            <a:r>
              <a:rPr lang="en-US" altLang="zh-CN" dirty="0" err="1"/>
              <a:t>ch</a:t>
            </a:r>
            <a:r>
              <a:rPr lang="en-US" altLang="zh-CN" dirty="0"/>
              <a:t>[fail[fa[x]]][c]</a:t>
            </a:r>
            <a:r>
              <a:rPr lang="zh-CN" altLang="en-US" dirty="0"/>
              <a:t>即可，注意特判根节点周围的一圈点。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这样能显著优化常数，而且在做另一些问题是能简化问题。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53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1D7D2-1A0E-425E-9DD6-EFA33C19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8424C-10BC-4DF8-A471-EC3A7FEC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个带通配符</a:t>
            </a:r>
            <a:r>
              <a:rPr lang="en-US" altLang="zh-CN" dirty="0"/>
              <a:t>#</a:t>
            </a:r>
            <a:r>
              <a:rPr lang="zh-CN" altLang="en-US" dirty="0"/>
              <a:t>的字符串，问这些字符串是否能两两匹配。</a:t>
            </a:r>
            <a:endParaRPr lang="en-US" altLang="zh-CN" dirty="0"/>
          </a:p>
          <a:p>
            <a:r>
              <a:rPr lang="zh-CN" altLang="en-US" dirty="0"/>
              <a:t>本题中通配符</a:t>
            </a:r>
            <a:r>
              <a:rPr lang="en-US" altLang="zh-CN" dirty="0"/>
              <a:t>#</a:t>
            </a:r>
            <a:r>
              <a:rPr lang="zh-CN" altLang="en-US" dirty="0"/>
              <a:t>可以视为任意长度的任意字符串（包含空串</a:t>
            </a:r>
            <a:endParaRPr lang="en-US" altLang="zh-CN" dirty="0"/>
          </a:p>
          <a:p>
            <a:r>
              <a:rPr lang="en-US" altLang="zh-CN" dirty="0"/>
              <a:t>1e5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13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AA710-EAA1-4C3D-8CF0-DDF2240C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HNOI2014</a:t>
            </a:r>
            <a:r>
              <a:rPr lang="zh-CN" altLang="en-US" dirty="0"/>
              <a:t>抄卡组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C409A-EF52-45A7-8835-0494297D8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考虑如果</a:t>
            </a:r>
            <a:r>
              <a:rPr lang="en-US" altLang="zh-CN" dirty="0"/>
              <a:t>n</a:t>
            </a:r>
            <a:r>
              <a:rPr lang="zh-CN" altLang="en-US" dirty="0"/>
              <a:t>个串中至少有一个不含</a:t>
            </a:r>
            <a:r>
              <a:rPr lang="en-US" altLang="zh-CN" dirty="0"/>
              <a:t>#</a:t>
            </a:r>
            <a:r>
              <a:rPr lang="zh-CN" altLang="en-US" dirty="0"/>
              <a:t>（假设是</a:t>
            </a:r>
            <a:r>
              <a:rPr lang="en-US" altLang="zh-CN" dirty="0"/>
              <a:t>T</a:t>
            </a:r>
            <a:r>
              <a:rPr lang="zh-CN" altLang="en-US" dirty="0"/>
              <a:t>），那么所有串都要等于这个串，问题转为判断一个含</a:t>
            </a:r>
            <a:r>
              <a:rPr lang="en-US" altLang="zh-CN" dirty="0"/>
              <a:t>#</a:t>
            </a:r>
            <a:r>
              <a:rPr lang="zh-CN" altLang="en-US" dirty="0"/>
              <a:t>的串和一个不含</a:t>
            </a:r>
            <a:r>
              <a:rPr lang="en-US" altLang="zh-CN" dirty="0"/>
              <a:t>#</a:t>
            </a:r>
            <a:r>
              <a:rPr lang="zh-CN" altLang="en-US" dirty="0"/>
              <a:t>的串能否匹配。</a:t>
            </a:r>
            <a:endParaRPr lang="en-US" altLang="zh-CN" dirty="0"/>
          </a:p>
          <a:p>
            <a:r>
              <a:rPr lang="zh-CN" altLang="en-US" dirty="0"/>
              <a:t>假设含通配符的串是</a:t>
            </a:r>
            <a:r>
              <a:rPr lang="en-US" altLang="zh-CN" dirty="0"/>
              <a:t>S=A#B#C#D#E</a:t>
            </a:r>
          </a:p>
          <a:p>
            <a:r>
              <a:rPr lang="zh-CN" altLang="en-US" dirty="0"/>
              <a:t>显然需要</a:t>
            </a:r>
            <a:r>
              <a:rPr lang="en-US" altLang="zh-CN" dirty="0"/>
              <a:t>A</a:t>
            </a:r>
            <a:r>
              <a:rPr lang="zh-CN" altLang="en-US" dirty="0"/>
              <a:t>是二者的</a:t>
            </a:r>
            <a:r>
              <a:rPr lang="en-US" altLang="zh-CN" dirty="0"/>
              <a:t>LCP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是二者的</a:t>
            </a:r>
            <a:r>
              <a:rPr lang="en-US" altLang="zh-CN" dirty="0"/>
              <a:t>LCS</a:t>
            </a:r>
            <a:r>
              <a:rPr lang="zh-CN" altLang="en-US" dirty="0"/>
              <a:t>（最长公共后缀），这部分直接判即可（复杂度不超过</a:t>
            </a:r>
            <a:r>
              <a:rPr lang="en-US" altLang="zh-CN" dirty="0"/>
              <a:t>|S|</a:t>
            </a:r>
            <a:r>
              <a:rPr lang="zh-CN" altLang="en-US" dirty="0"/>
              <a:t>）；同时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要依次在</a:t>
            </a:r>
            <a:r>
              <a:rPr lang="en-US" altLang="zh-CN" dirty="0"/>
              <a:t>T</a:t>
            </a:r>
            <a:r>
              <a:rPr lang="zh-CN" altLang="en-US" dirty="0"/>
              <a:t>中出现，用一个</a:t>
            </a:r>
            <a:r>
              <a:rPr lang="en-US" altLang="zh-CN" dirty="0"/>
              <a:t>AC</a:t>
            </a:r>
            <a:r>
              <a:rPr lang="zh-CN" altLang="en-US" dirty="0"/>
              <a:t>自动机求出</a:t>
            </a:r>
            <a:r>
              <a:rPr lang="en-US" altLang="zh-CN" dirty="0"/>
              <a:t>B/C/D</a:t>
            </a:r>
            <a:r>
              <a:rPr lang="zh-CN" altLang="en-US" dirty="0"/>
              <a:t>在</a:t>
            </a:r>
            <a:r>
              <a:rPr lang="en-US" altLang="zh-CN" dirty="0"/>
              <a:t>T</a:t>
            </a:r>
            <a:r>
              <a:rPr lang="zh-CN" altLang="en-US" dirty="0"/>
              <a:t>中最早出现的位置即可。</a:t>
            </a:r>
          </a:p>
        </p:txBody>
      </p:sp>
    </p:spTree>
    <p:extLst>
      <p:ext uri="{BB962C8B-B14F-4D97-AF65-F5344CB8AC3E}">
        <p14:creationId xmlns:p14="http://schemas.microsoft.com/office/powerpoint/2010/main" val="215664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800F5-3726-41B3-9538-1F572A8A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E26E6-2B06-4904-8C05-74A79CCF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如果所有串都有</a:t>
            </a:r>
            <a:r>
              <a:rPr lang="en-US" altLang="zh-CN" dirty="0"/>
              <a:t>#</a:t>
            </a:r>
            <a:r>
              <a:rPr lang="zh-CN" altLang="en-US" dirty="0"/>
              <a:t>，显然我们可以让</a:t>
            </a:r>
            <a:r>
              <a:rPr lang="en-US" altLang="zh-CN" dirty="0"/>
              <a:t>#</a:t>
            </a:r>
            <a:r>
              <a:rPr lang="zh-CN" altLang="en-US" dirty="0"/>
              <a:t>变成适当的足够长，使得只需要那些前缀和后缀匹配即可。</a:t>
            </a:r>
            <a:endParaRPr lang="en-US" altLang="zh-CN" dirty="0"/>
          </a:p>
          <a:p>
            <a:r>
              <a:rPr lang="zh-CN" altLang="en-US" dirty="0"/>
              <a:t>假设通配符最靠前的串</a:t>
            </a:r>
            <a:r>
              <a:rPr lang="en-US" altLang="zh-CN" dirty="0"/>
              <a:t>S=A#...</a:t>
            </a:r>
            <a:r>
              <a:rPr lang="zh-CN" altLang="en-US" dirty="0"/>
              <a:t>，那么只要判断</a:t>
            </a:r>
            <a:r>
              <a:rPr lang="en-US" altLang="zh-CN" dirty="0"/>
              <a:t>A</a:t>
            </a:r>
            <a:r>
              <a:rPr lang="zh-CN" altLang="en-US" dirty="0"/>
              <a:t>是否是所有串的前缀即可。后缀同理。每次判断复杂度不超过被判断的串的串长。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12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68201-E103-4DD0-B6A0-40497DE5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4C784-0C96-4408-830C-8A1B93B5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个字符串，</a:t>
            </a:r>
            <a:r>
              <a:rPr lang="en-US" altLang="zh-CN" dirty="0"/>
              <a:t>q</a:t>
            </a:r>
            <a:r>
              <a:rPr lang="zh-CN" altLang="en-US" dirty="0"/>
              <a:t>次询问第</a:t>
            </a:r>
            <a:r>
              <a:rPr lang="en-US" altLang="zh-CN" dirty="0" err="1"/>
              <a:t>i</a:t>
            </a:r>
            <a:r>
              <a:rPr lang="zh-CN" altLang="en-US" dirty="0"/>
              <a:t>个串</a:t>
            </a:r>
            <a:r>
              <a:rPr lang="en-US" altLang="zh-CN" dirty="0"/>
              <a:t>s</a:t>
            </a:r>
            <a:r>
              <a:rPr lang="zh-CN" altLang="en-US" dirty="0"/>
              <a:t>在第</a:t>
            </a:r>
            <a:r>
              <a:rPr lang="en-US" altLang="zh-CN" dirty="0"/>
              <a:t>j</a:t>
            </a:r>
            <a:r>
              <a:rPr lang="zh-CN" altLang="en-US" dirty="0"/>
              <a:t>个串</a:t>
            </a:r>
            <a:r>
              <a:rPr lang="en-US" altLang="zh-CN" dirty="0"/>
              <a:t>t</a:t>
            </a:r>
            <a:r>
              <a:rPr lang="zh-CN" altLang="en-US" dirty="0"/>
              <a:t>中出现几次，串总长</a:t>
            </a:r>
            <a:r>
              <a:rPr lang="en-US" altLang="zh-CN" dirty="0"/>
              <a:t>m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00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24401-5652-41EB-B0B0-204853F6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3B9425-144A-4154-882F-64C0E8056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1" y="1765188"/>
            <a:ext cx="7510576" cy="4311827"/>
          </a:xfrm>
        </p:spPr>
      </p:pic>
    </p:spTree>
    <p:extLst>
      <p:ext uri="{BB962C8B-B14F-4D97-AF65-F5344CB8AC3E}">
        <p14:creationId xmlns:p14="http://schemas.microsoft.com/office/powerpoint/2010/main" val="140459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BD7D4-3045-4596-8996-311C34EC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某题的超级弱化版本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6493-99B0-4A36-B6B4-78218E0E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这类给</a:t>
            </a:r>
            <a:r>
              <a:rPr lang="en-US" altLang="zh-CN" dirty="0"/>
              <a:t>n</a:t>
            </a:r>
            <a:r>
              <a:rPr lang="zh-CN" altLang="en-US" dirty="0"/>
              <a:t>个串然后两两询问的题有些时候可以这么处理：</a:t>
            </a:r>
            <a:endParaRPr lang="en-US" altLang="zh-CN" dirty="0"/>
          </a:p>
          <a:p>
            <a:r>
              <a:rPr lang="zh-CN" altLang="en-US" dirty="0"/>
              <a:t>考虑选一个适当大小的数字</a:t>
            </a:r>
            <a:r>
              <a:rPr lang="en-US" altLang="zh-CN" dirty="0"/>
              <a:t>s</a:t>
            </a:r>
            <a:r>
              <a:rPr lang="zh-CN" altLang="en-US" dirty="0"/>
              <a:t>，那么一个串长度要么不超过</a:t>
            </a:r>
            <a:r>
              <a:rPr lang="en-US" altLang="zh-CN" dirty="0"/>
              <a:t>s</a:t>
            </a:r>
            <a:r>
              <a:rPr lang="zh-CN" altLang="en-US" dirty="0"/>
              <a:t>，而长度超过</a:t>
            </a:r>
            <a:r>
              <a:rPr lang="en-US" altLang="zh-CN" dirty="0"/>
              <a:t>s</a:t>
            </a:r>
            <a:r>
              <a:rPr lang="zh-CN" altLang="en-US" dirty="0"/>
              <a:t>的只有吧不超过</a:t>
            </a:r>
            <a:r>
              <a:rPr lang="en-US" altLang="zh-CN" dirty="0"/>
              <a:t>m/s</a:t>
            </a:r>
            <a:r>
              <a:rPr lang="zh-CN" altLang="en-US" dirty="0"/>
              <a:t>个。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若询问两个长度均不超过</a:t>
            </a:r>
            <a:r>
              <a:rPr lang="en-US" altLang="zh-CN" dirty="0"/>
              <a:t>s</a:t>
            </a:r>
            <a:r>
              <a:rPr lang="zh-CN" altLang="en-US" dirty="0"/>
              <a:t>的串，那么直接</a:t>
            </a:r>
            <a:r>
              <a:rPr lang="en-US" altLang="zh-CN" dirty="0"/>
              <a:t>KMP</a:t>
            </a:r>
            <a:r>
              <a:rPr lang="zh-CN" altLang="en-US" dirty="0"/>
              <a:t>即可，复杂度</a:t>
            </a:r>
            <a:r>
              <a:rPr lang="en-US" altLang="zh-CN" dirty="0"/>
              <a:t>O(s)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若询问中有至少一个串长度超过</a:t>
            </a:r>
            <a:r>
              <a:rPr lang="en-US" altLang="zh-CN" dirty="0"/>
              <a:t>s</a:t>
            </a:r>
            <a:r>
              <a:rPr lang="zh-CN" altLang="en-US" dirty="0"/>
              <a:t>，假设是</a:t>
            </a:r>
            <a:r>
              <a:rPr lang="en-US" altLang="zh-CN" dirty="0"/>
              <a:t>A</a:t>
            </a:r>
            <a:r>
              <a:rPr lang="zh-CN" altLang="en-US" dirty="0"/>
              <a:t>，那么用</a:t>
            </a:r>
            <a:r>
              <a:rPr lang="en-US" altLang="zh-CN" dirty="0"/>
              <a:t>AC</a:t>
            </a:r>
            <a:r>
              <a:rPr lang="zh-CN" altLang="en-US" dirty="0"/>
              <a:t>自动机预处理所有串在</a:t>
            </a:r>
            <a:r>
              <a:rPr lang="en-US" altLang="zh-CN" dirty="0"/>
              <a:t>A</a:t>
            </a:r>
            <a:r>
              <a:rPr lang="zh-CN" altLang="en-US" dirty="0"/>
              <a:t>中出现了几次，复杂度是</a:t>
            </a:r>
            <a:r>
              <a:rPr lang="en-US" altLang="zh-CN" dirty="0"/>
              <a:t>O(m)</a:t>
            </a:r>
            <a:r>
              <a:rPr lang="zh-CN" altLang="en-US" dirty="0"/>
              <a:t>的，由于这部分</a:t>
            </a:r>
            <a:r>
              <a:rPr lang="en-US" altLang="zh-CN" dirty="0"/>
              <a:t>A</a:t>
            </a:r>
            <a:r>
              <a:rPr lang="zh-CN" altLang="en-US" dirty="0"/>
              <a:t>只有不超过</a:t>
            </a:r>
            <a:r>
              <a:rPr lang="en-US" altLang="zh-CN" dirty="0"/>
              <a:t>m/s</a:t>
            </a:r>
            <a:r>
              <a:rPr lang="zh-CN" altLang="en-US" dirty="0"/>
              <a:t>，所以这部分预处理复杂度</a:t>
            </a:r>
            <a:r>
              <a:rPr lang="en-US" altLang="zh-CN" dirty="0"/>
              <a:t>O(m^2/s)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7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64F5-8271-4AE1-918C-B0A931D8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A9F36-4D3D-45FB-AB61-819FB0F2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因此总复杂度</a:t>
            </a:r>
            <a:r>
              <a:rPr lang="en-US" altLang="zh-CN" dirty="0"/>
              <a:t>O(qs+m^2/s)</a:t>
            </a:r>
            <a:r>
              <a:rPr lang="zh-CN" altLang="en-US" dirty="0"/>
              <a:t>。取</a:t>
            </a:r>
            <a:r>
              <a:rPr lang="en-US" altLang="zh-CN" dirty="0"/>
              <a:t>s=sqrt(m^2/q)</a:t>
            </a:r>
            <a:r>
              <a:rPr lang="zh-CN" altLang="en-US" dirty="0"/>
              <a:t>时有最小值</a:t>
            </a:r>
            <a:r>
              <a:rPr lang="en-US" altLang="zh-CN" dirty="0"/>
              <a:t>O(m*sqrt(q))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不过大多数题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同阶，所以偷懒取</a:t>
            </a:r>
            <a:r>
              <a:rPr lang="en-US" altLang="zh-CN" dirty="0"/>
              <a:t>s=sqrt(m)</a:t>
            </a:r>
            <a:r>
              <a:rPr lang="zh-CN" altLang="en-US" dirty="0"/>
              <a:t>也行。具体取多少还可以适当调参来加速（因为两部分算法有常数差异）</a:t>
            </a:r>
          </a:p>
        </p:txBody>
      </p:sp>
    </p:spTree>
    <p:extLst>
      <p:ext uri="{BB962C8B-B14F-4D97-AF65-F5344CB8AC3E}">
        <p14:creationId xmlns:p14="http://schemas.microsoft.com/office/powerpoint/2010/main" val="355708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27460-BE24-480C-9C65-68510EA9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94C3E-B2EA-40F1-BB65-F817BA0E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实际上如果你会</a:t>
            </a:r>
            <a:r>
              <a:rPr lang="en-US" altLang="zh-CN" dirty="0"/>
              <a:t>SAM</a:t>
            </a:r>
            <a:r>
              <a:rPr lang="zh-CN" altLang="en-US" dirty="0"/>
              <a:t>的话这题还有更简单做法。</a:t>
            </a:r>
            <a:endParaRPr lang="en-US" altLang="zh-CN" dirty="0"/>
          </a:p>
          <a:p>
            <a:r>
              <a:rPr lang="zh-CN" altLang="en-US" dirty="0"/>
              <a:t>本题中</a:t>
            </a:r>
            <a:r>
              <a:rPr lang="en-US" altLang="zh-CN" dirty="0"/>
              <a:t>SAM</a:t>
            </a:r>
            <a:r>
              <a:rPr lang="zh-CN" altLang="en-US" dirty="0"/>
              <a:t>能做到：在</a:t>
            </a:r>
            <a:r>
              <a:rPr lang="en-US" altLang="zh-CN" dirty="0"/>
              <a:t>O(m)</a:t>
            </a:r>
            <a:r>
              <a:rPr lang="zh-CN" altLang="en-US" dirty="0"/>
              <a:t>预处理的情况下，我们可以</a:t>
            </a:r>
            <a:r>
              <a:rPr lang="en-US" altLang="zh-CN" dirty="0"/>
              <a:t>O(|s|)</a:t>
            </a:r>
            <a:r>
              <a:rPr lang="zh-CN" altLang="en-US" dirty="0"/>
              <a:t>的求出</a:t>
            </a:r>
            <a:r>
              <a:rPr lang="en-US" altLang="zh-CN" dirty="0"/>
              <a:t>s</a:t>
            </a:r>
            <a:r>
              <a:rPr lang="zh-CN" altLang="en-US" dirty="0"/>
              <a:t>在任意一个串中出现次数。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我们证明：在这种情况下，直接做</a:t>
            </a:r>
            <a:r>
              <a:rPr lang="en-US" altLang="zh-CN" dirty="0"/>
              <a:t>+</a:t>
            </a:r>
            <a:r>
              <a:rPr lang="zh-CN" altLang="en-US" dirty="0"/>
              <a:t>记忆一下已经回答过的答案复杂度也是对的（均摊根号）。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54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CBB7F-2696-46B6-9557-4E615C72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BECC8-1803-4651-93C0-C507C48A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考虑若一个串</a:t>
            </a:r>
            <a:r>
              <a:rPr lang="en-US" altLang="zh-CN" dirty="0"/>
              <a:t>s</a:t>
            </a:r>
            <a:r>
              <a:rPr lang="zh-CN" altLang="en-US" dirty="0"/>
              <a:t>长度不超过</a:t>
            </a:r>
            <a:r>
              <a:rPr lang="en-US" altLang="zh-CN" dirty="0"/>
              <a:t>sqrt(m)</a:t>
            </a:r>
            <a:r>
              <a:rPr lang="zh-CN" altLang="en-US" dirty="0"/>
              <a:t>，那么每次询问复杂度都是</a:t>
            </a:r>
            <a:r>
              <a:rPr lang="en-US" altLang="zh-CN" dirty="0"/>
              <a:t>O(sqrt(m))</a:t>
            </a:r>
            <a:r>
              <a:rPr lang="zh-CN" altLang="en-US" dirty="0"/>
              <a:t>的，总复杂度</a:t>
            </a:r>
            <a:r>
              <a:rPr lang="en-US" altLang="zh-CN" dirty="0"/>
              <a:t>O(q*sqrt(m))</a:t>
            </a:r>
            <a:r>
              <a:rPr lang="zh-CN" altLang="en-US" dirty="0"/>
              <a:t>；若</a:t>
            </a:r>
            <a:r>
              <a:rPr lang="en-US" altLang="zh-CN" dirty="0"/>
              <a:t>s</a:t>
            </a:r>
            <a:r>
              <a:rPr lang="zh-CN" altLang="en-US" dirty="0"/>
              <a:t>长度超过</a:t>
            </a:r>
            <a:r>
              <a:rPr lang="en-US" altLang="zh-CN" dirty="0"/>
              <a:t>sqrt(m)</a:t>
            </a:r>
            <a:r>
              <a:rPr lang="zh-CN" altLang="en-US" dirty="0"/>
              <a:t>，则由于我们每次询问时，</a:t>
            </a:r>
            <a:r>
              <a:rPr lang="en-US" altLang="zh-CN" dirty="0"/>
              <a:t>s</a:t>
            </a:r>
            <a:r>
              <a:rPr lang="zh-CN" altLang="en-US" dirty="0"/>
              <a:t>一定不比</a:t>
            </a:r>
            <a:r>
              <a:rPr lang="en-US" altLang="zh-CN" dirty="0"/>
              <a:t>t</a:t>
            </a:r>
            <a:r>
              <a:rPr lang="zh-CN" altLang="en-US" dirty="0"/>
              <a:t>长（否则直接输出</a:t>
            </a:r>
            <a:r>
              <a:rPr lang="en-US" altLang="zh-CN" dirty="0"/>
              <a:t>0</a:t>
            </a:r>
            <a:r>
              <a:rPr lang="zh-CN" altLang="en-US" dirty="0"/>
              <a:t>走人），而比</a:t>
            </a:r>
            <a:r>
              <a:rPr lang="en-US" altLang="zh-CN" dirty="0"/>
              <a:t>s</a:t>
            </a:r>
            <a:r>
              <a:rPr lang="zh-CN" altLang="en-US" dirty="0"/>
              <a:t>长的一共不超过</a:t>
            </a:r>
            <a:r>
              <a:rPr lang="en-US" altLang="zh-CN" dirty="0"/>
              <a:t>sqrt(m)</a:t>
            </a:r>
            <a:r>
              <a:rPr lang="zh-CN" altLang="en-US" dirty="0"/>
              <a:t>个，那么我们最多回答</a:t>
            </a:r>
            <a:r>
              <a:rPr lang="en-US" altLang="zh-CN" dirty="0"/>
              <a:t>sqrt(m)</a:t>
            </a:r>
            <a:r>
              <a:rPr lang="zh-CN" altLang="en-US" dirty="0"/>
              <a:t>次，那我我们询问</a:t>
            </a:r>
            <a:r>
              <a:rPr lang="en-US" altLang="zh-CN" dirty="0"/>
              <a:t>s</a:t>
            </a:r>
            <a:r>
              <a:rPr lang="zh-CN" altLang="en-US" dirty="0"/>
              <a:t>的总复杂度是</a:t>
            </a:r>
            <a:r>
              <a:rPr lang="en-US" altLang="zh-CN" dirty="0"/>
              <a:t>O(|</a:t>
            </a:r>
            <a:r>
              <a:rPr lang="en-US" altLang="zh-CN" dirty="0" err="1"/>
              <a:t>s|sqrt</a:t>
            </a:r>
            <a:r>
              <a:rPr lang="en-US" altLang="zh-CN" dirty="0"/>
              <a:t>(m))</a:t>
            </a:r>
            <a:r>
              <a:rPr lang="zh-CN" altLang="en-US" dirty="0"/>
              <a:t>，因此总复杂度</a:t>
            </a:r>
            <a:r>
              <a:rPr lang="en-US" altLang="zh-CN" dirty="0"/>
              <a:t>O(m*sqrt(m))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换句话说，若对于这种</a:t>
            </a:r>
            <a:r>
              <a:rPr lang="en-US" altLang="zh-CN" dirty="0"/>
              <a:t>n</a:t>
            </a:r>
            <a:r>
              <a:rPr lang="zh-CN" altLang="en-US" dirty="0"/>
              <a:t>个数</a:t>
            </a:r>
            <a:r>
              <a:rPr lang="en-US" altLang="zh-CN" dirty="0"/>
              <a:t>{</a:t>
            </a:r>
            <a:r>
              <a:rPr lang="en-US" altLang="zh-CN" dirty="0" err="1"/>
              <a:t>a_n</a:t>
            </a:r>
            <a:r>
              <a:rPr lang="en-US" altLang="zh-CN" dirty="0"/>
              <a:t>} </a:t>
            </a:r>
            <a:r>
              <a:rPr lang="zh-CN" altLang="en-US" dirty="0"/>
              <a:t>和为</a:t>
            </a:r>
            <a:r>
              <a:rPr lang="en-US" altLang="zh-CN" dirty="0"/>
              <a:t>m</a:t>
            </a:r>
            <a:r>
              <a:rPr lang="zh-CN" altLang="en-US" dirty="0"/>
              <a:t>，每次询问两个数直接啥啥啥的，若我们能做到</a:t>
            </a:r>
            <a:r>
              <a:rPr lang="en-US" altLang="zh-CN" dirty="0"/>
              <a:t>O(min(</a:t>
            </a:r>
            <a:r>
              <a:rPr lang="en-US" altLang="zh-CN" dirty="0" err="1"/>
              <a:t>a_i,a_j</a:t>
            </a:r>
            <a:r>
              <a:rPr lang="en-US" altLang="zh-CN" dirty="0"/>
              <a:t>))</a:t>
            </a:r>
            <a:r>
              <a:rPr lang="zh-CN" altLang="en-US" dirty="0"/>
              <a:t>，那么总复杂度就是</a:t>
            </a:r>
            <a:r>
              <a:rPr lang="en-US" altLang="zh-CN" dirty="0"/>
              <a:t>O((</a:t>
            </a:r>
            <a:r>
              <a:rPr lang="en-US" altLang="zh-CN" dirty="0" err="1"/>
              <a:t>m+q</a:t>
            </a:r>
            <a:r>
              <a:rPr lang="en-US" altLang="zh-CN" dirty="0"/>
              <a:t>)sqrt(m))</a:t>
            </a:r>
            <a:r>
              <a:rPr lang="zh-CN" altLang="en-US" dirty="0"/>
              <a:t>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9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CA804-B372-4D58-9EBF-A4A41704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后缀数组</a:t>
            </a:r>
            <a:r>
              <a:rPr lang="en-US" altLang="zh-CN" dirty="0"/>
              <a:t>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9A680-46E7-4CDF-A99B-C46C05D2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具体那个基于倍增的算法怎么实现的并不重要，反正我是背的板子（摊手）。</a:t>
            </a:r>
            <a:endParaRPr lang="en-US" altLang="zh-CN" dirty="0"/>
          </a:p>
          <a:p>
            <a:r>
              <a:rPr lang="en-US" altLang="zh-CN" dirty="0"/>
              <a:t>SA</a:t>
            </a:r>
            <a:r>
              <a:rPr lang="zh-CN" altLang="en-US" dirty="0"/>
              <a:t>算法是唯一一个我完完全全不在到在干嘛从头背到尾的算法。</a:t>
            </a:r>
            <a:endParaRPr lang="en-US" altLang="zh-CN" dirty="0"/>
          </a:p>
          <a:p>
            <a:r>
              <a:rPr lang="zh-CN" altLang="en-US" dirty="0"/>
              <a:t>你只需要知道各个数组是什么含义就行了（大雾</a:t>
            </a:r>
            <a:endParaRPr lang="en-US" altLang="zh-CN" dirty="0"/>
          </a:p>
          <a:p>
            <a:r>
              <a:rPr lang="zh-CN" altLang="en-US" dirty="0"/>
              <a:t>基本上</a:t>
            </a:r>
            <a:r>
              <a:rPr lang="en-US" altLang="zh-CN" dirty="0"/>
              <a:t>SA</a:t>
            </a:r>
            <a:r>
              <a:rPr lang="zh-CN" altLang="en-US" dirty="0"/>
              <a:t>能做的就一（两？）件事情：在</a:t>
            </a:r>
            <a:r>
              <a:rPr lang="en-US" altLang="zh-CN" dirty="0"/>
              <a:t>O(</a:t>
            </a:r>
            <a:r>
              <a:rPr lang="en-US" altLang="zh-CN" dirty="0" err="1"/>
              <a:t>nlgn</a:t>
            </a:r>
            <a:r>
              <a:rPr lang="en-US" altLang="zh-CN" dirty="0"/>
              <a:t>)</a:t>
            </a:r>
            <a:r>
              <a:rPr lang="zh-CN" altLang="en-US" dirty="0"/>
              <a:t>时间内将所有后缀按照字典序排序，然后求排名相邻的两个后缀的</a:t>
            </a:r>
            <a:r>
              <a:rPr lang="en-US" altLang="zh-CN" dirty="0"/>
              <a:t>LCP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712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6CE8C-8884-489B-8439-2BF5D8E1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87AB4-49B0-4DBE-BD3C-742002F0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一个简单的推论是，两个后缀的</a:t>
            </a:r>
            <a:r>
              <a:rPr lang="en-US" altLang="zh-CN" dirty="0"/>
              <a:t>LCP</a:t>
            </a:r>
            <a:r>
              <a:rPr lang="zh-CN" altLang="en-US" dirty="0"/>
              <a:t>就是后缀数组对应位次间所有相邻字符串</a:t>
            </a:r>
            <a:r>
              <a:rPr lang="en-US" altLang="zh-CN" dirty="0"/>
              <a:t>LCP</a:t>
            </a:r>
            <a:r>
              <a:rPr lang="zh-CN" altLang="en-US" dirty="0"/>
              <a:t>的最小值，这样可以</a:t>
            </a:r>
            <a:r>
              <a:rPr lang="en-US" altLang="zh-CN" dirty="0" err="1"/>
              <a:t>rmq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实际上</a:t>
            </a:r>
            <a:r>
              <a:rPr lang="en-US" altLang="zh-CN" dirty="0"/>
              <a:t>SA</a:t>
            </a:r>
            <a:r>
              <a:rPr lang="zh-CN" altLang="en-US" dirty="0"/>
              <a:t>除了涉及偏序相关问题外其他诸如字串定位之类的功能都可以被</a:t>
            </a:r>
            <a:r>
              <a:rPr lang="en-US" altLang="zh-CN" dirty="0"/>
              <a:t>SAM</a:t>
            </a:r>
            <a:r>
              <a:rPr lang="zh-CN" altLang="en-US" dirty="0"/>
              <a:t>代替所以就不涉及了。</a:t>
            </a:r>
          </a:p>
        </p:txBody>
      </p:sp>
    </p:spTree>
    <p:extLst>
      <p:ext uri="{BB962C8B-B14F-4D97-AF65-F5344CB8AC3E}">
        <p14:creationId xmlns:p14="http://schemas.microsoft.com/office/powerpoint/2010/main" val="407674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AC00A-65CE-42C0-B1F3-DB274E41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2E547-0391-4AF6-8881-2B2F4689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可以利用</a:t>
            </a:r>
            <a:r>
              <a:rPr lang="en-US" altLang="zh-CN" dirty="0"/>
              <a:t>SA</a:t>
            </a:r>
            <a:r>
              <a:rPr lang="zh-CN" altLang="en-US" dirty="0"/>
              <a:t>求一个字符串有多少本质不同的子串（即长的不一样），或者求一个字符串的第</a:t>
            </a:r>
            <a:r>
              <a:rPr lang="en-US" altLang="zh-CN" dirty="0"/>
              <a:t>k</a:t>
            </a:r>
            <a:r>
              <a:rPr lang="zh-CN" altLang="en-US" dirty="0"/>
              <a:t>小等。这些问题本质相同：</a:t>
            </a:r>
            <a:endParaRPr lang="en-US" altLang="zh-CN" dirty="0"/>
          </a:p>
          <a:p>
            <a:r>
              <a:rPr lang="zh-CN" altLang="en-US" dirty="0"/>
              <a:t>考虑如何按从小到大的顺序得到</a:t>
            </a:r>
            <a:r>
              <a:rPr lang="en-US" altLang="zh-CN" dirty="0"/>
              <a:t>s</a:t>
            </a:r>
            <a:r>
              <a:rPr lang="zh-CN" altLang="en-US" dirty="0"/>
              <a:t>的所有子串。</a:t>
            </a:r>
            <a:endParaRPr lang="en-US" altLang="zh-CN" dirty="0"/>
          </a:p>
          <a:p>
            <a:r>
              <a:rPr lang="zh-CN" altLang="en-US" dirty="0"/>
              <a:t>由于子串就是后缀的前缀，所有我们只需要考察所有后缀的前缀即可。</a:t>
            </a:r>
            <a:endParaRPr lang="en-US" altLang="zh-CN" dirty="0"/>
          </a:p>
          <a:p>
            <a:r>
              <a:rPr lang="zh-CN" altLang="en-US" dirty="0"/>
              <a:t>从小到大考虑</a:t>
            </a:r>
            <a:r>
              <a:rPr lang="en-US" altLang="zh-CN" dirty="0"/>
              <a:t>SA</a:t>
            </a:r>
            <a:r>
              <a:rPr lang="zh-CN" altLang="en-US" dirty="0"/>
              <a:t>中的后缀，假设考虑到了第</a:t>
            </a:r>
            <a:r>
              <a:rPr lang="en-US" altLang="zh-CN" dirty="0" err="1"/>
              <a:t>i</a:t>
            </a:r>
            <a:r>
              <a:rPr lang="zh-CN" altLang="en-US" dirty="0"/>
              <a:t>个，和第</a:t>
            </a:r>
            <a:r>
              <a:rPr lang="en-US" altLang="zh-CN" dirty="0"/>
              <a:t>i-1</a:t>
            </a:r>
            <a:r>
              <a:rPr lang="zh-CN" altLang="en-US" dirty="0"/>
              <a:t>小的后缀的</a:t>
            </a:r>
            <a:r>
              <a:rPr lang="en-US" altLang="zh-CN" dirty="0"/>
              <a:t>LCP</a:t>
            </a:r>
            <a:r>
              <a:rPr lang="zh-CN" altLang="en-US" dirty="0"/>
              <a:t>是</a:t>
            </a:r>
            <a:r>
              <a:rPr lang="en-US" altLang="zh-CN" dirty="0"/>
              <a:t>L</a:t>
            </a:r>
            <a:r>
              <a:rPr lang="zh-CN" altLang="en-US" dirty="0"/>
              <a:t>，那么第</a:t>
            </a:r>
            <a:r>
              <a:rPr lang="en-US" altLang="zh-CN" dirty="0" err="1"/>
              <a:t>i</a:t>
            </a:r>
            <a:r>
              <a:rPr lang="zh-CN" altLang="en-US" dirty="0"/>
              <a:t>小的后缀的长小于等于</a:t>
            </a:r>
            <a:r>
              <a:rPr lang="en-US" altLang="zh-CN" dirty="0"/>
              <a:t>L</a:t>
            </a:r>
            <a:r>
              <a:rPr lang="zh-CN" altLang="en-US" dirty="0"/>
              <a:t>的前缀都是已经考虑过的，而长大于</a:t>
            </a:r>
            <a:r>
              <a:rPr lang="en-US" altLang="zh-CN" dirty="0"/>
              <a:t>L</a:t>
            </a:r>
            <a:r>
              <a:rPr lang="zh-CN" altLang="en-US" dirty="0"/>
              <a:t>的前缀都是新出现且字典序逐渐增大的子串。</a:t>
            </a:r>
            <a:endParaRPr lang="en-US" altLang="zh-CN" dirty="0"/>
          </a:p>
          <a:p>
            <a:r>
              <a:rPr lang="zh-CN" altLang="en-US" dirty="0"/>
              <a:t>那么这两个问题解决了。第二个问题通过二分可以</a:t>
            </a:r>
            <a:r>
              <a:rPr lang="en-US" altLang="zh-CN" dirty="0"/>
              <a:t>O(</a:t>
            </a:r>
            <a:r>
              <a:rPr lang="en-US" altLang="zh-CN" dirty="0" err="1"/>
              <a:t>lgn</a:t>
            </a:r>
            <a:r>
              <a:rPr lang="en-US" altLang="zh-CN" dirty="0"/>
              <a:t>)</a:t>
            </a:r>
            <a:r>
              <a:rPr lang="zh-CN" altLang="en-US" dirty="0"/>
              <a:t>回答。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023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6BDB8-F9AF-4907-8906-8B4A8081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4773E-1713-4AAC-9420-9AE2C53F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同理也可以求一个子串的位次，方法是先找到所在后缀，对应到</a:t>
            </a:r>
            <a:r>
              <a:rPr lang="en-US" altLang="zh-CN" dirty="0"/>
              <a:t>SA</a:t>
            </a:r>
            <a:r>
              <a:rPr lang="zh-CN" altLang="en-US" dirty="0"/>
              <a:t>上，考虑二分出一个最小的以这个子串为前缀的后缀（即两个后缀的</a:t>
            </a:r>
            <a:r>
              <a:rPr lang="en-US" altLang="zh-CN" dirty="0"/>
              <a:t>LCP</a:t>
            </a:r>
            <a:r>
              <a:rPr lang="zh-CN" altLang="en-US" dirty="0"/>
              <a:t>长度大于等于子串长度），然后求一下现在这个后缀和前一个后缀的</a:t>
            </a:r>
            <a:r>
              <a:rPr lang="en-US" altLang="zh-CN" dirty="0"/>
              <a:t>LCP</a:t>
            </a:r>
            <a:r>
              <a:rPr lang="zh-CN" altLang="en-US" dirty="0"/>
              <a:t>即可算出该子串的位次。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因此可以用</a:t>
            </a:r>
            <a:r>
              <a:rPr lang="en-US" altLang="zh-CN" dirty="0"/>
              <a:t>SA</a:t>
            </a:r>
            <a:r>
              <a:rPr lang="zh-CN" altLang="en-US" dirty="0"/>
              <a:t>实现子串和位次的转化。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同时参照上面的方法也可以求出一个子串在哪些位置出现过。</a:t>
            </a:r>
          </a:p>
        </p:txBody>
      </p:sp>
    </p:spTree>
    <p:extLst>
      <p:ext uri="{BB962C8B-B14F-4D97-AF65-F5344CB8AC3E}">
        <p14:creationId xmlns:p14="http://schemas.microsoft.com/office/powerpoint/2010/main" val="11926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0C9EE-3575-438C-BA70-B6BBE8D5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22BF4-8FE4-4E2B-91F2-BED8A06F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给定字符串</a:t>
            </a:r>
            <a:r>
              <a:rPr lang="en-US" altLang="zh-CN" dirty="0"/>
              <a:t>s</a:t>
            </a:r>
            <a:r>
              <a:rPr lang="zh-CN" altLang="en-US" dirty="0"/>
              <a:t>和整数</a:t>
            </a:r>
            <a:r>
              <a:rPr lang="en-US" altLang="zh-CN" dirty="0"/>
              <a:t>k</a:t>
            </a:r>
            <a:r>
              <a:rPr lang="zh-CN" altLang="en-US" dirty="0"/>
              <a:t>，要求将</a:t>
            </a:r>
            <a:r>
              <a:rPr lang="en-US" altLang="zh-CN" dirty="0"/>
              <a:t>s</a:t>
            </a:r>
            <a:r>
              <a:rPr lang="zh-CN" altLang="en-US" dirty="0"/>
              <a:t>划分为不超过</a:t>
            </a:r>
            <a:r>
              <a:rPr lang="en-US" altLang="zh-CN" dirty="0"/>
              <a:t>k</a:t>
            </a:r>
            <a:r>
              <a:rPr lang="zh-CN" altLang="en-US" dirty="0"/>
              <a:t>段，使得每段字典序最大的子串的字典序最小，求该子串。</a:t>
            </a:r>
          </a:p>
        </p:txBody>
      </p:sp>
    </p:spTree>
    <p:extLst>
      <p:ext uri="{BB962C8B-B14F-4D97-AF65-F5344CB8AC3E}">
        <p14:creationId xmlns:p14="http://schemas.microsoft.com/office/powerpoint/2010/main" val="29357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3BD-84A1-4485-982C-10640492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A557C-5717-4D91-9223-D888351B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明示二分。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s</a:t>
            </a:r>
            <a:r>
              <a:rPr lang="zh-CN" altLang="en-US" dirty="0"/>
              <a:t>的子串共</a:t>
            </a:r>
            <a:r>
              <a:rPr lang="en-US" altLang="zh-CN" dirty="0"/>
              <a:t>O(n^2)</a:t>
            </a:r>
            <a:r>
              <a:rPr lang="zh-CN" altLang="en-US" dirty="0"/>
              <a:t>，二分这个，每次二分完了可以定位出这个子串是什么（假设是</a:t>
            </a:r>
            <a:r>
              <a:rPr lang="en-US" altLang="zh-CN" dirty="0"/>
              <a:t>t</a:t>
            </a:r>
            <a:r>
              <a:rPr lang="zh-CN" altLang="en-US" dirty="0"/>
              <a:t>），在哪些位置出现过。</a:t>
            </a:r>
            <a:endParaRPr lang="en-US" altLang="zh-CN" dirty="0"/>
          </a:p>
          <a:p>
            <a:r>
              <a:rPr lang="zh-CN" altLang="en-US" dirty="0"/>
              <a:t>划分的时候，考虑以一个点为左端点，右端点最远能到哪里。</a:t>
            </a:r>
            <a:endParaRPr lang="en-US" altLang="zh-CN" dirty="0"/>
          </a:p>
          <a:p>
            <a:r>
              <a:rPr lang="zh-CN" altLang="en-US" dirty="0"/>
              <a:t>记作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，则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]=min(calc(</a:t>
            </a:r>
            <a:r>
              <a:rPr lang="en-US" altLang="zh-CN" dirty="0" err="1"/>
              <a:t>i</a:t>
            </a:r>
            <a:r>
              <a:rPr lang="en-US" altLang="zh-CN" dirty="0"/>
              <a:t>),R[i+1])</a:t>
            </a:r>
            <a:r>
              <a:rPr lang="zh-CN" altLang="en-US" dirty="0"/>
              <a:t>。其中</a:t>
            </a:r>
            <a:r>
              <a:rPr lang="en-US" altLang="zh-CN" dirty="0"/>
              <a:t>calc(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计算得到一个最大的</a:t>
            </a:r>
            <a:r>
              <a:rPr lang="en-US" altLang="zh-CN" dirty="0"/>
              <a:t>j</a:t>
            </a:r>
            <a:r>
              <a:rPr lang="zh-CN" altLang="en-US" dirty="0"/>
              <a:t>，使得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…j]</a:t>
            </a:r>
            <a:r>
              <a:rPr lang="zh-CN" altLang="en-US" dirty="0"/>
              <a:t>字典序不超过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这个很好处理，求一下</a:t>
            </a:r>
            <a:r>
              <a:rPr lang="en-US" altLang="zh-CN" dirty="0" err="1"/>
              <a:t>Suf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en-US" altLang="zh-CN" dirty="0" err="1"/>
              <a:t>lcp</a:t>
            </a:r>
            <a:r>
              <a:rPr lang="zh-CN" altLang="en-US" dirty="0"/>
              <a:t>，显然至少</a:t>
            </a:r>
            <a:r>
              <a:rPr lang="en-US" altLang="zh-CN" dirty="0" err="1"/>
              <a:t>lcp</a:t>
            </a:r>
            <a:r>
              <a:rPr lang="zh-CN" altLang="en-US" dirty="0"/>
              <a:t>的部分是可以选的，然后看</a:t>
            </a:r>
            <a:r>
              <a:rPr lang="en-US" altLang="zh-CN" dirty="0" err="1"/>
              <a:t>lcp</a:t>
            </a:r>
            <a:r>
              <a:rPr lang="zh-CN" altLang="en-US" dirty="0"/>
              <a:t>的下一位是啥讨论即可。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4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84AED-F6FD-4FB0-B3A3-569BD9DA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311ED-326A-4DDE-97B6-40B8A19B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上述代码中如果你不会指针，那就只能麻烦的及一个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个字符串是从</a:t>
            </a:r>
            <a:r>
              <a:rPr lang="en-US" altLang="zh-CN" dirty="0"/>
              <a:t>s</a:t>
            </a:r>
            <a:r>
              <a:rPr lang="zh-CN" altLang="en-US" dirty="0"/>
              <a:t>中哪一位开始的了。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建议这份代码的指针的意思搞明白。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trike="sngStrike" dirty="0"/>
              <a:t>但是并不建议代码之中大篇幅使用指针。</a:t>
            </a:r>
          </a:p>
        </p:txBody>
      </p:sp>
    </p:spTree>
    <p:extLst>
      <p:ext uri="{BB962C8B-B14F-4D97-AF65-F5344CB8AC3E}">
        <p14:creationId xmlns:p14="http://schemas.microsoft.com/office/powerpoint/2010/main" val="38635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77A49-13B2-479D-8398-597BD6F4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0300B-36C1-435C-8DDC-ADBBDD50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那么问题转变为，给定</a:t>
            </a:r>
            <a:r>
              <a:rPr lang="en-US" altLang="zh-CN" dirty="0"/>
              <a:t>n</a:t>
            </a:r>
            <a:r>
              <a:rPr lang="zh-CN" altLang="en-US" dirty="0"/>
              <a:t>个区间，最少选多少个区间，并集覆盖全集。</a:t>
            </a:r>
            <a:endParaRPr lang="en-US" altLang="zh-CN" dirty="0"/>
          </a:p>
          <a:p>
            <a:r>
              <a:rPr lang="zh-CN" altLang="en-US" dirty="0"/>
              <a:t>且这些区间左端点递增，右端点不降，贪心即可。</a:t>
            </a:r>
            <a:endParaRPr lang="en-US" altLang="zh-CN" dirty="0"/>
          </a:p>
          <a:p>
            <a:r>
              <a:rPr lang="zh-CN" altLang="en-US" dirty="0"/>
              <a:t>总复杂度</a:t>
            </a:r>
            <a:r>
              <a:rPr lang="en-US" altLang="zh-CN" dirty="0"/>
              <a:t>O(</a:t>
            </a:r>
            <a:r>
              <a:rPr lang="en-US" altLang="zh-CN" dirty="0" err="1"/>
              <a:t>nlgn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618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8AE91-761F-4CE4-AD13-E3535FFD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2ED18-7593-45C8-B3CC-2818E290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直接说最终字符串的部分：</a:t>
            </a:r>
            <a:endParaRPr lang="en-US" altLang="zh-CN" dirty="0"/>
          </a:p>
          <a:p>
            <a:r>
              <a:rPr lang="zh-CN" altLang="en-US" dirty="0"/>
              <a:t>对每个位置求有多少以这个位置为开头的子串是</a:t>
            </a:r>
            <a:r>
              <a:rPr lang="en-US" altLang="zh-CN" dirty="0"/>
              <a:t>SS</a:t>
            </a:r>
            <a:r>
              <a:rPr lang="zh-CN" altLang="en-US" dirty="0"/>
              <a:t>的形式。（或者说存在一个长度一半的</a:t>
            </a:r>
            <a:r>
              <a:rPr lang="en-US" altLang="zh-CN" dirty="0"/>
              <a:t>border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1607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C02D9-9D02-4006-BD93-C2CCFCA4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NOI2016 </a:t>
            </a:r>
            <a:r>
              <a:rPr lang="zh-CN" altLang="en-US" dirty="0"/>
              <a:t>优秀的拆分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53CE5-632A-4C37-9030-9CA71879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4" y="1752600"/>
            <a:ext cx="10058400" cy="4800600"/>
          </a:xfrm>
        </p:spPr>
        <p:txBody>
          <a:bodyPr/>
          <a:lstStyle/>
          <a:p>
            <a:r>
              <a:rPr lang="zh-CN" altLang="en-US" dirty="0"/>
              <a:t>理论上我记得我自己弄出来个什么</a:t>
            </a:r>
            <a:r>
              <a:rPr lang="en-US" altLang="zh-CN" dirty="0"/>
              <a:t>SAM</a:t>
            </a:r>
            <a:r>
              <a:rPr lang="zh-CN" altLang="en-US" dirty="0"/>
              <a:t>启发式合并之类的做法反正挺麻烦的没写过。</a:t>
            </a:r>
            <a:endParaRPr lang="en-US" altLang="zh-CN" dirty="0"/>
          </a:p>
          <a:p>
            <a:r>
              <a:rPr lang="en-US" altLang="zh-CN" dirty="0"/>
              <a:t>Std</a:t>
            </a:r>
            <a:r>
              <a:rPr lang="zh-CN" altLang="en-US" dirty="0"/>
              <a:t>非常神仙。</a:t>
            </a:r>
            <a:endParaRPr lang="en-US" altLang="zh-CN" dirty="0"/>
          </a:p>
          <a:p>
            <a:r>
              <a:rPr lang="zh-CN" altLang="en-US" dirty="0"/>
              <a:t>枚举</a:t>
            </a:r>
            <a:r>
              <a:rPr lang="en-US" altLang="zh-CN" dirty="0"/>
              <a:t>S</a:t>
            </a:r>
            <a:r>
              <a:rPr lang="zh-CN" altLang="en-US" dirty="0"/>
              <a:t>的长度假设是</a:t>
            </a:r>
            <a:r>
              <a:rPr lang="en-US" altLang="zh-CN" dirty="0"/>
              <a:t>d</a:t>
            </a:r>
            <a:r>
              <a:rPr lang="zh-CN" altLang="en-US" dirty="0"/>
              <a:t>，然后把原串每</a:t>
            </a:r>
            <a:r>
              <a:rPr lang="en-US" altLang="zh-CN" dirty="0"/>
              <a:t>d</a:t>
            </a:r>
            <a:r>
              <a:rPr lang="zh-CN" altLang="en-US" dirty="0"/>
              <a:t>个位置划分一段，那么发现</a:t>
            </a:r>
            <a:r>
              <a:rPr lang="en-US" altLang="zh-CN" dirty="0"/>
              <a:t>SS</a:t>
            </a:r>
            <a:r>
              <a:rPr lang="zh-CN" altLang="en-US" dirty="0"/>
              <a:t>必定跨越三段（特殊情况看作是第三段正好空串），而且第一段的部分就是第二段的后缀，第三段的部分是第二段的前缀，因此求一下相邻两端的</a:t>
            </a:r>
            <a:r>
              <a:rPr lang="en-US" altLang="zh-CN" dirty="0"/>
              <a:t>LCP/LCS</a:t>
            </a:r>
            <a:r>
              <a:rPr lang="zh-CN" altLang="en-US" dirty="0"/>
              <a:t>即可统计答案。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会点数据结构的同学可以参照着做一做</a:t>
            </a:r>
            <a:r>
              <a:rPr lang="en-US" altLang="zh-CN" dirty="0"/>
              <a:t>LOJ6494</a:t>
            </a:r>
          </a:p>
        </p:txBody>
      </p:sp>
    </p:spTree>
    <p:extLst>
      <p:ext uri="{BB962C8B-B14F-4D97-AF65-F5344CB8AC3E}">
        <p14:creationId xmlns:p14="http://schemas.microsoft.com/office/powerpoint/2010/main" val="181247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20877-4659-4B14-A0BE-61DFE96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60137-E62A-44D5-8659-CF3D48C6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后缀系列：</a:t>
            </a:r>
            <a:r>
              <a:rPr lang="en-US" altLang="zh-CN" dirty="0"/>
              <a:t>SA/SAM/</a:t>
            </a:r>
            <a:r>
              <a:rPr lang="zh-CN" altLang="en-US" dirty="0"/>
              <a:t>广义</a:t>
            </a:r>
            <a:r>
              <a:rPr lang="en-US" altLang="zh-CN" dirty="0"/>
              <a:t>SAM/</a:t>
            </a:r>
            <a:r>
              <a:rPr lang="zh-CN" altLang="en-US" dirty="0"/>
              <a:t>后缀树</a:t>
            </a:r>
            <a:endParaRPr lang="en-US" altLang="zh-CN" dirty="0"/>
          </a:p>
          <a:p>
            <a:r>
              <a:rPr lang="zh-CN" altLang="en-US" dirty="0"/>
              <a:t>回文系列：回文自动机</a:t>
            </a:r>
            <a:r>
              <a:rPr lang="en-US" altLang="zh-CN" dirty="0"/>
              <a:t>/</a:t>
            </a:r>
            <a:r>
              <a:rPr lang="zh-CN" altLang="en-US" dirty="0"/>
              <a:t>回文树</a:t>
            </a:r>
            <a:endParaRPr lang="en-US" altLang="zh-CN" dirty="0"/>
          </a:p>
          <a:p>
            <a:r>
              <a:rPr lang="zh-CN" altLang="en-US" dirty="0"/>
              <a:t>偏门冷门算法系列：</a:t>
            </a:r>
            <a:r>
              <a:rPr lang="en-US" altLang="zh-CN" dirty="0"/>
              <a:t>Z-Box/</a:t>
            </a:r>
            <a:r>
              <a:rPr lang="en-US" altLang="zh-CN" dirty="0" err="1"/>
              <a:t>exKMP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1663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BE9CC-708C-49E0-9120-0B85D6E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5C1CC-6BB5-4EE0-99AB-5930FCE13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考虑这样一个问题：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个字符串，总长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r>
              <a:rPr lang="en-US" altLang="zh-CN" dirty="0"/>
              <a:t>q</a:t>
            </a:r>
            <a:r>
              <a:rPr lang="zh-CN" altLang="en-US" dirty="0"/>
              <a:t>次询问两个字符串是否完全一样。</a:t>
            </a:r>
            <a:endParaRPr lang="en-US" altLang="zh-CN" dirty="0"/>
          </a:p>
          <a:p>
            <a:r>
              <a:rPr lang="zh-CN" altLang="en-US" dirty="0"/>
              <a:t>今天如无特殊说明一律认为数据范围</a:t>
            </a:r>
            <a:r>
              <a:rPr lang="en-US" altLang="zh-CN" dirty="0"/>
              <a:t>10^5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2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CD20F-D077-42A2-B30B-74EED1B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A949D-E841-4108-9972-1FA0FC2F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假设每次都比较两个较长的字符串的话，那么每次比较都会</a:t>
            </a:r>
            <a:r>
              <a:rPr lang="en-US" altLang="zh-CN" dirty="0"/>
              <a:t>O(min(len1,len2))</a:t>
            </a:r>
            <a:r>
              <a:rPr lang="zh-CN" altLang="en-US" dirty="0"/>
              <a:t>，最坏可能是</a:t>
            </a:r>
            <a:r>
              <a:rPr lang="en-US" altLang="zh-CN" dirty="0"/>
              <a:t>O(n)</a:t>
            </a:r>
            <a:r>
              <a:rPr lang="zh-CN" altLang="en-US" dirty="0"/>
              <a:t>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有没有什么改进方法呢？比如，我们可以先比较一下二者的长度，或者二者的前有限位，来进行有限的“欺骗”。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数据随机情况下是足够了，但是其没有正确性的保证，我们希望找到一个理论可以证明正确性的欺骗方法。</a:t>
            </a:r>
          </a:p>
        </p:txBody>
      </p:sp>
    </p:spTree>
    <p:extLst>
      <p:ext uri="{BB962C8B-B14F-4D97-AF65-F5344CB8AC3E}">
        <p14:creationId xmlns:p14="http://schemas.microsoft.com/office/powerpoint/2010/main" val="251403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D4B17-8D6C-42A2-B92F-A401D21C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8E2EE-3A75-4093-8934-9F31E263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一个相对普适的做法是这样的：</a:t>
            </a:r>
            <a:endParaRPr lang="en-US" altLang="zh-CN" dirty="0"/>
          </a:p>
          <a:p>
            <a:r>
              <a:rPr lang="zh-CN" altLang="en-US" dirty="0"/>
              <a:t>将这个字符串（假设只有小写字母）视为一个</a:t>
            </a:r>
            <a:r>
              <a:rPr lang="en-US" altLang="zh-CN" dirty="0"/>
              <a:t>27</a:t>
            </a:r>
            <a:r>
              <a:rPr lang="zh-CN" altLang="en-US" dirty="0"/>
              <a:t>进制数，将</a:t>
            </a:r>
            <a:r>
              <a:rPr lang="en-US" altLang="zh-CN" dirty="0"/>
              <a:t>a</a:t>
            </a:r>
            <a:r>
              <a:rPr lang="zh-CN" altLang="en-US" dirty="0"/>
              <a:t>看作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看作</a:t>
            </a:r>
            <a:r>
              <a:rPr lang="en-US" altLang="zh-CN" dirty="0"/>
              <a:t>2</a:t>
            </a:r>
            <a:r>
              <a:rPr lang="zh-CN" altLang="en-US" dirty="0"/>
              <a:t>，依此类推。</a:t>
            </a:r>
            <a:endParaRPr lang="en-US" altLang="zh-CN" dirty="0"/>
          </a:p>
          <a:p>
            <a:r>
              <a:rPr lang="zh-CN" altLang="en-US" dirty="0"/>
              <a:t>比如‘</a:t>
            </a:r>
            <a:r>
              <a:rPr lang="en-US" altLang="zh-CN" dirty="0" err="1"/>
              <a:t>abca</a:t>
            </a:r>
            <a:r>
              <a:rPr lang="zh-CN" altLang="en-US" dirty="0"/>
              <a:t>’看作</a:t>
            </a:r>
            <a:r>
              <a:rPr lang="en-US" altLang="zh-CN" dirty="0"/>
              <a:t>1*27^3+2*27^2+3*27+1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但这样在字符串较大时数字会很大，存不下来。</a:t>
            </a:r>
            <a:endParaRPr lang="en-US" altLang="zh-CN" dirty="0"/>
          </a:p>
          <a:p>
            <a:r>
              <a:rPr lang="zh-CN" altLang="en-US" dirty="0"/>
              <a:t>一个欺骗方法是找一个较大的数</a:t>
            </a:r>
            <a:r>
              <a:rPr lang="en-US" altLang="zh-CN" dirty="0"/>
              <a:t>P</a:t>
            </a:r>
            <a:r>
              <a:rPr lang="zh-CN" altLang="en-US" dirty="0"/>
              <a:t>（最好是大质数），只记录转换后数字对</a:t>
            </a:r>
            <a:r>
              <a:rPr lang="en-US" altLang="zh-CN" dirty="0"/>
              <a:t>P</a:t>
            </a:r>
            <a:r>
              <a:rPr lang="zh-CN" altLang="en-US" dirty="0"/>
              <a:t>取模的结果。</a:t>
            </a:r>
          </a:p>
        </p:txBody>
      </p:sp>
    </p:spTree>
    <p:extLst>
      <p:ext uri="{BB962C8B-B14F-4D97-AF65-F5344CB8AC3E}">
        <p14:creationId xmlns:p14="http://schemas.microsoft.com/office/powerpoint/2010/main" val="207894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主题2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E0EF03A2-C13C-4510-B5BE-19A00F674A5F}" vid="{FEFF8F67-82C0-4A14-BE5A-90414EBF13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670</TotalTime>
  <Words>4106</Words>
  <Application>Microsoft Office PowerPoint</Application>
  <PresentationFormat>宽屏</PresentationFormat>
  <Paragraphs>253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6" baseType="lpstr">
      <vt:lpstr>微软雅黑</vt:lpstr>
      <vt:lpstr>Arial</vt:lpstr>
      <vt:lpstr>主题2</vt:lpstr>
      <vt:lpstr>字符串入门(大概是入门)</vt:lpstr>
      <vt:lpstr>概览</vt:lpstr>
      <vt:lpstr>PowerPoint 演示文稿</vt:lpstr>
      <vt:lpstr>一些相关代码实现技巧</vt:lpstr>
      <vt:lpstr>PowerPoint 演示文稿</vt:lpstr>
      <vt:lpstr>PowerPoint 演示文稿</vt:lpstr>
      <vt:lpstr>哈希hash</vt:lpstr>
      <vt:lpstr>PowerPoint 演示文稿</vt:lpstr>
      <vt:lpstr>PowerPoint 演示文稿</vt:lpstr>
      <vt:lpstr>PowerPoint 演示文稿</vt:lpstr>
      <vt:lpstr>PowerPoint 演示文稿</vt:lpstr>
      <vt:lpstr>哈希冲突</vt:lpstr>
      <vt:lpstr>自然溢出</vt:lpstr>
      <vt:lpstr>子串哈希值提取</vt:lpstr>
      <vt:lpstr>PowerPoint 演示文稿</vt:lpstr>
      <vt:lpstr>我推荐的二分写法</vt:lpstr>
      <vt:lpstr>哈分加二希</vt:lpstr>
      <vt:lpstr>哈希与回文串</vt:lpstr>
      <vt:lpstr>PowerPoint 演示文稿</vt:lpstr>
      <vt:lpstr>例题</vt:lpstr>
      <vt:lpstr>原bzoj3555 企鹅QQ</vt:lpstr>
      <vt:lpstr>PowerPoint 演示文稿</vt:lpstr>
      <vt:lpstr>KMP算法</vt:lpstr>
      <vt:lpstr>PowerPoint 演示文稿</vt:lpstr>
      <vt:lpstr>PowerPoint 演示文稿</vt:lpstr>
      <vt:lpstr>KMP算法</vt:lpstr>
      <vt:lpstr>KMP树</vt:lpstr>
      <vt:lpstr>Eg</vt:lpstr>
      <vt:lpstr>PowerPoint 演示文稿</vt:lpstr>
      <vt:lpstr>Eg2</vt:lpstr>
      <vt:lpstr>NOI2014 动物园</vt:lpstr>
      <vt:lpstr>Manacher</vt:lpstr>
      <vt:lpstr>PowerPoint 演示文稿</vt:lpstr>
      <vt:lpstr>Trie树</vt:lpstr>
      <vt:lpstr>PowerPoint 演示文稿</vt:lpstr>
      <vt:lpstr>PowerPoint 演示文稿</vt:lpstr>
      <vt:lpstr>PowerPoint 演示文稿</vt:lpstr>
      <vt:lpstr>Next Eg pre</vt:lpstr>
      <vt:lpstr>Eg</vt:lpstr>
      <vt:lpstr>PowerPoint 演示文稿</vt:lpstr>
      <vt:lpstr>AC自动机</vt:lpstr>
      <vt:lpstr>PowerPoint 演示文稿</vt:lpstr>
      <vt:lpstr>PowerPoint 演示文稿</vt:lpstr>
      <vt:lpstr>PowerPoint 演示文稿</vt:lpstr>
      <vt:lpstr>一些细节</vt:lpstr>
      <vt:lpstr>Eg</vt:lpstr>
      <vt:lpstr>HNOI2014抄卡组</vt:lpstr>
      <vt:lpstr>PowerPoint 演示文稿</vt:lpstr>
      <vt:lpstr>Eg</vt:lpstr>
      <vt:lpstr>某题的超级弱化版本</vt:lpstr>
      <vt:lpstr>PowerPoint 演示文稿</vt:lpstr>
      <vt:lpstr>PowerPoint 演示文稿</vt:lpstr>
      <vt:lpstr>PowerPoint 演示文稿</vt:lpstr>
      <vt:lpstr>后缀数组SA</vt:lpstr>
      <vt:lpstr>PowerPoint 演示文稿</vt:lpstr>
      <vt:lpstr>一些应用</vt:lpstr>
      <vt:lpstr>PowerPoint 演示文稿</vt:lpstr>
      <vt:lpstr>Eg</vt:lpstr>
      <vt:lpstr>PowerPoint 演示文稿</vt:lpstr>
      <vt:lpstr>PowerPoint 演示文稿</vt:lpstr>
      <vt:lpstr>Eg</vt:lpstr>
      <vt:lpstr>NOI2016 优秀的拆分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字符串入门(大概是入门)</dc:title>
  <dc:creator>chi kevin</dc:creator>
  <cp:lastModifiedBy>chi kevin</cp:lastModifiedBy>
  <cp:revision>570</cp:revision>
  <dcterms:created xsi:type="dcterms:W3CDTF">2020-07-26T10:32:11Z</dcterms:created>
  <dcterms:modified xsi:type="dcterms:W3CDTF">2022-02-08T11:43:54Z</dcterms:modified>
</cp:coreProperties>
</file>