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06" r:id="rId3"/>
    <p:sldId id="308" r:id="rId4"/>
    <p:sldId id="307" r:id="rId5"/>
    <p:sldId id="325" r:id="rId6"/>
    <p:sldId id="311" r:id="rId7"/>
    <p:sldId id="313" r:id="rId8"/>
    <p:sldId id="312" r:id="rId9"/>
    <p:sldId id="315" r:id="rId10"/>
    <p:sldId id="316" r:id="rId11"/>
    <p:sldId id="317" r:id="rId12"/>
    <p:sldId id="331" r:id="rId13"/>
    <p:sldId id="332" r:id="rId14"/>
    <p:sldId id="318" r:id="rId15"/>
    <p:sldId id="319" r:id="rId16"/>
    <p:sldId id="320" r:id="rId17"/>
    <p:sldId id="333" r:id="rId18"/>
    <p:sldId id="334" r:id="rId19"/>
    <p:sldId id="335" r:id="rId20"/>
    <p:sldId id="336" r:id="rId21"/>
    <p:sldId id="337" r:id="rId22"/>
    <p:sldId id="339" r:id="rId23"/>
    <p:sldId id="340" r:id="rId24"/>
    <p:sldId id="341" r:id="rId25"/>
    <p:sldId id="321" r:id="rId26"/>
    <p:sldId id="344" r:id="rId27"/>
    <p:sldId id="345" r:id="rId28"/>
    <p:sldId id="322" r:id="rId29"/>
    <p:sldId id="346" r:id="rId30"/>
    <p:sldId id="347" r:id="rId31"/>
    <p:sldId id="348" r:id="rId32"/>
    <p:sldId id="349" r:id="rId33"/>
    <p:sldId id="323" r:id="rId34"/>
    <p:sldId id="375" r:id="rId35"/>
    <p:sldId id="376" r:id="rId36"/>
    <p:sldId id="377" r:id="rId37"/>
    <p:sldId id="378" r:id="rId38"/>
    <p:sldId id="379" r:id="rId39"/>
    <p:sldId id="380" r:id="rId40"/>
    <p:sldId id="324" r:id="rId41"/>
    <p:sldId id="350" r:id="rId42"/>
    <p:sldId id="351" r:id="rId43"/>
    <p:sldId id="352" r:id="rId44"/>
    <p:sldId id="353" r:id="rId45"/>
    <p:sldId id="373" r:id="rId46"/>
    <p:sldId id="374" r:id="rId47"/>
    <p:sldId id="354" r:id="rId48"/>
    <p:sldId id="355" r:id="rId49"/>
    <p:sldId id="356" r:id="rId50"/>
    <p:sldId id="357" r:id="rId51"/>
    <p:sldId id="358" r:id="rId52"/>
    <p:sldId id="360" r:id="rId53"/>
    <p:sldId id="361" r:id="rId54"/>
    <p:sldId id="362" r:id="rId55"/>
    <p:sldId id="363" r:id="rId56"/>
    <p:sldId id="364" r:id="rId57"/>
    <p:sldId id="365" r:id="rId58"/>
    <p:sldId id="366" r:id="rId59"/>
    <p:sldId id="367" r:id="rId60"/>
    <p:sldId id="36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单 敬博" initials="单" lastIdx="1" clrIdx="0">
    <p:extLst>
      <p:ext uri="{19B8F6BF-5375-455C-9EA6-DF929625EA0E}">
        <p15:presenceInfo xmlns:p15="http://schemas.microsoft.com/office/powerpoint/2012/main" userId="d83871d21df1c6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3181"/>
    <a:srgbClr val="874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30"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3E035-DF33-4AA1-AF29-C9C551987CD0}" type="datetimeFigureOut">
              <a:rPr lang="zh-CN" altLang="en-US" smtClean="0"/>
              <a:t>2021/7/20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532D6-3510-4033-A43C-1D5AB591E983}" type="slidenum">
              <a:rPr lang="zh-CN" altLang="en-US" smtClean="0"/>
              <a:t>‹#›</a:t>
            </a:fld>
            <a:endParaRPr lang="zh-CN" altLang="en-US"/>
          </a:p>
        </p:txBody>
      </p:sp>
    </p:spTree>
    <p:extLst>
      <p:ext uri="{BB962C8B-B14F-4D97-AF65-F5344CB8AC3E}">
        <p14:creationId xmlns:p14="http://schemas.microsoft.com/office/powerpoint/2010/main" val="186498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a:t>
            </a:fld>
            <a:endParaRPr lang="zh-CN" altLang="en-US"/>
          </a:p>
        </p:txBody>
      </p:sp>
    </p:spTree>
    <p:extLst>
      <p:ext uri="{BB962C8B-B14F-4D97-AF65-F5344CB8AC3E}">
        <p14:creationId xmlns:p14="http://schemas.microsoft.com/office/powerpoint/2010/main" val="4012149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11</a:t>
            </a:fld>
            <a:endParaRPr lang="zh-CN" altLang="en-US"/>
          </a:p>
        </p:txBody>
      </p:sp>
    </p:spTree>
    <p:extLst>
      <p:ext uri="{BB962C8B-B14F-4D97-AF65-F5344CB8AC3E}">
        <p14:creationId xmlns:p14="http://schemas.microsoft.com/office/powerpoint/2010/main" val="193447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12</a:t>
            </a:fld>
            <a:endParaRPr lang="zh-CN" altLang="en-US"/>
          </a:p>
        </p:txBody>
      </p:sp>
    </p:spTree>
    <p:extLst>
      <p:ext uri="{BB962C8B-B14F-4D97-AF65-F5344CB8AC3E}">
        <p14:creationId xmlns:p14="http://schemas.microsoft.com/office/powerpoint/2010/main" val="154543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13</a:t>
            </a:fld>
            <a:endParaRPr lang="zh-CN" altLang="en-US"/>
          </a:p>
        </p:txBody>
      </p:sp>
    </p:spTree>
    <p:extLst>
      <p:ext uri="{BB962C8B-B14F-4D97-AF65-F5344CB8AC3E}">
        <p14:creationId xmlns:p14="http://schemas.microsoft.com/office/powerpoint/2010/main" val="36287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14</a:t>
            </a:fld>
            <a:endParaRPr lang="zh-CN" altLang="en-US"/>
          </a:p>
        </p:txBody>
      </p:sp>
    </p:spTree>
    <p:extLst>
      <p:ext uri="{BB962C8B-B14F-4D97-AF65-F5344CB8AC3E}">
        <p14:creationId xmlns:p14="http://schemas.microsoft.com/office/powerpoint/2010/main" val="271800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15</a:t>
            </a:fld>
            <a:endParaRPr lang="zh-CN" altLang="en-US"/>
          </a:p>
        </p:txBody>
      </p:sp>
    </p:spTree>
    <p:extLst>
      <p:ext uri="{BB962C8B-B14F-4D97-AF65-F5344CB8AC3E}">
        <p14:creationId xmlns:p14="http://schemas.microsoft.com/office/powerpoint/2010/main" val="348439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16</a:t>
            </a:fld>
            <a:endParaRPr lang="zh-CN" altLang="en-US"/>
          </a:p>
        </p:txBody>
      </p:sp>
    </p:spTree>
    <p:extLst>
      <p:ext uri="{BB962C8B-B14F-4D97-AF65-F5344CB8AC3E}">
        <p14:creationId xmlns:p14="http://schemas.microsoft.com/office/powerpoint/2010/main" val="259776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17</a:t>
            </a:fld>
            <a:endParaRPr lang="zh-CN" altLang="en-US"/>
          </a:p>
        </p:txBody>
      </p:sp>
    </p:spTree>
    <p:extLst>
      <p:ext uri="{BB962C8B-B14F-4D97-AF65-F5344CB8AC3E}">
        <p14:creationId xmlns:p14="http://schemas.microsoft.com/office/powerpoint/2010/main" val="138516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18</a:t>
            </a:fld>
            <a:endParaRPr lang="zh-CN" altLang="en-US"/>
          </a:p>
        </p:txBody>
      </p:sp>
    </p:spTree>
    <p:extLst>
      <p:ext uri="{BB962C8B-B14F-4D97-AF65-F5344CB8AC3E}">
        <p14:creationId xmlns:p14="http://schemas.microsoft.com/office/powerpoint/2010/main" val="293550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19</a:t>
            </a:fld>
            <a:endParaRPr lang="zh-CN" altLang="en-US"/>
          </a:p>
        </p:txBody>
      </p:sp>
    </p:spTree>
    <p:extLst>
      <p:ext uri="{BB962C8B-B14F-4D97-AF65-F5344CB8AC3E}">
        <p14:creationId xmlns:p14="http://schemas.microsoft.com/office/powerpoint/2010/main" val="20715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20</a:t>
            </a:fld>
            <a:endParaRPr lang="zh-CN" altLang="en-US"/>
          </a:p>
        </p:txBody>
      </p:sp>
    </p:spTree>
    <p:extLst>
      <p:ext uri="{BB962C8B-B14F-4D97-AF65-F5344CB8AC3E}">
        <p14:creationId xmlns:p14="http://schemas.microsoft.com/office/powerpoint/2010/main" val="144770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a:t>
            </a:fld>
            <a:endParaRPr lang="zh-CN" altLang="en-US"/>
          </a:p>
        </p:txBody>
      </p:sp>
    </p:spTree>
    <p:extLst>
      <p:ext uri="{BB962C8B-B14F-4D97-AF65-F5344CB8AC3E}">
        <p14:creationId xmlns:p14="http://schemas.microsoft.com/office/powerpoint/2010/main" val="154553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21</a:t>
            </a:fld>
            <a:endParaRPr lang="zh-CN" altLang="en-US"/>
          </a:p>
        </p:txBody>
      </p:sp>
    </p:spTree>
    <p:extLst>
      <p:ext uri="{BB962C8B-B14F-4D97-AF65-F5344CB8AC3E}">
        <p14:creationId xmlns:p14="http://schemas.microsoft.com/office/powerpoint/2010/main" val="2820413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22</a:t>
            </a:fld>
            <a:endParaRPr lang="zh-CN" altLang="en-US"/>
          </a:p>
        </p:txBody>
      </p:sp>
    </p:spTree>
    <p:extLst>
      <p:ext uri="{BB962C8B-B14F-4D97-AF65-F5344CB8AC3E}">
        <p14:creationId xmlns:p14="http://schemas.microsoft.com/office/powerpoint/2010/main" val="2028177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23</a:t>
            </a:fld>
            <a:endParaRPr lang="zh-CN" altLang="en-US"/>
          </a:p>
        </p:txBody>
      </p:sp>
    </p:spTree>
    <p:extLst>
      <p:ext uri="{BB962C8B-B14F-4D97-AF65-F5344CB8AC3E}">
        <p14:creationId xmlns:p14="http://schemas.microsoft.com/office/powerpoint/2010/main" val="2015469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24</a:t>
            </a:fld>
            <a:endParaRPr lang="zh-CN" altLang="en-US"/>
          </a:p>
        </p:txBody>
      </p:sp>
    </p:spTree>
    <p:extLst>
      <p:ext uri="{BB962C8B-B14F-4D97-AF65-F5344CB8AC3E}">
        <p14:creationId xmlns:p14="http://schemas.microsoft.com/office/powerpoint/2010/main" val="1810905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25</a:t>
            </a:fld>
            <a:endParaRPr lang="zh-CN" altLang="en-US"/>
          </a:p>
        </p:txBody>
      </p:sp>
    </p:spTree>
    <p:extLst>
      <p:ext uri="{BB962C8B-B14F-4D97-AF65-F5344CB8AC3E}">
        <p14:creationId xmlns:p14="http://schemas.microsoft.com/office/powerpoint/2010/main" val="1323017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28</a:t>
            </a:fld>
            <a:endParaRPr lang="zh-CN" altLang="en-US"/>
          </a:p>
        </p:txBody>
      </p:sp>
    </p:spTree>
    <p:extLst>
      <p:ext uri="{BB962C8B-B14F-4D97-AF65-F5344CB8AC3E}">
        <p14:creationId xmlns:p14="http://schemas.microsoft.com/office/powerpoint/2010/main" val="4039041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33</a:t>
            </a:fld>
            <a:endParaRPr lang="zh-CN" altLang="en-US"/>
          </a:p>
        </p:txBody>
      </p:sp>
    </p:spTree>
    <p:extLst>
      <p:ext uri="{BB962C8B-B14F-4D97-AF65-F5344CB8AC3E}">
        <p14:creationId xmlns:p14="http://schemas.microsoft.com/office/powerpoint/2010/main" val="3010493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34</a:t>
            </a:fld>
            <a:endParaRPr lang="zh-CN" altLang="en-US"/>
          </a:p>
        </p:txBody>
      </p:sp>
    </p:spTree>
    <p:extLst>
      <p:ext uri="{BB962C8B-B14F-4D97-AF65-F5344CB8AC3E}">
        <p14:creationId xmlns:p14="http://schemas.microsoft.com/office/powerpoint/2010/main" val="3813648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35</a:t>
            </a:fld>
            <a:endParaRPr lang="zh-CN" altLang="en-US"/>
          </a:p>
        </p:txBody>
      </p:sp>
    </p:spTree>
    <p:extLst>
      <p:ext uri="{BB962C8B-B14F-4D97-AF65-F5344CB8AC3E}">
        <p14:creationId xmlns:p14="http://schemas.microsoft.com/office/powerpoint/2010/main" val="72349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36</a:t>
            </a:fld>
            <a:endParaRPr lang="zh-CN" altLang="en-US"/>
          </a:p>
        </p:txBody>
      </p:sp>
    </p:spTree>
    <p:extLst>
      <p:ext uri="{BB962C8B-B14F-4D97-AF65-F5344CB8AC3E}">
        <p14:creationId xmlns:p14="http://schemas.microsoft.com/office/powerpoint/2010/main" val="371784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a:t>
            </a:fld>
            <a:endParaRPr lang="zh-CN" altLang="en-US"/>
          </a:p>
        </p:txBody>
      </p:sp>
    </p:spTree>
    <p:extLst>
      <p:ext uri="{BB962C8B-B14F-4D97-AF65-F5344CB8AC3E}">
        <p14:creationId xmlns:p14="http://schemas.microsoft.com/office/powerpoint/2010/main" val="4208164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37</a:t>
            </a:fld>
            <a:endParaRPr lang="zh-CN" altLang="en-US"/>
          </a:p>
        </p:txBody>
      </p:sp>
    </p:spTree>
    <p:extLst>
      <p:ext uri="{BB962C8B-B14F-4D97-AF65-F5344CB8AC3E}">
        <p14:creationId xmlns:p14="http://schemas.microsoft.com/office/powerpoint/2010/main" val="2507392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38</a:t>
            </a:fld>
            <a:endParaRPr lang="zh-CN" altLang="en-US"/>
          </a:p>
        </p:txBody>
      </p:sp>
    </p:spTree>
    <p:extLst>
      <p:ext uri="{BB962C8B-B14F-4D97-AF65-F5344CB8AC3E}">
        <p14:creationId xmlns:p14="http://schemas.microsoft.com/office/powerpoint/2010/main" val="3915330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39</a:t>
            </a:fld>
            <a:endParaRPr lang="zh-CN" altLang="en-US"/>
          </a:p>
        </p:txBody>
      </p:sp>
    </p:spTree>
    <p:extLst>
      <p:ext uri="{BB962C8B-B14F-4D97-AF65-F5344CB8AC3E}">
        <p14:creationId xmlns:p14="http://schemas.microsoft.com/office/powerpoint/2010/main" val="1490458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40</a:t>
            </a:fld>
            <a:endParaRPr lang="zh-CN" altLang="en-US"/>
          </a:p>
        </p:txBody>
      </p:sp>
    </p:spTree>
    <p:extLst>
      <p:ext uri="{BB962C8B-B14F-4D97-AF65-F5344CB8AC3E}">
        <p14:creationId xmlns:p14="http://schemas.microsoft.com/office/powerpoint/2010/main" val="3293423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41</a:t>
            </a:fld>
            <a:endParaRPr lang="zh-CN" altLang="en-US"/>
          </a:p>
        </p:txBody>
      </p:sp>
    </p:spTree>
    <p:extLst>
      <p:ext uri="{BB962C8B-B14F-4D97-AF65-F5344CB8AC3E}">
        <p14:creationId xmlns:p14="http://schemas.microsoft.com/office/powerpoint/2010/main" val="3800042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42</a:t>
            </a:fld>
            <a:endParaRPr lang="zh-CN" altLang="en-US"/>
          </a:p>
        </p:txBody>
      </p:sp>
    </p:spTree>
    <p:extLst>
      <p:ext uri="{BB962C8B-B14F-4D97-AF65-F5344CB8AC3E}">
        <p14:creationId xmlns:p14="http://schemas.microsoft.com/office/powerpoint/2010/main" val="3057492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43</a:t>
            </a:fld>
            <a:endParaRPr lang="zh-CN" altLang="en-US"/>
          </a:p>
        </p:txBody>
      </p:sp>
    </p:spTree>
    <p:extLst>
      <p:ext uri="{BB962C8B-B14F-4D97-AF65-F5344CB8AC3E}">
        <p14:creationId xmlns:p14="http://schemas.microsoft.com/office/powerpoint/2010/main" val="1461810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44</a:t>
            </a:fld>
            <a:endParaRPr lang="zh-CN" altLang="en-US"/>
          </a:p>
        </p:txBody>
      </p:sp>
    </p:spTree>
    <p:extLst>
      <p:ext uri="{BB962C8B-B14F-4D97-AF65-F5344CB8AC3E}">
        <p14:creationId xmlns:p14="http://schemas.microsoft.com/office/powerpoint/2010/main" val="2450180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45</a:t>
            </a:fld>
            <a:endParaRPr lang="zh-CN" altLang="en-US"/>
          </a:p>
        </p:txBody>
      </p:sp>
    </p:spTree>
    <p:extLst>
      <p:ext uri="{BB962C8B-B14F-4D97-AF65-F5344CB8AC3E}">
        <p14:creationId xmlns:p14="http://schemas.microsoft.com/office/powerpoint/2010/main" val="2161893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46</a:t>
            </a:fld>
            <a:endParaRPr lang="zh-CN" altLang="en-US"/>
          </a:p>
        </p:txBody>
      </p:sp>
    </p:spTree>
    <p:extLst>
      <p:ext uri="{BB962C8B-B14F-4D97-AF65-F5344CB8AC3E}">
        <p14:creationId xmlns:p14="http://schemas.microsoft.com/office/powerpoint/2010/main" val="220051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a:t>
            </a:fld>
            <a:endParaRPr lang="zh-CN" altLang="en-US"/>
          </a:p>
        </p:txBody>
      </p:sp>
    </p:spTree>
    <p:extLst>
      <p:ext uri="{BB962C8B-B14F-4D97-AF65-F5344CB8AC3E}">
        <p14:creationId xmlns:p14="http://schemas.microsoft.com/office/powerpoint/2010/main" val="2479807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47</a:t>
            </a:fld>
            <a:endParaRPr lang="zh-CN" altLang="en-US"/>
          </a:p>
        </p:txBody>
      </p:sp>
    </p:spTree>
    <p:extLst>
      <p:ext uri="{BB962C8B-B14F-4D97-AF65-F5344CB8AC3E}">
        <p14:creationId xmlns:p14="http://schemas.microsoft.com/office/powerpoint/2010/main" val="2282238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48</a:t>
            </a:fld>
            <a:endParaRPr lang="zh-CN" altLang="en-US"/>
          </a:p>
        </p:txBody>
      </p:sp>
    </p:spTree>
    <p:extLst>
      <p:ext uri="{BB962C8B-B14F-4D97-AF65-F5344CB8AC3E}">
        <p14:creationId xmlns:p14="http://schemas.microsoft.com/office/powerpoint/2010/main" val="2891260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49</a:t>
            </a:fld>
            <a:endParaRPr lang="zh-CN" altLang="en-US"/>
          </a:p>
        </p:txBody>
      </p:sp>
    </p:spTree>
    <p:extLst>
      <p:ext uri="{BB962C8B-B14F-4D97-AF65-F5344CB8AC3E}">
        <p14:creationId xmlns:p14="http://schemas.microsoft.com/office/powerpoint/2010/main" val="2045556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50</a:t>
            </a:fld>
            <a:endParaRPr lang="zh-CN" altLang="en-US"/>
          </a:p>
        </p:txBody>
      </p:sp>
    </p:spTree>
    <p:extLst>
      <p:ext uri="{BB962C8B-B14F-4D97-AF65-F5344CB8AC3E}">
        <p14:creationId xmlns:p14="http://schemas.microsoft.com/office/powerpoint/2010/main" val="1491286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51</a:t>
            </a:fld>
            <a:endParaRPr lang="zh-CN" altLang="en-US"/>
          </a:p>
        </p:txBody>
      </p:sp>
    </p:spTree>
    <p:extLst>
      <p:ext uri="{BB962C8B-B14F-4D97-AF65-F5344CB8AC3E}">
        <p14:creationId xmlns:p14="http://schemas.microsoft.com/office/powerpoint/2010/main" val="1738562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52</a:t>
            </a:fld>
            <a:endParaRPr lang="zh-CN" altLang="en-US"/>
          </a:p>
        </p:txBody>
      </p:sp>
    </p:spTree>
    <p:extLst>
      <p:ext uri="{BB962C8B-B14F-4D97-AF65-F5344CB8AC3E}">
        <p14:creationId xmlns:p14="http://schemas.microsoft.com/office/powerpoint/2010/main" val="1494074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53</a:t>
            </a:fld>
            <a:endParaRPr lang="zh-CN" altLang="en-US"/>
          </a:p>
        </p:txBody>
      </p:sp>
    </p:spTree>
    <p:extLst>
      <p:ext uri="{BB962C8B-B14F-4D97-AF65-F5344CB8AC3E}">
        <p14:creationId xmlns:p14="http://schemas.microsoft.com/office/powerpoint/2010/main" val="362768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54</a:t>
            </a:fld>
            <a:endParaRPr lang="zh-CN" altLang="en-US"/>
          </a:p>
        </p:txBody>
      </p:sp>
    </p:spTree>
    <p:extLst>
      <p:ext uri="{BB962C8B-B14F-4D97-AF65-F5344CB8AC3E}">
        <p14:creationId xmlns:p14="http://schemas.microsoft.com/office/powerpoint/2010/main" val="1074039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55</a:t>
            </a:fld>
            <a:endParaRPr lang="zh-CN" altLang="en-US"/>
          </a:p>
        </p:txBody>
      </p:sp>
    </p:spTree>
    <p:extLst>
      <p:ext uri="{BB962C8B-B14F-4D97-AF65-F5344CB8AC3E}">
        <p14:creationId xmlns:p14="http://schemas.microsoft.com/office/powerpoint/2010/main" val="91910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56</a:t>
            </a:fld>
            <a:endParaRPr lang="zh-CN" altLang="en-US"/>
          </a:p>
        </p:txBody>
      </p:sp>
    </p:spTree>
    <p:extLst>
      <p:ext uri="{BB962C8B-B14F-4D97-AF65-F5344CB8AC3E}">
        <p14:creationId xmlns:p14="http://schemas.microsoft.com/office/powerpoint/2010/main" val="84080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6</a:t>
            </a:fld>
            <a:endParaRPr lang="zh-CN" altLang="en-US"/>
          </a:p>
        </p:txBody>
      </p:sp>
    </p:spTree>
    <p:extLst>
      <p:ext uri="{BB962C8B-B14F-4D97-AF65-F5344CB8AC3E}">
        <p14:creationId xmlns:p14="http://schemas.microsoft.com/office/powerpoint/2010/main" val="1913349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57</a:t>
            </a:fld>
            <a:endParaRPr lang="zh-CN" altLang="en-US"/>
          </a:p>
        </p:txBody>
      </p:sp>
    </p:spTree>
    <p:extLst>
      <p:ext uri="{BB962C8B-B14F-4D97-AF65-F5344CB8AC3E}">
        <p14:creationId xmlns:p14="http://schemas.microsoft.com/office/powerpoint/2010/main" val="1434594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58</a:t>
            </a:fld>
            <a:endParaRPr lang="zh-CN" altLang="en-US"/>
          </a:p>
        </p:txBody>
      </p:sp>
    </p:spTree>
    <p:extLst>
      <p:ext uri="{BB962C8B-B14F-4D97-AF65-F5344CB8AC3E}">
        <p14:creationId xmlns:p14="http://schemas.microsoft.com/office/powerpoint/2010/main" val="4212954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59</a:t>
            </a:fld>
            <a:endParaRPr lang="zh-CN" altLang="en-US"/>
          </a:p>
        </p:txBody>
      </p:sp>
    </p:spTree>
    <p:extLst>
      <p:ext uri="{BB962C8B-B14F-4D97-AF65-F5344CB8AC3E}">
        <p14:creationId xmlns:p14="http://schemas.microsoft.com/office/powerpoint/2010/main" val="5528523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60</a:t>
            </a:fld>
            <a:endParaRPr lang="zh-CN" altLang="en-US"/>
          </a:p>
        </p:txBody>
      </p:sp>
    </p:spTree>
    <p:extLst>
      <p:ext uri="{BB962C8B-B14F-4D97-AF65-F5344CB8AC3E}">
        <p14:creationId xmlns:p14="http://schemas.microsoft.com/office/powerpoint/2010/main" val="348096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7</a:t>
            </a:fld>
            <a:endParaRPr lang="zh-CN" altLang="en-US"/>
          </a:p>
        </p:txBody>
      </p:sp>
    </p:spTree>
    <p:extLst>
      <p:ext uri="{BB962C8B-B14F-4D97-AF65-F5344CB8AC3E}">
        <p14:creationId xmlns:p14="http://schemas.microsoft.com/office/powerpoint/2010/main" val="49980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8</a:t>
            </a:fld>
            <a:endParaRPr lang="zh-CN" altLang="en-US"/>
          </a:p>
        </p:txBody>
      </p:sp>
    </p:spTree>
    <p:extLst>
      <p:ext uri="{BB962C8B-B14F-4D97-AF65-F5344CB8AC3E}">
        <p14:creationId xmlns:p14="http://schemas.microsoft.com/office/powerpoint/2010/main" val="358471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9</a:t>
            </a:fld>
            <a:endParaRPr lang="zh-CN" altLang="en-US"/>
          </a:p>
        </p:txBody>
      </p:sp>
    </p:spTree>
    <p:extLst>
      <p:ext uri="{BB962C8B-B14F-4D97-AF65-F5344CB8AC3E}">
        <p14:creationId xmlns:p14="http://schemas.microsoft.com/office/powerpoint/2010/main" val="337578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a:solidFill>
                  <a:srgbClr val="333333"/>
                </a:solidFill>
                <a:effectLst/>
                <a:latin typeface="Open Sans"/>
              </a:rPr>
              <a:t>以理论体系（</a:t>
            </a:r>
            <a:r>
              <a:rPr lang="zh-CN" altLang="en-US" b="0" i="0" dirty="0">
                <a:solidFill>
                  <a:srgbClr val="333333"/>
                </a:solidFill>
                <a:effectLst/>
                <a:latin typeface="Open Sans"/>
              </a:rPr>
              <a:t>范式）的崩溃和增生为信号</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如：托勒密体系的反复修正使其愈发复杂；第一次数学危机中 </a:t>
            </a:r>
            <a:r>
              <a:rPr lang="en-US" altLang="zh-CN" b="0" i="0" dirty="0">
                <a:solidFill>
                  <a:srgbClr val="333333"/>
                </a:solidFill>
                <a:effectLst/>
                <a:latin typeface="Open Sans"/>
              </a:rPr>
              <a:t>\sqrt 2 </a:t>
            </a:r>
            <a:r>
              <a:rPr lang="zh-CN" altLang="en-US" b="0" i="0" dirty="0">
                <a:solidFill>
                  <a:srgbClr val="333333"/>
                </a:solidFill>
                <a:effectLst/>
                <a:latin typeface="Open Sans"/>
              </a:rPr>
              <a:t>的发现使数学体系崩溃等等</a:t>
            </a:r>
          </a:p>
          <a:p>
            <a:pPr algn="l">
              <a:buFont typeface="Arial" panose="020B0604020202020204" pitchFamily="34" charset="0"/>
              <a:buChar char="•"/>
            </a:pPr>
            <a:r>
              <a:rPr lang="zh-CN" altLang="en-US" b="0" i="0" dirty="0">
                <a:solidFill>
                  <a:srgbClr val="333333"/>
                </a:solidFill>
                <a:effectLst/>
                <a:latin typeface="Open Sans"/>
              </a:rPr>
              <a:t>范式发生大规模的破坏，常规科学的问题和技巧也发生重大转变</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如：燃烧的氧化理论，无理数的引入等等</a:t>
            </a:r>
          </a:p>
          <a:p>
            <a:pPr algn="l">
              <a:buFont typeface="Arial" panose="020B0604020202020204" pitchFamily="34" charset="0"/>
              <a:buChar char="•"/>
            </a:pPr>
            <a:r>
              <a:rPr lang="zh-CN" altLang="en-US" b="0" i="0" dirty="0">
                <a:solidFill>
                  <a:srgbClr val="333333"/>
                </a:solidFill>
                <a:effectLst/>
                <a:latin typeface="Open Sans"/>
              </a:rPr>
              <a:t>造成危机的问题的解，在危机未出现前，就曾被部分或完全地预见过，只是在危机真正发生前遭到了忽视</a:t>
            </a:r>
            <a:endParaRPr lang="en-US" altLang="zh-CN" b="0" i="0" dirty="0">
              <a:solidFill>
                <a:srgbClr val="333333"/>
              </a:solidFill>
              <a:effectLst/>
              <a:latin typeface="Open Sans"/>
            </a:endParaRPr>
          </a:p>
          <a:p>
            <a:pPr algn="l">
              <a:buFont typeface="Arial" panose="020B0604020202020204" pitchFamily="34" charset="0"/>
              <a:buNone/>
            </a:pPr>
            <a:r>
              <a:rPr lang="zh-CN" altLang="en-US" b="0" i="0" dirty="0">
                <a:solidFill>
                  <a:srgbClr val="333333"/>
                </a:solidFill>
                <a:effectLst/>
                <a:latin typeface="Open Sans"/>
              </a:rPr>
              <a:t>如：日心说曾在前</a:t>
            </a:r>
            <a:r>
              <a:rPr lang="en-US" altLang="zh-CN" b="0" i="0" dirty="0">
                <a:solidFill>
                  <a:srgbClr val="333333"/>
                </a:solidFill>
                <a:effectLst/>
                <a:latin typeface="Open Sans"/>
              </a:rPr>
              <a:t>3</a:t>
            </a:r>
            <a:r>
              <a:rPr lang="zh-CN" altLang="en-US" b="0" i="0" dirty="0">
                <a:solidFill>
                  <a:srgbClr val="333333"/>
                </a:solidFill>
                <a:effectLst/>
                <a:latin typeface="Open Sans"/>
              </a:rPr>
              <a:t>世纪就被预见，莱布尼茨等人曾批评牛顿理论中绝对时空观的思想</a:t>
            </a:r>
          </a:p>
        </p:txBody>
      </p:sp>
      <p:sp>
        <p:nvSpPr>
          <p:cNvPr id="4" name="灯片编号占位符 3"/>
          <p:cNvSpPr>
            <a:spLocks noGrp="1"/>
          </p:cNvSpPr>
          <p:nvPr>
            <p:ph type="sldNum" sz="quarter" idx="5"/>
          </p:nvPr>
        </p:nvSpPr>
        <p:spPr/>
        <p:txBody>
          <a:bodyPr/>
          <a:lstStyle/>
          <a:p>
            <a:fld id="{163532D6-3510-4033-A43C-1D5AB591E983}" type="slidenum">
              <a:rPr lang="zh-CN" altLang="en-US" smtClean="0"/>
              <a:t>10</a:t>
            </a:fld>
            <a:endParaRPr lang="zh-CN" altLang="en-US"/>
          </a:p>
        </p:txBody>
      </p:sp>
    </p:spTree>
    <p:extLst>
      <p:ext uri="{BB962C8B-B14F-4D97-AF65-F5344CB8AC3E}">
        <p14:creationId xmlns:p14="http://schemas.microsoft.com/office/powerpoint/2010/main" val="46719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75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BE579-4890-4780-95E9-0422D75A6D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817CFF-722E-440A-8A25-BF070E0D6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0E9DB1-80A2-49BA-A9E1-7F933F16D604}"/>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5" name="页脚占位符 4">
            <a:extLst>
              <a:ext uri="{FF2B5EF4-FFF2-40B4-BE49-F238E27FC236}">
                <a16:creationId xmlns:a16="http://schemas.microsoft.com/office/drawing/2014/main" id="{D924FCE2-A7C4-4CB7-A1AB-D6B02E7892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D4D4F-6327-4563-AE06-C6B1A72496E9}"/>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101014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783148-EA92-4F0F-AF9A-AA89036E72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9657C5-8A0B-4DD6-BD03-4E789197AD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ADEAE2-4329-49CB-9516-5AF2120D7BD2}"/>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5" name="页脚占位符 4">
            <a:extLst>
              <a:ext uri="{FF2B5EF4-FFF2-40B4-BE49-F238E27FC236}">
                <a16:creationId xmlns:a16="http://schemas.microsoft.com/office/drawing/2014/main" id="{59915292-9D7D-461F-8FB9-6CF6B92D83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9FC286-9493-4049-9C2C-4CF844B108DE}"/>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132589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5FAA8-D110-4634-BE5E-A944FE910A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516663-DBD0-43CC-B57D-7308236AA7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9A0BB4-547F-4BD1-B306-A4E5446187DF}"/>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5" name="页脚占位符 4">
            <a:extLst>
              <a:ext uri="{FF2B5EF4-FFF2-40B4-BE49-F238E27FC236}">
                <a16:creationId xmlns:a16="http://schemas.microsoft.com/office/drawing/2014/main" id="{F41041C8-7C48-42F3-BF09-56E9494AF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27F68-294D-407C-A0C7-57A9E64FE72E}"/>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358669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DD735-3F8A-41C2-8175-0893A996A5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5C82D9-612C-4EB7-A996-C6B76A40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6629DF-E9AD-4C51-B0F2-8A66D168D15E}"/>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5" name="页脚占位符 4">
            <a:extLst>
              <a:ext uri="{FF2B5EF4-FFF2-40B4-BE49-F238E27FC236}">
                <a16:creationId xmlns:a16="http://schemas.microsoft.com/office/drawing/2014/main" id="{E6FBDAA9-B28D-45AA-9413-3D9F0662D9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38FADD-B32F-4884-813E-1F708AF6A1B4}"/>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184505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D91C0-966A-41EB-8B83-DF8E42B638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C52C5-F001-466A-8064-0DE32A2170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7DB8B1-B62B-4729-B6BF-B51F7907D8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E1E980-DAE8-42D1-8D32-DD5187C1C916}"/>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6" name="页脚占位符 5">
            <a:extLst>
              <a:ext uri="{FF2B5EF4-FFF2-40B4-BE49-F238E27FC236}">
                <a16:creationId xmlns:a16="http://schemas.microsoft.com/office/drawing/2014/main" id="{6271FE78-6ADB-466F-8BBF-D0FC49B146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05A26E-3675-4141-912D-FBE538ADCAF1}"/>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94319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F0144-0772-41F8-97B0-045B6EB5F5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CC6CC4-6BD7-433F-9FAD-D1DBC91F3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368F48-2D0D-421B-B916-05A7AFC8E5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F16023-189C-412B-80A4-BCFC3C851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FBA42C-49CB-4E23-960E-E23E512E97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3B9C89-8E6E-48A2-A773-D40ABA457728}"/>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8" name="页脚占位符 7">
            <a:extLst>
              <a:ext uri="{FF2B5EF4-FFF2-40B4-BE49-F238E27FC236}">
                <a16:creationId xmlns:a16="http://schemas.microsoft.com/office/drawing/2014/main" id="{E32495B4-D7EA-4594-9E95-A84776D511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6D286B-D4A3-4F5E-A3FB-245D068E75DC}"/>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263187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A4813-6E0F-470F-ADB1-5FD519D851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3B7A5D-79A5-42D0-9B27-2ED1F0E4C362}"/>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4" name="页脚占位符 3">
            <a:extLst>
              <a:ext uri="{FF2B5EF4-FFF2-40B4-BE49-F238E27FC236}">
                <a16:creationId xmlns:a16="http://schemas.microsoft.com/office/drawing/2014/main" id="{2705B556-F1A3-4CAF-8FC4-E512751172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D387E0D-1277-4DCD-9F30-125114D66E72}"/>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114966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AA25EE-2E3D-4097-BE30-4AFD92A4F1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382" y="302116"/>
            <a:ext cx="1494306" cy="462156"/>
          </a:xfrm>
          <a:prstGeom prst="rect">
            <a:avLst/>
          </a:prstGeom>
        </p:spPr>
      </p:pic>
      <p:sp>
        <p:nvSpPr>
          <p:cNvPr id="8" name="菱形 7">
            <a:extLst>
              <a:ext uri="{FF2B5EF4-FFF2-40B4-BE49-F238E27FC236}">
                <a16:creationId xmlns:a16="http://schemas.microsoft.com/office/drawing/2014/main" id="{7ADCBEDA-EA81-4AA7-A9A2-38CCD5C2269E}"/>
              </a:ext>
            </a:extLst>
          </p:cNvPr>
          <p:cNvSpPr/>
          <p:nvPr/>
        </p:nvSpPr>
        <p:spPr>
          <a:xfrm>
            <a:off x="447675" y="468997"/>
            <a:ext cx="295275" cy="295275"/>
          </a:xfrm>
          <a:prstGeom prst="diamond">
            <a:avLst/>
          </a:prstGeom>
          <a:solidFill>
            <a:srgbClr val="5F3181">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9" name="菱形 8">
            <a:extLst>
              <a:ext uri="{FF2B5EF4-FFF2-40B4-BE49-F238E27FC236}">
                <a16:creationId xmlns:a16="http://schemas.microsoft.com/office/drawing/2014/main" id="{F7EBA2BA-5997-49DC-BD50-0CDBD322CEC8}"/>
              </a:ext>
            </a:extLst>
          </p:cNvPr>
          <p:cNvSpPr/>
          <p:nvPr/>
        </p:nvSpPr>
        <p:spPr>
          <a:xfrm>
            <a:off x="595312" y="468997"/>
            <a:ext cx="295275" cy="295275"/>
          </a:xfrm>
          <a:prstGeom prst="diamond">
            <a:avLst/>
          </a:prstGeom>
          <a:solidFill>
            <a:srgbClr val="5F3181">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cxnSp>
        <p:nvCxnSpPr>
          <p:cNvPr id="11" name="直接连接符 10">
            <a:extLst>
              <a:ext uri="{FF2B5EF4-FFF2-40B4-BE49-F238E27FC236}">
                <a16:creationId xmlns:a16="http://schemas.microsoft.com/office/drawing/2014/main" id="{60DC863D-516F-4CB7-B23D-5B84E659E7FC}"/>
              </a:ext>
            </a:extLst>
          </p:cNvPr>
          <p:cNvCxnSpPr>
            <a:cxnSpLocks/>
          </p:cNvCxnSpPr>
          <p:nvPr userDrawn="1"/>
        </p:nvCxnSpPr>
        <p:spPr>
          <a:xfrm>
            <a:off x="447675" y="885825"/>
            <a:ext cx="1119014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B80402B8-246F-4A89-B517-63546458CA8F}"/>
              </a:ext>
            </a:extLst>
          </p:cNvPr>
          <p:cNvGrpSpPr/>
          <p:nvPr userDrawn="1"/>
        </p:nvGrpSpPr>
        <p:grpSpPr>
          <a:xfrm>
            <a:off x="0" y="6710761"/>
            <a:ext cx="12192000" cy="147239"/>
            <a:chOff x="0" y="6555884"/>
            <a:chExt cx="12192000" cy="296956"/>
          </a:xfrm>
        </p:grpSpPr>
        <p:sp>
          <p:nvSpPr>
            <p:cNvPr id="13" name="矩形 12">
              <a:extLst>
                <a:ext uri="{FF2B5EF4-FFF2-40B4-BE49-F238E27FC236}">
                  <a16:creationId xmlns:a16="http://schemas.microsoft.com/office/drawing/2014/main" id="{0A947753-ECA8-4AA5-BE3F-0A13CF9A4747}"/>
                </a:ext>
              </a:extLst>
            </p:cNvPr>
            <p:cNvSpPr/>
            <p:nvPr userDrawn="1"/>
          </p:nvSpPr>
          <p:spPr>
            <a:xfrm>
              <a:off x="0" y="6555884"/>
              <a:ext cx="12192000" cy="296955"/>
            </a:xfrm>
            <a:prstGeom prst="rect">
              <a:avLst/>
            </a:prstGeom>
            <a:solidFill>
              <a:srgbClr val="5F3181">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3098714-488A-4F3D-A5DD-CC7506192DE2}"/>
                </a:ext>
              </a:extLst>
            </p:cNvPr>
            <p:cNvSpPr/>
            <p:nvPr userDrawn="1"/>
          </p:nvSpPr>
          <p:spPr>
            <a:xfrm>
              <a:off x="0" y="6656272"/>
              <a:ext cx="12192000" cy="196568"/>
            </a:xfrm>
            <a:prstGeom prst="rect">
              <a:avLst/>
            </a:prstGeom>
            <a:solidFill>
              <a:srgbClr val="5F3181">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5952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32591-0FD9-4670-A0CC-BC582E8A55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595B73-318D-4D85-9830-40E45EBCF7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1901F6-9E16-4DE5-BA05-E3B6CF743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33ADCB-06DD-42F7-B33C-F0FFB62E457F}"/>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6" name="页脚占位符 5">
            <a:extLst>
              <a:ext uri="{FF2B5EF4-FFF2-40B4-BE49-F238E27FC236}">
                <a16:creationId xmlns:a16="http://schemas.microsoft.com/office/drawing/2014/main" id="{86ED33F1-C3D4-4DCA-850F-1617B066F6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74BA99-419E-4F52-8A87-00FE7894EE5D}"/>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364774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70A30-A5C1-42F6-864B-D6C271B1C6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3CD60F-E2A9-44D7-8887-C71A6A8DB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2ADBD0-25BD-4350-8793-95B6B7F98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074E17-33AE-45FF-AFBC-AAED493491F9}"/>
              </a:ext>
            </a:extLst>
          </p:cNvPr>
          <p:cNvSpPr>
            <a:spLocks noGrp="1"/>
          </p:cNvSpPr>
          <p:nvPr>
            <p:ph type="dt" sz="half" idx="10"/>
          </p:nvPr>
        </p:nvSpPr>
        <p:spPr/>
        <p:txBody>
          <a:bodyPr/>
          <a:lstStyle/>
          <a:p>
            <a:fld id="{047FA594-BD9D-4C2B-8EF7-EEF74031117F}" type="datetimeFigureOut">
              <a:rPr lang="zh-CN" altLang="en-US" smtClean="0"/>
              <a:t>2021/7/20</a:t>
            </a:fld>
            <a:endParaRPr lang="zh-CN" altLang="en-US"/>
          </a:p>
        </p:txBody>
      </p:sp>
      <p:sp>
        <p:nvSpPr>
          <p:cNvPr id="6" name="页脚占位符 5">
            <a:extLst>
              <a:ext uri="{FF2B5EF4-FFF2-40B4-BE49-F238E27FC236}">
                <a16:creationId xmlns:a16="http://schemas.microsoft.com/office/drawing/2014/main" id="{EFEA1D95-7EB7-4705-B593-A04769D3BE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C9C5FD-ABA1-4A4B-890B-1478882B5AAE}"/>
              </a:ext>
            </a:extLst>
          </p:cNvPr>
          <p:cNvSpPr>
            <a:spLocks noGrp="1"/>
          </p:cNvSpPr>
          <p:nvPr>
            <p:ph type="sldNum" sz="quarter" idx="12"/>
          </p:nvPr>
        </p:nvSpPr>
        <p:spPr/>
        <p:txBody>
          <a:body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348531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65A784-A11D-4DE5-8452-C8E9E0328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28E6DB-B7DE-43FF-A8B8-71C229951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38ABC3-4B68-403E-9461-CA74E5D78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FA594-BD9D-4C2B-8EF7-EEF74031117F}" type="datetimeFigureOut">
              <a:rPr lang="zh-CN" altLang="en-US" smtClean="0"/>
              <a:t>2021/7/20</a:t>
            </a:fld>
            <a:endParaRPr lang="zh-CN" altLang="en-US"/>
          </a:p>
        </p:txBody>
      </p:sp>
      <p:sp>
        <p:nvSpPr>
          <p:cNvPr id="5" name="页脚占位符 4">
            <a:extLst>
              <a:ext uri="{FF2B5EF4-FFF2-40B4-BE49-F238E27FC236}">
                <a16:creationId xmlns:a16="http://schemas.microsoft.com/office/drawing/2014/main" id="{48CB29B9-FA89-43B5-82FE-C069C2BA2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44FC3F-4792-474B-BFEA-8972A7EE2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9B135-69DA-42AA-85BE-C8AAAAF7AB12}" type="slidenum">
              <a:rPr lang="zh-CN" altLang="en-US" smtClean="0"/>
              <a:t>‹#›</a:t>
            </a:fld>
            <a:endParaRPr lang="zh-CN" altLang="en-US"/>
          </a:p>
        </p:txBody>
      </p:sp>
    </p:spTree>
    <p:extLst>
      <p:ext uri="{BB962C8B-B14F-4D97-AF65-F5344CB8AC3E}">
        <p14:creationId xmlns:p14="http://schemas.microsoft.com/office/powerpoint/2010/main" val="91316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AE6FE9-F737-48AF-B273-3610F953A7F0}"/>
              </a:ext>
            </a:extLst>
          </p:cNvPr>
          <p:cNvPicPr>
            <a:picLocks noChangeAspect="1"/>
          </p:cNvPicPr>
          <p:nvPr/>
        </p:nvPicPr>
        <p:blipFill rotWithShape="1">
          <a:blip r:embed="rId2">
            <a:extLst>
              <a:ext uri="{28A0092B-C50C-407E-A947-70E740481C1C}">
                <a14:useLocalDpi xmlns:a14="http://schemas.microsoft.com/office/drawing/2010/main" val="0"/>
              </a:ext>
            </a:extLst>
          </a:blip>
          <a:srcRect t="22686"/>
          <a:stretch/>
        </p:blipFill>
        <p:spPr>
          <a:xfrm>
            <a:off x="0" y="1230011"/>
            <a:ext cx="12192000" cy="2513646"/>
          </a:xfrm>
          <a:prstGeom prst="rect">
            <a:avLst/>
          </a:prstGeom>
        </p:spPr>
      </p:pic>
      <p:pic>
        <p:nvPicPr>
          <p:cNvPr id="7" name="图片 6">
            <a:extLst>
              <a:ext uri="{FF2B5EF4-FFF2-40B4-BE49-F238E27FC236}">
                <a16:creationId xmlns:a16="http://schemas.microsoft.com/office/drawing/2014/main" id="{3DF3E0AD-EB66-49BB-9D12-F54FDECF1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44" y="358588"/>
            <a:ext cx="2068871" cy="639857"/>
          </a:xfrm>
          <a:prstGeom prst="rect">
            <a:avLst/>
          </a:prstGeom>
        </p:spPr>
      </p:pic>
      <p:sp>
        <p:nvSpPr>
          <p:cNvPr id="8" name="矩形 7">
            <a:extLst>
              <a:ext uri="{FF2B5EF4-FFF2-40B4-BE49-F238E27FC236}">
                <a16:creationId xmlns:a16="http://schemas.microsoft.com/office/drawing/2014/main" id="{67450A33-E058-432D-AE62-F6B6E7DDF6D6}"/>
              </a:ext>
            </a:extLst>
          </p:cNvPr>
          <p:cNvSpPr/>
          <p:nvPr/>
        </p:nvSpPr>
        <p:spPr>
          <a:xfrm>
            <a:off x="0" y="3595179"/>
            <a:ext cx="12192000" cy="296955"/>
          </a:xfrm>
          <a:prstGeom prst="rect">
            <a:avLst/>
          </a:prstGeom>
          <a:solidFill>
            <a:srgbClr val="5F3181">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C7A051F-F9DC-4788-9630-5D7FB09C23DA}"/>
              </a:ext>
            </a:extLst>
          </p:cNvPr>
          <p:cNvSpPr/>
          <p:nvPr/>
        </p:nvSpPr>
        <p:spPr>
          <a:xfrm>
            <a:off x="0" y="3695567"/>
            <a:ext cx="12192000" cy="196568"/>
          </a:xfrm>
          <a:prstGeom prst="rect">
            <a:avLst/>
          </a:prstGeom>
          <a:solidFill>
            <a:srgbClr val="5F3181">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B2640D2-A7C0-4700-951A-A7A653CAEC7E}"/>
              </a:ext>
            </a:extLst>
          </p:cNvPr>
          <p:cNvSpPr/>
          <p:nvPr/>
        </p:nvSpPr>
        <p:spPr>
          <a:xfrm>
            <a:off x="4517627" y="5026961"/>
            <a:ext cx="3134191" cy="861774"/>
          </a:xfrm>
          <a:prstGeom prst="rect">
            <a:avLst/>
          </a:prstGeom>
        </p:spPr>
        <p:txBody>
          <a:bodyPr wrap="none">
            <a:spAutoFit/>
          </a:bodyPr>
          <a:lstStyle/>
          <a:p>
            <a:pPr algn="ctr"/>
            <a:r>
              <a:rPr lang="zh-CN" altLang="en-US" sz="5000" b="1" dirty="0">
                <a:solidFill>
                  <a:schemeClr val="tx1">
                    <a:lumMod val="75000"/>
                    <a:lumOff val="25000"/>
                  </a:schemeClr>
                </a:solidFill>
                <a:cs typeface="+mn-ea"/>
                <a:sym typeface="+mn-lt"/>
              </a:rPr>
              <a:t>字符串</a:t>
            </a:r>
            <a:r>
              <a:rPr lang="zh-CN" altLang="en-US" sz="1600" strike="sngStrike" dirty="0">
                <a:solidFill>
                  <a:schemeClr val="tx1">
                    <a:lumMod val="75000"/>
                    <a:lumOff val="25000"/>
                  </a:schemeClr>
                </a:solidFill>
                <a:cs typeface="+mn-ea"/>
                <a:sym typeface="+mn-lt"/>
              </a:rPr>
              <a:t>入门到入坟</a:t>
            </a:r>
            <a:endParaRPr lang="en-US" altLang="zh-CN" sz="5000" strike="sngStrike" dirty="0">
              <a:solidFill>
                <a:schemeClr val="tx1">
                  <a:lumMod val="75000"/>
                  <a:lumOff val="25000"/>
                </a:schemeClr>
              </a:solidFill>
              <a:cs typeface="+mn-ea"/>
              <a:sym typeface="+mn-lt"/>
            </a:endParaRPr>
          </a:p>
        </p:txBody>
      </p:sp>
      <p:cxnSp>
        <p:nvCxnSpPr>
          <p:cNvPr id="16" name="直接连接符 15">
            <a:extLst>
              <a:ext uri="{FF2B5EF4-FFF2-40B4-BE49-F238E27FC236}">
                <a16:creationId xmlns:a16="http://schemas.microsoft.com/office/drawing/2014/main" id="{9F60E060-DBFA-4CB6-B5E5-31D52435D2BF}"/>
              </a:ext>
            </a:extLst>
          </p:cNvPr>
          <p:cNvCxnSpPr/>
          <p:nvPr/>
        </p:nvCxnSpPr>
        <p:spPr>
          <a:xfrm>
            <a:off x="2594370" y="5592300"/>
            <a:ext cx="1580031"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06DCE78-5085-495C-B88D-79A987454396}"/>
              </a:ext>
            </a:extLst>
          </p:cNvPr>
          <p:cNvCxnSpPr/>
          <p:nvPr/>
        </p:nvCxnSpPr>
        <p:spPr>
          <a:xfrm>
            <a:off x="7995045" y="5592300"/>
            <a:ext cx="1580031"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AE7C0C-4651-4F62-890B-B3F79272BA4A}"/>
              </a:ext>
            </a:extLst>
          </p:cNvPr>
          <p:cNvSpPr txBox="1"/>
          <p:nvPr/>
        </p:nvSpPr>
        <p:spPr>
          <a:xfrm>
            <a:off x="6924675" y="6072636"/>
            <a:ext cx="3994545" cy="369332"/>
          </a:xfrm>
          <a:prstGeom prst="rect">
            <a:avLst/>
          </a:prstGeom>
          <a:noFill/>
        </p:spPr>
        <p:txBody>
          <a:bodyPr wrap="square" rtlCol="0">
            <a:spAutoFit/>
          </a:bodyPr>
          <a:lstStyle/>
          <a:p>
            <a:r>
              <a:rPr lang="en-US" altLang="zh-CN" dirty="0"/>
              <a:t>Mys_C_K</a:t>
            </a:r>
            <a:endParaRPr lang="zh-CN" altLang="en-US" dirty="0"/>
          </a:p>
        </p:txBody>
      </p:sp>
    </p:spTree>
    <p:extLst>
      <p:ext uri="{BB962C8B-B14F-4D97-AF65-F5344CB8AC3E}">
        <p14:creationId xmlns:p14="http://schemas.microsoft.com/office/powerpoint/2010/main" val="394006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707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显然我们有刚刚那个</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树的结构，然后相当于是从每个点向上走，走到第一个长度不超过一半的点。这个显然可以</a:t>
            </a:r>
            <a:r>
              <a:rPr lang="en-US" altLang="zh-CN" sz="2800" dirty="0" err="1">
                <a:solidFill>
                  <a:sysClr val="windowText" lastClr="000000"/>
                </a:solidFill>
                <a:latin typeface="微软雅黑" pitchFamily="34" charset="-122"/>
              </a:rPr>
              <a:t>dfs</a:t>
            </a:r>
            <a:r>
              <a:rPr lang="zh-CN" altLang="en-US" sz="2800" dirty="0">
                <a:solidFill>
                  <a:sysClr val="windowText" lastClr="000000"/>
                </a:solidFill>
                <a:latin typeface="微软雅黑" pitchFamily="34" charset="-122"/>
              </a:rPr>
              <a:t>的时候维护根到当前点的路径，然后在上面二分即可。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3521798"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 of NOI2014 </a:t>
            </a:r>
            <a:r>
              <a:rPr lang="zh-CN" altLang="en-US" sz="2400" b="1" dirty="0">
                <a:solidFill>
                  <a:schemeClr val="tx1">
                    <a:lumMod val="85000"/>
                    <a:lumOff val="15000"/>
                  </a:schemeClr>
                </a:solidFill>
                <a:latin typeface="+mn-ea"/>
              </a:rPr>
              <a:t>动物园</a:t>
            </a:r>
          </a:p>
        </p:txBody>
      </p:sp>
    </p:spTree>
    <p:extLst>
      <p:ext uri="{BB962C8B-B14F-4D97-AF65-F5344CB8AC3E}">
        <p14:creationId xmlns:p14="http://schemas.microsoft.com/office/powerpoint/2010/main" val="3523551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948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每个</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都与一个不严格循环节一一对应。</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也就是说，如果</a:t>
            </a:r>
            <a:r>
              <a:rPr lang="en-US" altLang="zh-CN" sz="2800" dirty="0">
                <a:solidFill>
                  <a:sysClr val="windowText" lastClr="000000"/>
                </a:solidFill>
                <a:latin typeface="微软雅黑" pitchFamily="34" charset="-122"/>
              </a:rPr>
              <a:t>m</a:t>
            </a:r>
            <a:r>
              <a:rPr lang="zh-CN" altLang="en-US" sz="2800" dirty="0">
                <a:solidFill>
                  <a:sysClr val="windowText" lastClr="000000"/>
                </a:solidFill>
                <a:latin typeface="微软雅黑" pitchFamily="34" charset="-122"/>
              </a:rPr>
              <a:t>是长为</a:t>
            </a:r>
            <a:r>
              <a:rPr lang="en-US" altLang="zh-CN" sz="2800" dirty="0">
                <a:solidFill>
                  <a:sysClr val="windowText" lastClr="000000"/>
                </a:solidFill>
                <a:latin typeface="微软雅黑" pitchFamily="34" charset="-122"/>
              </a:rPr>
              <a:t>n</a:t>
            </a:r>
            <a:r>
              <a:rPr lang="zh-CN" altLang="en-US" sz="2800" dirty="0">
                <a:solidFill>
                  <a:sysClr val="windowText" lastClr="000000"/>
                </a:solidFill>
                <a:latin typeface="微软雅黑" pitchFamily="34" charset="-122"/>
              </a:rPr>
              <a:t>的字符串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的一个</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，那么</a:t>
            </a:r>
            <a:r>
              <a:rPr lang="en-US" altLang="zh-CN" sz="2800" dirty="0">
                <a:solidFill>
                  <a:sysClr val="windowText" lastClr="000000"/>
                </a:solidFill>
                <a:latin typeface="微软雅黑" pitchFamily="34" charset="-122"/>
              </a:rPr>
              <a:t>m-n</a:t>
            </a:r>
            <a:r>
              <a:rPr lang="zh-CN" altLang="en-US" sz="2800" dirty="0">
                <a:solidFill>
                  <a:sysClr val="windowText" lastClr="000000"/>
                </a:solidFill>
                <a:latin typeface="微软雅黑" pitchFamily="34" charset="-122"/>
              </a:rPr>
              <a:t>就是</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的一个不严格循环节，反之亦然。因此找到一个串的所有不严格循环节，只要枚举一个串的所有</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即可。而</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严格的</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循环节就是那些使得</a:t>
            </a:r>
            <a:r>
              <a:rPr lang="en-US" altLang="zh-CN" sz="2800" dirty="0">
                <a:solidFill>
                  <a:sysClr val="windowText" lastClr="000000"/>
                </a:solidFill>
                <a:latin typeface="微软雅黑" pitchFamily="34" charset="-122"/>
              </a:rPr>
              <a:t>(m-n)|n</a:t>
            </a:r>
            <a:r>
              <a:rPr lang="zh-CN" altLang="en-US" sz="2800" dirty="0">
                <a:solidFill>
                  <a:sysClr val="windowText" lastClr="000000"/>
                </a:solidFill>
                <a:latin typeface="微软雅黑" pitchFamily="34" charset="-122"/>
              </a:rPr>
              <a:t>的长为</a:t>
            </a:r>
            <a:r>
              <a:rPr lang="en-US" altLang="zh-CN" sz="2800" dirty="0">
                <a:solidFill>
                  <a:sysClr val="windowText" lastClr="000000"/>
                </a:solidFill>
                <a:latin typeface="微软雅黑" pitchFamily="34" charset="-122"/>
              </a:rPr>
              <a:t>m</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右图为两种</a:t>
            </a:r>
            <a:r>
              <a:rPr lang="en-US" altLang="zh-CN" sz="2800" dirty="0">
                <a:solidFill>
                  <a:sysClr val="windowText" lastClr="000000"/>
                </a:solidFill>
                <a:latin typeface="微软雅黑" pitchFamily="34" charset="-122"/>
              </a:rPr>
              <a:t>case</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15809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border</a:t>
            </a:r>
            <a:r>
              <a:rPr lang="zh-CN" altLang="en-US" sz="2400" b="1" dirty="0">
                <a:solidFill>
                  <a:schemeClr val="tx1">
                    <a:lumMod val="85000"/>
                    <a:lumOff val="15000"/>
                  </a:schemeClr>
                </a:solidFill>
                <a:latin typeface="+mn-ea"/>
              </a:rPr>
              <a:t>的用处</a:t>
            </a:r>
          </a:p>
        </p:txBody>
      </p:sp>
      <p:pic>
        <p:nvPicPr>
          <p:cNvPr id="3" name="图片 2">
            <a:extLst>
              <a:ext uri="{FF2B5EF4-FFF2-40B4-BE49-F238E27FC236}">
                <a16:creationId xmlns:a16="http://schemas.microsoft.com/office/drawing/2014/main" id="{CA45CEA8-280E-4BA7-9C56-7A15A458EB79}"/>
              </a:ext>
            </a:extLst>
          </p:cNvPr>
          <p:cNvPicPr>
            <a:picLocks noChangeAspect="1"/>
          </p:cNvPicPr>
          <p:nvPr/>
        </p:nvPicPr>
        <p:blipFill>
          <a:blip r:embed="rId3"/>
          <a:stretch>
            <a:fillRect/>
          </a:stretch>
        </p:blipFill>
        <p:spPr>
          <a:xfrm>
            <a:off x="4016043" y="3758303"/>
            <a:ext cx="7785432" cy="2775847"/>
          </a:xfrm>
          <a:prstGeom prst="rect">
            <a:avLst/>
          </a:prstGeom>
        </p:spPr>
      </p:pic>
    </p:spTree>
    <p:extLst>
      <p:ext uri="{BB962C8B-B14F-4D97-AF65-F5344CB8AC3E}">
        <p14:creationId xmlns:p14="http://schemas.microsoft.com/office/powerpoint/2010/main" val="3740218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068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a:t>
            </a:r>
            <a:r>
              <a:rPr lang="en-US" altLang="zh-CN" sz="2800" dirty="0">
                <a:solidFill>
                  <a:sysClr val="windowText" lastClr="000000"/>
                </a:solidFill>
                <a:latin typeface="微软雅黑" pitchFamily="34" charset="-122"/>
              </a:rPr>
              <a:t>n*m</a:t>
            </a:r>
            <a:r>
              <a:rPr lang="zh-CN" altLang="en-US" sz="2800" dirty="0">
                <a:solidFill>
                  <a:sysClr val="windowText" lastClr="000000"/>
                </a:solidFill>
                <a:latin typeface="微软雅黑" pitchFamily="34" charset="-122"/>
              </a:rPr>
              <a:t>的字符矩阵</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，求一个最小的矩阵</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，使得用</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密铺平面后，</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是这一平面的一部分，</a:t>
            </a:r>
            <a:r>
              <a:rPr lang="en-US" altLang="zh-CN" sz="2800" dirty="0">
                <a:solidFill>
                  <a:sysClr val="windowText" lastClr="000000"/>
                </a:solidFill>
                <a:latin typeface="微软雅黑" pitchFamily="34" charset="-122"/>
              </a:rPr>
              <a:t>n, m&lt;=1000</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提示：对应到一维</a:t>
            </a:r>
            <a:r>
              <a:rPr lang="en-US" altLang="zh-CN" sz="2800" dirty="0">
                <a:solidFill>
                  <a:sysClr val="windowText" lastClr="000000"/>
                </a:solidFill>
                <a:latin typeface="微软雅黑" pitchFamily="34" charset="-122"/>
              </a:rPr>
              <a:t>(m=1)</a:t>
            </a:r>
            <a:r>
              <a:rPr lang="zh-CN" altLang="en-US" sz="2800" dirty="0">
                <a:solidFill>
                  <a:sysClr val="windowText" lastClr="000000"/>
                </a:solidFill>
                <a:latin typeface="微软雅黑" pitchFamily="34" charset="-122"/>
              </a:rPr>
              <a:t>的情形就是不严格循环节！</a:t>
            </a:r>
            <a:endParaRPr lang="en-US" altLang="zh-CN" sz="2800" dirty="0">
              <a:solidFill>
                <a:sysClr val="windowText" lastClr="000000"/>
              </a:solidFill>
              <a:latin typeface="微软雅黑" pitchFamily="34" charset="-122"/>
            </a:endParaRPr>
          </a:p>
          <a:p>
            <a:pPr>
              <a:lnSpc>
                <a:spcPct val="130000"/>
              </a:lnSpc>
            </a:pPr>
            <a:r>
              <a:rPr lang="en-US" altLang="zh-CN" sz="2800" dirty="0" err="1">
                <a:solidFill>
                  <a:sysClr val="windowText" lastClr="000000"/>
                </a:solidFill>
                <a:latin typeface="微软雅黑" pitchFamily="34" charset="-122"/>
              </a:rPr>
              <a:t>Eg.</a:t>
            </a:r>
            <a:r>
              <a:rPr lang="en-US" altLang="zh-CN" sz="2800" dirty="0">
                <a:solidFill>
                  <a:sysClr val="windowText" lastClr="000000"/>
                </a:solidFill>
                <a:latin typeface="微软雅黑" pitchFamily="34" charset="-122"/>
              </a:rPr>
              <a:t> </a:t>
            </a:r>
            <a:r>
              <a:rPr lang="en-US" altLang="zh-CN" sz="2800" dirty="0" err="1">
                <a:solidFill>
                  <a:sysClr val="windowText" lastClr="000000"/>
                </a:solidFill>
                <a:latin typeface="微软雅黑" pitchFamily="34" charset="-122"/>
              </a:rPr>
              <a:t>bcabcab</a:t>
            </a:r>
            <a:r>
              <a:rPr lang="zh-CN" altLang="en-US" sz="2800" dirty="0">
                <a:solidFill>
                  <a:sysClr val="windowText" lastClr="000000"/>
                </a:solidFill>
                <a:latin typeface="微软雅黑" pitchFamily="34" charset="-122"/>
              </a:rPr>
              <a:t>的一个解是</a:t>
            </a:r>
            <a:r>
              <a:rPr lang="en-US" altLang="zh-CN" sz="2800" dirty="0">
                <a:solidFill>
                  <a:sysClr val="windowText" lastClr="000000"/>
                </a:solidFill>
                <a:latin typeface="微软雅黑" pitchFamily="34" charset="-122"/>
              </a:rPr>
              <a:t>cab</a:t>
            </a:r>
            <a:r>
              <a:rPr lang="zh-CN" altLang="en-US" sz="2800" dirty="0">
                <a:solidFill>
                  <a:sysClr val="windowText" lastClr="000000"/>
                </a:solidFill>
                <a:latin typeface="微软雅黑" pitchFamily="34" charset="-122"/>
              </a:rPr>
              <a:t>，也可以是</a:t>
            </a:r>
            <a:r>
              <a:rPr lang="en-US" altLang="zh-CN" sz="2800" dirty="0" err="1">
                <a:solidFill>
                  <a:sysClr val="windowText" lastClr="000000"/>
                </a:solidFill>
                <a:latin typeface="微软雅黑" pitchFamily="34" charset="-122"/>
              </a:rPr>
              <a:t>bca</a:t>
            </a:r>
            <a:r>
              <a:rPr lang="zh-CN" altLang="en-US" sz="2800" dirty="0">
                <a:solidFill>
                  <a:sysClr val="windowText" lastClr="000000"/>
                </a:solidFill>
                <a:latin typeface="微软雅黑" pitchFamily="34" charset="-122"/>
              </a:rPr>
              <a:t>，而</a:t>
            </a:r>
            <a:r>
              <a:rPr lang="en-US" altLang="zh-CN" sz="2800" dirty="0" err="1">
                <a:solidFill>
                  <a:sysClr val="windowText" lastClr="000000"/>
                </a:solidFill>
                <a:latin typeface="微软雅黑" pitchFamily="34" charset="-122"/>
              </a:rPr>
              <a:t>bca</a:t>
            </a:r>
            <a:r>
              <a:rPr lang="zh-CN" altLang="en-US" sz="2800" dirty="0">
                <a:solidFill>
                  <a:sysClr val="windowText" lastClr="000000"/>
                </a:solidFill>
                <a:latin typeface="微软雅黑" pitchFamily="34" charset="-122"/>
              </a:rPr>
              <a:t>就是它的一个不严格循环节。</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换言之如果</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有一个长度</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的串，重复若干次后能使</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是其子串，那么</a:t>
            </a:r>
            <a:r>
              <a:rPr lang="en-US" altLang="zh-CN" sz="2800" dirty="0">
                <a:solidFill>
                  <a:sysClr val="windowText" lastClr="000000"/>
                </a:solidFill>
                <a:latin typeface="微软雅黑" pitchFamily="34" charset="-122"/>
              </a:rPr>
              <a:t>S[1:k]</a:t>
            </a:r>
            <a:r>
              <a:rPr lang="zh-CN" altLang="en-US" sz="2800" dirty="0">
                <a:solidFill>
                  <a:sysClr val="windowText" lastClr="000000"/>
                </a:solidFill>
                <a:latin typeface="微软雅黑" pitchFamily="34" charset="-122"/>
              </a:rPr>
              <a:t>一定是一个不严格循环节。</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375618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先找到一个最小的</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，使得把每一行看成一个整体后，前</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行是整个</a:t>
            </a:r>
            <a:r>
              <a:rPr lang="en-US" altLang="zh-CN" sz="2800" dirty="0">
                <a:solidFill>
                  <a:sysClr val="windowText" lastClr="000000"/>
                </a:solidFill>
                <a:latin typeface="微软雅黑" pitchFamily="34" charset="-122"/>
              </a:rPr>
              <a:t>n</a:t>
            </a:r>
            <a:r>
              <a:rPr lang="zh-CN" altLang="en-US" sz="2800" dirty="0">
                <a:solidFill>
                  <a:sysClr val="windowText" lastClr="000000"/>
                </a:solidFill>
                <a:latin typeface="微软雅黑" pitchFamily="34" charset="-122"/>
              </a:rPr>
              <a:t>行的不严格循环节。然后对这</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行的列做同样的事情即可。</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比如你可以哈希来压缩每一行。</a:t>
            </a:r>
            <a:r>
              <a:rPr lang="en-US" altLang="zh-CN" sz="2800" dirty="0">
                <a:solidFill>
                  <a:sysClr val="windowText" lastClr="000000"/>
                </a:solidFill>
                <a:latin typeface="微软雅黑" pitchFamily="34" charset="-122"/>
              </a:rPr>
              <a:t>O(nm)</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63030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430221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388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甚至可以用于做字符串匹配</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的另一部分</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现在给一个串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和一个串</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，问</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中出现了几次。</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我们把这个问题加强一下，对于</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的每个前缀</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，能取到</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多长的前缀</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，使得</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是</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的前缀？显然只要在</a:t>
            </a:r>
            <a:r>
              <a:rPr lang="en-US" altLang="zh-CN" sz="2800" dirty="0">
                <a:solidFill>
                  <a:sysClr val="windowText" lastClr="000000"/>
                </a:solidFill>
                <a:latin typeface="微软雅黑" pitchFamily="34" charset="-122"/>
              </a:rPr>
              <a:t>B=T</a:t>
            </a:r>
            <a:r>
              <a:rPr lang="zh-CN" altLang="en-US" sz="2800" dirty="0">
                <a:solidFill>
                  <a:sysClr val="windowText" lastClr="000000"/>
                </a:solidFill>
                <a:latin typeface="微软雅黑" pitchFamily="34" charset="-122"/>
              </a:rPr>
              <a:t>的部分统计一下就得到了</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的出现次数。</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15809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border</a:t>
            </a:r>
            <a:r>
              <a:rPr lang="zh-CN" altLang="en-US" sz="2400" b="1" dirty="0">
                <a:solidFill>
                  <a:schemeClr val="tx1">
                    <a:lumMod val="85000"/>
                    <a:lumOff val="15000"/>
                  </a:schemeClr>
                </a:solidFill>
                <a:latin typeface="+mn-ea"/>
              </a:rPr>
              <a:t>的用处</a:t>
            </a:r>
          </a:p>
        </p:txBody>
      </p:sp>
      <p:pic>
        <p:nvPicPr>
          <p:cNvPr id="3" name="图片 2">
            <a:extLst>
              <a:ext uri="{FF2B5EF4-FFF2-40B4-BE49-F238E27FC236}">
                <a16:creationId xmlns:a16="http://schemas.microsoft.com/office/drawing/2014/main" id="{1224E32D-CBAD-4AD6-8EB7-9A1DA8FFEB65}"/>
              </a:ext>
            </a:extLst>
          </p:cNvPr>
          <p:cNvPicPr>
            <a:picLocks noChangeAspect="1"/>
          </p:cNvPicPr>
          <p:nvPr/>
        </p:nvPicPr>
        <p:blipFill>
          <a:blip r:embed="rId3"/>
          <a:stretch>
            <a:fillRect/>
          </a:stretch>
        </p:blipFill>
        <p:spPr>
          <a:xfrm>
            <a:off x="1253928" y="4686258"/>
            <a:ext cx="7664844" cy="1778091"/>
          </a:xfrm>
          <a:prstGeom prst="rect">
            <a:avLst/>
          </a:prstGeom>
        </p:spPr>
      </p:pic>
    </p:spTree>
    <p:extLst>
      <p:ext uri="{BB962C8B-B14F-4D97-AF65-F5344CB8AC3E}">
        <p14:creationId xmlns:p14="http://schemas.microsoft.com/office/powerpoint/2010/main" val="3506666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E7605D-6EEE-4EFE-B433-96A3CE72B25D}"/>
              </a:ext>
            </a:extLst>
          </p:cNvPr>
          <p:cNvPicPr>
            <a:picLocks noChangeAspect="1"/>
          </p:cNvPicPr>
          <p:nvPr/>
        </p:nvPicPr>
        <p:blipFill>
          <a:blip r:embed="rId3"/>
          <a:stretch>
            <a:fillRect/>
          </a:stretch>
        </p:blipFill>
        <p:spPr>
          <a:xfrm>
            <a:off x="4444602" y="3845223"/>
            <a:ext cx="7747398" cy="2787793"/>
          </a:xfrm>
          <a:prstGeom prst="rect">
            <a:avLst/>
          </a:prstGeom>
        </p:spPr>
      </p:pic>
      <p:sp>
        <p:nvSpPr>
          <p:cNvPr id="8" name="矩形 8"/>
          <p:cNvSpPr>
            <a:spLocks noChangeArrowheads="1"/>
          </p:cNvSpPr>
          <p:nvPr/>
        </p:nvSpPr>
        <p:spPr bwMode="auto">
          <a:xfrm>
            <a:off x="815643" y="1004047"/>
            <a:ext cx="10747707"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仍然考虑递推，假设对于</a:t>
            </a:r>
            <a:r>
              <a:rPr lang="en-US" altLang="zh-CN" sz="2800" dirty="0">
                <a:solidFill>
                  <a:sysClr val="windowText" lastClr="000000"/>
                </a:solidFill>
                <a:latin typeface="微软雅黑" pitchFamily="34" charset="-122"/>
              </a:rPr>
              <a:t>A=S[1</a:t>
            </a:r>
            <a:r>
              <a:rPr lang="en-US" altLang="zh-CN" sz="2800" dirty="0">
                <a:solidFill>
                  <a:sysClr val="windowText" lastClr="000000"/>
                </a:solidFill>
                <a:latin typeface="微软雅黑" pitchFamily="34" charset="-122"/>
                <a:sym typeface="Wingdings" panose="05000000000000000000" pitchFamily="2" charset="2"/>
              </a:rPr>
              <a:t>:(i-1)</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，能够找到那个</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，我们要找</a:t>
            </a:r>
            <a:r>
              <a:rPr lang="en-US" altLang="zh-CN" sz="2800" dirty="0">
                <a:solidFill>
                  <a:sysClr val="windowText" lastClr="000000"/>
                </a:solidFill>
                <a:latin typeface="微软雅黑" pitchFamily="34" charset="-122"/>
              </a:rPr>
              <a:t>S[1:i]</a:t>
            </a:r>
            <a:r>
              <a:rPr lang="zh-CN" altLang="en-US" sz="2800" dirty="0">
                <a:solidFill>
                  <a:sysClr val="windowText" lastClr="000000"/>
                </a:solidFill>
                <a:latin typeface="微软雅黑" pitchFamily="34" charset="-122"/>
              </a:rPr>
              <a:t>对应的那个。即找到一个最长的</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满足</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中的下一个字符是</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容易注意到</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一定是</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的一个</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因此从大到小枚举</a:t>
            </a:r>
            <a:r>
              <a:rPr lang="en-US" altLang="zh-CN" sz="2800" dirty="0">
                <a:solidFill>
                  <a:sysClr val="windowText" lastClr="000000"/>
                </a:solidFill>
                <a:latin typeface="微软雅黑" pitchFamily="34" charset="-122"/>
              </a:rPr>
              <a:t>B</a:t>
            </a:r>
            <a:br>
              <a:rPr lang="en-US" altLang="zh-CN" sz="2800" dirty="0">
                <a:solidFill>
                  <a:sysClr val="windowText" lastClr="000000"/>
                </a:solidFill>
                <a:latin typeface="微软雅黑" pitchFamily="34" charset="-122"/>
              </a:rPr>
            </a:b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即可，类似</a:t>
            </a:r>
            <a:br>
              <a:rPr lang="en-US" altLang="zh-CN" sz="2800" dirty="0">
                <a:solidFill>
                  <a:sysClr val="windowText" lastClr="000000"/>
                </a:solidFill>
                <a:latin typeface="微软雅黑" pitchFamily="34" charset="-122"/>
              </a:rPr>
            </a:br>
            <a:r>
              <a:rPr lang="zh-CN" altLang="en-US" sz="2800" dirty="0">
                <a:solidFill>
                  <a:sysClr val="windowText" lastClr="000000"/>
                </a:solidFill>
                <a:latin typeface="微软雅黑" pitchFamily="34" charset="-122"/>
              </a:rPr>
              <a:t>的可以说明复杂度仍然是</a:t>
            </a:r>
            <a:r>
              <a:rPr lang="en-US" altLang="zh-CN" sz="2800" dirty="0">
                <a:solidFill>
                  <a:sysClr val="windowText" lastClr="000000"/>
                </a:solidFill>
                <a:latin typeface="微软雅黑" pitchFamily="34" charset="-122"/>
              </a:rPr>
              <a:t>O(|S|+|T|)</a:t>
            </a:r>
            <a:r>
              <a:rPr lang="zh-CN" altLang="en-US" sz="2800" dirty="0">
                <a:solidFill>
                  <a:sysClr val="windowText" lastClr="000000"/>
                </a:solidFill>
                <a:latin typeface="微软雅黑" pitchFamily="34" charset="-122"/>
              </a:rPr>
              <a:t>的。</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1463862"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KMP(</a:t>
            </a:r>
            <a:r>
              <a:rPr lang="zh-CN" altLang="en-US" sz="2400" b="1" dirty="0">
                <a:solidFill>
                  <a:schemeClr val="tx1">
                    <a:lumMod val="85000"/>
                    <a:lumOff val="15000"/>
                  </a:schemeClr>
                </a:solidFill>
                <a:latin typeface="+mn-ea"/>
              </a:rPr>
              <a:t>下</a:t>
            </a:r>
            <a:r>
              <a:rPr lang="en-US" altLang="zh-CN" sz="2400" b="1" dirty="0">
                <a:solidFill>
                  <a:schemeClr val="tx1">
                    <a:lumMod val="85000"/>
                    <a:lumOff val="15000"/>
                  </a:schemeClr>
                </a:solidFill>
                <a:latin typeface="+mn-ea"/>
              </a:rPr>
              <a:t>)</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883584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给一个数字串</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仅含</a:t>
            </a:r>
            <a:r>
              <a:rPr lang="en-US" altLang="zh-CN" sz="2800" dirty="0">
                <a:solidFill>
                  <a:sysClr val="windowText" lastClr="000000"/>
                </a:solidFill>
                <a:latin typeface="微软雅黑" pitchFamily="34" charset="-122"/>
              </a:rPr>
              <a:t>0~9)T</a:t>
            </a:r>
            <a:r>
              <a:rPr lang="zh-CN" altLang="en-US" sz="2800" dirty="0">
                <a:solidFill>
                  <a:sysClr val="windowText" lastClr="000000"/>
                </a:solidFill>
                <a:latin typeface="微软雅黑" pitchFamily="34" charset="-122"/>
              </a:rPr>
              <a:t>，求有多少长为</a:t>
            </a:r>
            <a:r>
              <a:rPr lang="en-US" altLang="zh-CN" sz="2800" dirty="0">
                <a:solidFill>
                  <a:sysClr val="windowText" lastClr="000000"/>
                </a:solidFill>
                <a:latin typeface="微软雅黑" pitchFamily="34" charset="-122"/>
              </a:rPr>
              <a:t>n</a:t>
            </a:r>
            <a:r>
              <a:rPr lang="zh-CN" altLang="en-US" sz="2800" dirty="0">
                <a:solidFill>
                  <a:sysClr val="windowText" lastClr="000000"/>
                </a:solidFill>
                <a:latin typeface="微软雅黑" pitchFamily="34" charset="-122"/>
              </a:rPr>
              <a:t>的字符串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，使得</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不在</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中出现过。</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|T|&lt;=20</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n&lt;=10^9</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Eg3</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991460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450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考虑模拟</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的过程，就是先求出</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a:t>
            </a:r>
            <a:r>
              <a:rPr lang="en-US" altLang="zh-CN" sz="2800" dirty="0" err="1">
                <a:solidFill>
                  <a:sysClr val="windowText" lastClr="000000"/>
                </a:solidFill>
                <a:latin typeface="微软雅黑" pitchFamily="34" charset="-122"/>
              </a:rPr>
              <a:t>Lborder</a:t>
            </a:r>
            <a:r>
              <a:rPr lang="zh-CN" altLang="en-US" sz="2800" dirty="0">
                <a:solidFill>
                  <a:sysClr val="windowText" lastClr="000000"/>
                </a:solidFill>
                <a:latin typeface="微软雅黑" pitchFamily="34" charset="-122"/>
              </a:rPr>
              <a:t>数组。假设现在到了</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的前</a:t>
            </a:r>
            <a:r>
              <a:rPr lang="en-US" altLang="zh-CN" sz="2800" dirty="0">
                <a:solidFill>
                  <a:sysClr val="windowText" lastClr="000000"/>
                </a:solidFill>
                <a:latin typeface="微软雅黑" pitchFamily="34" charset="-122"/>
              </a:rPr>
              <a:t>m</a:t>
            </a:r>
            <a:r>
              <a:rPr lang="zh-CN" altLang="en-US" sz="2800" dirty="0">
                <a:solidFill>
                  <a:sysClr val="windowText" lastClr="000000"/>
                </a:solidFill>
                <a:latin typeface="微软雅黑" pitchFamily="34" charset="-122"/>
              </a:rPr>
              <a:t>位，枚举</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的第</a:t>
            </a:r>
            <a:r>
              <a:rPr lang="en-US" altLang="zh-CN" sz="2800" dirty="0">
                <a:solidFill>
                  <a:sysClr val="windowText" lastClr="000000"/>
                </a:solidFill>
                <a:latin typeface="微软雅黑" pitchFamily="34" charset="-122"/>
              </a:rPr>
              <a:t>m+1</a:t>
            </a:r>
            <a:r>
              <a:rPr lang="zh-CN" altLang="en-US" sz="2800" dirty="0">
                <a:solidFill>
                  <a:sysClr val="windowText" lastClr="000000"/>
                </a:solidFill>
                <a:latin typeface="微软雅黑" pitchFamily="34" charset="-122"/>
              </a:rPr>
              <a:t>位</a:t>
            </a:r>
            <a:r>
              <a:rPr lang="en-US" altLang="zh-CN" sz="2800" dirty="0">
                <a:solidFill>
                  <a:sysClr val="windowText" lastClr="000000"/>
                </a:solidFill>
                <a:latin typeface="微软雅黑" pitchFamily="34" charset="-122"/>
              </a:rPr>
              <a:t>0&lt;=c&lt;=9</a:t>
            </a:r>
            <a:r>
              <a:rPr lang="zh-CN" altLang="en-US" sz="2800" dirty="0">
                <a:solidFill>
                  <a:sysClr val="windowText" lastClr="000000"/>
                </a:solidFill>
                <a:latin typeface="微软雅黑" pitchFamily="34" charset="-122"/>
              </a:rPr>
              <a:t>，如何知道此时</a:t>
            </a:r>
            <a:r>
              <a:rPr lang="en-US" altLang="zh-CN" sz="2800" dirty="0">
                <a:solidFill>
                  <a:sysClr val="windowText" lastClr="000000"/>
                </a:solidFill>
                <a:latin typeface="微软雅黑" pitchFamily="34" charset="-122"/>
              </a:rPr>
              <a:t>Sc</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的匹配情况？根据</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算法过程我们知道只要维护之前讲</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算法时，那个</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串的长度即可，因此可以设</a:t>
            </a:r>
            <a:r>
              <a:rPr lang="en-US" altLang="zh-CN" sz="2800" dirty="0" err="1">
                <a:solidFill>
                  <a:sysClr val="windowText" lastClr="000000"/>
                </a:solidFill>
                <a:latin typeface="微软雅黑" pitchFamily="34" charset="-122"/>
              </a:rPr>
              <a:t>dp</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m,i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表示当前是</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串的第</a:t>
            </a:r>
            <a:r>
              <a:rPr lang="en-US" altLang="zh-CN" sz="2800" dirty="0">
                <a:solidFill>
                  <a:sysClr val="windowText" lastClr="000000"/>
                </a:solidFill>
                <a:latin typeface="微软雅黑" pitchFamily="34" charset="-122"/>
              </a:rPr>
              <a:t>m</a:t>
            </a:r>
            <a:r>
              <a:rPr lang="zh-CN" altLang="en-US" sz="2800" dirty="0">
                <a:solidFill>
                  <a:sysClr val="windowText" lastClr="000000"/>
                </a:solidFill>
                <a:latin typeface="微软雅黑" pitchFamily="34" charset="-122"/>
              </a:rPr>
              <a:t>位，现在对应于</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的那个</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串长度是</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，转移枚举</a:t>
            </a:r>
            <a:r>
              <a:rPr lang="en-US" altLang="zh-CN" sz="2800" dirty="0">
                <a:solidFill>
                  <a:sysClr val="windowText" lastClr="000000"/>
                </a:solidFill>
                <a:latin typeface="微软雅黑" pitchFamily="34" charset="-122"/>
              </a:rPr>
              <a:t>10</a:t>
            </a:r>
            <a:r>
              <a:rPr lang="zh-CN" altLang="en-US" sz="2800" dirty="0">
                <a:solidFill>
                  <a:sysClr val="windowText" lastClr="000000"/>
                </a:solidFill>
                <a:latin typeface="微软雅黑" pitchFamily="34" charset="-122"/>
              </a:rPr>
              <a:t>种字符</a:t>
            </a:r>
            <a:r>
              <a:rPr lang="en-US" altLang="zh-CN" sz="2800" dirty="0">
                <a:solidFill>
                  <a:sysClr val="windowText" lastClr="000000"/>
                </a:solidFill>
                <a:latin typeface="微软雅黑" pitchFamily="34" charset="-122"/>
              </a:rPr>
              <a:t>c</a:t>
            </a:r>
            <a:r>
              <a:rPr lang="zh-CN" altLang="en-US" sz="2800" dirty="0">
                <a:solidFill>
                  <a:sysClr val="windowText" lastClr="000000"/>
                </a:solidFill>
                <a:latin typeface="微软雅黑" pitchFamily="34" charset="-122"/>
              </a:rPr>
              <a:t>，可以算出新的</a:t>
            </a:r>
            <a:r>
              <a:rPr lang="en-US" altLang="zh-CN" sz="2800" dirty="0" err="1">
                <a:solidFill>
                  <a:sysClr val="windowText" lastClr="000000"/>
                </a:solidFill>
                <a:latin typeface="微软雅黑" pitchFamily="34" charset="-122"/>
              </a:rPr>
              <a:t>dp</a:t>
            </a:r>
            <a:r>
              <a:rPr lang="en-US" altLang="zh-CN" sz="2800" dirty="0">
                <a:solidFill>
                  <a:sysClr val="windowText" lastClr="000000"/>
                </a:solidFill>
                <a:latin typeface="微软雅黑" pitchFamily="34" charset="-122"/>
              </a:rPr>
              <a:t>[m+1,trans(</a:t>
            </a:r>
            <a:r>
              <a:rPr lang="en-US" altLang="zh-CN" sz="2800" dirty="0" err="1">
                <a:solidFill>
                  <a:sysClr val="windowText" lastClr="000000"/>
                </a:solidFill>
                <a:latin typeface="微软雅黑" pitchFamily="34" charset="-122"/>
              </a:rPr>
              <a:t>i,c</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，其中</a:t>
            </a:r>
            <a:r>
              <a:rPr lang="en-US" altLang="zh-CN" sz="2800" dirty="0">
                <a:solidFill>
                  <a:sysClr val="windowText" lastClr="000000"/>
                </a:solidFill>
                <a:latin typeface="微软雅黑" pitchFamily="34" charset="-122"/>
              </a:rPr>
              <a:t>trans(</a:t>
            </a:r>
            <a:r>
              <a:rPr lang="en-US" altLang="zh-CN" sz="2800" dirty="0" err="1">
                <a:solidFill>
                  <a:sysClr val="windowText" lastClr="000000"/>
                </a:solidFill>
                <a:latin typeface="微软雅黑" pitchFamily="34" charset="-122"/>
              </a:rPr>
              <a:t>i,c</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表示向</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后面加一个字符</a:t>
            </a:r>
            <a:r>
              <a:rPr lang="en-US" altLang="zh-CN" sz="2800" dirty="0">
                <a:solidFill>
                  <a:sysClr val="windowText" lastClr="000000"/>
                </a:solidFill>
                <a:latin typeface="微软雅黑" pitchFamily="34" charset="-122"/>
              </a:rPr>
              <a:t>c</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的长度会变成啥，这个显然和</a:t>
            </a:r>
            <a:r>
              <a:rPr lang="en-US" altLang="zh-CN" sz="2800" dirty="0">
                <a:solidFill>
                  <a:sysClr val="windowText" lastClr="000000"/>
                </a:solidFill>
                <a:latin typeface="微软雅黑" pitchFamily="34" charset="-122"/>
              </a:rPr>
              <a:t>m</a:t>
            </a:r>
            <a:r>
              <a:rPr lang="zh-CN" altLang="en-US" sz="2800" dirty="0">
                <a:solidFill>
                  <a:sysClr val="windowText" lastClr="000000"/>
                </a:solidFill>
                <a:latin typeface="微软雅黑" pitchFamily="34" charset="-122"/>
              </a:rPr>
              <a:t>无关，易验证是个线性变换，因此可以矩乘快速幂加速。</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819233" cy="461665"/>
          </a:xfrm>
          <a:prstGeom prst="rect">
            <a:avLst/>
          </a:prstGeom>
          <a:noFill/>
        </p:spPr>
        <p:txBody>
          <a:bodyPr wrap="none" rtlCol="0">
            <a:spAutoFit/>
          </a:bodyPr>
          <a:lstStyle/>
          <a:p>
            <a:r>
              <a:rPr lang="en-US" altLang="zh-CN" sz="2400" b="1" dirty="0" err="1">
                <a:solidFill>
                  <a:schemeClr val="tx1">
                    <a:lumMod val="85000"/>
                    <a:lumOff val="15000"/>
                  </a:schemeClr>
                </a:solidFill>
                <a:latin typeface="+mn-ea"/>
              </a:rPr>
              <a:t>bzoj</a:t>
            </a:r>
            <a:r>
              <a:rPr lang="en-US" altLang="zh-CN" sz="2400" b="1" dirty="0">
                <a:solidFill>
                  <a:schemeClr val="tx1">
                    <a:lumMod val="85000"/>
                    <a:lumOff val="15000"/>
                  </a:schemeClr>
                </a:solidFill>
                <a:latin typeface="+mn-ea"/>
              </a:rPr>
              <a:t> 1009 GT</a:t>
            </a:r>
            <a:r>
              <a:rPr lang="zh-CN" altLang="en-US" sz="2400" b="1" dirty="0">
                <a:solidFill>
                  <a:schemeClr val="tx1">
                    <a:lumMod val="85000"/>
                    <a:lumOff val="15000"/>
                  </a:schemeClr>
                </a:solidFill>
                <a:latin typeface="+mn-ea"/>
              </a:rPr>
              <a:t>考试</a:t>
            </a:r>
          </a:p>
        </p:txBody>
      </p:sp>
    </p:spTree>
    <p:extLst>
      <p:ext uri="{BB962C8B-B14F-4D97-AF65-F5344CB8AC3E}">
        <p14:creationId xmlns:p14="http://schemas.microsoft.com/office/powerpoint/2010/main" val="3164445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828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a:t>
            </a:r>
            <a:r>
              <a:rPr lang="en-US" altLang="zh-CN" sz="2800" dirty="0">
                <a:solidFill>
                  <a:sysClr val="windowText" lastClr="000000"/>
                </a:solidFill>
                <a:latin typeface="微软雅黑" pitchFamily="34" charset="-122"/>
              </a:rPr>
              <a:t>01</a:t>
            </a:r>
            <a:r>
              <a:rPr lang="zh-CN" altLang="en-US" sz="2800" dirty="0">
                <a:solidFill>
                  <a:sysClr val="windowText" lastClr="000000"/>
                </a:solidFill>
                <a:latin typeface="微软雅黑" pitchFamily="34" charset="-122"/>
              </a:rPr>
              <a:t>串</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。现在按照如下方式生成</a:t>
            </a:r>
            <a:r>
              <a:rPr lang="en-US" altLang="zh-CN" sz="2800" dirty="0">
                <a:solidFill>
                  <a:sysClr val="windowText" lastClr="000000"/>
                </a:solidFill>
                <a:latin typeface="微软雅黑" pitchFamily="34" charset="-122"/>
              </a:rPr>
              <a:t>01</a:t>
            </a:r>
            <a:r>
              <a:rPr lang="zh-CN" altLang="en-US" sz="2800" dirty="0">
                <a:solidFill>
                  <a:sysClr val="windowText" lastClr="000000"/>
                </a:solidFill>
                <a:latin typeface="微软雅黑" pitchFamily="34" charset="-122"/>
              </a:rPr>
              <a:t>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一开始</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长度是</a:t>
            </a:r>
            <a:r>
              <a:rPr lang="en-US" altLang="zh-CN" sz="2800" dirty="0">
                <a:solidFill>
                  <a:sysClr val="windowText" lastClr="000000"/>
                </a:solidFill>
                <a:latin typeface="微软雅黑" pitchFamily="34" charset="-122"/>
              </a:rPr>
              <a:t>0</a:t>
            </a:r>
            <a:r>
              <a:rPr lang="zh-CN" altLang="en-US" sz="2800" dirty="0">
                <a:solidFill>
                  <a:sysClr val="windowText" lastClr="000000"/>
                </a:solidFill>
                <a:latin typeface="微软雅黑" pitchFamily="34" charset="-122"/>
              </a:rPr>
              <a:t>，然后每次向</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的最右边</a:t>
            </a:r>
            <a:r>
              <a:rPr lang="en-US" altLang="zh-CN" sz="2800" dirty="0">
                <a:solidFill>
                  <a:sysClr val="windowText" lastClr="000000"/>
                </a:solidFill>
                <a:latin typeface="微软雅黑" pitchFamily="34" charset="-122"/>
              </a:rPr>
              <a:t>p</a:t>
            </a:r>
            <a:r>
              <a:rPr lang="zh-CN" altLang="en-US" sz="2800" dirty="0">
                <a:solidFill>
                  <a:sysClr val="windowText" lastClr="000000"/>
                </a:solidFill>
                <a:latin typeface="微软雅黑" pitchFamily="34" charset="-122"/>
              </a:rPr>
              <a:t>的概率随机添加一个</a:t>
            </a:r>
            <a:r>
              <a:rPr lang="en-US" altLang="zh-CN" sz="2800" dirty="0">
                <a:solidFill>
                  <a:sysClr val="windowText" lastClr="000000"/>
                </a:solidFill>
                <a:latin typeface="微软雅黑" pitchFamily="34" charset="-122"/>
              </a:rPr>
              <a:t>0</a:t>
            </a:r>
            <a:r>
              <a:rPr lang="zh-CN" altLang="en-US" sz="2800" dirty="0">
                <a:solidFill>
                  <a:sysClr val="windowText" lastClr="000000"/>
                </a:solidFill>
                <a:latin typeface="微软雅黑" pitchFamily="34" charset="-122"/>
              </a:rPr>
              <a:t>或者</a:t>
            </a:r>
            <a:r>
              <a:rPr lang="en-US" altLang="zh-CN" sz="2800" dirty="0">
                <a:solidFill>
                  <a:sysClr val="windowText" lastClr="000000"/>
                </a:solidFill>
                <a:latin typeface="微软雅黑" pitchFamily="34" charset="-122"/>
              </a:rPr>
              <a:t>(1-p)</a:t>
            </a:r>
            <a:r>
              <a:rPr lang="zh-CN" altLang="en-US" sz="2800" dirty="0">
                <a:solidFill>
                  <a:sysClr val="windowText" lastClr="000000"/>
                </a:solidFill>
                <a:latin typeface="微软雅黑" pitchFamily="34" charset="-122"/>
              </a:rPr>
              <a:t>的概率添加一个</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，直到</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中包含</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就停止。问停止的时候，</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的期望长度。</a:t>
            </a: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|T|&lt;=10^6,0&lt;p&lt;1</a:t>
            </a: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Eg4</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836903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068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类似</a:t>
            </a:r>
            <a:r>
              <a:rPr lang="en-US" altLang="zh-CN" sz="2800" dirty="0">
                <a:solidFill>
                  <a:sysClr val="windowText" lastClr="000000"/>
                </a:solidFill>
                <a:latin typeface="微软雅黑" pitchFamily="34" charset="-122"/>
              </a:rPr>
              <a:t>GT</a:t>
            </a:r>
            <a:r>
              <a:rPr lang="zh-CN" altLang="en-US" sz="2800" dirty="0">
                <a:solidFill>
                  <a:sysClr val="windowText" lastClr="000000"/>
                </a:solidFill>
                <a:latin typeface="微软雅黑" pitchFamily="34" charset="-122"/>
              </a:rPr>
              <a:t>考试，设</a:t>
            </a:r>
            <a:r>
              <a:rPr lang="en-US" altLang="zh-CN" sz="2800" dirty="0">
                <a:solidFill>
                  <a:sysClr val="windowText" lastClr="000000"/>
                </a:solidFill>
                <a:latin typeface="微软雅黑" pitchFamily="34" charset="-122"/>
              </a:rPr>
              <a:t>F(</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表示当前的</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对应于</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的那个</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的长度是</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时，期望还要随机多少次才能停止。显然</a:t>
            </a:r>
            <a:r>
              <a:rPr lang="en-US" altLang="zh-CN" sz="2800" dirty="0">
                <a:solidFill>
                  <a:sysClr val="windowText" lastClr="000000"/>
                </a:solidFill>
                <a:latin typeface="微软雅黑" pitchFamily="34" charset="-122"/>
              </a:rPr>
              <a:t>F(0)</a:t>
            </a:r>
            <a:r>
              <a:rPr lang="zh-CN" altLang="en-US" sz="2800" dirty="0">
                <a:solidFill>
                  <a:sysClr val="windowText" lastClr="000000"/>
                </a:solidFill>
                <a:latin typeface="微软雅黑" pitchFamily="34" charset="-122"/>
              </a:rPr>
              <a:t>是答案，</a:t>
            </a:r>
            <a:r>
              <a:rPr lang="en-US" altLang="zh-CN" sz="2800" dirty="0">
                <a:solidFill>
                  <a:sysClr val="windowText" lastClr="000000"/>
                </a:solidFill>
                <a:latin typeface="微软雅黑" pitchFamily="34" charset="-122"/>
              </a:rPr>
              <a:t>F(|T|)=0</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那么随机下一位的时候，不妨设</a:t>
            </a:r>
            <a:r>
              <a:rPr lang="en-US" altLang="zh-CN" sz="2800" dirty="0">
                <a:solidFill>
                  <a:sysClr val="windowText" lastClr="000000"/>
                </a:solidFill>
                <a:latin typeface="微软雅黑" pitchFamily="34" charset="-122"/>
              </a:rPr>
              <a:t>T[i+1]=0</a:t>
            </a:r>
            <a:r>
              <a:rPr lang="zh-CN" altLang="en-US" sz="2800" dirty="0">
                <a:solidFill>
                  <a:sysClr val="windowText" lastClr="000000"/>
                </a:solidFill>
                <a:latin typeface="微软雅黑" pitchFamily="34" charset="-122"/>
              </a:rPr>
              <a:t>，那么有</a:t>
            </a:r>
            <a:r>
              <a:rPr lang="en-US" altLang="zh-CN" sz="2800" dirty="0">
                <a:solidFill>
                  <a:sysClr val="windowText" lastClr="000000"/>
                </a:solidFill>
                <a:latin typeface="微软雅黑" pitchFamily="34" charset="-122"/>
              </a:rPr>
              <a:t>p</a:t>
            </a:r>
            <a:r>
              <a:rPr lang="zh-CN" altLang="en-US" sz="2800" dirty="0">
                <a:solidFill>
                  <a:sysClr val="windowText" lastClr="000000"/>
                </a:solidFill>
                <a:latin typeface="微软雅黑" pitchFamily="34" charset="-122"/>
              </a:rPr>
              <a:t>的概率会让</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增大</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1-p</a:t>
            </a:r>
            <a:r>
              <a:rPr lang="zh-CN" altLang="en-US" sz="2800" dirty="0">
                <a:solidFill>
                  <a:sysClr val="windowText" lastClr="000000"/>
                </a:solidFill>
                <a:latin typeface="微软雅黑" pitchFamily="34" charset="-122"/>
              </a:rPr>
              <a:t>的概率跳到某个确定的</a:t>
            </a:r>
            <a:r>
              <a:rPr lang="en-US" altLang="zh-CN" sz="2800" dirty="0">
                <a:solidFill>
                  <a:sysClr val="windowText" lastClr="000000"/>
                </a:solidFill>
                <a:latin typeface="微软雅黑" pitchFamily="34" charset="-122"/>
              </a:rPr>
              <a:t>0&lt;=</a:t>
            </a:r>
            <a:r>
              <a:rPr lang="en-US" altLang="zh-CN" sz="2800" dirty="0" err="1">
                <a:solidFill>
                  <a:sysClr val="windowText" lastClr="000000"/>
                </a:solidFill>
                <a:latin typeface="微软雅黑" pitchFamily="34" charset="-122"/>
              </a:rPr>
              <a:t>q_i</a:t>
            </a:r>
            <a:r>
              <a:rPr lang="en-US" altLang="zh-CN" sz="2800" dirty="0">
                <a:solidFill>
                  <a:sysClr val="windowText" lastClr="000000"/>
                </a:solidFill>
                <a:latin typeface="微软雅黑" pitchFamily="34" charset="-122"/>
              </a:rPr>
              <a:t>&lt;</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，即</a:t>
            </a:r>
            <a:r>
              <a:rPr lang="en-US" altLang="zh-CN" sz="2800" dirty="0">
                <a:solidFill>
                  <a:sysClr val="windowText" lastClr="000000"/>
                </a:solidFill>
                <a:latin typeface="微软雅黑" pitchFamily="34" charset="-122"/>
              </a:rPr>
              <a:t>F(</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)=(F(i+1)+1)*p+(F(</a:t>
            </a:r>
            <a:r>
              <a:rPr lang="en-US" altLang="zh-CN" sz="2800" dirty="0" err="1">
                <a:solidFill>
                  <a:sysClr val="windowText" lastClr="000000"/>
                </a:solidFill>
                <a:latin typeface="微软雅黑" pitchFamily="34" charset="-122"/>
              </a:rPr>
              <a:t>q_i</a:t>
            </a:r>
            <a:r>
              <a:rPr lang="en-US" altLang="zh-CN" sz="2800" dirty="0">
                <a:solidFill>
                  <a:sysClr val="windowText" lastClr="000000"/>
                </a:solidFill>
                <a:latin typeface="微软雅黑" pitchFamily="34" charset="-122"/>
              </a:rPr>
              <a:t>)+1)*(1-p)=1+p*F(i+1)+(1-p)*F(</a:t>
            </a:r>
            <a:r>
              <a:rPr lang="en-US" altLang="zh-CN" sz="2800" dirty="0" err="1">
                <a:solidFill>
                  <a:sysClr val="windowText" lastClr="000000"/>
                </a:solidFill>
                <a:latin typeface="微软雅黑" pitchFamily="34" charset="-122"/>
              </a:rPr>
              <a:t>q_i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如果</a:t>
            </a:r>
            <a:r>
              <a:rPr lang="en-US" altLang="zh-CN" sz="2800" dirty="0">
                <a:solidFill>
                  <a:sysClr val="windowText" lastClr="000000"/>
                </a:solidFill>
                <a:latin typeface="微软雅黑" pitchFamily="34" charset="-122"/>
              </a:rPr>
              <a:t>T[i+1]=1</a:t>
            </a:r>
            <a:r>
              <a:rPr lang="zh-CN" altLang="en-US" sz="2800" dirty="0">
                <a:solidFill>
                  <a:sysClr val="windowText" lastClr="000000"/>
                </a:solidFill>
                <a:latin typeface="微软雅黑" pitchFamily="34" charset="-122"/>
              </a:rPr>
              <a:t>的话就把上式的</a:t>
            </a:r>
            <a:r>
              <a:rPr lang="en-US" altLang="zh-CN" sz="2800" dirty="0">
                <a:solidFill>
                  <a:sysClr val="windowText" lastClr="000000"/>
                </a:solidFill>
                <a:latin typeface="微软雅黑" pitchFamily="34" charset="-122"/>
              </a:rPr>
              <a:t>p</a:t>
            </a:r>
            <a:r>
              <a:rPr lang="zh-CN" altLang="en-US" sz="2800" dirty="0">
                <a:solidFill>
                  <a:sysClr val="windowText" lastClr="000000"/>
                </a:solidFill>
                <a:latin typeface="微软雅黑" pitchFamily="34" charset="-122"/>
              </a:rPr>
              <a:t>与</a:t>
            </a:r>
            <a:r>
              <a:rPr lang="en-US" altLang="zh-CN" sz="2800" dirty="0">
                <a:solidFill>
                  <a:sysClr val="windowText" lastClr="000000"/>
                </a:solidFill>
                <a:latin typeface="微软雅黑" pitchFamily="34" charset="-122"/>
              </a:rPr>
              <a:t>1-p</a:t>
            </a:r>
            <a:r>
              <a:rPr lang="zh-CN" altLang="en-US" sz="2800" dirty="0">
                <a:solidFill>
                  <a:sysClr val="windowText" lastClr="000000"/>
                </a:solidFill>
                <a:latin typeface="微软雅黑" pitchFamily="34" charset="-122"/>
              </a:rPr>
              <a:t>交换。</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这样的到一个方程组，高斯消元解方程组即可，</a:t>
            </a:r>
            <a:r>
              <a:rPr lang="en-US" altLang="zh-CN" sz="2800" dirty="0">
                <a:solidFill>
                  <a:sysClr val="windowText" lastClr="000000"/>
                </a:solidFill>
                <a:latin typeface="微软雅黑" pitchFamily="34" charset="-122"/>
              </a:rPr>
              <a:t>O(n^3)</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63030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a:t>
            </a:r>
          </a:p>
        </p:txBody>
      </p:sp>
    </p:spTree>
    <p:extLst>
      <p:ext uri="{BB962C8B-B14F-4D97-AF65-F5344CB8AC3E}">
        <p14:creationId xmlns:p14="http://schemas.microsoft.com/office/powerpoint/2010/main" val="4083875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316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en-US" altLang="zh-CN" sz="2400" dirty="0">
                <a:solidFill>
                  <a:sysClr val="windowText" lastClr="000000"/>
                </a:solidFill>
                <a:latin typeface="微软雅黑" pitchFamily="34" charset="-122"/>
              </a:rPr>
              <a:t>0. </a:t>
            </a:r>
            <a:r>
              <a:rPr lang="zh-CN" altLang="en-US" sz="2400" dirty="0">
                <a:solidFill>
                  <a:sysClr val="windowText" lastClr="000000"/>
                </a:solidFill>
                <a:latin typeface="微软雅黑" pitchFamily="34" charset="-122"/>
              </a:rPr>
              <a:t>哈希</a:t>
            </a:r>
            <a:r>
              <a:rPr lang="en-US" altLang="zh-CN" sz="2400" dirty="0">
                <a:solidFill>
                  <a:sysClr val="windowText" lastClr="000000"/>
                </a:solidFill>
                <a:latin typeface="微软雅黑" pitchFamily="34" charset="-122"/>
              </a:rPr>
              <a:t>hash</a:t>
            </a:r>
          </a:p>
          <a:p>
            <a:pPr>
              <a:lnSpc>
                <a:spcPct val="130000"/>
              </a:lnSpc>
            </a:pPr>
            <a:endParaRPr lang="en-US" altLang="zh-CN" sz="2400" dirty="0">
              <a:solidFill>
                <a:sysClr val="windowText" lastClr="000000"/>
              </a:solidFill>
              <a:latin typeface="微软雅黑" pitchFamily="34" charset="-122"/>
            </a:endParaRPr>
          </a:p>
          <a:p>
            <a:pPr>
              <a:lnSpc>
                <a:spcPct val="130000"/>
              </a:lnSpc>
            </a:pPr>
            <a:r>
              <a:rPr lang="en-US" altLang="zh-CN" sz="2400" dirty="0">
                <a:solidFill>
                  <a:sysClr val="windowText" lastClr="000000"/>
                </a:solidFill>
                <a:latin typeface="微软雅黑" pitchFamily="34" charset="-122"/>
              </a:rPr>
              <a:t>1. KMP</a:t>
            </a:r>
          </a:p>
          <a:p>
            <a:pPr>
              <a:lnSpc>
                <a:spcPct val="130000"/>
              </a:lnSpc>
            </a:pPr>
            <a:endParaRPr lang="en-US" altLang="zh-CN" sz="2400" dirty="0">
              <a:solidFill>
                <a:sysClr val="windowText" lastClr="000000"/>
              </a:solidFill>
              <a:latin typeface="微软雅黑" pitchFamily="34" charset="-122"/>
            </a:endParaRPr>
          </a:p>
          <a:p>
            <a:pPr>
              <a:lnSpc>
                <a:spcPct val="130000"/>
              </a:lnSpc>
            </a:pPr>
            <a:r>
              <a:rPr lang="en-US" altLang="zh-CN" sz="2400" dirty="0">
                <a:solidFill>
                  <a:sysClr val="windowText" lastClr="000000"/>
                </a:solidFill>
                <a:latin typeface="微软雅黑" pitchFamily="34" charset="-122"/>
              </a:rPr>
              <a:t>2. AC</a:t>
            </a:r>
            <a:r>
              <a:rPr lang="zh-CN" altLang="en-US" sz="2400" dirty="0">
                <a:solidFill>
                  <a:sysClr val="windowText" lastClr="000000"/>
                </a:solidFill>
                <a:latin typeface="微软雅黑" pitchFamily="34" charset="-122"/>
              </a:rPr>
              <a:t>自动机</a:t>
            </a:r>
            <a:endParaRPr lang="en-US" altLang="zh-CN" sz="2400" dirty="0">
              <a:solidFill>
                <a:sysClr val="windowText" lastClr="000000"/>
              </a:solidFill>
              <a:latin typeface="微软雅黑" pitchFamily="34" charset="-122"/>
            </a:endParaRPr>
          </a:p>
          <a:p>
            <a:pPr>
              <a:lnSpc>
                <a:spcPct val="130000"/>
              </a:lnSpc>
            </a:pPr>
            <a:endParaRPr lang="en-US" altLang="zh-CN" sz="2400" dirty="0">
              <a:solidFill>
                <a:sysClr val="windowText" lastClr="000000"/>
              </a:solidFill>
              <a:latin typeface="微软雅黑" pitchFamily="34" charset="-122"/>
            </a:endParaRPr>
          </a:p>
          <a:p>
            <a:pPr>
              <a:lnSpc>
                <a:spcPct val="130000"/>
              </a:lnSpc>
            </a:pPr>
            <a:r>
              <a:rPr lang="en-US" altLang="zh-CN" sz="2400" dirty="0">
                <a:solidFill>
                  <a:sysClr val="windowText" lastClr="000000"/>
                </a:solidFill>
                <a:latin typeface="微软雅黑" pitchFamily="34" charset="-122"/>
              </a:rPr>
              <a:t>3. </a:t>
            </a:r>
            <a:r>
              <a:rPr lang="zh-CN" altLang="en-US" sz="2400" dirty="0">
                <a:solidFill>
                  <a:sysClr val="windowText" lastClr="000000"/>
                </a:solidFill>
                <a:latin typeface="微软雅黑" pitchFamily="34" charset="-122"/>
              </a:rPr>
              <a:t>后缀数组</a:t>
            </a:r>
            <a:r>
              <a:rPr lang="en-US" altLang="zh-CN" sz="2400" dirty="0">
                <a:solidFill>
                  <a:sysClr val="windowText" lastClr="000000"/>
                </a:solidFill>
                <a:latin typeface="微软雅黑" pitchFamily="34" charset="-122"/>
              </a:rPr>
              <a:t>SA</a:t>
            </a:r>
          </a:p>
          <a:p>
            <a:pPr>
              <a:lnSpc>
                <a:spcPct val="130000"/>
              </a:lnSpc>
            </a:pPr>
            <a:endParaRPr lang="en-US" altLang="zh-CN" sz="2400" dirty="0">
              <a:solidFill>
                <a:sysClr val="windowText" lastClr="000000"/>
              </a:solidFill>
              <a:latin typeface="微软雅黑" pitchFamily="34" charset="-122"/>
            </a:endParaRPr>
          </a:p>
          <a:p>
            <a:pPr>
              <a:lnSpc>
                <a:spcPct val="130000"/>
              </a:lnSpc>
            </a:pPr>
            <a:r>
              <a:rPr lang="en-US" altLang="zh-CN" sz="2400" dirty="0">
                <a:solidFill>
                  <a:sysClr val="windowText" lastClr="000000"/>
                </a:solidFill>
                <a:latin typeface="微软雅黑" pitchFamily="34" charset="-122"/>
              </a:rPr>
              <a:t>4. </a:t>
            </a:r>
            <a:r>
              <a:rPr lang="zh-CN" altLang="en-US" sz="2400" dirty="0">
                <a:solidFill>
                  <a:sysClr val="windowText" lastClr="000000"/>
                </a:solidFill>
                <a:latin typeface="微软雅黑" pitchFamily="34" charset="-122"/>
              </a:rPr>
              <a:t>后缀自动机</a:t>
            </a:r>
            <a:r>
              <a:rPr lang="en-US" altLang="zh-CN" sz="2400" dirty="0">
                <a:solidFill>
                  <a:sysClr val="windowText" lastClr="000000"/>
                </a:solidFill>
                <a:latin typeface="微软雅黑" pitchFamily="34" charset="-122"/>
              </a:rPr>
              <a:t>SAM/</a:t>
            </a:r>
            <a:r>
              <a:rPr lang="zh-CN" altLang="en-US" sz="2400" dirty="0">
                <a:solidFill>
                  <a:sysClr val="windowText" lastClr="000000"/>
                </a:solidFill>
                <a:latin typeface="微软雅黑" pitchFamily="34" charset="-122"/>
              </a:rPr>
              <a:t>广义</a:t>
            </a:r>
            <a:r>
              <a:rPr lang="en-US" altLang="zh-CN" sz="2400" dirty="0">
                <a:solidFill>
                  <a:sysClr val="windowText" lastClr="000000"/>
                </a:solidFill>
                <a:latin typeface="微软雅黑" pitchFamily="34" charset="-122"/>
              </a:rPr>
              <a:t>SAM</a:t>
            </a:r>
          </a:p>
          <a:p>
            <a:pPr>
              <a:lnSpc>
                <a:spcPct val="130000"/>
              </a:lnSpc>
            </a:pPr>
            <a:endParaRPr lang="en-US" altLang="zh-CN" sz="2400" dirty="0">
              <a:solidFill>
                <a:sysClr val="windowText" lastClr="000000"/>
              </a:solidFill>
              <a:latin typeface="微软雅黑" pitchFamily="34" charset="-122"/>
            </a:endParaRPr>
          </a:p>
          <a:p>
            <a:pPr>
              <a:lnSpc>
                <a:spcPct val="130000"/>
              </a:lnSpc>
            </a:pPr>
            <a:r>
              <a:rPr lang="en-US" altLang="zh-CN" sz="2400" dirty="0">
                <a:solidFill>
                  <a:sysClr val="windowText" lastClr="000000"/>
                </a:solidFill>
                <a:latin typeface="微软雅黑" pitchFamily="34" charset="-122"/>
              </a:rPr>
              <a:t>5. </a:t>
            </a:r>
            <a:r>
              <a:rPr lang="zh-CN" altLang="en-US" sz="2400" dirty="0">
                <a:solidFill>
                  <a:sysClr val="windowText" lastClr="000000"/>
                </a:solidFill>
                <a:latin typeface="微软雅黑" pitchFamily="34" charset="-122"/>
              </a:rPr>
              <a:t>回文自动机</a:t>
            </a:r>
            <a:r>
              <a:rPr lang="en-US" altLang="zh-CN" sz="2400" dirty="0">
                <a:solidFill>
                  <a:sysClr val="windowText" lastClr="000000"/>
                </a:solidFill>
                <a:latin typeface="微软雅黑" pitchFamily="34" charset="-122"/>
              </a:rPr>
              <a:t>PAM </a:t>
            </a:r>
            <a:r>
              <a:rPr lang="zh-CN" altLang="en-US" sz="2400" dirty="0">
                <a:solidFill>
                  <a:sysClr val="windowText" lastClr="000000"/>
                </a:solidFill>
                <a:latin typeface="微软雅黑" pitchFamily="34" charset="-122"/>
              </a:rPr>
              <a:t>？</a:t>
            </a:r>
            <a:endParaRPr lang="en-US" altLang="zh-CN" sz="24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800219" cy="461665"/>
          </a:xfrm>
          <a:prstGeom prst="rect">
            <a:avLst/>
          </a:prstGeom>
          <a:noFill/>
        </p:spPr>
        <p:txBody>
          <a:bodyPr wrap="none" rtlCol="0">
            <a:spAutoFit/>
          </a:bodyPr>
          <a:lstStyle/>
          <a:p>
            <a:r>
              <a:rPr lang="zh-CN" altLang="en-US" sz="2400" b="1" dirty="0">
                <a:solidFill>
                  <a:schemeClr val="tx1">
                    <a:lumMod val="85000"/>
                    <a:lumOff val="15000"/>
                  </a:schemeClr>
                </a:solidFill>
                <a:latin typeface="+mn-ea"/>
              </a:rPr>
              <a:t>目录</a:t>
            </a:r>
          </a:p>
        </p:txBody>
      </p:sp>
      <p:sp>
        <p:nvSpPr>
          <p:cNvPr id="2" name="文本框 1">
            <a:extLst>
              <a:ext uri="{FF2B5EF4-FFF2-40B4-BE49-F238E27FC236}">
                <a16:creationId xmlns:a16="http://schemas.microsoft.com/office/drawing/2014/main" id="{62FF2F8D-03AF-455E-8835-89E4B0E6C408}"/>
              </a:ext>
            </a:extLst>
          </p:cNvPr>
          <p:cNvSpPr txBox="1"/>
          <p:nvPr/>
        </p:nvSpPr>
        <p:spPr>
          <a:xfrm>
            <a:off x="6118557" y="1133475"/>
            <a:ext cx="5257800" cy="2862322"/>
          </a:xfrm>
          <a:prstGeom prst="rect">
            <a:avLst/>
          </a:prstGeom>
          <a:noFill/>
        </p:spPr>
        <p:txBody>
          <a:bodyPr wrap="square" rtlCol="0">
            <a:spAutoFit/>
          </a:bodyPr>
          <a:lstStyle/>
          <a:p>
            <a:r>
              <a:rPr lang="en-US" altLang="zh-CN" dirty="0"/>
              <a:t>Never the less:</a:t>
            </a:r>
          </a:p>
          <a:p>
            <a:endParaRPr lang="en-US" altLang="zh-CN" dirty="0"/>
          </a:p>
          <a:p>
            <a:r>
              <a:rPr lang="zh-CN" altLang="en-US" dirty="0"/>
              <a:t>后缀树</a:t>
            </a:r>
            <a:endParaRPr lang="en-US" altLang="zh-CN" dirty="0"/>
          </a:p>
          <a:p>
            <a:endParaRPr lang="en-US" altLang="zh-CN" dirty="0"/>
          </a:p>
          <a:p>
            <a:r>
              <a:rPr lang="zh-CN" altLang="en-US" dirty="0"/>
              <a:t>后缀平衡树</a:t>
            </a:r>
            <a:endParaRPr lang="en-US" altLang="zh-CN" dirty="0"/>
          </a:p>
          <a:p>
            <a:endParaRPr lang="en-US" altLang="zh-CN" dirty="0"/>
          </a:p>
          <a:p>
            <a:r>
              <a:rPr lang="en-US" altLang="zh-CN" dirty="0"/>
              <a:t>SA-IS</a:t>
            </a:r>
          </a:p>
          <a:p>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1206553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948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然后这类高消题有个经典技巧，就是你把上面那个式子改成：</a:t>
            </a: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F(i+1)=(F(</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)-1-(1-p)*F(</a:t>
            </a:r>
            <a:r>
              <a:rPr lang="en-US" altLang="zh-CN" sz="2800" dirty="0" err="1">
                <a:solidFill>
                  <a:sysClr val="windowText" lastClr="000000"/>
                </a:solidFill>
                <a:latin typeface="微软雅黑" pitchFamily="34" charset="-122"/>
              </a:rPr>
              <a:t>q_i</a:t>
            </a:r>
            <a:r>
              <a:rPr lang="en-US" altLang="zh-CN" sz="2800" dirty="0">
                <a:solidFill>
                  <a:sysClr val="windowText" lastClr="000000"/>
                </a:solidFill>
                <a:latin typeface="微软雅黑" pitchFamily="34" charset="-122"/>
              </a:rPr>
              <a:t>))/p</a:t>
            </a:r>
            <a:r>
              <a:rPr lang="zh-CN" altLang="en-US" sz="2800" dirty="0">
                <a:solidFill>
                  <a:sysClr val="windowText" lastClr="000000"/>
                </a:solidFill>
                <a:latin typeface="微软雅黑" pitchFamily="34" charset="-122"/>
              </a:rPr>
              <a:t>，这样可以从小到大得到一个递推式。</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你设</a:t>
            </a:r>
            <a:r>
              <a:rPr lang="en-US" altLang="zh-CN" sz="2800" dirty="0">
                <a:solidFill>
                  <a:sysClr val="windowText" lastClr="000000"/>
                </a:solidFill>
                <a:latin typeface="微软雅黑" pitchFamily="34" charset="-122"/>
              </a:rPr>
              <a:t>x=F(0)</a:t>
            </a:r>
            <a:r>
              <a:rPr lang="zh-CN" altLang="en-US" sz="2800" dirty="0">
                <a:solidFill>
                  <a:sysClr val="windowText" lastClr="000000"/>
                </a:solidFill>
                <a:latin typeface="微软雅黑" pitchFamily="34" charset="-122"/>
              </a:rPr>
              <a:t>，那么每个</a:t>
            </a:r>
            <a:r>
              <a:rPr lang="en-US" altLang="zh-CN" sz="2800" dirty="0">
                <a:solidFill>
                  <a:sysClr val="windowText" lastClr="000000"/>
                </a:solidFill>
                <a:latin typeface="微软雅黑" pitchFamily="34" charset="-122"/>
              </a:rPr>
              <a:t>F(</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都是</a:t>
            </a:r>
            <a:r>
              <a:rPr lang="en-US" altLang="zh-CN" sz="2800" dirty="0" err="1">
                <a:solidFill>
                  <a:sysClr val="windowText" lastClr="000000"/>
                </a:solidFill>
                <a:latin typeface="微软雅黑" pitchFamily="34" charset="-122"/>
              </a:rPr>
              <a:t>a_i</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x+b_i</a:t>
            </a:r>
            <a:r>
              <a:rPr lang="zh-CN" altLang="en-US" sz="2800" dirty="0">
                <a:solidFill>
                  <a:sysClr val="windowText" lastClr="000000"/>
                </a:solidFill>
                <a:latin typeface="微软雅黑" pitchFamily="34" charset="-122"/>
              </a:rPr>
              <a:t>的形式，用上面那个式子可以递推出每个</a:t>
            </a:r>
            <a:r>
              <a:rPr lang="en-US" altLang="zh-CN" sz="2800" dirty="0">
                <a:solidFill>
                  <a:sysClr val="windowText" lastClr="000000"/>
                </a:solidFill>
                <a:latin typeface="微软雅黑" pitchFamily="34" charset="-122"/>
              </a:rPr>
              <a:t>F(</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的</a:t>
            </a:r>
            <a:r>
              <a:rPr lang="en-US" altLang="zh-CN" sz="2800" dirty="0" err="1">
                <a:solidFill>
                  <a:sysClr val="windowText" lastClr="000000"/>
                </a:solidFill>
                <a:latin typeface="微软雅黑" pitchFamily="34" charset="-122"/>
              </a:rPr>
              <a:t>a_i</a:t>
            </a:r>
            <a:r>
              <a:rPr lang="zh-CN" altLang="en-US" sz="2800" dirty="0">
                <a:solidFill>
                  <a:sysClr val="windowText" lastClr="000000"/>
                </a:solidFill>
                <a:latin typeface="微软雅黑" pitchFamily="34" charset="-122"/>
              </a:rPr>
              <a:t>和</a:t>
            </a:r>
            <a:r>
              <a:rPr lang="en-US" altLang="zh-CN" sz="2800" dirty="0" err="1">
                <a:solidFill>
                  <a:sysClr val="windowText" lastClr="000000"/>
                </a:solidFill>
                <a:latin typeface="微软雅黑" pitchFamily="34" charset="-122"/>
              </a:rPr>
              <a:t>b_i</a:t>
            </a:r>
            <a:r>
              <a:rPr lang="zh-CN" altLang="en-US" sz="2800" dirty="0">
                <a:solidFill>
                  <a:sysClr val="windowText" lastClr="000000"/>
                </a:solidFill>
                <a:latin typeface="微软雅黑" pitchFamily="34" charset="-122"/>
              </a:rPr>
              <a:t>。最后由</a:t>
            </a:r>
            <a:r>
              <a:rPr lang="en-US" altLang="zh-CN" sz="2800" dirty="0">
                <a:solidFill>
                  <a:sysClr val="windowText" lastClr="000000"/>
                </a:solidFill>
                <a:latin typeface="微软雅黑" pitchFamily="34" charset="-122"/>
              </a:rPr>
              <a:t>F(|T|)=0</a:t>
            </a:r>
            <a:r>
              <a:rPr lang="zh-CN" altLang="en-US" sz="2800" dirty="0">
                <a:solidFill>
                  <a:sysClr val="windowText" lastClr="000000"/>
                </a:solidFill>
                <a:latin typeface="微软雅黑" pitchFamily="34" charset="-122"/>
              </a:rPr>
              <a:t>即可解出</a:t>
            </a:r>
            <a:r>
              <a:rPr lang="en-US" altLang="zh-CN" sz="2800" dirty="0">
                <a:solidFill>
                  <a:sysClr val="windowText" lastClr="000000"/>
                </a:solidFill>
                <a:latin typeface="微软雅黑" pitchFamily="34" charset="-122"/>
              </a:rPr>
              <a:t>x</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4" name="文本框 3">
            <a:extLst>
              <a:ext uri="{FF2B5EF4-FFF2-40B4-BE49-F238E27FC236}">
                <a16:creationId xmlns:a16="http://schemas.microsoft.com/office/drawing/2014/main" id="{16651959-A1E8-4FF1-A4CC-24780231377D}"/>
              </a:ext>
            </a:extLst>
          </p:cNvPr>
          <p:cNvSpPr txBox="1"/>
          <p:nvPr/>
        </p:nvSpPr>
        <p:spPr>
          <a:xfrm>
            <a:off x="987093" y="393651"/>
            <a:ext cx="63030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a:t>
            </a:r>
          </a:p>
        </p:txBody>
      </p:sp>
    </p:spTree>
    <p:extLst>
      <p:ext uri="{BB962C8B-B14F-4D97-AF65-F5344CB8AC3E}">
        <p14:creationId xmlns:p14="http://schemas.microsoft.com/office/powerpoint/2010/main" val="3603209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，对每个中心</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某个字符或者某两个字符中间的缝</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求以此为中心的回文串有多长。</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显然可以哈希</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二分。</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然后有一个叫</a:t>
            </a:r>
            <a:r>
              <a:rPr lang="en-US" altLang="zh-CN" sz="2800" dirty="0" err="1">
                <a:solidFill>
                  <a:sysClr val="windowText" lastClr="000000"/>
                </a:solidFill>
                <a:latin typeface="微软雅黑" pitchFamily="34" charset="-122"/>
              </a:rPr>
              <a:t>Manacher</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的算法，实现比较简单并且没有什么延拓性就不讲了，感兴趣可以自己学学看，只有一个小</a:t>
            </a:r>
            <a:r>
              <a:rPr lang="en-US" altLang="zh-CN" sz="2800" dirty="0">
                <a:solidFill>
                  <a:sysClr val="windowText" lastClr="000000"/>
                </a:solidFill>
                <a:latin typeface="微软雅黑" pitchFamily="34" charset="-122"/>
              </a:rPr>
              <a:t>trick</a:t>
            </a:r>
            <a:r>
              <a:rPr lang="zh-CN" altLang="en-US" sz="2800" dirty="0">
                <a:solidFill>
                  <a:sysClr val="windowText" lastClr="000000"/>
                </a:solidFill>
                <a:latin typeface="微软雅黑" pitchFamily="34" charset="-122"/>
              </a:rPr>
              <a:t>是把</a:t>
            </a:r>
            <a:r>
              <a:rPr lang="en-US" altLang="zh-CN" sz="2800" dirty="0" err="1">
                <a:solidFill>
                  <a:sysClr val="windowText" lastClr="000000"/>
                </a:solidFill>
                <a:latin typeface="微软雅黑" pitchFamily="34" charset="-122"/>
              </a:rPr>
              <a:t>abcde</a:t>
            </a:r>
            <a:r>
              <a:rPr lang="zh-CN" altLang="en-US" sz="2800" dirty="0">
                <a:solidFill>
                  <a:sysClr val="windowText" lastClr="000000"/>
                </a:solidFill>
                <a:latin typeface="微软雅黑" pitchFamily="34" charset="-122"/>
              </a:rPr>
              <a:t>变成</a:t>
            </a:r>
            <a:r>
              <a:rPr lang="en-US" altLang="zh-CN" sz="2800" dirty="0">
                <a:solidFill>
                  <a:sysClr val="windowText" lastClr="000000"/>
                </a:solidFill>
                <a:latin typeface="微软雅黑" pitchFamily="34" charset="-122"/>
              </a:rPr>
              <a:t>#a#b#c#d#e#</a:t>
            </a:r>
            <a:r>
              <a:rPr lang="zh-CN" altLang="en-US" sz="2800" dirty="0">
                <a:solidFill>
                  <a:sysClr val="windowText" lastClr="000000"/>
                </a:solidFill>
                <a:latin typeface="微软雅黑" pitchFamily="34" charset="-122"/>
              </a:rPr>
              <a:t>，就不用特判中心是什么情况了；还有通过这个算法过程可以自然得到一个本质不同的回文串（指看起来不同）有</a:t>
            </a: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个，因此诸如求本质不同回文串数可以直接二分</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哈希，不过有更优秀的做法就是了</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回文树</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回文自动机</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1721946"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Manacher</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04024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707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，求最长的子串</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，使得存在</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的一种划分方式</a:t>
            </a:r>
            <a:r>
              <a:rPr lang="en-US" altLang="zh-CN" sz="2800" dirty="0">
                <a:solidFill>
                  <a:sysClr val="windowText" lastClr="000000"/>
                </a:solidFill>
                <a:latin typeface="微软雅黑" pitchFamily="34" charset="-122"/>
              </a:rPr>
              <a:t>T=AB</a:t>
            </a:r>
            <a:r>
              <a:rPr lang="zh-CN" altLang="en-US" sz="2800" dirty="0">
                <a:solidFill>
                  <a:sysClr val="windowText" lastClr="000000"/>
                </a:solidFill>
                <a:latin typeface="微软雅黑" pitchFamily="34" charset="-122"/>
              </a:rPr>
              <a:t>，且</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都是回文的，并且</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长度都不是</a:t>
            </a:r>
            <a:r>
              <a:rPr lang="en-US" altLang="zh-CN" sz="2800" dirty="0">
                <a:solidFill>
                  <a:sysClr val="windowText" lastClr="000000"/>
                </a:solidFill>
                <a:latin typeface="微软雅黑" pitchFamily="34" charset="-122"/>
              </a:rPr>
              <a:t>0</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2e5</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Eg5</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178331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828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类似的加入</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以避免中心在缝上的特判。</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考虑枚举</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的回文中心</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&lt;j</a:t>
            </a:r>
            <a:r>
              <a:rPr lang="zh-CN" altLang="en-US" sz="2800" dirty="0">
                <a:solidFill>
                  <a:sysClr val="windowText" lastClr="000000"/>
                </a:solidFill>
                <a:latin typeface="微软雅黑" pitchFamily="34" charset="-122"/>
              </a:rPr>
              <a:t>，那么显然此时有解当且仅当以</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为回文中心的最长回文串的最右端，大于等于</a:t>
            </a:r>
            <a:r>
              <a:rPr lang="en-US" altLang="zh-CN" sz="2800" dirty="0">
                <a:solidFill>
                  <a:sysClr val="windowText" lastClr="000000"/>
                </a:solidFill>
                <a:latin typeface="微软雅黑" pitchFamily="34" charset="-122"/>
              </a:rPr>
              <a:t>j</a:t>
            </a:r>
            <a:r>
              <a:rPr lang="zh-CN" altLang="en-US" sz="2800" dirty="0">
                <a:solidFill>
                  <a:sysClr val="windowText" lastClr="000000"/>
                </a:solidFill>
                <a:latin typeface="微软雅黑" pitchFamily="34" charset="-122"/>
              </a:rPr>
              <a:t>的最左端</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，因此枚举</a:t>
            </a:r>
            <a:r>
              <a:rPr lang="en-US" altLang="zh-CN" sz="2800" dirty="0">
                <a:solidFill>
                  <a:sysClr val="windowText" lastClr="000000"/>
                </a:solidFill>
                <a:latin typeface="微软雅黑" pitchFamily="34" charset="-122"/>
              </a:rPr>
              <a:t>j</a:t>
            </a:r>
            <a:r>
              <a:rPr lang="zh-CN" altLang="en-US" sz="2800" dirty="0">
                <a:solidFill>
                  <a:sysClr val="windowText" lastClr="000000"/>
                </a:solidFill>
                <a:latin typeface="微软雅黑" pitchFamily="34" charset="-122"/>
              </a:rPr>
              <a:t>，在一个后缀取</a:t>
            </a:r>
            <a:r>
              <a:rPr lang="en-US" altLang="zh-CN" sz="2800" dirty="0">
                <a:solidFill>
                  <a:sysClr val="windowText" lastClr="000000"/>
                </a:solidFill>
                <a:latin typeface="微软雅黑" pitchFamily="34" charset="-122"/>
              </a:rPr>
              <a:t>min</a:t>
            </a:r>
            <a:r>
              <a:rPr lang="zh-CN" altLang="en-US" sz="2800" dirty="0">
                <a:solidFill>
                  <a:sysClr val="windowText" lastClr="000000"/>
                </a:solidFill>
                <a:latin typeface="微软雅黑" pitchFamily="34" charset="-122"/>
              </a:rPr>
              <a:t>即可</a:t>
            </a: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641172"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 of </a:t>
            </a:r>
            <a:r>
              <a:rPr lang="en-US" altLang="zh-CN" sz="2400" b="1" dirty="0" err="1">
                <a:solidFill>
                  <a:schemeClr val="tx1">
                    <a:lumMod val="85000"/>
                    <a:lumOff val="15000"/>
                  </a:schemeClr>
                </a:solidFill>
                <a:latin typeface="+mn-ea"/>
              </a:rPr>
              <a:t>bzoj</a:t>
            </a:r>
            <a:r>
              <a:rPr lang="en-US" altLang="zh-CN" sz="2400" b="1" dirty="0">
                <a:solidFill>
                  <a:schemeClr val="tx1">
                    <a:lumMod val="85000"/>
                    <a:lumOff val="15000"/>
                  </a:schemeClr>
                </a:solidFill>
                <a:latin typeface="+mn-ea"/>
              </a:rPr>
              <a:t> 2565</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597446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strike="sngStrike" dirty="0">
                <a:solidFill>
                  <a:sysClr val="windowText" lastClr="000000"/>
                </a:solidFill>
                <a:latin typeface="微软雅黑" pitchFamily="34" charset="-122"/>
              </a:rPr>
              <a:t>不是自动</a:t>
            </a:r>
            <a:r>
              <a:rPr lang="en-US" altLang="zh-CN" sz="2800" strike="sngStrike" dirty="0">
                <a:solidFill>
                  <a:sysClr val="windowText" lastClr="000000"/>
                </a:solidFill>
                <a:latin typeface="微软雅黑" pitchFamily="34" charset="-122"/>
              </a:rPr>
              <a:t>AC</a:t>
            </a:r>
            <a:r>
              <a:rPr lang="zh-CN" altLang="en-US" sz="2800" strike="sngStrike" dirty="0">
                <a:solidFill>
                  <a:sysClr val="windowText" lastClr="000000"/>
                </a:solidFill>
                <a:latin typeface="微软雅黑" pitchFamily="34" charset="-122"/>
              </a:rPr>
              <a:t>机。</a:t>
            </a:r>
            <a:endParaRPr lang="en-US" altLang="zh-CN" sz="2800" strike="sngStrike"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这个文字描述起来就太麻烦了，而且我打不动课件了。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我直接从我以前写的课件里面复制粘贴吧。</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顺提，这份课件我个人觉得比之前那份满意（不过删掉了字符串子么读写以及哈希，我觉得大家应该都会，如果你不会可以翻我之前的课件，写的还挺详细的）像</a:t>
            </a:r>
            <a:r>
              <a:rPr lang="en-US" altLang="zh-CN" sz="2800" dirty="0" err="1">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部分就比较有深度（虽然还是在普及级别范围内就是了）。</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1540678"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AC</a:t>
            </a:r>
            <a:r>
              <a:rPr lang="zh-CN" altLang="en-US" sz="2400" b="1" dirty="0">
                <a:solidFill>
                  <a:schemeClr val="tx1">
                    <a:lumMod val="85000"/>
                    <a:lumOff val="15000"/>
                  </a:schemeClr>
                </a:solidFill>
                <a:latin typeface="+mn-ea"/>
              </a:rPr>
              <a:t>自动机</a:t>
            </a:r>
          </a:p>
        </p:txBody>
      </p:sp>
    </p:spTree>
    <p:extLst>
      <p:ext uri="{BB962C8B-B14F-4D97-AF65-F5344CB8AC3E}">
        <p14:creationId xmlns:p14="http://schemas.microsoft.com/office/powerpoint/2010/main" val="2379300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707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自动机之前，我们要先讲一下</a:t>
            </a:r>
            <a:r>
              <a:rPr lang="en-US" altLang="zh-CN" sz="2800" dirty="0" err="1">
                <a:solidFill>
                  <a:sysClr val="windowText" lastClr="000000"/>
                </a:solidFill>
                <a:latin typeface="微软雅黑" pitchFamily="34" charset="-122"/>
              </a:rPr>
              <a:t>Trie</a:t>
            </a:r>
            <a:r>
              <a:rPr lang="zh-CN" altLang="en-US" sz="2800" dirty="0">
                <a:solidFill>
                  <a:sysClr val="windowText" lastClr="000000"/>
                </a:solidFill>
                <a:latin typeface="微软雅黑" pitchFamily="34" charset="-122"/>
              </a:rPr>
              <a:t>树。</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341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Trie</a:t>
            </a:r>
            <a:endParaRPr lang="zh-CN" altLang="en-US" sz="2400" b="1" dirty="0">
              <a:solidFill>
                <a:schemeClr val="tx1">
                  <a:lumMod val="85000"/>
                  <a:lumOff val="15000"/>
                </a:schemeClr>
              </a:solidFill>
              <a:latin typeface="+mn-ea"/>
            </a:endParaRPr>
          </a:p>
        </p:txBody>
      </p:sp>
      <p:pic>
        <p:nvPicPr>
          <p:cNvPr id="3" name="图片 2">
            <a:extLst>
              <a:ext uri="{FF2B5EF4-FFF2-40B4-BE49-F238E27FC236}">
                <a16:creationId xmlns:a16="http://schemas.microsoft.com/office/drawing/2014/main" id="{BA7D8C7C-0433-4F7C-95F4-5F8F470BD7C4}"/>
              </a:ext>
            </a:extLst>
          </p:cNvPr>
          <p:cNvPicPr>
            <a:picLocks noChangeAspect="1"/>
          </p:cNvPicPr>
          <p:nvPr/>
        </p:nvPicPr>
        <p:blipFill>
          <a:blip r:embed="rId3"/>
          <a:stretch>
            <a:fillRect/>
          </a:stretch>
        </p:blipFill>
        <p:spPr>
          <a:xfrm>
            <a:off x="987093" y="1676331"/>
            <a:ext cx="9868358" cy="3648143"/>
          </a:xfrm>
          <a:prstGeom prst="rect">
            <a:avLst/>
          </a:prstGeom>
        </p:spPr>
      </p:pic>
    </p:spTree>
    <p:extLst>
      <p:ext uri="{BB962C8B-B14F-4D97-AF65-F5344CB8AC3E}">
        <p14:creationId xmlns:p14="http://schemas.microsoft.com/office/powerpoint/2010/main" val="503441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408F36-2002-45B1-A1B6-F42DFD00178C}"/>
              </a:ext>
            </a:extLst>
          </p:cNvPr>
          <p:cNvPicPr>
            <a:picLocks noChangeAspect="1"/>
          </p:cNvPicPr>
          <p:nvPr/>
        </p:nvPicPr>
        <p:blipFill>
          <a:blip r:embed="rId2"/>
          <a:stretch>
            <a:fillRect/>
          </a:stretch>
        </p:blipFill>
        <p:spPr>
          <a:xfrm>
            <a:off x="617301" y="1114358"/>
            <a:ext cx="10957397" cy="2809942"/>
          </a:xfrm>
          <a:prstGeom prst="rect">
            <a:avLst/>
          </a:prstGeom>
        </p:spPr>
      </p:pic>
      <p:pic>
        <p:nvPicPr>
          <p:cNvPr id="5" name="图片 4">
            <a:extLst>
              <a:ext uri="{FF2B5EF4-FFF2-40B4-BE49-F238E27FC236}">
                <a16:creationId xmlns:a16="http://schemas.microsoft.com/office/drawing/2014/main" id="{42722481-A299-4EA2-8698-C02A8CFD8E78}"/>
              </a:ext>
            </a:extLst>
          </p:cNvPr>
          <p:cNvPicPr>
            <a:picLocks noChangeAspect="1"/>
          </p:cNvPicPr>
          <p:nvPr/>
        </p:nvPicPr>
        <p:blipFill>
          <a:blip r:embed="rId3"/>
          <a:stretch>
            <a:fillRect/>
          </a:stretch>
        </p:blipFill>
        <p:spPr>
          <a:xfrm>
            <a:off x="617301" y="3924300"/>
            <a:ext cx="10957397" cy="1176407"/>
          </a:xfrm>
          <a:prstGeom prst="rect">
            <a:avLst/>
          </a:prstGeom>
        </p:spPr>
      </p:pic>
      <p:pic>
        <p:nvPicPr>
          <p:cNvPr id="7" name="图片 6">
            <a:extLst>
              <a:ext uri="{FF2B5EF4-FFF2-40B4-BE49-F238E27FC236}">
                <a16:creationId xmlns:a16="http://schemas.microsoft.com/office/drawing/2014/main" id="{1DB3AE6E-BA97-462A-9237-FA0FCFD8A1B7}"/>
              </a:ext>
            </a:extLst>
          </p:cNvPr>
          <p:cNvPicPr>
            <a:picLocks noChangeAspect="1"/>
          </p:cNvPicPr>
          <p:nvPr/>
        </p:nvPicPr>
        <p:blipFill>
          <a:blip r:embed="rId4"/>
          <a:stretch>
            <a:fillRect/>
          </a:stretch>
        </p:blipFill>
        <p:spPr>
          <a:xfrm>
            <a:off x="617300" y="5100706"/>
            <a:ext cx="10957397" cy="1300847"/>
          </a:xfrm>
          <a:prstGeom prst="rect">
            <a:avLst/>
          </a:prstGeom>
        </p:spPr>
      </p:pic>
    </p:spTree>
    <p:extLst>
      <p:ext uri="{BB962C8B-B14F-4D97-AF65-F5344CB8AC3E}">
        <p14:creationId xmlns:p14="http://schemas.microsoft.com/office/powerpoint/2010/main" val="2032284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BF5825-8CB3-4243-87F7-88DCFFFB30D3}"/>
              </a:ext>
            </a:extLst>
          </p:cNvPr>
          <p:cNvPicPr>
            <a:picLocks noChangeAspect="1"/>
          </p:cNvPicPr>
          <p:nvPr/>
        </p:nvPicPr>
        <p:blipFill>
          <a:blip r:embed="rId2"/>
          <a:stretch>
            <a:fillRect/>
          </a:stretch>
        </p:blipFill>
        <p:spPr>
          <a:xfrm>
            <a:off x="1927003" y="1708113"/>
            <a:ext cx="8623743" cy="1441524"/>
          </a:xfrm>
          <a:prstGeom prst="rect">
            <a:avLst/>
          </a:prstGeom>
        </p:spPr>
      </p:pic>
    </p:spTree>
    <p:extLst>
      <p:ext uri="{BB962C8B-B14F-4D97-AF65-F5344CB8AC3E}">
        <p14:creationId xmlns:p14="http://schemas.microsoft.com/office/powerpoint/2010/main" val="257702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630301"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sol</a:t>
            </a:r>
          </a:p>
        </p:txBody>
      </p:sp>
      <p:pic>
        <p:nvPicPr>
          <p:cNvPr id="5" name="图片 4">
            <a:extLst>
              <a:ext uri="{FF2B5EF4-FFF2-40B4-BE49-F238E27FC236}">
                <a16:creationId xmlns:a16="http://schemas.microsoft.com/office/drawing/2014/main" id="{38C35071-EAE6-4AB7-B077-546AB51BB7A3}"/>
              </a:ext>
            </a:extLst>
          </p:cNvPr>
          <p:cNvPicPr>
            <a:picLocks noChangeAspect="1"/>
          </p:cNvPicPr>
          <p:nvPr/>
        </p:nvPicPr>
        <p:blipFill>
          <a:blip r:embed="rId3"/>
          <a:stretch>
            <a:fillRect/>
          </a:stretch>
        </p:blipFill>
        <p:spPr>
          <a:xfrm>
            <a:off x="682450" y="1295335"/>
            <a:ext cx="9798420" cy="3619565"/>
          </a:xfrm>
          <a:prstGeom prst="rect">
            <a:avLst/>
          </a:prstGeom>
        </p:spPr>
      </p:pic>
    </p:spTree>
    <p:extLst>
      <p:ext uri="{BB962C8B-B14F-4D97-AF65-F5344CB8AC3E}">
        <p14:creationId xmlns:p14="http://schemas.microsoft.com/office/powerpoint/2010/main" val="805126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9BEFD6-FF38-44EF-A0F9-2436BE1FA351}"/>
              </a:ext>
            </a:extLst>
          </p:cNvPr>
          <p:cNvPicPr>
            <a:picLocks noChangeAspect="1"/>
          </p:cNvPicPr>
          <p:nvPr/>
        </p:nvPicPr>
        <p:blipFill>
          <a:blip r:embed="rId2"/>
          <a:stretch>
            <a:fillRect/>
          </a:stretch>
        </p:blipFill>
        <p:spPr>
          <a:xfrm>
            <a:off x="1047577" y="1301704"/>
            <a:ext cx="9707559" cy="2546395"/>
          </a:xfrm>
          <a:prstGeom prst="rect">
            <a:avLst/>
          </a:prstGeom>
        </p:spPr>
      </p:pic>
    </p:spTree>
    <p:extLst>
      <p:ext uri="{BB962C8B-B14F-4D97-AF65-F5344CB8AC3E}">
        <p14:creationId xmlns:p14="http://schemas.microsoft.com/office/powerpoint/2010/main" val="1726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en-US" altLang="zh-CN" sz="2800" dirty="0">
                <a:solidFill>
                  <a:sysClr val="windowText" lastClr="000000"/>
                </a:solidFill>
                <a:latin typeface="微软雅黑" pitchFamily="34" charset="-122"/>
              </a:rPr>
              <a:t>	</a:t>
            </a:r>
            <a:r>
              <a:rPr lang="zh-CN" altLang="en-US" sz="2800" dirty="0">
                <a:solidFill>
                  <a:sysClr val="windowText" lastClr="000000"/>
                </a:solidFill>
                <a:latin typeface="微软雅黑" pitchFamily="34" charset="-122"/>
              </a:rPr>
              <a:t>虽然实际上很多字符串题姿势奇怪的暴力就能过，尤其是当数据比较随机的时候（</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800219" cy="461665"/>
          </a:xfrm>
          <a:prstGeom prst="rect">
            <a:avLst/>
          </a:prstGeom>
          <a:noFill/>
        </p:spPr>
        <p:txBody>
          <a:bodyPr wrap="none" rtlCol="0">
            <a:spAutoFit/>
          </a:bodyPr>
          <a:lstStyle/>
          <a:p>
            <a:r>
              <a:rPr lang="zh-CN" altLang="en-US" sz="2400" b="1" dirty="0">
                <a:solidFill>
                  <a:schemeClr val="tx1">
                    <a:lumMod val="85000"/>
                    <a:lumOff val="15000"/>
                  </a:schemeClr>
                </a:solidFill>
                <a:latin typeface="+mn-ea"/>
              </a:rPr>
              <a:t>前言</a:t>
            </a:r>
          </a:p>
        </p:txBody>
      </p:sp>
    </p:spTree>
    <p:extLst>
      <p:ext uri="{BB962C8B-B14F-4D97-AF65-F5344CB8AC3E}">
        <p14:creationId xmlns:p14="http://schemas.microsoft.com/office/powerpoint/2010/main" val="3612177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C1BC318-06AF-45A2-A40C-19D32D8469C0}"/>
              </a:ext>
            </a:extLst>
          </p:cNvPr>
          <p:cNvPicPr>
            <a:picLocks noChangeAspect="1"/>
          </p:cNvPicPr>
          <p:nvPr/>
        </p:nvPicPr>
        <p:blipFill>
          <a:blip r:embed="rId2"/>
          <a:stretch>
            <a:fillRect/>
          </a:stretch>
        </p:blipFill>
        <p:spPr>
          <a:xfrm>
            <a:off x="403043" y="987352"/>
            <a:ext cx="11266368" cy="4508573"/>
          </a:xfrm>
          <a:prstGeom prst="rect">
            <a:avLst/>
          </a:prstGeom>
        </p:spPr>
      </p:pic>
    </p:spTree>
    <p:extLst>
      <p:ext uri="{BB962C8B-B14F-4D97-AF65-F5344CB8AC3E}">
        <p14:creationId xmlns:p14="http://schemas.microsoft.com/office/powerpoint/2010/main" val="188519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D1B265-5EB8-41E9-BA40-5AE8BE26F937}"/>
              </a:ext>
            </a:extLst>
          </p:cNvPr>
          <p:cNvPicPr>
            <a:picLocks noChangeAspect="1"/>
          </p:cNvPicPr>
          <p:nvPr/>
        </p:nvPicPr>
        <p:blipFill>
          <a:blip r:embed="rId2"/>
          <a:stretch>
            <a:fillRect/>
          </a:stretch>
        </p:blipFill>
        <p:spPr>
          <a:xfrm>
            <a:off x="1117425" y="1225484"/>
            <a:ext cx="10352091" cy="3898966"/>
          </a:xfrm>
          <a:prstGeom prst="rect">
            <a:avLst/>
          </a:prstGeom>
        </p:spPr>
      </p:pic>
      <p:sp>
        <p:nvSpPr>
          <p:cNvPr id="4" name="文本框 3">
            <a:extLst>
              <a:ext uri="{FF2B5EF4-FFF2-40B4-BE49-F238E27FC236}">
                <a16:creationId xmlns:a16="http://schemas.microsoft.com/office/drawing/2014/main" id="{5BD25DAF-C805-4890-95DE-31A0EA946481}"/>
              </a:ext>
            </a:extLst>
          </p:cNvPr>
          <p:cNvSpPr txBox="1"/>
          <p:nvPr/>
        </p:nvSpPr>
        <p:spPr>
          <a:xfrm>
            <a:off x="1228725" y="5333999"/>
            <a:ext cx="8896350" cy="1384995"/>
          </a:xfrm>
          <a:prstGeom prst="rect">
            <a:avLst/>
          </a:prstGeom>
          <a:noFill/>
        </p:spPr>
        <p:txBody>
          <a:bodyPr wrap="square" rtlCol="0">
            <a:spAutoFit/>
          </a:bodyPr>
          <a:lstStyle/>
          <a:p>
            <a:r>
              <a:rPr lang="zh-CN" altLang="en-US" sz="2800" dirty="0"/>
              <a:t>准确的说复杂度是串长之和的，因此给你一个</a:t>
            </a:r>
            <a:r>
              <a:rPr lang="en-US" altLang="zh-CN" sz="2800" dirty="0" err="1"/>
              <a:t>Trie</a:t>
            </a:r>
            <a:r>
              <a:rPr lang="zh-CN" altLang="en-US" sz="2800" dirty="0"/>
              <a:t>你是不能直接这么建</a:t>
            </a:r>
            <a:r>
              <a:rPr lang="en-US" altLang="zh-CN" sz="2800" dirty="0"/>
              <a:t>Fail</a:t>
            </a:r>
            <a:r>
              <a:rPr lang="zh-CN" altLang="en-US" sz="2800" dirty="0"/>
              <a:t>树的，你需要下面这个优化</a:t>
            </a:r>
            <a:r>
              <a:rPr lang="en-US" altLang="zh-CN" sz="2800" dirty="0"/>
              <a:t>+</a:t>
            </a:r>
            <a:r>
              <a:rPr lang="zh-CN" altLang="en-US" sz="2800" dirty="0"/>
              <a:t>一个主席树之类的做法搞。</a:t>
            </a:r>
          </a:p>
        </p:txBody>
      </p:sp>
    </p:spTree>
    <p:extLst>
      <p:ext uri="{BB962C8B-B14F-4D97-AF65-F5344CB8AC3E}">
        <p14:creationId xmlns:p14="http://schemas.microsoft.com/office/powerpoint/2010/main" val="1087663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FD2E5C-83F0-4059-B133-5FD2B69E443F}"/>
              </a:ext>
            </a:extLst>
          </p:cNvPr>
          <p:cNvPicPr>
            <a:picLocks noChangeAspect="1"/>
          </p:cNvPicPr>
          <p:nvPr/>
        </p:nvPicPr>
        <p:blipFill>
          <a:blip r:embed="rId2"/>
          <a:stretch>
            <a:fillRect/>
          </a:stretch>
        </p:blipFill>
        <p:spPr>
          <a:xfrm>
            <a:off x="1187265" y="1130207"/>
            <a:ext cx="10118910" cy="5090658"/>
          </a:xfrm>
          <a:prstGeom prst="rect">
            <a:avLst/>
          </a:prstGeom>
        </p:spPr>
      </p:pic>
    </p:spTree>
    <p:extLst>
      <p:ext uri="{BB962C8B-B14F-4D97-AF65-F5344CB8AC3E}">
        <p14:creationId xmlns:p14="http://schemas.microsoft.com/office/powerpoint/2010/main" val="4006239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我不想花时间讲</a:t>
            </a: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自动了，我们直接开</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好了。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不过还是放几个</a:t>
            </a: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自动机的题好了。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Tree>
    <p:extLst>
      <p:ext uri="{BB962C8B-B14F-4D97-AF65-F5344CB8AC3E}">
        <p14:creationId xmlns:p14="http://schemas.microsoft.com/office/powerpoint/2010/main" val="211789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a:t>
            </a:r>
            <a:r>
              <a:rPr lang="en-US" altLang="zh-CN" sz="2800" dirty="0">
                <a:solidFill>
                  <a:sysClr val="windowText" lastClr="000000"/>
                </a:solidFill>
                <a:latin typeface="微软雅黑" pitchFamily="34" charset="-122"/>
              </a:rPr>
              <a:t>n</a:t>
            </a:r>
            <a:r>
              <a:rPr lang="zh-CN" altLang="en-US" sz="2800" dirty="0">
                <a:solidFill>
                  <a:sysClr val="windowText" lastClr="000000"/>
                </a:solidFill>
                <a:latin typeface="微软雅黑" pitchFamily="34" charset="-122"/>
              </a:rPr>
              <a:t>个串，每次问两个串的前缀，求其</a:t>
            </a:r>
            <a:r>
              <a:rPr lang="en-US" altLang="zh-CN" sz="2800" dirty="0">
                <a:solidFill>
                  <a:sysClr val="windowText" lastClr="000000"/>
                </a:solidFill>
                <a:latin typeface="微软雅黑" pitchFamily="34" charset="-122"/>
              </a:rPr>
              <a:t>LCS</a:t>
            </a:r>
            <a:r>
              <a:rPr lang="zh-CN" altLang="en-US" sz="2800" dirty="0">
                <a:solidFill>
                  <a:sysClr val="windowText" lastClr="000000"/>
                </a:solidFill>
                <a:latin typeface="微软雅黑" pitchFamily="34" charset="-122"/>
              </a:rPr>
              <a:t>，保证这个</a:t>
            </a:r>
            <a:r>
              <a:rPr lang="en-US" altLang="zh-CN" sz="2800" dirty="0">
                <a:solidFill>
                  <a:sysClr val="windowText" lastClr="000000"/>
                </a:solidFill>
                <a:latin typeface="微软雅黑" pitchFamily="34" charset="-122"/>
              </a:rPr>
              <a:t>LCS</a:t>
            </a:r>
            <a:r>
              <a:rPr lang="zh-CN" altLang="en-US" sz="2800" dirty="0">
                <a:solidFill>
                  <a:sysClr val="windowText" lastClr="000000"/>
                </a:solidFill>
                <a:latin typeface="微软雅黑" pitchFamily="34" charset="-122"/>
              </a:rPr>
              <a:t>也是某个串的前缀。</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Eg1</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386894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看起来那个保证是不是很奇怪？</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有这个保证就在</a:t>
            </a: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自动机上找两个串对应的点求</a:t>
            </a:r>
            <a:r>
              <a:rPr lang="en-US" altLang="zh-CN" sz="2800" dirty="0">
                <a:solidFill>
                  <a:sysClr val="windowText" lastClr="000000"/>
                </a:solidFill>
                <a:latin typeface="微软雅黑" pitchFamily="34" charset="-122"/>
              </a:rPr>
              <a:t>LCA</a:t>
            </a:r>
            <a:r>
              <a:rPr lang="zh-CN" altLang="en-US" sz="2800" dirty="0">
                <a:solidFill>
                  <a:sysClr val="windowText" lastClr="000000"/>
                </a:solidFill>
                <a:latin typeface="微软雅黑" pitchFamily="34" charset="-122"/>
              </a:rPr>
              <a:t>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Eg1</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929887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828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考虑对于一个数</a:t>
            </a:r>
            <a:r>
              <a:rPr lang="en-US" altLang="zh-CN" sz="2800" dirty="0">
                <a:solidFill>
                  <a:sysClr val="windowText" lastClr="000000"/>
                </a:solidFill>
                <a:latin typeface="微软雅黑" pitchFamily="34" charset="-122"/>
              </a:rPr>
              <a:t>x</a:t>
            </a:r>
            <a:r>
              <a:rPr lang="zh-CN" altLang="en-US" sz="2800" dirty="0">
                <a:solidFill>
                  <a:sysClr val="windowText" lastClr="000000"/>
                </a:solidFill>
                <a:latin typeface="微软雅黑" pitchFamily="34" charset="-122"/>
              </a:rPr>
              <a:t>，把其每一位写为</a:t>
            </a:r>
            <a:r>
              <a:rPr lang="en-US" altLang="zh-CN" sz="2800" dirty="0">
                <a:solidFill>
                  <a:sysClr val="windowText" lastClr="000000"/>
                </a:solidFill>
                <a:latin typeface="微软雅黑" pitchFamily="34" charset="-122"/>
              </a:rPr>
              <a:t>4</a:t>
            </a:r>
            <a:r>
              <a:rPr lang="zh-CN" altLang="en-US" sz="2800" dirty="0">
                <a:solidFill>
                  <a:sysClr val="windowText" lastClr="000000"/>
                </a:solidFill>
                <a:latin typeface="微软雅黑" pitchFamily="34" charset="-122"/>
              </a:rPr>
              <a:t>位</a:t>
            </a:r>
            <a:r>
              <a:rPr lang="en-US" altLang="zh-CN" sz="2800" dirty="0">
                <a:solidFill>
                  <a:sysClr val="windowText" lastClr="000000"/>
                </a:solidFill>
                <a:latin typeface="微软雅黑" pitchFamily="34" charset="-122"/>
              </a:rPr>
              <a:t>2</a:t>
            </a:r>
            <a:r>
              <a:rPr lang="zh-CN" altLang="en-US" sz="2800" dirty="0">
                <a:solidFill>
                  <a:sysClr val="windowText" lastClr="000000"/>
                </a:solidFill>
                <a:latin typeface="微软雅黑" pitchFamily="34" charset="-122"/>
              </a:rPr>
              <a:t>进制数得到一个字符串。</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给若干模式串，问有多少</a:t>
            </a:r>
            <a:r>
              <a:rPr lang="en-US" altLang="zh-CN" sz="2800" dirty="0">
                <a:solidFill>
                  <a:sysClr val="windowText" lastClr="000000"/>
                </a:solidFill>
                <a:latin typeface="微软雅黑" pitchFamily="34" charset="-122"/>
              </a:rPr>
              <a:t>L&lt;=x&lt;=R</a:t>
            </a:r>
            <a:r>
              <a:rPr lang="zh-CN" altLang="en-US" sz="2800" dirty="0">
                <a:solidFill>
                  <a:sysClr val="windowText" lastClr="000000"/>
                </a:solidFill>
                <a:latin typeface="微软雅黑" pitchFamily="34" charset="-122"/>
              </a:rPr>
              <a:t>，满足</a:t>
            </a:r>
            <a:r>
              <a:rPr lang="en-US" altLang="zh-CN" sz="2800" dirty="0">
                <a:solidFill>
                  <a:sysClr val="windowText" lastClr="000000"/>
                </a:solidFill>
                <a:latin typeface="微软雅黑" pitchFamily="34" charset="-122"/>
              </a:rPr>
              <a:t>x</a:t>
            </a:r>
            <a:r>
              <a:rPr lang="zh-CN" altLang="en-US" sz="2800" dirty="0">
                <a:solidFill>
                  <a:sysClr val="windowText" lastClr="000000"/>
                </a:solidFill>
                <a:latin typeface="微软雅黑" pitchFamily="34" charset="-122"/>
              </a:rPr>
              <a:t>对应字符串不包含这些模式串。</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R&lt;=10^200</a:t>
            </a:r>
            <a:r>
              <a:rPr lang="zh-CN" altLang="en-US" sz="2800" dirty="0">
                <a:solidFill>
                  <a:sysClr val="windowText" lastClr="000000"/>
                </a:solidFill>
                <a:latin typeface="微软雅黑" pitchFamily="34" charset="-122"/>
              </a:rPr>
              <a:t>，模式串长度和</a:t>
            </a:r>
            <a:r>
              <a:rPr lang="en-US" altLang="zh-CN" sz="2800" dirty="0">
                <a:solidFill>
                  <a:sysClr val="windowText" lastClr="000000"/>
                </a:solidFill>
                <a:latin typeface="微软雅黑" pitchFamily="34" charset="-122"/>
              </a:rPr>
              <a:t>&lt;=2000</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41994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87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自动机</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数位</a:t>
            </a:r>
            <a:r>
              <a:rPr lang="en-US" altLang="zh-CN" sz="2800" dirty="0" err="1">
                <a:solidFill>
                  <a:sysClr val="windowText" lastClr="000000"/>
                </a:solidFill>
                <a:latin typeface="微软雅黑" pitchFamily="34" charset="-122"/>
              </a:rPr>
              <a:t>dp</a:t>
            </a:r>
            <a:r>
              <a:rPr lang="zh-CN" altLang="en-US" sz="2800" dirty="0">
                <a:solidFill>
                  <a:sysClr val="windowText" lastClr="000000"/>
                </a:solidFill>
                <a:latin typeface="微软雅黑" pitchFamily="34" charset="-122"/>
              </a:rPr>
              <a:t>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843816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给定</a:t>
            </a:r>
            <a:r>
              <a:rPr lang="en-US" altLang="zh-CN" sz="2800" dirty="0">
                <a:solidFill>
                  <a:sysClr val="windowText" lastClr="000000"/>
                </a:solidFill>
                <a:latin typeface="微软雅黑" pitchFamily="34" charset="-122"/>
              </a:rPr>
              <a:t>n</a:t>
            </a:r>
            <a:r>
              <a:rPr lang="zh-CN" altLang="en-US" sz="2800" dirty="0">
                <a:solidFill>
                  <a:sysClr val="windowText" lastClr="000000"/>
                </a:solidFill>
                <a:latin typeface="微软雅黑" pitchFamily="34" charset="-122"/>
              </a:rPr>
              <a:t>个字符串</a:t>
            </a:r>
            <a:r>
              <a:rPr lang="en-US" altLang="zh-CN" sz="2800" dirty="0">
                <a:solidFill>
                  <a:sysClr val="windowText" lastClr="000000"/>
                </a:solidFill>
                <a:latin typeface="微软雅黑" pitchFamily="34" charset="-122"/>
              </a:rPr>
              <a:t>S1~Sn</a:t>
            </a:r>
            <a:r>
              <a:rPr lang="zh-CN" altLang="en-US" sz="2800" dirty="0">
                <a:solidFill>
                  <a:sysClr val="windowText" lastClr="000000"/>
                </a:solidFill>
                <a:latin typeface="微软雅黑" pitchFamily="34" charset="-122"/>
              </a:rPr>
              <a:t>，多次询问，每次给你</a:t>
            </a:r>
            <a:r>
              <a:rPr lang="en-US" altLang="zh-CN" sz="2800" dirty="0" err="1">
                <a:solidFill>
                  <a:sysClr val="windowText" lastClr="000000"/>
                </a:solidFill>
                <a:latin typeface="微软雅黑" pitchFamily="34" charset="-122"/>
              </a:rPr>
              <a:t>l,r,k</a:t>
            </a:r>
            <a:r>
              <a:rPr lang="zh-CN" altLang="en-US" sz="2800" dirty="0">
                <a:solidFill>
                  <a:sysClr val="windowText" lastClr="000000"/>
                </a:solidFill>
                <a:latin typeface="微软雅黑" pitchFamily="34" charset="-122"/>
              </a:rPr>
              <a:t>，求</a:t>
            </a:r>
            <a:r>
              <a:rPr lang="en-US" altLang="zh-CN" sz="2800" dirty="0">
                <a:solidFill>
                  <a:sysClr val="windowText" lastClr="000000"/>
                </a:solidFill>
                <a:latin typeface="微软雅黑" pitchFamily="34" charset="-122"/>
              </a:rPr>
              <a:t>\sum_{</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=l}^r Occur(</a:t>
            </a:r>
            <a:r>
              <a:rPr lang="en-US" altLang="zh-CN" sz="2800" dirty="0" err="1">
                <a:solidFill>
                  <a:sysClr val="windowText" lastClr="000000"/>
                </a:solidFill>
                <a:latin typeface="微软雅黑" pitchFamily="34" charset="-122"/>
              </a:rPr>
              <a:t>Si,Sk</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，其中</a:t>
            </a:r>
            <a:r>
              <a:rPr lang="en-US" altLang="zh-CN" sz="2800" dirty="0">
                <a:solidFill>
                  <a:sysClr val="windowText" lastClr="000000"/>
                </a:solidFill>
                <a:latin typeface="微软雅黑" pitchFamily="34" charset="-122"/>
              </a:rPr>
              <a:t>Occur(S</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表示</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中出现次数。</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Eg3</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800288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450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首先离线并把区间问题差分成前缀的问题，考虑枚举右端点。</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由于</a:t>
            </a:r>
            <a:r>
              <a:rPr lang="en-US" altLang="zh-CN" sz="2800" dirty="0">
                <a:solidFill>
                  <a:sysClr val="windowText" lastClr="000000"/>
                </a:solidFill>
                <a:latin typeface="微软雅黑" pitchFamily="34" charset="-122"/>
              </a:rPr>
              <a:t>|S1|+…+|Sn|</a:t>
            </a:r>
            <a:r>
              <a:rPr lang="zh-CN" altLang="en-US" sz="2800" dirty="0">
                <a:solidFill>
                  <a:sysClr val="windowText" lastClr="000000"/>
                </a:solidFill>
                <a:latin typeface="微软雅黑" pitchFamily="34" charset="-122"/>
              </a:rPr>
              <a:t>不会很大，考虑分块，如果</a:t>
            </a:r>
            <a:r>
              <a:rPr lang="en-US" altLang="zh-CN" sz="2800" dirty="0" err="1">
                <a:solidFill>
                  <a:sysClr val="windowText" lastClr="000000"/>
                </a:solidFill>
                <a:latin typeface="微软雅黑" pitchFamily="34" charset="-122"/>
              </a:rPr>
              <a:t>Sk</a:t>
            </a:r>
            <a:r>
              <a:rPr lang="en-US" altLang="zh-CN" sz="2800" dirty="0">
                <a:solidFill>
                  <a:sysClr val="windowText" lastClr="000000"/>
                </a:solidFill>
                <a:latin typeface="微软雅黑" pitchFamily="34" charset="-122"/>
              </a:rPr>
              <a:t>&gt;=sqrt(n)</a:t>
            </a:r>
            <a:r>
              <a:rPr lang="zh-CN" altLang="en-US" sz="2800" dirty="0">
                <a:solidFill>
                  <a:sysClr val="windowText" lastClr="000000"/>
                </a:solidFill>
                <a:latin typeface="微软雅黑" pitchFamily="34" charset="-122"/>
              </a:rPr>
              <a:t>，直接暴力求出每个串在其中出现多少次，这样的串只有</a:t>
            </a:r>
            <a:r>
              <a:rPr lang="en-US" altLang="zh-CN" sz="2800" dirty="0">
                <a:solidFill>
                  <a:sysClr val="windowText" lastClr="000000"/>
                </a:solidFill>
                <a:latin typeface="微软雅黑" pitchFamily="34" charset="-122"/>
              </a:rPr>
              <a:t>O(sqrt(n))</a:t>
            </a:r>
            <a:r>
              <a:rPr lang="zh-CN" altLang="en-US" sz="2800" dirty="0">
                <a:solidFill>
                  <a:sysClr val="windowText" lastClr="000000"/>
                </a:solidFill>
                <a:latin typeface="微软雅黑" pitchFamily="34" charset="-122"/>
              </a:rPr>
              <a:t>个所以没问题。</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否则在</a:t>
            </a:r>
            <a:r>
              <a:rPr lang="en-US" altLang="zh-CN" sz="2800" dirty="0">
                <a:solidFill>
                  <a:sysClr val="windowText" lastClr="000000"/>
                </a:solidFill>
                <a:latin typeface="微软雅黑" pitchFamily="34" charset="-122"/>
              </a:rPr>
              <a:t>AC</a:t>
            </a:r>
            <a:r>
              <a:rPr lang="zh-CN" altLang="en-US" sz="2800" dirty="0">
                <a:solidFill>
                  <a:sysClr val="windowText" lastClr="000000"/>
                </a:solidFill>
                <a:latin typeface="微软雅黑" pitchFamily="34" charset="-122"/>
              </a:rPr>
              <a:t>自动机上跑就是子树加单点询问，或者说区间加和单点询问。注意到有</a:t>
            </a:r>
            <a:r>
              <a:rPr lang="en-US" altLang="zh-CN" sz="2800" dirty="0">
                <a:solidFill>
                  <a:sysClr val="windowText" lastClr="000000"/>
                </a:solidFill>
                <a:latin typeface="微软雅黑" pitchFamily="34" charset="-122"/>
              </a:rPr>
              <a:t>O(n*sqrt(n))</a:t>
            </a:r>
            <a:r>
              <a:rPr lang="zh-CN" altLang="en-US" sz="2800" dirty="0">
                <a:solidFill>
                  <a:sysClr val="windowText" lastClr="000000"/>
                </a:solidFill>
                <a:latin typeface="微软雅黑" pitchFamily="34" charset="-122"/>
              </a:rPr>
              <a:t>个询问但是只有</a:t>
            </a: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次修改，所以像讲莫队的时候那样用分块维护上面这个事情即可。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Eg3</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783112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707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strike="sngStrike" dirty="0">
                <a:solidFill>
                  <a:sysClr val="windowText" lastClr="000000"/>
                </a:solidFill>
                <a:latin typeface="微软雅黑" pitchFamily="34" charset="-122"/>
              </a:rPr>
              <a:t>不会吧不会吧不会真的有人不会哈分加二希吧（</a:t>
            </a:r>
            <a:endParaRPr lang="en-US" altLang="zh-CN" sz="2800" strike="sngStrike"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Tips 1</a:t>
            </a:r>
            <a:r>
              <a:rPr lang="zh-CN" altLang="en-US" sz="2800" dirty="0">
                <a:solidFill>
                  <a:sysClr val="windowText" lastClr="000000"/>
                </a:solidFill>
                <a:latin typeface="微软雅黑" pitchFamily="34" charset="-122"/>
              </a:rPr>
              <a:t>：自然溢出虽然快且好写，但可以被卡，慎重。</a:t>
            </a: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Tips 2</a:t>
            </a:r>
            <a:r>
              <a:rPr lang="zh-CN" altLang="en-US" sz="2800" dirty="0">
                <a:solidFill>
                  <a:sysClr val="windowText" lastClr="000000"/>
                </a:solidFill>
                <a:latin typeface="微软雅黑" pitchFamily="34" charset="-122"/>
              </a:rPr>
              <a:t>：模素数的哈希其实不算快，双哈希比较慢。</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12429"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hash</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834362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你们就知道</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是一个在</a:t>
            </a:r>
            <a:r>
              <a:rPr lang="en-US" altLang="zh-CN" sz="2800" dirty="0">
                <a:solidFill>
                  <a:sysClr val="windowText" lastClr="000000"/>
                </a:solidFill>
                <a:latin typeface="微软雅黑" pitchFamily="34" charset="-122"/>
              </a:rPr>
              <a:t>O(</a:t>
            </a:r>
            <a:r>
              <a:rPr lang="en-US" altLang="zh-CN" sz="2800" dirty="0" err="1">
                <a:solidFill>
                  <a:sysClr val="windowText" lastClr="000000"/>
                </a:solidFill>
                <a:latin typeface="微软雅黑" pitchFamily="34" charset="-122"/>
              </a:rPr>
              <a:t>nlgn</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时间内对一个字符串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的所有后缀按照字典序排序的算法，反正结果就是得到了排序后的结果。</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具体算法看时间决定讲不讲。</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601447"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SA</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628154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068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多次询问两个后缀的</a:t>
            </a:r>
            <a:r>
              <a:rPr lang="en-US" altLang="zh-CN" sz="2800" dirty="0">
                <a:solidFill>
                  <a:sysClr val="windowText" lastClr="000000"/>
                </a:solidFill>
                <a:latin typeface="微软雅黑" pitchFamily="34" charset="-122"/>
              </a:rPr>
              <a:t>LCP(Longest common prefix</a:t>
            </a:r>
            <a:r>
              <a:rPr lang="zh-CN" altLang="en-US" sz="2800" dirty="0">
                <a:solidFill>
                  <a:sysClr val="windowText" lastClr="000000"/>
                </a:solidFill>
                <a:latin typeface="微软雅黑" pitchFamily="34" charset="-122"/>
              </a:rPr>
              <a:t>，最长公共前缀</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结论是，记</a:t>
            </a:r>
            <a:r>
              <a:rPr lang="en-US" altLang="zh-CN" sz="2800" dirty="0" err="1">
                <a:solidFill>
                  <a:sysClr val="windowText" lastClr="000000"/>
                </a:solidFill>
                <a:latin typeface="微软雅黑" pitchFamily="34" charset="-122"/>
              </a:rPr>
              <a:t>sa</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表示第</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小的后缀</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的起点的下标</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是什么，即</a:t>
            </a:r>
            <a:r>
              <a:rPr lang="en-US" altLang="zh-CN" sz="2800" dirty="0" err="1">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数组就是排序后的结果；</a:t>
            </a:r>
            <a:r>
              <a:rPr lang="en-US" altLang="zh-CN" sz="2800" dirty="0" err="1">
                <a:solidFill>
                  <a:sysClr val="windowText" lastClr="000000"/>
                </a:solidFill>
                <a:latin typeface="微软雅黑" pitchFamily="34" charset="-122"/>
              </a:rPr>
              <a:t>rk</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i:n</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在</a:t>
            </a:r>
            <a:r>
              <a:rPr lang="en-US" altLang="zh-CN" sz="2800" dirty="0" err="1">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数组里面排在什么位置；</a:t>
            </a:r>
            <a:r>
              <a:rPr lang="en-US" altLang="zh-CN" sz="2800" dirty="0">
                <a:solidFill>
                  <a:sysClr val="windowText" lastClr="000000"/>
                </a:solidFill>
                <a:latin typeface="微软雅黑" pitchFamily="34" charset="-122"/>
              </a:rPr>
              <a:t>h[</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a:t>
            </a:r>
            <a:r>
              <a:rPr lang="en-US" altLang="zh-CN" sz="2800" dirty="0" err="1">
                <a:solidFill>
                  <a:sysClr val="windowText" lastClr="000000"/>
                </a:solidFill>
                <a:latin typeface="微软雅黑" pitchFamily="34" charset="-122"/>
              </a:rPr>
              <a:t>sa</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和</a:t>
            </a:r>
            <a:r>
              <a:rPr lang="en-US" altLang="zh-CN" sz="2800" dirty="0" err="1">
                <a:solidFill>
                  <a:sysClr val="windowText" lastClr="000000"/>
                </a:solidFill>
                <a:latin typeface="微软雅黑" pitchFamily="34" charset="-122"/>
              </a:rPr>
              <a:t>sa</a:t>
            </a:r>
            <a:r>
              <a:rPr lang="en-US" altLang="zh-CN" sz="2800" dirty="0">
                <a:solidFill>
                  <a:sysClr val="windowText" lastClr="000000"/>
                </a:solidFill>
                <a:latin typeface="微软雅黑" pitchFamily="34" charset="-122"/>
              </a:rPr>
              <a:t>[i-1]</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LCP</a:t>
            </a:r>
            <a:r>
              <a:rPr lang="zh-CN" altLang="en-US" sz="2800" dirty="0">
                <a:solidFill>
                  <a:sysClr val="windowText" lastClr="000000"/>
                </a:solidFill>
                <a:latin typeface="微软雅黑" pitchFamily="34" charset="-122"/>
              </a:rPr>
              <a:t>，如果</a:t>
            </a:r>
            <a:r>
              <a:rPr lang="en-US" altLang="zh-CN" sz="2800" dirty="0">
                <a:solidFill>
                  <a:sysClr val="windowText" lastClr="000000"/>
                </a:solidFill>
                <a:latin typeface="微软雅黑" pitchFamily="34" charset="-122"/>
              </a:rPr>
              <a:t>h</a:t>
            </a:r>
            <a:r>
              <a:rPr lang="zh-CN" altLang="en-US" sz="2800" dirty="0">
                <a:solidFill>
                  <a:sysClr val="windowText" lastClr="000000"/>
                </a:solidFill>
                <a:latin typeface="微软雅黑" pitchFamily="34" charset="-122"/>
              </a:rPr>
              <a:t>数组能算出来，那么假设两个后缀的</a:t>
            </a:r>
            <a:r>
              <a:rPr lang="en-US" altLang="zh-CN" sz="2800" dirty="0" err="1">
                <a:solidFill>
                  <a:sysClr val="windowText" lastClr="000000"/>
                </a:solidFill>
                <a:latin typeface="微软雅黑" pitchFamily="34" charset="-122"/>
              </a:rPr>
              <a:t>rk</a:t>
            </a:r>
            <a:r>
              <a:rPr lang="zh-CN" altLang="en-US" sz="2800" dirty="0">
                <a:solidFill>
                  <a:sysClr val="windowText" lastClr="000000"/>
                </a:solidFill>
                <a:latin typeface="微软雅黑" pitchFamily="34" charset="-122"/>
              </a:rPr>
              <a:t>分表示</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&lt;j</a:t>
            </a:r>
            <a:r>
              <a:rPr lang="zh-CN" altLang="en-US" sz="2800" dirty="0">
                <a:solidFill>
                  <a:sysClr val="windowText" lastClr="000000"/>
                </a:solidFill>
                <a:latin typeface="微软雅黑" pitchFamily="34" charset="-122"/>
              </a:rPr>
              <a:t>，那么这两个后缀的</a:t>
            </a:r>
            <a:r>
              <a:rPr lang="en-US" altLang="zh-CN" sz="2800" dirty="0">
                <a:solidFill>
                  <a:sysClr val="windowText" lastClr="000000"/>
                </a:solidFill>
                <a:latin typeface="微软雅黑" pitchFamily="34" charset="-122"/>
              </a:rPr>
              <a:t>LCP</a:t>
            </a:r>
            <a:r>
              <a:rPr lang="zh-CN" altLang="en-US" sz="2800" dirty="0">
                <a:solidFill>
                  <a:sysClr val="windowText" lastClr="000000"/>
                </a:solidFill>
                <a:latin typeface="微软雅黑" pitchFamily="34" charset="-122"/>
              </a:rPr>
              <a:t>是</a:t>
            </a:r>
            <a:r>
              <a:rPr lang="en-US" altLang="zh-CN" sz="2800" dirty="0">
                <a:solidFill>
                  <a:sysClr val="windowText" lastClr="000000"/>
                </a:solidFill>
                <a:latin typeface="微软雅黑" pitchFamily="34" charset="-122"/>
              </a:rPr>
              <a:t>min(h[i+1],h[i+2],…,h[j])</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这样就可以</a:t>
            </a:r>
            <a:r>
              <a:rPr lang="en-US" altLang="zh-CN" sz="2800" dirty="0">
                <a:solidFill>
                  <a:sysClr val="windowText" lastClr="000000"/>
                </a:solidFill>
                <a:latin typeface="微软雅黑" pitchFamily="34" charset="-122"/>
              </a:rPr>
              <a:t>RMQ</a:t>
            </a:r>
            <a:r>
              <a:rPr lang="zh-CN" altLang="en-US" sz="2800" dirty="0">
                <a:solidFill>
                  <a:sysClr val="windowText" lastClr="000000"/>
                </a:solidFill>
                <a:latin typeface="微软雅黑" pitchFamily="34" charset="-122"/>
              </a:rPr>
              <a:t>做</a:t>
            </a:r>
            <a:r>
              <a:rPr lang="en-US" altLang="zh-CN" sz="2800" dirty="0">
                <a:solidFill>
                  <a:sysClr val="windowText" lastClr="000000"/>
                </a:solidFill>
                <a:latin typeface="微软雅黑" pitchFamily="34" charset="-122"/>
              </a:rPr>
              <a:t>O(</a:t>
            </a:r>
            <a:r>
              <a:rPr lang="en-US" altLang="zh-CN" sz="2800" dirty="0" err="1">
                <a:solidFill>
                  <a:sysClr val="windowText" lastClr="000000"/>
                </a:solidFill>
                <a:latin typeface="微软雅黑" pitchFamily="34" charset="-122"/>
              </a:rPr>
              <a:t>nlgn</a:t>
            </a:r>
            <a:r>
              <a:rPr lang="en-US" altLang="zh-CN" sz="2800" dirty="0">
                <a:solidFill>
                  <a:sysClr val="windowText" lastClr="000000"/>
                </a:solidFill>
                <a:latin typeface="微软雅黑" pitchFamily="34" charset="-122"/>
              </a:rPr>
              <a:t>)-O(1)</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为什么？</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Eg1</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864012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068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怎么求</a:t>
            </a:r>
            <a:r>
              <a:rPr lang="en-US" altLang="zh-CN" sz="2800" dirty="0">
                <a:solidFill>
                  <a:sysClr val="windowText" lastClr="000000"/>
                </a:solidFill>
                <a:latin typeface="微软雅黑" pitchFamily="34" charset="-122"/>
              </a:rPr>
              <a:t>h</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显然至少可以哈希二分做</a:t>
            </a:r>
            <a:r>
              <a:rPr lang="en-US" altLang="zh-CN" sz="2800" dirty="0">
                <a:solidFill>
                  <a:sysClr val="windowText" lastClr="000000"/>
                </a:solidFill>
                <a:latin typeface="微软雅黑" pitchFamily="34" charset="-122"/>
              </a:rPr>
              <a:t>O(</a:t>
            </a:r>
            <a:r>
              <a:rPr lang="en-US" altLang="zh-CN" sz="2800" dirty="0" err="1">
                <a:solidFill>
                  <a:sysClr val="windowText" lastClr="000000"/>
                </a:solidFill>
                <a:latin typeface="微软雅黑" pitchFamily="34" charset="-122"/>
              </a:rPr>
              <a:t>nlgn</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，反正不超过</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复杂度。</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不过有</a:t>
            </a:r>
            <a:r>
              <a:rPr lang="en-US" altLang="zh-CN" sz="2800" dirty="0">
                <a:solidFill>
                  <a:sysClr val="windowText" lastClr="000000"/>
                </a:solidFill>
                <a:latin typeface="微软雅黑" pitchFamily="34" charset="-122"/>
              </a:rPr>
              <a:t>O(n)</a:t>
            </a:r>
            <a:r>
              <a:rPr lang="zh-CN" altLang="en-US" sz="2800" dirty="0">
                <a:solidFill>
                  <a:sysClr val="windowText" lastClr="000000"/>
                </a:solidFill>
                <a:latin typeface="微软雅黑" pitchFamily="34" charset="-122"/>
              </a:rPr>
              <a:t>的算法，可以说明：</a:t>
            </a:r>
            <a:r>
              <a:rPr lang="en-US" altLang="zh-CN" sz="2800" dirty="0">
                <a:solidFill>
                  <a:sysClr val="windowText" lastClr="000000"/>
                </a:solidFill>
                <a:latin typeface="微软雅黑" pitchFamily="34" charset="-122"/>
              </a:rPr>
              <a:t>h[</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]&gt;=h[i-1]-1</a:t>
            </a:r>
            <a:r>
              <a:rPr lang="zh-CN" altLang="en-US" sz="2800" dirty="0">
                <a:solidFill>
                  <a:sysClr val="windowText" lastClr="000000"/>
                </a:solidFill>
                <a:latin typeface="微软雅黑" pitchFamily="34" charset="-122"/>
              </a:rPr>
              <a:t>，然后暴力即可。</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为什么？证明有点麻烦而且没啥用，就不讲了。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Eg1</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795239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给一个字符串，问起有多少本质不同的子串。</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两个子串本质不同即指他们看起来不一样。</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11506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我们将子串理解为后缀的前缀。</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之后，从小到大考虑每个后缀，显然排名为</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的后缀对答案的贡献是</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这个后缀的长度，即</a:t>
            </a:r>
            <a:r>
              <a:rPr lang="en-US" altLang="zh-CN" sz="2800" dirty="0">
                <a:solidFill>
                  <a:sysClr val="windowText" lastClr="000000"/>
                </a:solidFill>
                <a:latin typeface="微软雅黑" pitchFamily="34" charset="-122"/>
              </a:rPr>
              <a:t>n-</a:t>
            </a:r>
            <a:r>
              <a:rPr lang="en-US" altLang="zh-CN" sz="2800" dirty="0" err="1">
                <a:solidFill>
                  <a:sysClr val="windowText" lastClr="000000"/>
                </a:solidFill>
                <a:latin typeface="微软雅黑" pitchFamily="34" charset="-122"/>
              </a:rPr>
              <a:t>sa</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]+1)-h[</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42744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87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给一个字符串，多次问其第</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小的子串，不计重复。</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89373"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668336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87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还是和</a:t>
            </a:r>
            <a:r>
              <a:rPr lang="en-US" altLang="zh-CN" sz="2800" dirty="0">
                <a:solidFill>
                  <a:sysClr val="windowText" lastClr="000000"/>
                </a:solidFill>
                <a:latin typeface="微软雅黑" pitchFamily="34" charset="-122"/>
              </a:rPr>
              <a:t>Eg2</a:t>
            </a:r>
            <a:r>
              <a:rPr lang="zh-CN" altLang="en-US" sz="2800" dirty="0">
                <a:solidFill>
                  <a:sysClr val="windowText" lastClr="000000"/>
                </a:solidFill>
                <a:latin typeface="微软雅黑" pitchFamily="34" charset="-122"/>
              </a:rPr>
              <a:t>一样跑，多次询问就上一个二分即可。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89373"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Eg2+</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4017220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87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给两个串，求其公共子串。</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Eg3</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244303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用没出现的</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把二者拼起来，然后跑</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，那么有些后缀来自</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，有些后缀来自</a:t>
            </a:r>
            <a:r>
              <a:rPr lang="en-US" altLang="zh-CN" sz="2800" dirty="0">
                <a:solidFill>
                  <a:sysClr val="windowText" lastClr="000000"/>
                </a:solidFill>
                <a:latin typeface="微软雅黑" pitchFamily="34" charset="-122"/>
              </a:rPr>
              <a:t>2</a:t>
            </a:r>
            <a:r>
              <a:rPr lang="zh-CN" altLang="en-US" sz="2800" dirty="0">
                <a:solidFill>
                  <a:sysClr val="windowText" lastClr="000000"/>
                </a:solidFill>
                <a:latin typeface="微软雅黑" pitchFamily="34" charset="-122"/>
              </a:rPr>
              <a:t>，要找一个来自</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的和来自</a:t>
            </a:r>
            <a:r>
              <a:rPr lang="en-US" altLang="zh-CN" sz="2800" dirty="0">
                <a:solidFill>
                  <a:sysClr val="windowText" lastClr="000000"/>
                </a:solidFill>
                <a:latin typeface="微软雅黑" pitchFamily="34" charset="-122"/>
              </a:rPr>
              <a:t>2</a:t>
            </a:r>
            <a:r>
              <a:rPr lang="zh-CN" altLang="en-US" sz="2800" dirty="0">
                <a:solidFill>
                  <a:sysClr val="windowText" lastClr="000000"/>
                </a:solidFill>
                <a:latin typeface="微软雅黑" pitchFamily="34" charset="-122"/>
              </a:rPr>
              <a:t>的后缀，之间的</a:t>
            </a:r>
            <a:r>
              <a:rPr lang="en-US" altLang="zh-CN" sz="2800" dirty="0">
                <a:solidFill>
                  <a:sysClr val="windowText" lastClr="000000"/>
                </a:solidFill>
                <a:latin typeface="微软雅黑" pitchFamily="34" charset="-122"/>
              </a:rPr>
              <a:t>h</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min</a:t>
            </a:r>
            <a:r>
              <a:rPr lang="zh-CN" altLang="en-US" sz="2800" dirty="0">
                <a:solidFill>
                  <a:sysClr val="windowText" lastClr="000000"/>
                </a:solidFill>
                <a:latin typeface="微软雅黑" pitchFamily="34" charset="-122"/>
              </a:rPr>
              <a:t>最大。</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显然取相邻的</a:t>
            </a:r>
            <a:r>
              <a:rPr lang="en-US" altLang="zh-CN" sz="2800" dirty="0">
                <a:solidFill>
                  <a:sysClr val="windowText" lastClr="000000"/>
                </a:solidFill>
                <a:latin typeface="微软雅黑" pitchFamily="34" charset="-122"/>
              </a:rPr>
              <a:t>1</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2</a:t>
            </a:r>
            <a:r>
              <a:rPr lang="zh-CN" altLang="en-US" sz="2800" dirty="0">
                <a:solidFill>
                  <a:sysClr val="windowText" lastClr="000000"/>
                </a:solidFill>
                <a:latin typeface="微软雅黑" pitchFamily="34" charset="-122"/>
              </a:rPr>
              <a:t>最好，做完了。</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Eg3</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085317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，求最长的两个子串</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，设其长度</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，使得</a:t>
            </a:r>
            <a:r>
              <a:rPr lang="en-US" altLang="zh-CN" sz="2800" dirty="0">
                <a:solidFill>
                  <a:sysClr val="windowText" lastClr="000000"/>
                </a:solidFill>
                <a:latin typeface="微软雅黑" pitchFamily="34" charset="-122"/>
              </a:rPr>
              <a:t>A[1]-B[1]=…=A[k]-B[k]</a:t>
            </a:r>
            <a:r>
              <a:rPr lang="zh-CN" altLang="en-US" sz="2800" dirty="0">
                <a:solidFill>
                  <a:sysClr val="windowText" lastClr="000000"/>
                </a:solidFill>
                <a:latin typeface="微软雅黑" pitchFamily="34" charset="-122"/>
              </a:rPr>
              <a:t>，并且</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B</a:t>
            </a: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中出现位置不能有交集。</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555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Eg4</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4239212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450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虽然我觉得</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大家应该也都会就是了。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其实</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核心就是一个</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的性质，关于</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的性质大家可以看金策的课件，这里只基本的介绍一下。</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指所有那些既是前缀又是后缀，但不是本身的串。</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比如</a:t>
            </a:r>
            <a:r>
              <a:rPr lang="en-US" altLang="zh-CN" sz="2800" dirty="0" err="1">
                <a:solidFill>
                  <a:sysClr val="windowText" lastClr="000000"/>
                </a:solidFill>
                <a:latin typeface="微软雅黑" pitchFamily="34" charset="-122"/>
              </a:rPr>
              <a:t>ababa</a:t>
            </a:r>
            <a:r>
              <a:rPr lang="zh-CN" altLang="en-US" sz="2800" dirty="0">
                <a:solidFill>
                  <a:sysClr val="windowText" lastClr="000000"/>
                </a:solidFill>
                <a:latin typeface="微软雅黑" pitchFamily="34" charset="-122"/>
              </a:rPr>
              <a:t>中，</a:t>
            </a:r>
            <a:r>
              <a:rPr lang="en-US" altLang="zh-CN" sz="2800" dirty="0">
                <a:solidFill>
                  <a:sysClr val="windowText" lastClr="000000"/>
                </a:solidFill>
                <a:latin typeface="微软雅黑" pitchFamily="34" charset="-122"/>
              </a:rPr>
              <a:t>aba</a:t>
            </a:r>
            <a:r>
              <a:rPr lang="zh-CN" altLang="en-US" sz="2800" dirty="0">
                <a:solidFill>
                  <a:sysClr val="windowText" lastClr="000000"/>
                </a:solidFill>
                <a:latin typeface="微软雅黑" pitchFamily="34" charset="-122"/>
              </a:rPr>
              <a:t>就是一个</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，但是</a:t>
            </a:r>
            <a:r>
              <a:rPr lang="en-US" altLang="zh-CN" sz="2800" dirty="0" err="1">
                <a:solidFill>
                  <a:sysClr val="windowText" lastClr="000000"/>
                </a:solidFill>
                <a:latin typeface="微软雅黑" pitchFamily="34" charset="-122"/>
              </a:rPr>
              <a:t>abab</a:t>
            </a:r>
            <a:r>
              <a:rPr lang="zh-CN" altLang="en-US" sz="2800" dirty="0">
                <a:solidFill>
                  <a:sysClr val="windowText" lastClr="000000"/>
                </a:solidFill>
                <a:latin typeface="微软雅黑" pitchFamily="34" charset="-122"/>
              </a:rPr>
              <a:t>和</a:t>
            </a:r>
            <a:r>
              <a:rPr lang="en-US" altLang="zh-CN" sz="2800" dirty="0">
                <a:solidFill>
                  <a:sysClr val="windowText" lastClr="000000"/>
                </a:solidFill>
                <a:latin typeface="微软雅黑" pitchFamily="34" charset="-122"/>
              </a:rPr>
              <a:t>ab</a:t>
            </a:r>
            <a:r>
              <a:rPr lang="zh-CN" altLang="en-US" sz="2800" dirty="0">
                <a:solidFill>
                  <a:sysClr val="windowText" lastClr="000000"/>
                </a:solidFill>
                <a:latin typeface="微软雅黑" pitchFamily="34" charset="-122"/>
              </a:rPr>
              <a:t>都不是。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156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KMP</a:t>
            </a:r>
          </a:p>
        </p:txBody>
      </p:sp>
    </p:spTree>
    <p:extLst>
      <p:ext uri="{BB962C8B-B14F-4D97-AF65-F5344CB8AC3E}">
        <p14:creationId xmlns:p14="http://schemas.microsoft.com/office/powerpoint/2010/main" val="1489775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828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显然差分，就变成了求最长的相等且无交子串。这个可以直接</a:t>
            </a:r>
            <a:r>
              <a:rPr lang="en-US" altLang="zh-CN" sz="2800" dirty="0">
                <a:solidFill>
                  <a:sysClr val="windowText" lastClr="000000"/>
                </a:solidFill>
                <a:latin typeface="微软雅黑" pitchFamily="34" charset="-122"/>
              </a:rPr>
              <a:t>SAM</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怎么做，考虑二分答案，把所有</a:t>
            </a:r>
            <a:r>
              <a:rPr lang="en-US" altLang="zh-CN" sz="2800" dirty="0">
                <a:solidFill>
                  <a:sysClr val="windowText" lastClr="000000"/>
                </a:solidFill>
                <a:latin typeface="微软雅黑" pitchFamily="34" charset="-122"/>
              </a:rPr>
              <a:t>h[</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]&gt;=k</a:t>
            </a:r>
            <a:r>
              <a:rPr lang="zh-CN" altLang="en-US" sz="2800" dirty="0">
                <a:solidFill>
                  <a:sysClr val="windowText" lastClr="000000"/>
                </a:solidFill>
                <a:latin typeface="微软雅黑" pitchFamily="34" charset="-122"/>
              </a:rPr>
              <a:t>的对应的两个后缀放到同一块，然后每一块选一个出现最靠左和最靠右的即可，看一看这两个是不是距离</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Eg4</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827561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，对于每个子串</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，问有多少字符串</a:t>
            </a:r>
            <a:r>
              <a:rPr lang="en-US" altLang="zh-CN" sz="2800" dirty="0">
                <a:solidFill>
                  <a:sysClr val="windowText" lastClr="000000"/>
                </a:solidFill>
                <a:latin typeface="微软雅黑" pitchFamily="34" charset="-122"/>
              </a:rPr>
              <a:t>(A, B)</a:t>
            </a:r>
            <a:r>
              <a:rPr lang="zh-CN" altLang="en-US" sz="2800" dirty="0">
                <a:solidFill>
                  <a:sysClr val="windowText" lastClr="000000"/>
                </a:solidFill>
                <a:latin typeface="微软雅黑" pitchFamily="34" charset="-122"/>
              </a:rPr>
              <a:t>，使得</a:t>
            </a:r>
            <a:r>
              <a:rPr lang="en-US" altLang="zh-CN" sz="2800" dirty="0">
                <a:solidFill>
                  <a:sysClr val="windowText" lastClr="000000"/>
                </a:solidFill>
                <a:latin typeface="微软雅黑" pitchFamily="34" charset="-122"/>
              </a:rPr>
              <a:t>T=AABB</a:t>
            </a:r>
            <a:r>
              <a:rPr lang="zh-CN" altLang="en-US" sz="2800" dirty="0">
                <a:solidFill>
                  <a:sysClr val="windowText" lastClr="000000"/>
                </a:solidFill>
                <a:latin typeface="微软雅黑" pitchFamily="34" charset="-122"/>
              </a:rPr>
              <a:t>，对每个</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询问后得到的答案求和并输出。</a:t>
            </a:r>
            <a:r>
              <a:rPr lang="en-US" altLang="zh-CN" sz="2800" dirty="0">
                <a:solidFill>
                  <a:sysClr val="windowText" lastClr="000000"/>
                </a:solidFill>
                <a:latin typeface="微软雅黑" pitchFamily="34" charset="-122"/>
              </a:rPr>
              <a:t>1e5</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555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Eg5</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089433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388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显然只要对每个后缀求其有多少个前缀是</a:t>
            </a:r>
            <a:r>
              <a:rPr lang="en-US" altLang="zh-CN" sz="2800" dirty="0">
                <a:solidFill>
                  <a:sysClr val="windowText" lastClr="000000"/>
                </a:solidFill>
                <a:latin typeface="微软雅黑" pitchFamily="34" charset="-122"/>
              </a:rPr>
              <a:t>AA</a:t>
            </a:r>
            <a:r>
              <a:rPr lang="zh-CN" altLang="en-US" sz="2800" dirty="0">
                <a:solidFill>
                  <a:sysClr val="windowText" lastClr="000000"/>
                </a:solidFill>
                <a:latin typeface="微软雅黑" pitchFamily="34" charset="-122"/>
              </a:rPr>
              <a:t>的形式即可。</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介绍一个经典处理方法，枚举</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的长度</a:t>
            </a:r>
            <a:r>
              <a:rPr lang="en-US" altLang="zh-CN" sz="2800" dirty="0">
                <a:solidFill>
                  <a:sysClr val="windowText" lastClr="000000"/>
                </a:solidFill>
                <a:latin typeface="微软雅黑" pitchFamily="34" charset="-122"/>
              </a:rPr>
              <a:t>L</a:t>
            </a:r>
            <a:r>
              <a:rPr lang="zh-CN" altLang="en-US" sz="2800" dirty="0">
                <a:solidFill>
                  <a:sysClr val="windowText" lastClr="000000"/>
                </a:solidFill>
                <a:latin typeface="微软雅黑" pitchFamily="34" charset="-122"/>
              </a:rPr>
              <a:t>，把</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每</a:t>
            </a:r>
            <a:r>
              <a:rPr lang="en-US" altLang="zh-CN" sz="2800" dirty="0">
                <a:solidFill>
                  <a:sysClr val="windowText" lastClr="000000"/>
                </a:solidFill>
                <a:latin typeface="微软雅黑" pitchFamily="34" charset="-122"/>
              </a:rPr>
              <a:t>L</a:t>
            </a:r>
            <a:r>
              <a:rPr lang="zh-CN" altLang="en-US" sz="2800" dirty="0">
                <a:solidFill>
                  <a:sysClr val="windowText" lastClr="000000"/>
                </a:solidFill>
                <a:latin typeface="微软雅黑" pitchFamily="34" charset="-122"/>
              </a:rPr>
              <a:t>个切一刀，然后枚举第一个</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所在的块</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，可以直接用</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算出</a:t>
            </a:r>
            <a:r>
              <a:rPr lang="en-US" altLang="zh-CN" sz="2800" dirty="0">
                <a:solidFill>
                  <a:sysClr val="windowText" lastClr="000000"/>
                </a:solidFill>
                <a:latin typeface="微软雅黑" pitchFamily="34" charset="-122"/>
              </a:rPr>
              <a:t>A</a:t>
            </a:r>
            <a:r>
              <a:rPr lang="zh-CN" altLang="en-US" sz="2800" dirty="0">
                <a:solidFill>
                  <a:sysClr val="windowText" lastClr="000000"/>
                </a:solidFill>
                <a:latin typeface="微软雅黑" pitchFamily="34" charset="-122"/>
              </a:rPr>
              <a:t>在第</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块中可能的起点区间。复杂度</a:t>
            </a:r>
            <a:r>
              <a:rPr lang="en-US" altLang="zh-CN" sz="2800" dirty="0">
                <a:solidFill>
                  <a:sysClr val="windowText" lastClr="000000"/>
                </a:solidFill>
                <a:latin typeface="微软雅黑" pitchFamily="34" charset="-122"/>
              </a:rPr>
              <a:t>O(</a:t>
            </a:r>
            <a:r>
              <a:rPr lang="en-US" altLang="zh-CN" sz="2800" dirty="0" err="1">
                <a:solidFill>
                  <a:sysClr val="windowText" lastClr="000000"/>
                </a:solidFill>
                <a:latin typeface="微软雅黑" pitchFamily="34" charset="-122"/>
              </a:rPr>
              <a:t>nlgn</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385589"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Eg5 </a:t>
            </a:r>
            <a:r>
              <a:rPr lang="zh-CN" altLang="en-US" sz="2400" b="1" dirty="0">
                <a:solidFill>
                  <a:schemeClr val="tx1">
                    <a:lumMod val="85000"/>
                    <a:lumOff val="15000"/>
                  </a:schemeClr>
                </a:solidFill>
                <a:latin typeface="+mn-ea"/>
              </a:rPr>
              <a:t>优秀的拆分</a:t>
            </a:r>
          </a:p>
        </p:txBody>
      </p:sp>
    </p:spTree>
    <p:extLst>
      <p:ext uri="{BB962C8B-B14F-4D97-AF65-F5344CB8AC3E}">
        <p14:creationId xmlns:p14="http://schemas.microsoft.com/office/powerpoint/2010/main" val="3112886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89373"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Eg5+</a:t>
            </a:r>
            <a:endParaRPr lang="zh-CN" altLang="en-US" sz="2400" b="1" dirty="0">
              <a:solidFill>
                <a:schemeClr val="tx1">
                  <a:lumMod val="85000"/>
                  <a:lumOff val="15000"/>
                </a:schemeClr>
              </a:solidFill>
              <a:latin typeface="+mn-ea"/>
            </a:endParaRPr>
          </a:p>
        </p:txBody>
      </p:sp>
      <p:pic>
        <p:nvPicPr>
          <p:cNvPr id="3" name="图片 2">
            <a:extLst>
              <a:ext uri="{FF2B5EF4-FFF2-40B4-BE49-F238E27FC236}">
                <a16:creationId xmlns:a16="http://schemas.microsoft.com/office/drawing/2014/main" id="{6F0CF401-E08A-4C04-B2DD-3EE3C72137AF}"/>
              </a:ext>
            </a:extLst>
          </p:cNvPr>
          <p:cNvPicPr>
            <a:picLocks noChangeAspect="1"/>
          </p:cNvPicPr>
          <p:nvPr/>
        </p:nvPicPr>
        <p:blipFill>
          <a:blip r:embed="rId3"/>
          <a:stretch>
            <a:fillRect/>
          </a:stretch>
        </p:blipFill>
        <p:spPr>
          <a:xfrm>
            <a:off x="0" y="1333945"/>
            <a:ext cx="12037062" cy="1533079"/>
          </a:xfrm>
          <a:prstGeom prst="rect">
            <a:avLst/>
          </a:prstGeom>
        </p:spPr>
      </p:pic>
    </p:spTree>
    <p:extLst>
      <p:ext uri="{BB962C8B-B14F-4D97-AF65-F5344CB8AC3E}">
        <p14:creationId xmlns:p14="http://schemas.microsoft.com/office/powerpoint/2010/main" val="1013496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388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其实就是对每个</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&lt;j</a:t>
            </a:r>
            <a:r>
              <a:rPr lang="zh-CN" altLang="en-US" sz="2800" dirty="0">
                <a:solidFill>
                  <a:sysClr val="windowText" lastClr="000000"/>
                </a:solidFill>
                <a:latin typeface="微软雅黑" pitchFamily="34" charset="-122"/>
              </a:rPr>
              <a:t>，看一看</a:t>
            </a:r>
            <a:r>
              <a:rPr lang="en-US" altLang="zh-CN" sz="2800" dirty="0">
                <a:solidFill>
                  <a:sysClr val="windowText" lastClr="000000"/>
                </a:solidFill>
                <a:latin typeface="微软雅黑" pitchFamily="34" charset="-122"/>
              </a:rPr>
              <a:t>S[2i-j+1:i]</a:t>
            </a:r>
            <a:r>
              <a:rPr lang="zh-CN" altLang="en-US" sz="2800" dirty="0">
                <a:solidFill>
                  <a:sysClr val="windowText" lastClr="000000"/>
                </a:solidFill>
                <a:latin typeface="微软雅黑" pitchFamily="34" charset="-122"/>
              </a:rPr>
              <a:t>是不是等于</a:t>
            </a:r>
            <a:r>
              <a:rPr lang="en-US" altLang="zh-CN" sz="2800" dirty="0">
                <a:solidFill>
                  <a:sysClr val="windowText" lastClr="000000"/>
                </a:solidFill>
                <a:latin typeface="微软雅黑" pitchFamily="34" charset="-122"/>
              </a:rPr>
              <a:t>S[i+1:j]</a:t>
            </a:r>
            <a:r>
              <a:rPr lang="zh-CN" altLang="en-US" sz="2800" dirty="0">
                <a:solidFill>
                  <a:sysClr val="windowText" lastClr="000000"/>
                </a:solidFill>
                <a:latin typeface="微软雅黑" pitchFamily="34" charset="-122"/>
              </a:rPr>
              <a:t>，若是，就求出前缀</a:t>
            </a:r>
            <a:r>
              <a:rPr lang="en-US" altLang="zh-CN" sz="2800" dirty="0" err="1">
                <a:solidFill>
                  <a:sysClr val="windowText" lastClr="000000"/>
                </a:solidFill>
                <a:latin typeface="微软雅黑" pitchFamily="34" charset="-122"/>
              </a:rPr>
              <a:t>i</a:t>
            </a:r>
            <a:r>
              <a:rPr lang="zh-CN" altLang="en-US" sz="2800" dirty="0">
                <a:solidFill>
                  <a:sysClr val="windowText" lastClr="000000"/>
                </a:solidFill>
                <a:latin typeface="微软雅黑" pitchFamily="34" charset="-122"/>
              </a:rPr>
              <a:t>和前缀</a:t>
            </a:r>
            <a:r>
              <a:rPr lang="en-US" altLang="zh-CN" sz="2800" dirty="0">
                <a:solidFill>
                  <a:sysClr val="windowText" lastClr="000000"/>
                </a:solidFill>
                <a:latin typeface="微软雅黑" pitchFamily="34" charset="-122"/>
              </a:rPr>
              <a:t>j</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LCS</a:t>
            </a:r>
            <a:r>
              <a:rPr lang="zh-CN" altLang="en-US" sz="2800" dirty="0">
                <a:solidFill>
                  <a:sysClr val="windowText" lastClr="000000"/>
                </a:solidFill>
                <a:latin typeface="微软雅黑" pitchFamily="34" charset="-122"/>
              </a:rPr>
              <a:t>，假设是</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，然后对</a:t>
            </a:r>
            <a:r>
              <a:rPr lang="en-US" altLang="zh-CN" sz="2800" dirty="0">
                <a:solidFill>
                  <a:sysClr val="windowText" lastClr="000000"/>
                </a:solidFill>
                <a:latin typeface="微软雅黑" pitchFamily="34" charset="-122"/>
              </a:rPr>
              <a:t>(j-i+1)+…+k</a:t>
            </a:r>
            <a:r>
              <a:rPr lang="zh-CN" altLang="en-US" sz="2800" dirty="0">
                <a:solidFill>
                  <a:sysClr val="windowText" lastClr="000000"/>
                </a:solidFill>
                <a:latin typeface="微软雅黑" pitchFamily="34" charset="-122"/>
              </a:rPr>
              <a:t>求和即可。</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其实就是找到所有形如</a:t>
            </a:r>
            <a:r>
              <a:rPr lang="en-US" altLang="zh-CN" sz="2800" dirty="0">
                <a:solidFill>
                  <a:sysClr val="windowText" lastClr="000000"/>
                </a:solidFill>
                <a:latin typeface="微软雅黑" pitchFamily="34" charset="-122"/>
              </a:rPr>
              <a:t>AA</a:t>
            </a:r>
            <a:r>
              <a:rPr lang="zh-CN" altLang="en-US" sz="2800" dirty="0">
                <a:solidFill>
                  <a:sysClr val="windowText" lastClr="000000"/>
                </a:solidFill>
                <a:latin typeface="微软雅黑" pitchFamily="34" charset="-122"/>
              </a:rPr>
              <a:t>的串然后求对应的</a:t>
            </a:r>
            <a:r>
              <a:rPr lang="en-US" altLang="zh-CN" sz="2800" dirty="0">
                <a:solidFill>
                  <a:sysClr val="windowText" lastClr="000000"/>
                </a:solidFill>
                <a:latin typeface="微软雅黑" pitchFamily="34" charset="-122"/>
              </a:rPr>
              <a:t>LCP</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0/1/2</a:t>
            </a:r>
            <a:r>
              <a:rPr lang="zh-CN" altLang="en-US" sz="2800" dirty="0">
                <a:solidFill>
                  <a:sysClr val="windowText" lastClr="000000"/>
                </a:solidFill>
                <a:latin typeface="微软雅黑" pitchFamily="34" charset="-122"/>
              </a:rPr>
              <a:t>次方和，类似优秀的拆分即可，对每个前缀</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算答案就考虑每个</a:t>
            </a:r>
            <a:r>
              <a:rPr lang="en-US" altLang="zh-CN" sz="2800" dirty="0">
                <a:solidFill>
                  <a:sysClr val="windowText" lastClr="000000"/>
                </a:solidFill>
                <a:latin typeface="微软雅黑" pitchFamily="34" charset="-122"/>
              </a:rPr>
              <a:t>AA</a:t>
            </a:r>
            <a:r>
              <a:rPr lang="zh-CN" altLang="en-US" sz="2800" dirty="0">
                <a:solidFill>
                  <a:sysClr val="windowText" lastClr="000000"/>
                </a:solidFill>
                <a:latin typeface="微软雅黑" pitchFamily="34" charset="-122"/>
              </a:rPr>
              <a:t>对哪些</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有影响，反正拿几阶差分跑一跑即可。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989373"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Eg5+</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9886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421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给你个字符串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，将其划分成不超过</a:t>
            </a:r>
            <a:r>
              <a:rPr lang="en-US" altLang="zh-CN" sz="2800" dirty="0">
                <a:solidFill>
                  <a:sysClr val="windowText" lastClr="000000"/>
                </a:solidFill>
                <a:latin typeface="微软雅黑" pitchFamily="34" charset="-122"/>
              </a:rPr>
              <a:t>k</a:t>
            </a:r>
            <a:r>
              <a:rPr lang="zh-CN" altLang="en-US" sz="2800" dirty="0">
                <a:solidFill>
                  <a:sysClr val="windowText" lastClr="000000"/>
                </a:solidFill>
                <a:latin typeface="微软雅黑" pitchFamily="34" charset="-122"/>
              </a:rPr>
              <a:t>段使得每段的字典序最大子串的最大的一个</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最小，问</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是啥。</a:t>
            </a:r>
            <a:r>
              <a:rPr lang="en-US" altLang="zh-CN" sz="2800" dirty="0">
                <a:solidFill>
                  <a:sysClr val="windowText" lastClr="000000"/>
                </a:solidFill>
                <a:latin typeface="微软雅黑" pitchFamily="34" charset="-122"/>
              </a:rPr>
              <a:t>1e5</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Eg6</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2985902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3948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考虑二分，朴素的二分是确定每一位，</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飞。</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发现答案是</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的子串，而</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只有</a:t>
            </a:r>
            <a:r>
              <a:rPr lang="en-US" altLang="zh-CN" sz="2800" dirty="0">
                <a:solidFill>
                  <a:sysClr val="windowText" lastClr="000000"/>
                </a:solidFill>
                <a:latin typeface="微软雅黑" pitchFamily="34" charset="-122"/>
              </a:rPr>
              <a:t>O(n^2)</a:t>
            </a:r>
            <a:r>
              <a:rPr lang="zh-CN" altLang="en-US" sz="2800" dirty="0">
                <a:solidFill>
                  <a:sysClr val="windowText" lastClr="000000"/>
                </a:solidFill>
                <a:latin typeface="微软雅黑" pitchFamily="34" charset="-122"/>
              </a:rPr>
              <a:t>个子串，二分这个即可。</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二分方法见</a:t>
            </a:r>
            <a:r>
              <a:rPr lang="en-US" altLang="zh-CN" sz="2800" dirty="0">
                <a:solidFill>
                  <a:sysClr val="windowText" lastClr="000000"/>
                </a:solidFill>
                <a:latin typeface="微软雅黑" pitchFamily="34" charset="-122"/>
              </a:rPr>
              <a:t>Eg2+</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二分完后对每个后缀分类讨论一下可以转化为给定若干区间选尽量少的点使得每个区间有至少一个点，经典问题：先不管那些覆盖别的区间的区间然后左端点排序然后贪心的向右选即可。</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精细的实现一下可以做到一个</a:t>
            </a:r>
            <a:r>
              <a:rPr lang="en-US" altLang="zh-CN" sz="2800" dirty="0">
                <a:solidFill>
                  <a:sysClr val="windowText" lastClr="000000"/>
                </a:solidFill>
                <a:latin typeface="微软雅黑" pitchFamily="34" charset="-122"/>
              </a:rPr>
              <a:t>log</a:t>
            </a:r>
            <a:r>
              <a:rPr lang="zh-CN" altLang="en-US" sz="2800" dirty="0">
                <a:solidFill>
                  <a:sysClr val="windowText" lastClr="000000"/>
                </a:solidFill>
                <a:latin typeface="微软雅黑" pitchFamily="34" charset="-122"/>
              </a:rPr>
              <a:t>。</a:t>
            </a: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Eg6</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50591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，多次给定两个子串</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a:b</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c:d</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，问</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a:b</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的所有子串中，和</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c:d</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LCP</a:t>
            </a:r>
            <a:r>
              <a:rPr lang="zh-CN" altLang="en-US" sz="2800" dirty="0">
                <a:solidFill>
                  <a:sysClr val="windowText" lastClr="000000"/>
                </a:solidFill>
                <a:latin typeface="微软雅黑" pitchFamily="34" charset="-122"/>
              </a:rPr>
              <a:t>最大值是多少。</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Eg7</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550638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这种一般直接先二分答案</a:t>
            </a:r>
            <a:r>
              <a:rPr lang="en-US" altLang="zh-CN" sz="2800" dirty="0" err="1">
                <a:solidFill>
                  <a:sysClr val="windowText" lastClr="000000"/>
                </a:solidFill>
                <a:latin typeface="微软雅黑" pitchFamily="34" charset="-122"/>
              </a:rPr>
              <a:t>ans</a:t>
            </a:r>
            <a:r>
              <a:rPr lang="zh-CN" altLang="en-US" sz="2800" dirty="0">
                <a:solidFill>
                  <a:sysClr val="windowText" lastClr="000000"/>
                </a:solidFill>
                <a:latin typeface="微软雅黑" pitchFamily="34" charset="-122"/>
              </a:rPr>
              <a:t>，考虑</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c:d</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在</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上的位置，考虑</a:t>
            </a:r>
            <a:r>
              <a:rPr lang="en-US" altLang="zh-CN" sz="2800" dirty="0">
                <a:solidFill>
                  <a:sysClr val="windowText" lastClr="000000"/>
                </a:solidFill>
                <a:latin typeface="微软雅黑" pitchFamily="34" charset="-122"/>
              </a:rPr>
              <a:t>h[</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]&gt;=</a:t>
            </a:r>
            <a:r>
              <a:rPr lang="en-US" altLang="zh-CN" sz="2800" dirty="0" err="1">
                <a:solidFill>
                  <a:sysClr val="windowText" lastClr="000000"/>
                </a:solidFill>
                <a:latin typeface="微软雅黑" pitchFamily="34" charset="-122"/>
              </a:rPr>
              <a:t>ans</a:t>
            </a:r>
            <a:r>
              <a:rPr lang="zh-CN" altLang="en-US" sz="2800" dirty="0">
                <a:solidFill>
                  <a:sysClr val="windowText" lastClr="000000"/>
                </a:solidFill>
                <a:latin typeface="微软雅黑" pitchFamily="34" charset="-122"/>
              </a:rPr>
              <a:t>的对应相邻字符串放一块，那么就是要选一个和后缀</a:t>
            </a:r>
            <a:r>
              <a:rPr lang="en-US" altLang="zh-CN" sz="2800" dirty="0">
                <a:solidFill>
                  <a:sysClr val="windowText" lastClr="000000"/>
                </a:solidFill>
                <a:latin typeface="微软雅黑" pitchFamily="34" charset="-122"/>
              </a:rPr>
              <a:t>c</a:t>
            </a:r>
            <a:r>
              <a:rPr lang="zh-CN" altLang="en-US" sz="2800" dirty="0">
                <a:solidFill>
                  <a:sysClr val="windowText" lastClr="000000"/>
                </a:solidFill>
                <a:latin typeface="微软雅黑" pitchFamily="34" charset="-122"/>
              </a:rPr>
              <a:t>在同一块的，并且下标在</a:t>
            </a:r>
            <a:r>
              <a:rPr lang="en-US" altLang="zh-CN" sz="2800" dirty="0">
                <a:solidFill>
                  <a:sysClr val="windowText" lastClr="000000"/>
                </a:solidFill>
                <a:latin typeface="微软雅黑" pitchFamily="34" charset="-122"/>
              </a:rPr>
              <a:t>[a,b-ans+1]</a:t>
            </a:r>
            <a:r>
              <a:rPr lang="zh-CN" altLang="en-US" sz="2800" dirty="0">
                <a:solidFill>
                  <a:sysClr val="windowText" lastClr="000000"/>
                </a:solidFill>
                <a:latin typeface="微软雅黑" pitchFamily="34" charset="-122"/>
              </a:rPr>
              <a:t>之间的。这显然是一个二维数点，可以主席树。</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Eg7</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3925930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587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给若干串，求最长公共子串。</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Eg8</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615160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6F73188-766A-4219-A306-E62F03B8A09B}"/>
              </a:ext>
            </a:extLst>
          </p:cNvPr>
          <p:cNvPicPr>
            <a:picLocks noChangeAspect="1"/>
          </p:cNvPicPr>
          <p:nvPr/>
        </p:nvPicPr>
        <p:blipFill>
          <a:blip r:embed="rId3"/>
          <a:stretch>
            <a:fillRect/>
          </a:stretch>
        </p:blipFill>
        <p:spPr>
          <a:xfrm>
            <a:off x="3760737" y="3272647"/>
            <a:ext cx="4964163" cy="1229383"/>
          </a:xfrm>
          <a:prstGeom prst="rect">
            <a:avLst/>
          </a:prstGeom>
        </p:spPr>
      </p:pic>
      <p:sp>
        <p:nvSpPr>
          <p:cNvPr id="8" name="矩形 8"/>
          <p:cNvSpPr>
            <a:spLocks noChangeArrowheads="1"/>
          </p:cNvSpPr>
          <p:nvPr/>
        </p:nvSpPr>
        <p:spPr bwMode="auto">
          <a:xfrm>
            <a:off x="815643" y="1004047"/>
            <a:ext cx="10747707"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仍然是</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更进一步的，一个串的所有</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互为</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更进一步的，如何获取一个串的所有</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？只要不停的找当前串的最长</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即可（方便起见，下文记为</a:t>
            </a:r>
            <a:r>
              <a:rPr lang="en-US" altLang="zh-CN" sz="2800" dirty="0" err="1">
                <a:solidFill>
                  <a:sysClr val="windowText" lastClr="000000"/>
                </a:solidFill>
                <a:latin typeface="微软雅黑" pitchFamily="34" charset="-122"/>
              </a:rPr>
              <a:t>Lborder</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所以实际上每个前缀都指向自己的最长</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（没有则指向超级根），可以形成一个树形结构，每个点到根的路径就是所有</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773644"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border</a:t>
            </a:r>
            <a:r>
              <a:rPr lang="zh-CN" altLang="en-US" sz="2400" b="1" dirty="0">
                <a:solidFill>
                  <a:schemeClr val="tx1">
                    <a:lumMod val="85000"/>
                    <a:lumOff val="15000"/>
                  </a:schemeClr>
                </a:solidFill>
                <a:latin typeface="+mn-ea"/>
              </a:rPr>
              <a:t>的一些性质</a:t>
            </a:r>
          </a:p>
        </p:txBody>
      </p:sp>
      <p:pic>
        <p:nvPicPr>
          <p:cNvPr id="5" name="图片 4">
            <a:extLst>
              <a:ext uri="{FF2B5EF4-FFF2-40B4-BE49-F238E27FC236}">
                <a16:creationId xmlns:a16="http://schemas.microsoft.com/office/drawing/2014/main" id="{ACF0DEE5-C115-4FC6-8AB7-9A987DABFAD4}"/>
              </a:ext>
            </a:extLst>
          </p:cNvPr>
          <p:cNvPicPr>
            <a:picLocks noChangeAspect="1"/>
          </p:cNvPicPr>
          <p:nvPr/>
        </p:nvPicPr>
        <p:blipFill>
          <a:blip r:embed="rId4"/>
          <a:stretch>
            <a:fillRect/>
          </a:stretch>
        </p:blipFill>
        <p:spPr>
          <a:xfrm>
            <a:off x="3247830" y="1571594"/>
            <a:ext cx="7142885" cy="1133506"/>
          </a:xfrm>
          <a:prstGeom prst="rect">
            <a:avLst/>
          </a:prstGeom>
        </p:spPr>
      </p:pic>
    </p:spTree>
    <p:extLst>
      <p:ext uri="{BB962C8B-B14F-4D97-AF65-F5344CB8AC3E}">
        <p14:creationId xmlns:p14="http://schemas.microsoft.com/office/powerpoint/2010/main" val="320838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2268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这其实是</a:t>
            </a:r>
            <a:r>
              <a:rPr lang="en-US" altLang="zh-CN" sz="2800" dirty="0">
                <a:solidFill>
                  <a:sysClr val="windowText" lastClr="000000"/>
                </a:solidFill>
                <a:latin typeface="微软雅黑" pitchFamily="34" charset="-122"/>
              </a:rPr>
              <a:t>SAM</a:t>
            </a:r>
            <a:r>
              <a:rPr lang="zh-CN" altLang="en-US" sz="2800" dirty="0">
                <a:solidFill>
                  <a:sysClr val="windowText" lastClr="000000"/>
                </a:solidFill>
                <a:latin typeface="微软雅黑" pitchFamily="34" charset="-122"/>
              </a:rPr>
              <a:t>入门题，不过可以</a:t>
            </a:r>
            <a:r>
              <a:rPr lang="en-US" altLang="zh-CN" sz="2800" dirty="0">
                <a:solidFill>
                  <a:sysClr val="windowText" lastClr="000000"/>
                </a:solidFill>
                <a:latin typeface="微软雅黑" pitchFamily="34" charset="-122"/>
              </a:rPr>
              <a:t>SA</a:t>
            </a:r>
            <a:r>
              <a:rPr lang="zh-CN" altLang="en-US" sz="2800" dirty="0">
                <a:solidFill>
                  <a:sysClr val="windowText" lastClr="000000"/>
                </a:solidFill>
                <a:latin typeface="微软雅黑" pitchFamily="34" charset="-122"/>
              </a:rPr>
              <a:t>做。</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考虑把他们用没出现的字符拼接起来，二分答案，和之前一样看是不是在一块内有来自所有串的后缀即可。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Eg8</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225533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052F33-BBDD-40A1-9FC8-D0B295FCCCAC}"/>
              </a:ext>
            </a:extLst>
          </p:cNvPr>
          <p:cNvPicPr>
            <a:picLocks noChangeAspect="1"/>
          </p:cNvPicPr>
          <p:nvPr/>
        </p:nvPicPr>
        <p:blipFill>
          <a:blip r:embed="rId3"/>
          <a:stretch>
            <a:fillRect/>
          </a:stretch>
        </p:blipFill>
        <p:spPr>
          <a:xfrm>
            <a:off x="6899292" y="2920927"/>
            <a:ext cx="5292708" cy="2317823"/>
          </a:xfrm>
          <a:prstGeom prst="rect">
            <a:avLst/>
          </a:prstGeom>
        </p:spPr>
      </p:pic>
      <p:sp>
        <p:nvSpPr>
          <p:cNvPr id="8" name="矩形 8"/>
          <p:cNvSpPr>
            <a:spLocks noChangeArrowheads="1"/>
          </p:cNvSpPr>
          <p:nvPr/>
        </p:nvSpPr>
        <p:spPr bwMode="auto">
          <a:xfrm>
            <a:off x="815643" y="1004047"/>
            <a:ext cx="10747707"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这就是</a:t>
            </a:r>
            <a:r>
              <a:rPr lang="en-US" altLang="zh-CN" sz="2800" dirty="0">
                <a:solidFill>
                  <a:sysClr val="windowText" lastClr="000000"/>
                </a:solidFill>
                <a:latin typeface="微软雅黑" pitchFamily="34" charset="-122"/>
              </a:rPr>
              <a:t>KMP(</a:t>
            </a:r>
            <a:r>
              <a:rPr lang="zh-CN" altLang="en-US" sz="2800" dirty="0">
                <a:solidFill>
                  <a:sysClr val="windowText" lastClr="000000"/>
                </a:solidFill>
                <a:latin typeface="微软雅黑" pitchFamily="34" charset="-122"/>
              </a:rPr>
              <a:t>的一部分</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了。</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其实可以关注到，如果</a:t>
            </a:r>
            <a:r>
              <a:rPr lang="en-US" altLang="zh-CN" sz="2800" dirty="0">
                <a:solidFill>
                  <a:sysClr val="windowText" lastClr="000000"/>
                </a:solidFill>
                <a:latin typeface="微软雅黑" pitchFamily="34" charset="-122"/>
              </a:rPr>
              <a:t>Tc</a:t>
            </a:r>
            <a:r>
              <a:rPr lang="zh-CN" altLang="en-US" sz="2800" dirty="0">
                <a:solidFill>
                  <a:sysClr val="windowText" lastClr="000000"/>
                </a:solidFill>
                <a:latin typeface="微软雅黑" pitchFamily="34" charset="-122"/>
              </a:rPr>
              <a:t>是</a:t>
            </a:r>
            <a:r>
              <a:rPr lang="en-US" altLang="zh-CN" sz="2800" dirty="0">
                <a:solidFill>
                  <a:sysClr val="windowText" lastClr="000000"/>
                </a:solidFill>
                <a:latin typeface="微软雅黑" pitchFamily="34" charset="-122"/>
              </a:rPr>
              <a:t>Sc</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a:t>
            </a:r>
            <a:r>
              <a:rPr lang="en-US" altLang="zh-CN" sz="2800" dirty="0">
                <a:solidFill>
                  <a:sysClr val="windowText" lastClr="000000"/>
                </a:solidFill>
                <a:latin typeface="微软雅黑" pitchFamily="34" charset="-122"/>
              </a:rPr>
              <a:t>c</a:t>
            </a:r>
            <a:r>
              <a:rPr lang="zh-CN" altLang="en-US" sz="2800" dirty="0">
                <a:solidFill>
                  <a:sysClr val="windowText" lastClr="000000"/>
                </a:solidFill>
                <a:latin typeface="微软雅黑" pitchFamily="34" charset="-122"/>
              </a:rPr>
              <a:t>是一个字符），那么</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是</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。（虽然反过来不一定成立）</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换句话说，</a:t>
            </a:r>
            <a:r>
              <a:rPr lang="en-US" altLang="zh-CN" sz="2800" dirty="0">
                <a:solidFill>
                  <a:sysClr val="windowText" lastClr="000000"/>
                </a:solidFill>
                <a:latin typeface="微软雅黑" pitchFamily="34" charset="-122"/>
              </a:rPr>
              <a:t>Sc</a:t>
            </a:r>
            <a:r>
              <a:rPr lang="zh-CN" altLang="en-US" sz="2800" dirty="0">
                <a:solidFill>
                  <a:sysClr val="windowText" lastClr="000000"/>
                </a:solidFill>
                <a:latin typeface="微软雅黑" pitchFamily="34" charset="-122"/>
              </a:rPr>
              <a:t>的</a:t>
            </a:r>
            <a:r>
              <a:rPr lang="en-US" altLang="zh-CN" sz="2800" b="1" dirty="0" err="1">
                <a:solidFill>
                  <a:sysClr val="windowText" lastClr="000000"/>
                </a:solidFill>
                <a:latin typeface="微软雅黑" pitchFamily="34" charset="-122"/>
              </a:rPr>
              <a:t>L</a:t>
            </a:r>
            <a:r>
              <a:rPr lang="en-US" altLang="zh-CN" sz="2800" dirty="0" err="1">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一定是</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的一个</a:t>
            </a:r>
            <a:endParaRPr lang="en-US" altLang="zh-CN" sz="2800" dirty="0">
              <a:solidFill>
                <a:sysClr val="windowText" lastClr="000000"/>
              </a:solidFill>
              <a:latin typeface="微软雅黑" pitchFamily="34" charset="-122"/>
            </a:endParaRPr>
          </a:p>
          <a:p>
            <a:pPr>
              <a:lnSpc>
                <a:spcPct val="130000"/>
              </a:lnSpc>
            </a:pP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增加一个字符得到的（注意这里没有</a:t>
            </a:r>
            <a:r>
              <a:rPr lang="en-US" altLang="zh-CN" sz="2800" dirty="0">
                <a:solidFill>
                  <a:sysClr val="windowText" lastClr="000000"/>
                </a:solidFill>
                <a:latin typeface="微软雅黑" pitchFamily="34" charset="-122"/>
              </a:rPr>
              <a:t>L</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假设我们求出了</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的所有前缀的</a:t>
            </a:r>
            <a:r>
              <a:rPr lang="en-US" altLang="zh-CN" sz="2800" dirty="0" err="1">
                <a:solidFill>
                  <a:sysClr val="windowText" lastClr="000000"/>
                </a:solidFill>
                <a:latin typeface="微软雅黑" pitchFamily="34" charset="-122"/>
              </a:rPr>
              <a:t>Lborder</a:t>
            </a:r>
            <a:r>
              <a:rPr lang="zh-CN" altLang="en-US" sz="2800" dirty="0">
                <a:solidFill>
                  <a:sysClr val="windowText" lastClr="000000"/>
                </a:solidFill>
                <a:latin typeface="微软雅黑" pitchFamily="34" charset="-122"/>
              </a:rPr>
              <a:t>，那么按照刚刚的性质从长到短暴力枚举</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的所有</a:t>
            </a:r>
            <a:r>
              <a:rPr lang="en-US" altLang="zh-CN" sz="2800" dirty="0">
                <a:solidFill>
                  <a:sysClr val="windowText" lastClr="000000"/>
                </a:solidFill>
                <a:latin typeface="微软雅黑" pitchFamily="34" charset="-122"/>
              </a:rPr>
              <a:t>border T</a:t>
            </a:r>
            <a:r>
              <a:rPr lang="zh-CN" altLang="en-US" sz="2800" dirty="0">
                <a:solidFill>
                  <a:sysClr val="windowText" lastClr="000000"/>
                </a:solidFill>
                <a:latin typeface="微软雅黑" pitchFamily="34" charset="-122"/>
              </a:rPr>
              <a:t>，找到第一个使得</a:t>
            </a:r>
            <a:r>
              <a:rPr lang="en-US" altLang="zh-CN" sz="2800" dirty="0">
                <a:solidFill>
                  <a:sysClr val="windowText" lastClr="000000"/>
                </a:solidFill>
                <a:latin typeface="微软雅黑" pitchFamily="34" charset="-122"/>
              </a:rPr>
              <a:t>T</a:t>
            </a:r>
            <a:r>
              <a:rPr lang="zh-CN" altLang="en-US" sz="2800" dirty="0">
                <a:solidFill>
                  <a:sysClr val="windowText" lastClr="000000"/>
                </a:solidFill>
                <a:latin typeface="微软雅黑" pitchFamily="34" charset="-122"/>
              </a:rPr>
              <a:t>后面字符是</a:t>
            </a:r>
            <a:r>
              <a:rPr lang="en-US" altLang="zh-CN" sz="2800" dirty="0">
                <a:solidFill>
                  <a:sysClr val="windowText" lastClr="000000"/>
                </a:solidFill>
                <a:latin typeface="微软雅黑" pitchFamily="34" charset="-122"/>
              </a:rPr>
              <a:t>c</a:t>
            </a:r>
            <a:r>
              <a:rPr lang="zh-CN" altLang="en-US" sz="2800" dirty="0">
                <a:solidFill>
                  <a:sysClr val="windowText" lastClr="000000"/>
                </a:solidFill>
                <a:latin typeface="微软雅黑" pitchFamily="34" charset="-122"/>
              </a:rPr>
              <a:t>即可。</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4666790" cy="461665"/>
          </a:xfrm>
          <a:prstGeom prst="rect">
            <a:avLst/>
          </a:prstGeom>
          <a:noFill/>
        </p:spPr>
        <p:txBody>
          <a:bodyPr wrap="none" rtlCol="0">
            <a:spAutoFit/>
          </a:bodyPr>
          <a:lstStyle/>
          <a:p>
            <a:r>
              <a:rPr lang="zh-CN" altLang="en-US" sz="2400" b="1" dirty="0">
                <a:solidFill>
                  <a:schemeClr val="tx1">
                    <a:lumMod val="85000"/>
                    <a:lumOff val="15000"/>
                  </a:schemeClr>
                </a:solidFill>
                <a:latin typeface="+mn-ea"/>
              </a:rPr>
              <a:t>怎么对</a:t>
            </a:r>
            <a:r>
              <a:rPr lang="en-US" altLang="zh-CN" sz="2400" b="1" dirty="0">
                <a:solidFill>
                  <a:schemeClr val="tx1">
                    <a:lumMod val="85000"/>
                    <a:lumOff val="15000"/>
                  </a:schemeClr>
                </a:solidFill>
                <a:latin typeface="+mn-ea"/>
              </a:rPr>
              <a:t>S</a:t>
            </a:r>
            <a:r>
              <a:rPr lang="zh-CN" altLang="en-US" sz="2400" b="1" dirty="0">
                <a:solidFill>
                  <a:schemeClr val="tx1">
                    <a:lumMod val="85000"/>
                    <a:lumOff val="15000"/>
                  </a:schemeClr>
                </a:solidFill>
                <a:latin typeface="+mn-ea"/>
              </a:rPr>
              <a:t>的每个前缀求</a:t>
            </a:r>
            <a:r>
              <a:rPr lang="en-US" altLang="zh-CN" sz="2400" b="1" dirty="0" err="1">
                <a:solidFill>
                  <a:schemeClr val="tx1">
                    <a:lumMod val="85000"/>
                    <a:lumOff val="15000"/>
                  </a:schemeClr>
                </a:solidFill>
                <a:latin typeface="+mn-ea"/>
              </a:rPr>
              <a:t>Lborder</a:t>
            </a:r>
            <a:r>
              <a:rPr lang="zh-CN" altLang="en-US" sz="2400" b="1" dirty="0">
                <a:solidFill>
                  <a:schemeClr val="tx1">
                    <a:lumMod val="85000"/>
                    <a:lumOff val="15000"/>
                  </a:schemeClr>
                </a:solidFill>
                <a:latin typeface="+mn-ea"/>
              </a:rPr>
              <a:t>？</a:t>
            </a:r>
          </a:p>
        </p:txBody>
      </p:sp>
    </p:spTree>
    <p:extLst>
      <p:ext uri="{BB962C8B-B14F-4D97-AF65-F5344CB8AC3E}">
        <p14:creationId xmlns:p14="http://schemas.microsoft.com/office/powerpoint/2010/main" val="956059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114300" y="1017241"/>
            <a:ext cx="11963400" cy="5628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方便起见，记</a:t>
            </a:r>
            <a:r>
              <a:rPr lang="en-US" altLang="zh-CN" sz="2800" dirty="0">
                <a:solidFill>
                  <a:sysClr val="windowText" lastClr="000000"/>
                </a:solidFill>
                <a:latin typeface="微软雅黑" pitchFamily="34" charset="-122"/>
              </a:rPr>
              <a:t>S[</a:t>
            </a:r>
            <a:r>
              <a:rPr lang="en-US" altLang="zh-CN" sz="2800" dirty="0" err="1">
                <a:solidFill>
                  <a:sysClr val="windowText" lastClr="000000"/>
                </a:solidFill>
                <a:latin typeface="微软雅黑" pitchFamily="34" charset="-122"/>
              </a:rPr>
              <a:t>l:r</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从第</a:t>
            </a:r>
            <a:r>
              <a:rPr lang="en-US" altLang="zh-CN" sz="2800" dirty="0">
                <a:solidFill>
                  <a:sysClr val="windowText" lastClr="000000"/>
                </a:solidFill>
                <a:latin typeface="微软雅黑" pitchFamily="34" charset="-122"/>
              </a:rPr>
              <a:t>l</a:t>
            </a:r>
            <a:r>
              <a:rPr lang="zh-CN" altLang="en-US" sz="2800" dirty="0">
                <a:solidFill>
                  <a:sysClr val="windowText" lastClr="000000"/>
                </a:solidFill>
                <a:latin typeface="微软雅黑" pitchFamily="34" charset="-122"/>
              </a:rPr>
              <a:t>个字符到第</a:t>
            </a:r>
            <a:r>
              <a:rPr lang="en-US" altLang="zh-CN" sz="2800" dirty="0">
                <a:solidFill>
                  <a:sysClr val="windowText" lastClr="000000"/>
                </a:solidFill>
                <a:latin typeface="微软雅黑" pitchFamily="34" charset="-122"/>
              </a:rPr>
              <a:t>r</a:t>
            </a:r>
            <a:r>
              <a:rPr lang="zh-CN" altLang="en-US" sz="2800" dirty="0">
                <a:solidFill>
                  <a:sysClr val="windowText" lastClr="000000"/>
                </a:solidFill>
                <a:latin typeface="微软雅黑" pitchFamily="34" charset="-122"/>
              </a:rPr>
              <a:t>个字符形成的子串。</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首先</a:t>
            </a:r>
            <a:r>
              <a:rPr lang="en-US" altLang="zh-CN" sz="2800" dirty="0">
                <a:solidFill>
                  <a:sysClr val="windowText" lastClr="000000"/>
                </a:solidFill>
                <a:latin typeface="微软雅黑" pitchFamily="34" charset="-122"/>
              </a:rPr>
              <a:t>S[1:1]</a:t>
            </a:r>
            <a:r>
              <a:rPr lang="zh-CN" altLang="en-US" sz="2800" dirty="0">
                <a:solidFill>
                  <a:sysClr val="windowText" lastClr="000000"/>
                </a:solidFill>
                <a:latin typeface="微软雅黑" pitchFamily="34" charset="-122"/>
              </a:rPr>
              <a:t>的</a:t>
            </a:r>
            <a:r>
              <a:rPr lang="en-US" altLang="zh-CN" sz="2800" dirty="0" err="1">
                <a:solidFill>
                  <a:sysClr val="windowText" lastClr="000000"/>
                </a:solidFill>
                <a:latin typeface="微软雅黑" pitchFamily="34" charset="-122"/>
              </a:rPr>
              <a:t>Lborder</a:t>
            </a:r>
            <a:r>
              <a:rPr lang="zh-CN" altLang="en-US" sz="2800" dirty="0">
                <a:solidFill>
                  <a:sysClr val="windowText" lastClr="000000"/>
                </a:solidFill>
                <a:latin typeface="微软雅黑" pitchFamily="34" charset="-122"/>
              </a:rPr>
              <a:t>是</a:t>
            </a:r>
            <a:r>
              <a:rPr lang="en-US" altLang="zh-CN" sz="2800" dirty="0">
                <a:solidFill>
                  <a:sysClr val="windowText" lastClr="000000"/>
                </a:solidFill>
                <a:latin typeface="微软雅黑" pitchFamily="34" charset="-122"/>
              </a:rPr>
              <a:t>0</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a:p>
            <a:pPr>
              <a:lnSpc>
                <a:spcPct val="130000"/>
              </a:lnSpc>
            </a:pPr>
            <a:r>
              <a:rPr lang="zh-CN" altLang="en-US" sz="2800" dirty="0">
                <a:solidFill>
                  <a:sysClr val="windowText" lastClr="000000"/>
                </a:solidFill>
                <a:latin typeface="微软雅黑" pitchFamily="34" charset="-122"/>
              </a:rPr>
              <a:t>从</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=2,…,n</a:t>
            </a:r>
            <a:r>
              <a:rPr lang="zh-CN" altLang="en-US" sz="2800" dirty="0">
                <a:solidFill>
                  <a:sysClr val="windowText" lastClr="000000"/>
                </a:solidFill>
                <a:latin typeface="微软雅黑" pitchFamily="34" charset="-122"/>
              </a:rPr>
              <a:t>，假设已经求除了</a:t>
            </a:r>
            <a:r>
              <a:rPr lang="en-US" altLang="zh-CN" sz="2800" dirty="0">
                <a:solidFill>
                  <a:sysClr val="windowText" lastClr="000000"/>
                </a:solidFill>
                <a:latin typeface="微软雅黑" pitchFamily="34" charset="-122"/>
              </a:rPr>
              <a:t>S[1:1],…,S[1</a:t>
            </a:r>
            <a:r>
              <a:rPr lang="en-US" altLang="zh-CN" sz="2800" dirty="0">
                <a:solidFill>
                  <a:sysClr val="windowText" lastClr="000000"/>
                </a:solidFill>
                <a:latin typeface="微软雅黑" pitchFamily="34" charset="-122"/>
                <a:sym typeface="Wingdings" panose="05000000000000000000" pitchFamily="2" charset="2"/>
              </a:rPr>
              <a:t>:(i-1)]</a:t>
            </a:r>
            <a:r>
              <a:rPr lang="zh-CN" altLang="en-US" sz="2800" dirty="0">
                <a:solidFill>
                  <a:sysClr val="windowText" lastClr="000000"/>
                </a:solidFill>
                <a:latin typeface="微软雅黑" pitchFamily="34" charset="-122"/>
                <a:sym typeface="Wingdings" panose="05000000000000000000" pitchFamily="2" charset="2"/>
              </a:rPr>
              <a:t>的</a:t>
            </a:r>
            <a:r>
              <a:rPr lang="en-US" altLang="zh-CN" sz="2800" dirty="0" err="1">
                <a:solidFill>
                  <a:sysClr val="windowText" lastClr="000000"/>
                </a:solidFill>
                <a:latin typeface="微软雅黑" pitchFamily="34" charset="-122"/>
                <a:sym typeface="Wingdings" panose="05000000000000000000" pitchFamily="2" charset="2"/>
              </a:rPr>
              <a:t>Lborder</a:t>
            </a:r>
            <a:r>
              <a:rPr lang="zh-CN" altLang="en-US" sz="2800" dirty="0">
                <a:solidFill>
                  <a:sysClr val="windowText" lastClr="000000"/>
                </a:solidFill>
                <a:latin typeface="微软雅黑" pitchFamily="34" charset="-122"/>
                <a:sym typeface="Wingdings" panose="05000000000000000000" pitchFamily="2" charset="2"/>
              </a:rPr>
              <a:t>，现在要求</a:t>
            </a:r>
            <a:r>
              <a:rPr lang="en-US" altLang="zh-CN" sz="2800" dirty="0">
                <a:solidFill>
                  <a:sysClr val="windowText" lastClr="000000"/>
                </a:solidFill>
                <a:latin typeface="微软雅黑" pitchFamily="34" charset="-122"/>
                <a:sym typeface="Wingdings" panose="05000000000000000000" pitchFamily="2" charset="2"/>
              </a:rPr>
              <a:t>S[1:i]</a:t>
            </a:r>
            <a:r>
              <a:rPr lang="zh-CN" altLang="en-US" sz="2800" dirty="0">
                <a:solidFill>
                  <a:sysClr val="windowText" lastClr="000000"/>
                </a:solidFill>
                <a:latin typeface="微软雅黑" pitchFamily="34" charset="-122"/>
                <a:sym typeface="Wingdings" panose="05000000000000000000" pitchFamily="2" charset="2"/>
              </a:rPr>
              <a:t>的</a:t>
            </a:r>
            <a:r>
              <a:rPr lang="en-US" altLang="zh-CN" sz="2800" dirty="0" err="1">
                <a:solidFill>
                  <a:sysClr val="windowText" lastClr="000000"/>
                </a:solidFill>
                <a:latin typeface="微软雅黑" pitchFamily="34" charset="-122"/>
                <a:sym typeface="Wingdings" panose="05000000000000000000" pitchFamily="2" charset="2"/>
              </a:rPr>
              <a:t>Lborder</a:t>
            </a:r>
            <a:r>
              <a:rPr lang="zh-CN" altLang="en-US" sz="2800" dirty="0">
                <a:solidFill>
                  <a:sysClr val="windowText" lastClr="000000"/>
                </a:solidFill>
                <a:latin typeface="微软雅黑" pitchFamily="34" charset="-122"/>
                <a:sym typeface="Wingdings" panose="05000000000000000000" pitchFamily="2" charset="2"/>
              </a:rPr>
              <a:t>，根据刚才的讨论，只要枚举</a:t>
            </a:r>
            <a:r>
              <a:rPr lang="en-US" altLang="zh-CN" sz="2800" dirty="0">
                <a:solidFill>
                  <a:sysClr val="windowText" lastClr="000000"/>
                </a:solidFill>
                <a:latin typeface="微软雅黑" pitchFamily="34" charset="-122"/>
                <a:sym typeface="Wingdings" panose="05000000000000000000" pitchFamily="2" charset="2"/>
              </a:rPr>
              <a:t>S[1:(i-1)]</a:t>
            </a:r>
            <a:r>
              <a:rPr lang="zh-CN" altLang="en-US" sz="2800" dirty="0">
                <a:solidFill>
                  <a:sysClr val="windowText" lastClr="000000"/>
                </a:solidFill>
                <a:latin typeface="微软雅黑" pitchFamily="34" charset="-122"/>
                <a:sym typeface="Wingdings" panose="05000000000000000000" pitchFamily="2" charset="2"/>
              </a:rPr>
              <a:t>的</a:t>
            </a:r>
            <a:r>
              <a:rPr lang="en-US" altLang="zh-CN" sz="2800" dirty="0">
                <a:solidFill>
                  <a:sysClr val="windowText" lastClr="000000"/>
                </a:solidFill>
                <a:latin typeface="微软雅黑" pitchFamily="34" charset="-122"/>
                <a:sym typeface="Wingdings" panose="05000000000000000000" pitchFamily="2" charset="2"/>
              </a:rPr>
              <a:t>border</a:t>
            </a:r>
            <a:r>
              <a:rPr lang="zh-CN" altLang="en-US" sz="2800" dirty="0">
                <a:solidFill>
                  <a:sysClr val="windowText" lastClr="000000"/>
                </a:solidFill>
                <a:latin typeface="微软雅黑" pitchFamily="34" charset="-122"/>
                <a:sym typeface="Wingdings" panose="05000000000000000000" pitchFamily="2" charset="2"/>
              </a:rPr>
              <a:t>即可，即令</a:t>
            </a:r>
            <a:r>
              <a:rPr lang="en-US" altLang="zh-CN" sz="2800" dirty="0">
                <a:solidFill>
                  <a:sysClr val="windowText" lastClr="000000"/>
                </a:solidFill>
                <a:latin typeface="微软雅黑" pitchFamily="34" charset="-122"/>
                <a:sym typeface="Wingdings" panose="05000000000000000000" pitchFamily="2" charset="2"/>
              </a:rPr>
              <a:t>j=</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[i-1]</a:t>
            </a:r>
            <a:r>
              <a:rPr lang="zh-CN" altLang="en-US" sz="2800" dirty="0">
                <a:solidFill>
                  <a:sysClr val="windowText" lastClr="000000"/>
                </a:solidFill>
                <a:latin typeface="微软雅黑" pitchFamily="34" charset="-122"/>
                <a:sym typeface="Wingdings" panose="05000000000000000000" pitchFamily="2" charset="2"/>
              </a:rPr>
              <a:t>，然后不停的令</a:t>
            </a:r>
            <a:r>
              <a:rPr lang="en-US" altLang="zh-CN" sz="2800" dirty="0">
                <a:solidFill>
                  <a:sysClr val="windowText" lastClr="000000"/>
                </a:solidFill>
                <a:latin typeface="微软雅黑" pitchFamily="34" charset="-122"/>
                <a:sym typeface="Wingdings" panose="05000000000000000000" pitchFamily="2" charset="2"/>
              </a:rPr>
              <a:t>j=</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[j]</a:t>
            </a:r>
            <a:r>
              <a:rPr lang="zh-CN" altLang="en-US" sz="2800" dirty="0">
                <a:solidFill>
                  <a:sysClr val="windowText" lastClr="000000"/>
                </a:solidFill>
                <a:latin typeface="微软雅黑" pitchFamily="34" charset="-122"/>
                <a:sym typeface="Wingdings" panose="05000000000000000000" pitchFamily="2" charset="2"/>
              </a:rPr>
              <a:t>，直到</a:t>
            </a:r>
            <a:r>
              <a:rPr lang="en-US" altLang="zh-CN" sz="2800" dirty="0">
                <a:solidFill>
                  <a:sysClr val="windowText" lastClr="000000"/>
                </a:solidFill>
                <a:latin typeface="微软雅黑" pitchFamily="34" charset="-122"/>
                <a:sym typeface="Wingdings" panose="05000000000000000000" pitchFamily="2" charset="2"/>
              </a:rPr>
              <a:t>j=0</a:t>
            </a:r>
            <a:r>
              <a:rPr lang="zh-CN" altLang="en-US" sz="2800" dirty="0">
                <a:solidFill>
                  <a:sysClr val="windowText" lastClr="000000"/>
                </a:solidFill>
                <a:latin typeface="微软雅黑" pitchFamily="34" charset="-122"/>
                <a:sym typeface="Wingdings" panose="05000000000000000000" pitchFamily="2" charset="2"/>
              </a:rPr>
              <a:t>或者</a:t>
            </a:r>
            <a:r>
              <a:rPr lang="en-US" altLang="zh-CN" sz="2800" dirty="0">
                <a:solidFill>
                  <a:sysClr val="windowText" lastClr="000000"/>
                </a:solidFill>
                <a:latin typeface="微软雅黑" pitchFamily="34" charset="-122"/>
                <a:sym typeface="Wingdings" panose="05000000000000000000" pitchFamily="2" charset="2"/>
              </a:rPr>
              <a:t>S[j+1]==S[</a:t>
            </a:r>
            <a:r>
              <a:rPr lang="en-US" altLang="zh-CN" sz="2800" dirty="0" err="1">
                <a:solidFill>
                  <a:sysClr val="windowText" lastClr="000000"/>
                </a:solidFill>
                <a:latin typeface="微软雅黑" pitchFamily="34" charset="-122"/>
                <a:sym typeface="Wingdings" panose="05000000000000000000" pitchFamily="2" charset="2"/>
              </a:rPr>
              <a:t>i</a:t>
            </a:r>
            <a:r>
              <a:rPr lang="en-US" altLang="zh-CN" sz="2800" dirty="0">
                <a:solidFill>
                  <a:sysClr val="windowText" lastClr="000000"/>
                </a:solidFill>
                <a:latin typeface="微软雅黑" pitchFamily="34" charset="-122"/>
                <a:sym typeface="Wingdings" panose="05000000000000000000" pitchFamily="2" charset="2"/>
              </a:rPr>
              <a:t>]</a:t>
            </a:r>
            <a:r>
              <a:rPr lang="zh-CN" altLang="en-US" sz="2800" dirty="0">
                <a:solidFill>
                  <a:sysClr val="windowText" lastClr="000000"/>
                </a:solidFill>
                <a:latin typeface="微软雅黑" pitchFamily="34" charset="-122"/>
                <a:sym typeface="Wingdings" panose="05000000000000000000" pitchFamily="2" charset="2"/>
              </a:rPr>
              <a:t>为止。</a:t>
            </a:r>
            <a:endParaRPr lang="en-US" altLang="zh-CN" sz="2800" dirty="0">
              <a:solidFill>
                <a:sysClr val="windowText" lastClr="000000"/>
              </a:solidFill>
              <a:latin typeface="微软雅黑" pitchFamily="34" charset="-122"/>
              <a:sym typeface="Wingdings" panose="05000000000000000000" pitchFamily="2" charset="2"/>
            </a:endParaRPr>
          </a:p>
          <a:p>
            <a:pPr>
              <a:lnSpc>
                <a:spcPct val="130000"/>
              </a:lnSpc>
            </a:pPr>
            <a:endParaRPr lang="en-US" altLang="zh-CN" sz="2800" dirty="0">
              <a:solidFill>
                <a:sysClr val="windowText" lastClr="000000"/>
              </a:solidFill>
              <a:latin typeface="微软雅黑" pitchFamily="34" charset="-122"/>
              <a:sym typeface="Wingdings" panose="05000000000000000000" pitchFamily="2" charset="2"/>
            </a:endParaRPr>
          </a:p>
          <a:p>
            <a:pPr>
              <a:lnSpc>
                <a:spcPct val="130000"/>
              </a:lnSpc>
            </a:pPr>
            <a:r>
              <a:rPr lang="zh-CN" altLang="en-US" sz="2800" dirty="0">
                <a:solidFill>
                  <a:sysClr val="windowText" lastClr="000000"/>
                </a:solidFill>
                <a:latin typeface="微软雅黑" pitchFamily="34" charset="-122"/>
                <a:sym typeface="Wingdings" panose="05000000000000000000" pitchFamily="2" charset="2"/>
              </a:rPr>
              <a:t>显然</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a:t>
            </a:r>
            <a:r>
              <a:rPr lang="en-US" altLang="zh-CN" sz="2800" dirty="0" err="1">
                <a:solidFill>
                  <a:sysClr val="windowText" lastClr="000000"/>
                </a:solidFill>
                <a:latin typeface="微软雅黑" pitchFamily="34" charset="-122"/>
                <a:sym typeface="Wingdings" panose="05000000000000000000" pitchFamily="2" charset="2"/>
              </a:rPr>
              <a:t>i</a:t>
            </a:r>
            <a:r>
              <a:rPr lang="en-US" altLang="zh-CN" sz="2800" dirty="0">
                <a:solidFill>
                  <a:sysClr val="windowText" lastClr="000000"/>
                </a:solidFill>
                <a:latin typeface="微软雅黑" pitchFamily="34" charset="-122"/>
                <a:sym typeface="Wingdings" panose="05000000000000000000" pitchFamily="2" charset="2"/>
              </a:rPr>
              <a:t>]&lt;=</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[i-1]+1</a:t>
            </a:r>
            <a:r>
              <a:rPr lang="zh-CN" altLang="en-US" sz="2800" dirty="0">
                <a:solidFill>
                  <a:sysClr val="windowText" lastClr="000000"/>
                </a:solidFill>
                <a:latin typeface="微软雅黑" pitchFamily="34" charset="-122"/>
                <a:sym typeface="Wingdings" panose="05000000000000000000" pitchFamily="2" charset="2"/>
              </a:rPr>
              <a:t>，而每一轮</a:t>
            </a:r>
            <a:r>
              <a:rPr lang="en-US" altLang="zh-CN" sz="2800" dirty="0">
                <a:solidFill>
                  <a:sysClr val="windowText" lastClr="000000"/>
                </a:solidFill>
                <a:latin typeface="微软雅黑" pitchFamily="34" charset="-122"/>
                <a:sym typeface="Wingdings" panose="05000000000000000000" pitchFamily="2" charset="2"/>
              </a:rPr>
              <a:t>j</a:t>
            </a:r>
            <a:r>
              <a:rPr lang="zh-CN" altLang="en-US" sz="2800" dirty="0">
                <a:solidFill>
                  <a:sysClr val="windowText" lastClr="000000"/>
                </a:solidFill>
                <a:latin typeface="微软雅黑" pitchFamily="34" charset="-122"/>
                <a:sym typeface="Wingdings" panose="05000000000000000000" pitchFamily="2" charset="2"/>
              </a:rPr>
              <a:t>跳跃次数不超过</a:t>
            </a:r>
            <a:r>
              <a:rPr lang="en-US" altLang="zh-CN" sz="2800" dirty="0">
                <a:solidFill>
                  <a:sysClr val="windowText" lastClr="000000"/>
                </a:solidFill>
                <a:latin typeface="微软雅黑" pitchFamily="34" charset="-122"/>
                <a:sym typeface="Wingdings" panose="05000000000000000000" pitchFamily="2" charset="2"/>
              </a:rPr>
              <a:t>|</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a:t>
            </a:r>
            <a:r>
              <a:rPr lang="en-US" altLang="zh-CN" sz="2800" dirty="0" err="1">
                <a:solidFill>
                  <a:sysClr val="windowText" lastClr="000000"/>
                </a:solidFill>
                <a:latin typeface="微软雅黑" pitchFamily="34" charset="-122"/>
                <a:sym typeface="Wingdings" panose="05000000000000000000" pitchFamily="2" charset="2"/>
              </a:rPr>
              <a:t>i</a:t>
            </a:r>
            <a:r>
              <a:rPr lang="en-US" altLang="zh-CN" sz="2800" dirty="0">
                <a:solidFill>
                  <a:sysClr val="windowText" lastClr="000000"/>
                </a:solidFill>
                <a:latin typeface="微软雅黑" pitchFamily="34" charset="-122"/>
                <a:sym typeface="Wingdings" panose="05000000000000000000" pitchFamily="2" charset="2"/>
              </a:rPr>
              <a:t>]-</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[i-1]|</a:t>
            </a:r>
            <a:r>
              <a:rPr lang="zh-CN" altLang="en-US" sz="2800" dirty="0">
                <a:solidFill>
                  <a:sysClr val="windowText" lastClr="000000"/>
                </a:solidFill>
                <a:latin typeface="微软雅黑" pitchFamily="34" charset="-122"/>
                <a:sym typeface="Wingdings" panose="05000000000000000000" pitchFamily="2" charset="2"/>
              </a:rPr>
              <a:t>，由于总有</a:t>
            </a:r>
            <a:r>
              <a:rPr lang="en-US" altLang="zh-CN" sz="2800" dirty="0" err="1">
                <a:solidFill>
                  <a:sysClr val="windowText" lastClr="000000"/>
                </a:solidFill>
                <a:latin typeface="微软雅黑" pitchFamily="34" charset="-122"/>
                <a:sym typeface="Wingdings" panose="05000000000000000000" pitchFamily="2" charset="2"/>
              </a:rPr>
              <a:t>Lborder</a:t>
            </a:r>
            <a:r>
              <a:rPr lang="en-US" altLang="zh-CN" sz="2800" dirty="0">
                <a:solidFill>
                  <a:sysClr val="windowText" lastClr="000000"/>
                </a:solidFill>
                <a:latin typeface="微软雅黑" pitchFamily="34" charset="-122"/>
                <a:sym typeface="Wingdings" panose="05000000000000000000" pitchFamily="2" charset="2"/>
              </a:rPr>
              <a:t>[</a:t>
            </a:r>
            <a:r>
              <a:rPr lang="en-US" altLang="zh-CN" sz="2800" dirty="0" err="1">
                <a:solidFill>
                  <a:sysClr val="windowText" lastClr="000000"/>
                </a:solidFill>
                <a:latin typeface="微软雅黑" pitchFamily="34" charset="-122"/>
                <a:sym typeface="Wingdings" panose="05000000000000000000" pitchFamily="2" charset="2"/>
              </a:rPr>
              <a:t>i</a:t>
            </a:r>
            <a:r>
              <a:rPr lang="en-US" altLang="zh-CN" sz="2800" dirty="0">
                <a:solidFill>
                  <a:sysClr val="windowText" lastClr="000000"/>
                </a:solidFill>
                <a:latin typeface="微软雅黑" pitchFamily="34" charset="-122"/>
                <a:sym typeface="Wingdings" panose="05000000000000000000" pitchFamily="2" charset="2"/>
              </a:rPr>
              <a:t>]&gt;=0</a:t>
            </a:r>
            <a:r>
              <a:rPr lang="zh-CN" altLang="en-US" sz="2800" dirty="0">
                <a:solidFill>
                  <a:sysClr val="windowText" lastClr="000000"/>
                </a:solidFill>
                <a:latin typeface="微软雅黑" pitchFamily="34" charset="-122"/>
                <a:sym typeface="Wingdings" panose="05000000000000000000" pitchFamily="2" charset="2"/>
              </a:rPr>
              <a:t>，所以</a:t>
            </a:r>
            <a:r>
              <a:rPr lang="en-US" altLang="zh-CN" sz="2800" dirty="0" err="1">
                <a:solidFill>
                  <a:sysClr val="windowText" lastClr="000000"/>
                </a:solidFill>
                <a:latin typeface="微软雅黑" pitchFamily="34" charset="-122"/>
                <a:sym typeface="Wingdings" panose="05000000000000000000" pitchFamily="2" charset="2"/>
              </a:rPr>
              <a:t>Lborder</a:t>
            </a:r>
            <a:r>
              <a:rPr lang="zh-CN" altLang="en-US" sz="2800" dirty="0">
                <a:solidFill>
                  <a:sysClr val="windowText" lastClr="000000"/>
                </a:solidFill>
                <a:latin typeface="微软雅黑" pitchFamily="34" charset="-122"/>
                <a:sym typeface="Wingdings" panose="05000000000000000000" pitchFamily="2" charset="2"/>
              </a:rPr>
              <a:t>变小的幅度之和不会超过变大的幅度之和，而变大的幅度之和显然是</a:t>
            </a:r>
            <a:r>
              <a:rPr lang="en-US" altLang="zh-CN" sz="2800" dirty="0">
                <a:solidFill>
                  <a:sysClr val="windowText" lastClr="000000"/>
                </a:solidFill>
                <a:latin typeface="微软雅黑" pitchFamily="34" charset="-122"/>
                <a:sym typeface="Wingdings" panose="05000000000000000000" pitchFamily="2" charset="2"/>
              </a:rPr>
              <a:t>O(n)</a:t>
            </a:r>
            <a:r>
              <a:rPr lang="zh-CN" altLang="en-US" sz="2800" dirty="0">
                <a:solidFill>
                  <a:sysClr val="windowText" lastClr="000000"/>
                </a:solidFill>
                <a:latin typeface="微软雅黑" pitchFamily="34" charset="-122"/>
                <a:sym typeface="Wingdings" panose="05000000000000000000" pitchFamily="2" charset="2"/>
              </a:rPr>
              <a:t>的，因此复杂度线性。</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2717411" cy="461665"/>
          </a:xfrm>
          <a:prstGeom prst="rect">
            <a:avLst/>
          </a:prstGeom>
          <a:noFill/>
        </p:spPr>
        <p:txBody>
          <a:bodyPr wrap="none" rtlCol="0">
            <a:spAutoFit/>
          </a:bodyPr>
          <a:lstStyle/>
          <a:p>
            <a:r>
              <a:rPr lang="zh-CN" altLang="en-US" sz="2400" b="1" dirty="0">
                <a:solidFill>
                  <a:schemeClr val="tx1">
                    <a:lumMod val="85000"/>
                    <a:lumOff val="15000"/>
                  </a:schemeClr>
                </a:solidFill>
                <a:latin typeface="+mn-ea"/>
              </a:rPr>
              <a:t>详细做法和复杂度</a:t>
            </a:r>
          </a:p>
        </p:txBody>
      </p:sp>
    </p:spTree>
    <p:extLst>
      <p:ext uri="{BB962C8B-B14F-4D97-AF65-F5344CB8AC3E}">
        <p14:creationId xmlns:p14="http://schemas.microsoft.com/office/powerpoint/2010/main" val="275227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p:cNvSpPr>
            <a:spLocks noChangeArrowheads="1"/>
          </p:cNvSpPr>
          <p:nvPr/>
        </p:nvSpPr>
        <p:spPr bwMode="auto">
          <a:xfrm>
            <a:off x="815643" y="1004047"/>
            <a:ext cx="10747707" cy="1147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nSpc>
                <a:spcPct val="130000"/>
              </a:lnSpc>
            </a:pPr>
            <a:r>
              <a:rPr lang="zh-CN" altLang="en-US" sz="2800" dirty="0">
                <a:solidFill>
                  <a:sysClr val="windowText" lastClr="000000"/>
                </a:solidFill>
                <a:latin typeface="微软雅黑" pitchFamily="34" charset="-122"/>
              </a:rPr>
              <a:t>给一个字符串</a:t>
            </a:r>
            <a:r>
              <a:rPr lang="en-US" altLang="zh-CN" sz="2800" dirty="0">
                <a:solidFill>
                  <a:sysClr val="windowText" lastClr="000000"/>
                </a:solidFill>
                <a:latin typeface="微软雅黑" pitchFamily="34" charset="-122"/>
              </a:rPr>
              <a:t>S</a:t>
            </a:r>
            <a:r>
              <a:rPr lang="zh-CN" altLang="en-US" sz="2800" dirty="0">
                <a:solidFill>
                  <a:sysClr val="windowText" lastClr="000000"/>
                </a:solidFill>
                <a:latin typeface="微软雅黑" pitchFamily="34" charset="-122"/>
              </a:rPr>
              <a:t>，对每个前缀</a:t>
            </a:r>
            <a:r>
              <a:rPr lang="en-US" altLang="zh-CN" sz="2800" dirty="0">
                <a:solidFill>
                  <a:sysClr val="windowText" lastClr="000000"/>
                </a:solidFill>
                <a:latin typeface="微软雅黑" pitchFamily="34" charset="-122"/>
              </a:rPr>
              <a:t>S[1:i]</a:t>
            </a:r>
            <a:r>
              <a:rPr lang="zh-CN" altLang="en-US" sz="2800" dirty="0">
                <a:solidFill>
                  <a:sysClr val="windowText" lastClr="000000"/>
                </a:solidFill>
                <a:latin typeface="微软雅黑" pitchFamily="34" charset="-122"/>
              </a:rPr>
              <a:t>求</a:t>
            </a:r>
            <a:r>
              <a:rPr lang="en-US" altLang="zh-CN" sz="2800" dirty="0" err="1">
                <a:solidFill>
                  <a:sysClr val="windowText" lastClr="000000"/>
                </a:solidFill>
                <a:latin typeface="微软雅黑" pitchFamily="34" charset="-122"/>
              </a:rPr>
              <a:t>qwq</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，其中</a:t>
            </a:r>
            <a:r>
              <a:rPr lang="en-US" altLang="zh-CN" sz="2800" dirty="0" err="1">
                <a:solidFill>
                  <a:sysClr val="windowText" lastClr="000000"/>
                </a:solidFill>
                <a:latin typeface="微软雅黑" pitchFamily="34" charset="-122"/>
              </a:rPr>
              <a:t>qwq</a:t>
            </a:r>
            <a:r>
              <a:rPr lang="en-US" altLang="zh-CN" sz="2800" dirty="0">
                <a:solidFill>
                  <a:sysClr val="windowText" lastClr="000000"/>
                </a:solidFill>
                <a:latin typeface="微软雅黑" pitchFamily="34" charset="-122"/>
              </a:rPr>
              <a:t>[</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a:t>
            </a:r>
            <a:r>
              <a:rPr lang="zh-CN" altLang="en-US" sz="2800" dirty="0">
                <a:solidFill>
                  <a:sysClr val="windowText" lastClr="000000"/>
                </a:solidFill>
                <a:latin typeface="微软雅黑" pitchFamily="34" charset="-122"/>
              </a:rPr>
              <a:t>表示</a:t>
            </a:r>
            <a:r>
              <a:rPr lang="en-US" altLang="zh-CN" sz="2800" dirty="0">
                <a:solidFill>
                  <a:sysClr val="windowText" lastClr="000000"/>
                </a:solidFill>
                <a:latin typeface="微软雅黑" pitchFamily="34" charset="-122"/>
              </a:rPr>
              <a:t>S[1:i]</a:t>
            </a:r>
            <a:r>
              <a:rPr lang="zh-CN" altLang="en-US" sz="2800" dirty="0">
                <a:solidFill>
                  <a:sysClr val="windowText" lastClr="000000"/>
                </a:solidFill>
                <a:latin typeface="微软雅黑" pitchFamily="34" charset="-122"/>
              </a:rPr>
              <a:t>的最长的长度不超过</a:t>
            </a:r>
            <a:r>
              <a:rPr lang="en-US" altLang="zh-CN" sz="2800" dirty="0" err="1">
                <a:solidFill>
                  <a:sysClr val="windowText" lastClr="000000"/>
                </a:solidFill>
                <a:latin typeface="微软雅黑" pitchFamily="34" charset="-122"/>
              </a:rPr>
              <a:t>i</a:t>
            </a:r>
            <a:r>
              <a:rPr lang="en-US" altLang="zh-CN" sz="2800" dirty="0">
                <a:solidFill>
                  <a:sysClr val="windowText" lastClr="000000"/>
                </a:solidFill>
                <a:latin typeface="微软雅黑" pitchFamily="34" charset="-122"/>
              </a:rPr>
              <a:t>/2</a:t>
            </a:r>
            <a:r>
              <a:rPr lang="zh-CN" altLang="en-US" sz="2800" dirty="0">
                <a:solidFill>
                  <a:sysClr val="windowText" lastClr="000000"/>
                </a:solidFill>
                <a:latin typeface="微软雅黑" pitchFamily="34" charset="-122"/>
              </a:rPr>
              <a:t>的</a:t>
            </a:r>
            <a:r>
              <a:rPr lang="en-US" altLang="zh-CN" sz="2800" dirty="0">
                <a:solidFill>
                  <a:sysClr val="windowText" lastClr="000000"/>
                </a:solidFill>
                <a:latin typeface="微软雅黑" pitchFamily="34" charset="-122"/>
              </a:rPr>
              <a:t>border</a:t>
            </a:r>
            <a:r>
              <a:rPr lang="zh-CN" altLang="en-US" sz="2800" dirty="0">
                <a:solidFill>
                  <a:sysClr val="windowText" lastClr="000000"/>
                </a:solidFill>
                <a:latin typeface="微软雅黑" pitchFamily="34" charset="-122"/>
              </a:rPr>
              <a:t>的长度，</a:t>
            </a:r>
            <a:r>
              <a:rPr lang="en-US" altLang="zh-CN" sz="2800" dirty="0">
                <a:solidFill>
                  <a:sysClr val="windowText" lastClr="000000"/>
                </a:solidFill>
                <a:latin typeface="微软雅黑" pitchFamily="34" charset="-122"/>
              </a:rPr>
              <a:t>|S|&lt;=1e6</a:t>
            </a:r>
            <a:r>
              <a:rPr lang="zh-CN" altLang="en-US" sz="2800" dirty="0">
                <a:solidFill>
                  <a:sysClr val="windowText" lastClr="000000"/>
                </a:solidFill>
                <a:latin typeface="微软雅黑" pitchFamily="34" charset="-122"/>
              </a:rPr>
              <a:t>。</a:t>
            </a:r>
            <a:endParaRPr lang="en-US" altLang="zh-CN" sz="2800" dirty="0">
              <a:solidFill>
                <a:sysClr val="windowText" lastClr="000000"/>
              </a:solidFill>
              <a:latin typeface="微软雅黑" pitchFamily="34" charset="-122"/>
            </a:endParaRPr>
          </a:p>
        </p:txBody>
      </p:sp>
      <p:sp>
        <p:nvSpPr>
          <p:cNvPr id="24" name="文本框 23">
            <a:extLst>
              <a:ext uri="{FF2B5EF4-FFF2-40B4-BE49-F238E27FC236}">
                <a16:creationId xmlns:a16="http://schemas.microsoft.com/office/drawing/2014/main" id="{F8A02843-A2AD-42DD-9B0C-3EB9AB86A4E9}"/>
              </a:ext>
            </a:extLst>
          </p:cNvPr>
          <p:cNvSpPr txBox="1"/>
          <p:nvPr/>
        </p:nvSpPr>
        <p:spPr>
          <a:xfrm>
            <a:off x="987093" y="393651"/>
            <a:ext cx="755335" cy="461665"/>
          </a:xfrm>
          <a:prstGeom prst="rect">
            <a:avLst/>
          </a:prstGeom>
          <a:noFill/>
        </p:spPr>
        <p:txBody>
          <a:bodyPr wrap="none" rtlCol="0">
            <a:spAutoFit/>
          </a:bodyPr>
          <a:lstStyle/>
          <a:p>
            <a:r>
              <a:rPr lang="en-US" altLang="zh-CN" sz="2400" b="1" dirty="0">
                <a:solidFill>
                  <a:schemeClr val="tx1">
                    <a:lumMod val="85000"/>
                    <a:lumOff val="15000"/>
                  </a:schemeClr>
                </a:solidFill>
                <a:latin typeface="+mn-ea"/>
              </a:rPr>
              <a:t>Eg1</a:t>
            </a:r>
            <a:endParaRPr lang="zh-CN" altLang="en-US" sz="2400" b="1" dirty="0">
              <a:solidFill>
                <a:schemeClr val="tx1">
                  <a:lumMod val="85000"/>
                  <a:lumOff val="15000"/>
                </a:schemeClr>
              </a:solidFill>
              <a:latin typeface="+mn-ea"/>
            </a:endParaRPr>
          </a:p>
        </p:txBody>
      </p:sp>
    </p:spTree>
    <p:extLst>
      <p:ext uri="{BB962C8B-B14F-4D97-AF65-F5344CB8AC3E}">
        <p14:creationId xmlns:p14="http://schemas.microsoft.com/office/powerpoint/2010/main" val="1811053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3730</TotalTime>
  <Words>10338</Words>
  <Application>Microsoft Office PowerPoint</Application>
  <PresentationFormat>宽屏</PresentationFormat>
  <Paragraphs>603</Paragraphs>
  <Slides>60</Slides>
  <Notes>53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60</vt:i4>
      </vt:variant>
    </vt:vector>
  </HeadingPairs>
  <TitlesOfParts>
    <vt:vector size="66" baseType="lpstr">
      <vt:lpstr>等线</vt:lpstr>
      <vt:lpstr>微软雅黑</vt:lpstr>
      <vt:lpstr>Arial</vt:lpstr>
      <vt:lpstr>Open Sans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信纸Archer</dc:creator>
  <cp:lastModifiedBy>chi kevin</cp:lastModifiedBy>
  <cp:revision>924</cp:revision>
  <dcterms:created xsi:type="dcterms:W3CDTF">2019-05-10T06:39:25Z</dcterms:created>
  <dcterms:modified xsi:type="dcterms:W3CDTF">2021-07-20T03:41:34Z</dcterms:modified>
</cp:coreProperties>
</file>