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3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60" r:id="rId2"/>
    <p:sldId id="330" r:id="rId3"/>
    <p:sldId id="573" r:id="rId4"/>
    <p:sldId id="574" r:id="rId5"/>
    <p:sldId id="572" r:id="rId6"/>
    <p:sldId id="265" r:id="rId7"/>
    <p:sldId id="575" r:id="rId8"/>
    <p:sldId id="576" r:id="rId9"/>
    <p:sldId id="293" r:id="rId10"/>
    <p:sldId id="294" r:id="rId11"/>
    <p:sldId id="290" r:id="rId12"/>
    <p:sldId id="579" r:id="rId13"/>
    <p:sldId id="297" r:id="rId14"/>
    <p:sldId id="580" r:id="rId15"/>
    <p:sldId id="298" r:id="rId16"/>
    <p:sldId id="299" r:id="rId17"/>
    <p:sldId id="323" r:id="rId18"/>
    <p:sldId id="324" r:id="rId19"/>
    <p:sldId id="501" r:id="rId20"/>
    <p:sldId id="581" r:id="rId21"/>
    <p:sldId id="582" r:id="rId22"/>
    <p:sldId id="583" r:id="rId23"/>
    <p:sldId id="502" r:id="rId24"/>
    <p:sldId id="503" r:id="rId25"/>
    <p:sldId id="504" r:id="rId26"/>
    <p:sldId id="610" r:id="rId27"/>
    <p:sldId id="505" r:id="rId28"/>
    <p:sldId id="370" r:id="rId29"/>
    <p:sldId id="507" r:id="rId30"/>
    <p:sldId id="506" r:id="rId31"/>
    <p:sldId id="511" r:id="rId32"/>
    <p:sldId id="421" r:id="rId33"/>
    <p:sldId id="422" r:id="rId34"/>
    <p:sldId id="443" r:id="rId35"/>
    <p:sldId id="444" r:id="rId36"/>
    <p:sldId id="445" r:id="rId37"/>
    <p:sldId id="288" r:id="rId38"/>
    <p:sldId id="446" r:id="rId39"/>
    <p:sldId id="447" r:id="rId40"/>
    <p:sldId id="448" r:id="rId41"/>
    <p:sldId id="469" r:id="rId42"/>
    <p:sldId id="470" r:id="rId43"/>
    <p:sldId id="472" r:id="rId44"/>
    <p:sldId id="473" r:id="rId45"/>
    <p:sldId id="476" r:id="rId46"/>
    <p:sldId id="613" r:id="rId47"/>
    <p:sldId id="618" r:id="rId48"/>
    <p:sldId id="614" r:id="rId49"/>
    <p:sldId id="615" r:id="rId50"/>
    <p:sldId id="616" r:id="rId51"/>
  </p:sldIdLst>
  <p:sldSz cx="12192000" cy="6858000"/>
  <p:notesSz cx="6858000" cy="9144000"/>
  <p:custDataLst>
    <p:tags r:id="rId5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262"/>
    <a:srgbClr val="A472A8"/>
    <a:srgbClr val="F553A7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BE6CA-E5EE-49C4-AC63-0A809B9BEF5D}" v="15" dt="2022-07-20T09:04:36.503"/>
    <p1510:client id="{A3688DF5-95B9-4786-9B07-3B0F92C62249}" v="9" dt="2022-07-20T02:58:00.734"/>
    <p1510:client id="{FDBA628D-0F52-4AE2-B3A4-0AD21B6A8477}" v="3" dt="2022-07-20T02:49:26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1" autoAdjust="0"/>
    <p:restoredTop sz="94513" autoAdjust="0"/>
  </p:normalViewPr>
  <p:slideViewPr>
    <p:cSldViewPr snapToGrid="0">
      <p:cViewPr varScale="1">
        <p:scale>
          <a:sx n="100" d="100"/>
          <a:sy n="100" d="100"/>
        </p:scale>
        <p:origin x="80" y="232"/>
      </p:cViewPr>
      <p:guideLst>
        <p:guide orient="horz" pos="2200"/>
        <p:guide pos="3840"/>
      </p:guideLst>
    </p:cSldViewPr>
  </p:slideViewPr>
  <p:outlineViewPr>
    <p:cViewPr>
      <p:scale>
        <a:sx n="33" d="100"/>
        <a:sy n="33" d="100"/>
      </p:scale>
      <p:origin x="0" y="-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孙 铭远" userId="ddf9b455cd0bcd1f" providerId="LiveId" clId="{65DBE6CA-E5EE-49C4-AC63-0A809B9BEF5D}"/>
    <pc:docChg chg="addSld delSld modSld">
      <pc:chgData name="孙 铭远" userId="ddf9b455cd0bcd1f" providerId="LiveId" clId="{65DBE6CA-E5EE-49C4-AC63-0A809B9BEF5D}" dt="2022-07-20T09:04:36.503" v="16" actId="20577"/>
      <pc:docMkLst>
        <pc:docMk/>
      </pc:docMkLst>
      <pc:sldChg chg="modSp">
        <pc:chgData name="孙 铭远" userId="ddf9b455cd0bcd1f" providerId="LiveId" clId="{65DBE6CA-E5EE-49C4-AC63-0A809B9BEF5D}" dt="2022-07-20T06:27:42.057" v="7" actId="20577"/>
        <pc:sldMkLst>
          <pc:docMk/>
          <pc:sldMk cId="0" sldId="260"/>
        </pc:sldMkLst>
        <pc:spChg chg="mod">
          <ac:chgData name="孙 铭远" userId="ddf9b455cd0bcd1f" providerId="LiveId" clId="{65DBE6CA-E5EE-49C4-AC63-0A809B9BEF5D}" dt="2022-07-20T06:27:42.057" v="7" actId="20577"/>
          <ac:spMkLst>
            <pc:docMk/>
            <pc:sldMk cId="0" sldId="260"/>
            <ac:spMk id="6" creationId="{00000000-0000-0000-0000-000000000000}"/>
          </ac:spMkLst>
        </pc:spChg>
      </pc:sldChg>
      <pc:sldChg chg="add">
        <pc:chgData name="孙 铭远" userId="ddf9b455cd0bcd1f" providerId="LiveId" clId="{65DBE6CA-E5EE-49C4-AC63-0A809B9BEF5D}" dt="2022-07-20T09:03:50.482" v="8"/>
        <pc:sldMkLst>
          <pc:docMk/>
          <pc:sldMk cId="0" sldId="288"/>
        </pc:sldMkLst>
      </pc:sldChg>
      <pc:sldChg chg="add">
        <pc:chgData name="孙 铭远" userId="ddf9b455cd0bcd1f" providerId="LiveId" clId="{65DBE6CA-E5EE-49C4-AC63-0A809B9BEF5D}" dt="2022-07-20T09:03:50.482" v="8"/>
        <pc:sldMkLst>
          <pc:docMk/>
          <pc:sldMk cId="0" sldId="446"/>
        </pc:sldMkLst>
      </pc:sldChg>
      <pc:sldChg chg="add">
        <pc:chgData name="孙 铭远" userId="ddf9b455cd0bcd1f" providerId="LiveId" clId="{65DBE6CA-E5EE-49C4-AC63-0A809B9BEF5D}" dt="2022-07-20T09:03:50.482" v="8"/>
        <pc:sldMkLst>
          <pc:docMk/>
          <pc:sldMk cId="0" sldId="447"/>
        </pc:sldMkLst>
      </pc:sldChg>
      <pc:sldChg chg="add">
        <pc:chgData name="孙 铭远" userId="ddf9b455cd0bcd1f" providerId="LiveId" clId="{65DBE6CA-E5EE-49C4-AC63-0A809B9BEF5D}" dt="2022-07-20T09:03:50.482" v="8"/>
        <pc:sldMkLst>
          <pc:docMk/>
          <pc:sldMk cId="0" sldId="448"/>
        </pc:sldMkLst>
      </pc:sldChg>
      <pc:sldChg chg="modSp add">
        <pc:chgData name="孙 铭远" userId="ddf9b455cd0bcd1f" providerId="LiveId" clId="{65DBE6CA-E5EE-49C4-AC63-0A809B9BEF5D}" dt="2022-07-20T09:04:10.704" v="11" actId="20577"/>
        <pc:sldMkLst>
          <pc:docMk/>
          <pc:sldMk cId="0" sldId="469"/>
        </pc:sldMkLst>
        <pc:spChg chg="mod">
          <ac:chgData name="孙 铭远" userId="ddf9b455cd0bcd1f" providerId="LiveId" clId="{65DBE6CA-E5EE-49C4-AC63-0A809B9BEF5D}" dt="2022-07-20T09:04:10.704" v="11" actId="20577"/>
          <ac:spMkLst>
            <pc:docMk/>
            <pc:sldMk cId="0" sldId="469"/>
            <ac:spMk id="6" creationId="{00000000-0000-0000-0000-000000000000}"/>
          </ac:spMkLst>
        </pc:spChg>
      </pc:sldChg>
      <pc:sldChg chg="modSp add">
        <pc:chgData name="孙 铭远" userId="ddf9b455cd0bcd1f" providerId="LiveId" clId="{65DBE6CA-E5EE-49C4-AC63-0A809B9BEF5D}" dt="2022-07-20T09:04:15.612" v="12" actId="20577"/>
        <pc:sldMkLst>
          <pc:docMk/>
          <pc:sldMk cId="0" sldId="470"/>
        </pc:sldMkLst>
        <pc:spChg chg="mod">
          <ac:chgData name="孙 铭远" userId="ddf9b455cd0bcd1f" providerId="LiveId" clId="{65DBE6CA-E5EE-49C4-AC63-0A809B9BEF5D}" dt="2022-07-20T09:04:15.612" v="12" actId="20577"/>
          <ac:spMkLst>
            <pc:docMk/>
            <pc:sldMk cId="0" sldId="470"/>
            <ac:spMk id="6" creationId="{00000000-0000-0000-0000-000000000000}"/>
          </ac:spMkLst>
        </pc:spChg>
      </pc:sldChg>
      <pc:sldChg chg="modSp add">
        <pc:chgData name="孙 铭远" userId="ddf9b455cd0bcd1f" providerId="LiveId" clId="{65DBE6CA-E5EE-49C4-AC63-0A809B9BEF5D}" dt="2022-07-20T09:04:18.893" v="13" actId="20577"/>
        <pc:sldMkLst>
          <pc:docMk/>
          <pc:sldMk cId="0" sldId="472"/>
        </pc:sldMkLst>
        <pc:spChg chg="mod">
          <ac:chgData name="孙 铭远" userId="ddf9b455cd0bcd1f" providerId="LiveId" clId="{65DBE6CA-E5EE-49C4-AC63-0A809B9BEF5D}" dt="2022-07-20T09:04:18.893" v="13" actId="20577"/>
          <ac:spMkLst>
            <pc:docMk/>
            <pc:sldMk cId="0" sldId="472"/>
            <ac:spMk id="6" creationId="{00000000-0000-0000-0000-000000000000}"/>
          </ac:spMkLst>
        </pc:spChg>
      </pc:sldChg>
      <pc:sldChg chg="modSp add">
        <pc:chgData name="孙 铭远" userId="ddf9b455cd0bcd1f" providerId="LiveId" clId="{65DBE6CA-E5EE-49C4-AC63-0A809B9BEF5D}" dt="2022-07-20T09:04:35.011" v="15" actId="20577"/>
        <pc:sldMkLst>
          <pc:docMk/>
          <pc:sldMk cId="0" sldId="473"/>
        </pc:sldMkLst>
        <pc:spChg chg="mod">
          <ac:chgData name="孙 铭远" userId="ddf9b455cd0bcd1f" providerId="LiveId" clId="{65DBE6CA-E5EE-49C4-AC63-0A809B9BEF5D}" dt="2022-07-20T09:04:35.011" v="15" actId="20577"/>
          <ac:spMkLst>
            <pc:docMk/>
            <pc:sldMk cId="0" sldId="473"/>
            <ac:spMk id="6" creationId="{00000000-0000-0000-0000-000000000000}"/>
          </ac:spMkLst>
        </pc:spChg>
      </pc:sldChg>
      <pc:sldChg chg="add del">
        <pc:chgData name="孙 铭远" userId="ddf9b455cd0bcd1f" providerId="LiveId" clId="{65DBE6CA-E5EE-49C4-AC63-0A809B9BEF5D}" dt="2022-07-20T09:04:03.658" v="9" actId="47"/>
        <pc:sldMkLst>
          <pc:docMk/>
          <pc:sldMk cId="0" sldId="474"/>
        </pc:sldMkLst>
      </pc:sldChg>
      <pc:sldChg chg="add del">
        <pc:chgData name="孙 铭远" userId="ddf9b455cd0bcd1f" providerId="LiveId" clId="{65DBE6CA-E5EE-49C4-AC63-0A809B9BEF5D}" dt="2022-07-20T09:04:04.635" v="10" actId="47"/>
        <pc:sldMkLst>
          <pc:docMk/>
          <pc:sldMk cId="0" sldId="475"/>
        </pc:sldMkLst>
      </pc:sldChg>
      <pc:sldChg chg="modSp add">
        <pc:chgData name="孙 铭远" userId="ddf9b455cd0bcd1f" providerId="LiveId" clId="{65DBE6CA-E5EE-49C4-AC63-0A809B9BEF5D}" dt="2022-07-20T09:04:36.503" v="16" actId="20577"/>
        <pc:sldMkLst>
          <pc:docMk/>
          <pc:sldMk cId="0" sldId="476"/>
        </pc:sldMkLst>
        <pc:spChg chg="mod">
          <ac:chgData name="孙 铭远" userId="ddf9b455cd0bcd1f" providerId="LiveId" clId="{65DBE6CA-E5EE-49C4-AC63-0A809B9BEF5D}" dt="2022-07-20T09:04:36.503" v="16" actId="20577"/>
          <ac:spMkLst>
            <pc:docMk/>
            <pc:sldMk cId="0" sldId="476"/>
            <ac:spMk id="6" creationId="{00000000-0000-0000-0000-000000000000}"/>
          </ac:spMkLst>
        </pc:spChg>
      </pc:sldChg>
    </pc:docChg>
  </pc:docChgLst>
  <pc:docChgLst>
    <pc:chgData name="孙 铭远" userId="ddf9b455cd0bcd1f" providerId="LiveId" clId="{FDBA628D-0F52-4AE2-B3A4-0AD21B6A8477}"/>
    <pc:docChg chg="modSld">
      <pc:chgData name="孙 铭远" userId="ddf9b455cd0bcd1f" providerId="LiveId" clId="{FDBA628D-0F52-4AE2-B3A4-0AD21B6A8477}" dt="2022-07-20T02:49:34.654" v="7" actId="20577"/>
      <pc:docMkLst>
        <pc:docMk/>
      </pc:docMkLst>
      <pc:sldChg chg="modSp mod">
        <pc:chgData name="孙 铭远" userId="ddf9b455cd0bcd1f" providerId="LiveId" clId="{FDBA628D-0F52-4AE2-B3A4-0AD21B6A8477}" dt="2022-07-20T02:49:34.654" v="7" actId="20577"/>
        <pc:sldMkLst>
          <pc:docMk/>
          <pc:sldMk cId="0" sldId="260"/>
        </pc:sldMkLst>
        <pc:spChg chg="mod">
          <ac:chgData name="孙 铭远" userId="ddf9b455cd0bcd1f" providerId="LiveId" clId="{FDBA628D-0F52-4AE2-B3A4-0AD21B6A8477}" dt="2022-07-20T02:49:31.568" v="5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孙 铭远" userId="ddf9b455cd0bcd1f" providerId="LiveId" clId="{FDBA628D-0F52-4AE2-B3A4-0AD21B6A8477}" dt="2022-07-20T02:49:26.175" v="2" actId="20577"/>
          <ac:spMkLst>
            <pc:docMk/>
            <pc:sldMk cId="0" sldId="260"/>
            <ac:spMk id="4" creationId="{00000000-0000-0000-0000-000000000000}"/>
          </ac:spMkLst>
        </pc:spChg>
        <pc:spChg chg="mod">
          <ac:chgData name="孙 铭远" userId="ddf9b455cd0bcd1f" providerId="LiveId" clId="{FDBA628D-0F52-4AE2-B3A4-0AD21B6A8477}" dt="2022-07-20T02:49:34.654" v="7" actId="20577"/>
          <ac:spMkLst>
            <pc:docMk/>
            <pc:sldMk cId="0" sldId="260"/>
            <ac:spMk id="7" creationId="{00000000-0000-0000-0000-000000000000}"/>
          </ac:spMkLst>
        </pc:spChg>
      </pc:sldChg>
    </pc:docChg>
  </pc:docChgLst>
  <pc:docChgLst>
    <pc:chgData name="孙 铭远" userId="ddf9b455cd0bcd1f" providerId="LiveId" clId="{A3688DF5-95B9-4786-9B07-3B0F92C62249}"/>
    <pc:docChg chg="undo custSel addSld delSld modSld">
      <pc:chgData name="孙 铭远" userId="ddf9b455cd0bcd1f" providerId="LiveId" clId="{A3688DF5-95B9-4786-9B07-3B0F92C62249}" dt="2022-07-20T02:58:00.734" v="45" actId="20577"/>
      <pc:docMkLst>
        <pc:docMk/>
      </pc:docMkLst>
      <pc:sldChg chg="modSp">
        <pc:chgData name="孙 铭远" userId="ddf9b455cd0bcd1f" providerId="LiveId" clId="{A3688DF5-95B9-4786-9B07-3B0F92C62249}" dt="2022-07-20T02:58:00.734" v="45" actId="20577"/>
        <pc:sldMkLst>
          <pc:docMk/>
          <pc:sldMk cId="0" sldId="260"/>
        </pc:sldMkLst>
        <pc:spChg chg="mod">
          <ac:chgData name="孙 铭远" userId="ddf9b455cd0bcd1f" providerId="LiveId" clId="{A3688DF5-95B9-4786-9B07-3B0F92C62249}" dt="2022-07-20T02:58:00.734" v="45" actId="20577"/>
          <ac:spMkLst>
            <pc:docMk/>
            <pc:sldMk cId="0" sldId="260"/>
            <ac:spMk id="4" creationId="{00000000-0000-0000-0000-000000000000}"/>
          </ac:spMkLst>
        </pc:spChg>
      </pc:sldChg>
      <pc:sldChg chg="modSp mod">
        <pc:chgData name="孙 铭远" userId="ddf9b455cd0bcd1f" providerId="LiveId" clId="{A3688DF5-95B9-4786-9B07-3B0F92C62249}" dt="2022-07-20T02:57:52.623" v="36" actId="20577"/>
        <pc:sldMkLst>
          <pc:docMk/>
          <pc:sldMk cId="0" sldId="265"/>
        </pc:sldMkLst>
        <pc:spChg chg="mod">
          <ac:chgData name="孙 铭远" userId="ddf9b455cd0bcd1f" providerId="LiveId" clId="{A3688DF5-95B9-4786-9B07-3B0F92C62249}" dt="2022-07-20T02:57:52.623" v="36" actId="20577"/>
          <ac:spMkLst>
            <pc:docMk/>
            <pc:sldMk cId="0" sldId="265"/>
            <ac:spMk id="5" creationId="{00000000-0000-0000-0000-000000000000}"/>
          </ac:spMkLst>
        </pc:spChg>
        <pc:spChg chg="mod">
          <ac:chgData name="孙 铭远" userId="ddf9b455cd0bcd1f" providerId="LiveId" clId="{A3688DF5-95B9-4786-9B07-3B0F92C62249}" dt="2022-07-20T02:57:48.419" v="30" actId="1076"/>
          <ac:spMkLst>
            <pc:docMk/>
            <pc:sldMk cId="0" sldId="265"/>
            <ac:spMk id="8" creationId="{00000000-0000-0000-0000-000000000000}"/>
          </ac:spMkLst>
        </pc:spChg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0" sldId="473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0" sldId="476"/>
        </pc:sldMkLst>
      </pc:sldChg>
      <pc:sldChg chg="add del">
        <pc:chgData name="孙 铭远" userId="ddf9b455cd0bcd1f" providerId="LiveId" clId="{A3688DF5-95B9-4786-9B07-3B0F92C62249}" dt="2022-07-20T02:57:52.663" v="37" actId="47"/>
        <pc:sldMkLst>
          <pc:docMk/>
          <pc:sldMk cId="0" sldId="618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4011168829" sldId="619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3717008536" sldId="620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4018212029" sldId="622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3012099645" sldId="623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2573997397" sldId="624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2633507715" sldId="625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1431563572" sldId="626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878748243" sldId="627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3997916234" sldId="628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1346521601" sldId="629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3161471350" sldId="630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2398172923" sldId="631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2340877500" sldId="632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3396255933" sldId="633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3639178441" sldId="634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2359107186" sldId="635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3630746519" sldId="636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1043613882" sldId="637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3674022335" sldId="638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302525589" sldId="639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226105083" sldId="640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3553440820" sldId="641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3476470516" sldId="642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3826649486" sldId="643"/>
        </pc:sldMkLst>
      </pc:sldChg>
      <pc:sldChg chg="add del">
        <pc:chgData name="孙 铭远" userId="ddf9b455cd0bcd1f" providerId="LiveId" clId="{A3688DF5-95B9-4786-9B07-3B0F92C62249}" dt="2022-07-20T02:57:52.686" v="38"/>
        <pc:sldMkLst>
          <pc:docMk/>
          <pc:sldMk cId="0" sldId="64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C0ACE9B7-164C-4C82-8008-B37F4B1A493F}" type="datetimeFigureOut">
              <a:rPr lang="zh-CN" altLang="en-US" smtClean="0"/>
              <a:t>2022/7/20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B4FC2C16-B175-4EF6-8273-EA68895BDF8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uFillTx/>
              <a:latin typeface="Comic Sans MS" panose="030F0702030302020204" pitchFamily="66" charset="0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lnSpc>
                <a:spcPct val="150000"/>
              </a:lnSpc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C2C16-B175-4EF6-8273-EA68895BDF8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52615" y="-294922"/>
            <a:ext cx="1494971" cy="1993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10249279" y="623839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" y="21041"/>
            <a:ext cx="12193057" cy="6815918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alpha val="71000"/>
                </a:sysClr>
              </a:gs>
              <a:gs pos="100000">
                <a:sysClr val="window" lastClr="FFFFFF">
                  <a:alpha val="85000"/>
                </a:sys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46744" y="232229"/>
            <a:ext cx="11553371" cy="6313714"/>
          </a:xfrm>
          <a:prstGeom prst="rect">
            <a:avLst/>
          </a:prstGeom>
          <a:noFill/>
          <a:ln w="57150">
            <a:solidFill>
              <a:srgbClr val="3832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4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4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GIF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246784" y="849194"/>
            <a:ext cx="6008807" cy="600880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71385" y="351155"/>
            <a:ext cx="4379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cs typeface="+mn-ea"/>
                <a:sym typeface="+mn-lt"/>
              </a:rPr>
              <a:t>2022</a:t>
            </a:r>
            <a:r>
              <a:rPr lang="zh-CN" altLang="en-US" sz="1600" b="1" dirty="0">
                <a:cs typeface="+mn-ea"/>
                <a:sym typeface="+mn-lt"/>
              </a:rPr>
              <a:t>山东省夏令营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48200" y="2706370"/>
            <a:ext cx="3855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圆简" panose="02010609000101010101" pitchFamily="49" charset="-122"/>
                <a:ea typeface="汉仪中圆简" panose="02010609000101010101" pitchFamily="49" charset="-122"/>
                <a:cs typeface="+mn-ea"/>
                <a:sym typeface="+mn-lt"/>
              </a:rPr>
              <a:t>动态规划基础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圆简" panose="02010609000101010101" pitchFamily="49" charset="-122"/>
              <a:ea typeface="汉仪中圆简" panose="02010609000101010101" pitchFamily="49" charset="-122"/>
              <a:cs typeface="+mn-ea"/>
              <a:sym typeface="+mn-lt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5413829" y="4307623"/>
            <a:ext cx="2133600" cy="5084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13924" y="4361834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383262"/>
                </a:solidFill>
                <a:cs typeface="+mn-ea"/>
                <a:sym typeface="+mn-lt"/>
              </a:rPr>
              <a:t>SUSTech</a:t>
            </a:r>
            <a:r>
              <a:rPr lang="en-US" altLang="zh-CN" sz="2000" dirty="0">
                <a:solidFill>
                  <a:srgbClr val="383262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rgbClr val="383262"/>
                </a:solidFill>
                <a:cs typeface="+mn-ea"/>
                <a:sym typeface="+mn-lt"/>
              </a:rPr>
              <a:t>孙铭远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92640" y="6157739"/>
            <a:ext cx="207572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cs typeface="+mn-ea"/>
                <a:sym typeface="+mn-lt"/>
              </a:rPr>
              <a:t>2022.07.20</a:t>
            </a:r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62343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状态与转移</a:t>
            </a:r>
            <a:endParaRPr lang="en-US" altLang="zh-CN" sz="2800" b="1" dirty="0">
              <a:solidFill>
                <a:srgbClr val="383262"/>
              </a:solidFill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70008" y="1293962"/>
            <a:ext cx="9257826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设f[i]表示所有以i位置的数字为结尾上升子序列中，长度最长的上升子序列的长度。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我们从1~n依次扫过序列a，扫到第i位时，我们求f[i]的值：枚举前面的每一个位置j，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如果a[i] &gt; a[j]，说明i可以放到以j结尾的上升子序列的后面构成一个新的上升子序列；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如果a[i]  &lt;=  a[j]，则j无法更新f[i]。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于是可以有以下的代码：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643" y="3513447"/>
            <a:ext cx="8323263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状态与转移</a:t>
            </a:r>
            <a:endParaRPr lang="en-US" altLang="zh-CN" sz="2800" b="1" dirty="0">
              <a:solidFill>
                <a:srgbClr val="383262"/>
              </a:solidFill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70007" y="1293962"/>
            <a:ext cx="93358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f数组是什么？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动态规划是将具体的方案按照一定的规则分类以优化算法的过程。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f数组的每一个单元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：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一个状态（一类方案）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数组的下标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：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共同特点（状态信息）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数组中存的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值：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所有方案的最优解（或方案数）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本题中，我们是如何设立f数组的？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把方案按照结尾位置归为一类。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什么是状态？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状态是将一类方案的共同特点提取出，用这些共同特点来表示这一类方案；也即，一个状态表示一个方案集合。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对于一个状态，我们在数组里存的是该方案集合内所有方案的某个信息，通常是最优解或者方案个数。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状态与转移</a:t>
            </a:r>
            <a:endParaRPr lang="en-US" altLang="zh-CN" sz="2800" b="1" dirty="0">
              <a:solidFill>
                <a:srgbClr val="383262"/>
              </a:solidFill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69720" y="1294130"/>
            <a:ext cx="9754870" cy="5492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动态规划解题的关键点在于设置合适的状态，有了状态，转移往往会比较自然的给出。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那么如何设立状态呢？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一个角度是依据需求，往往有如下几个方面：</a:t>
            </a:r>
          </a:p>
          <a:p>
            <a:pPr lvl="2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记录与题目的限制条件相关的内容</a:t>
            </a:r>
          </a:p>
          <a:p>
            <a:pPr lvl="2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记录与所求答案相关的内容</a:t>
            </a:r>
          </a:p>
          <a:p>
            <a:pPr lvl="2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为了正确的、方便的转移，存储某些内容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另一个角度是根据问题规模（重叠子问题特征），我们会在后面讨论这部分内容。</a:t>
            </a:r>
            <a:endParaRPr lang="en-US" altLang="zh-CN" dirty="0">
              <a:uFillTx/>
              <a:latin typeface="Comic Sans MS" panose="030F0702030302020204" pitchFamily="66" charset="0"/>
              <a:ea typeface="微软雅黑" panose="020B0503020204020204" charset="-122"/>
              <a:cs typeface="+mn-ea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 状态的设立还有如下规则：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所设的状态要尽可能的简化。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所设状态的初值要已知；所有状态的值求出后要能够得到答案。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状态之间的转移有明确的顺序。（转移无环）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转移不能受状态之外的信息所影响。（无后效性）</a:t>
            </a:r>
            <a:endParaRPr lang="en-US" altLang="zh-CN" dirty="0">
              <a:uFillTx/>
              <a:latin typeface="Comic Sans MS" panose="030F0702030302020204" pitchFamily="66" charset="0"/>
              <a:ea typeface="微软雅黑" panose="020B0503020204020204" charset="-122"/>
              <a:cs typeface="+mn-ea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状态与转移</a:t>
            </a:r>
            <a:endParaRPr lang="en-US" altLang="zh-CN" sz="2800" b="1" dirty="0">
              <a:solidFill>
                <a:srgbClr val="383262"/>
              </a:solidFill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70007" y="1293962"/>
            <a:ext cx="933588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现在我们已经设立完状态了，那么如何求得答案呢？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已知f[0]=0，所求为max{f[i]}。根据f[0]我们可以得到f[1]，根据f[0]和f[1]我们可以得到f[2]……最终我们可以得到所有的值。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什么是转移？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通过转移来实现状态之间的转化（由已知求得未知），最终实现由初值（边界条件，如f[0]=0）得到答案。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状态转移方程：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用数学化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、公式化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的形式表示转移的方式。优点是简洁直观，方便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推导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优化。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举例：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0850" y="4579844"/>
            <a:ext cx="5749147" cy="1820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阶段？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0007" y="1293962"/>
            <a:ext cx="93358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我个人认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为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阶段在动态规划中并不是一个重要的点。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阶段的作用是明确动态规划进行的顺序（转移的顺序），会在状态中占据一维，导致和状态混淆。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阶段的本质是重叠子问题每个子问题，但是具有高度的套路性，导致在解决动态规划问题时，不需要刻意的思考阶段。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 </a:t>
            </a:r>
          </a:p>
          <a:p>
            <a:pPr lvl="2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序列上的动规：从1~n扫序列a（线性dp），按照区间从小到大（区间dp）</a:t>
            </a:r>
          </a:p>
          <a:p>
            <a:pPr lvl="2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二维网格的动规：扫描每一个格子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/bfs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序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/dfs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序。</a:t>
            </a:r>
            <a:endParaRPr lang="en-US" altLang="zh-CN" dirty="0">
              <a:uFillTx/>
              <a:latin typeface="Comic Sans MS" panose="030F0702030302020204" pitchFamily="66" charset="0"/>
              <a:ea typeface="微软雅黑" panose="020B0503020204020204" charset="-122"/>
              <a:cs typeface="+mn-ea"/>
            </a:endParaRPr>
          </a:p>
          <a:p>
            <a:pPr lvl="2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树上动规：按照子树从小到大（从儿子到父亲）/从大到小（从父亲到儿子）。</a:t>
            </a:r>
          </a:p>
          <a:p>
            <a:pPr lvl="2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DAG上的动规：拓扑序。</a:t>
            </a:r>
          </a:p>
          <a:p>
            <a:pPr lvl="2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数位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dp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：按照数位从高到低</a:t>
            </a:r>
            <a:endParaRPr lang="en-US" altLang="zh-CN"/>
          </a:p>
          <a:p>
            <a:pPr lvl="0">
              <a:lnSpc>
                <a:spcPct val="150000"/>
              </a:lnSpc>
              <a:buBlip>
                <a:blip r:embed="rId3"/>
              </a:buBlip>
            </a:pPr>
            <a:r>
              <a:rPr lang="en-US" altLang="zh-CN"/>
              <a:t> </a:t>
            </a:r>
            <a:r>
              <a:rPr lang="zh-CN" altLang="en-US"/>
              <a:t>这次授课，我把阶段的存在意义拆成了两点，一是从问题规模的角度建立状态，二是</a:t>
            </a:r>
            <a:r>
              <a:rPr lang="en-US" altLang="zh-CN"/>
              <a:t>dp</a:t>
            </a:r>
            <a:r>
              <a:rPr lang="zh-CN" altLang="en-US"/>
              <a:t>要有明确的转移顺序。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小结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0007" y="1293962"/>
            <a:ext cx="93358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</a:rPr>
              <a:t>问题模型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在满足某种条件的限制之下，求解某问题的最优解（或方案数）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。</a:t>
            </a:r>
            <a:endParaRPr lang="zh-CN" altLang="en-US">
              <a:solidFill>
                <a:schemeClr val="tx1"/>
              </a:solidFill>
              <a:uFillTx/>
              <a:latin typeface="Comic Sans MS" panose="030F0702030302020204" pitchFamily="66" charset="0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</a:rPr>
              <a:t>状态</a:t>
            </a:r>
            <a:endParaRPr lang="zh-CN" altLang="en-US" dirty="0">
              <a:solidFill>
                <a:schemeClr val="tx1"/>
              </a:solidFill>
              <a:uFillTx/>
              <a:latin typeface="Comic Sans MS" panose="030F0702030302020204" pitchFamily="66" charset="0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sym typeface="+mn-ea"/>
              </a:rPr>
              <a:t>状态的本质是一类在某些方面拥有共同特点的方案的集合。</a:t>
            </a:r>
            <a:endParaRPr lang="zh-CN" altLang="en-US">
              <a:solidFill>
                <a:schemeClr val="tx1"/>
              </a:solidFill>
              <a:uFillTx/>
              <a:latin typeface="Comic Sans MS" panose="030F0702030302020204" pitchFamily="66" charset="0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sym typeface="+mn-ea"/>
              </a:rPr>
              <a:t> f</a:t>
            </a:r>
            <a:r>
              <a:rPr lang="zh-CN" altLang="en-US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sym typeface="+mn-ea"/>
              </a:rPr>
              <a:t>数组内存的是这类方案的最优解或方案个数。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zh-CN" altLang="en-US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sym typeface="+mn-ea"/>
              </a:rPr>
              <a:t> 设立状态的角度有：条件限制、问题规模。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sym typeface="+mn-ea"/>
              </a:rPr>
              <a:t>状态的设立要：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尽可能的简化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、有初值能推出答案、转移有序无环、无后效性。</a:t>
            </a:r>
            <a:endParaRPr lang="en-US" altLang="zh-CN" dirty="0">
              <a:uFillTx/>
              <a:latin typeface="Comic Sans MS" panose="030F0702030302020204" pitchFamily="66" charset="0"/>
              <a:ea typeface="微软雅黑" panose="020B0503020204020204" charset="-122"/>
              <a:cs typeface="+mn-ea"/>
              <a:sym typeface="+mn-ea"/>
            </a:endParaRPr>
          </a:p>
          <a:p>
            <a:pPr lvl="0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转移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转移是状态之间相互转化的方式。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状态转移方程： 用数学化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、公式化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的形式表示转移的方式。</a:t>
            </a:r>
            <a:endParaRPr lang="zh-CN" altLang="en-US" dirty="0">
              <a:solidFill>
                <a:schemeClr val="tx1"/>
              </a:solidFill>
              <a:uFillTx/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重叠子问题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0007" y="1293962"/>
            <a:ext cx="933588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题目大意[洛谷P2758] 设A和B是两个仅含小写字母的字符串，长度分别为n，m。我们要用最少的操作次数，将字符串A转换为字符串B。n，m&lt;=1000，这里所说的操作共有三种：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1、删除任意一个一个字符；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2、在任意位置插入一个字符；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3、将任意一个字符改为另一个字符。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重叠子问题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0007" y="1293962"/>
            <a:ext cx="93358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大致思路：我们考虑最终B[1]处字符的来源：A[1]、新插入的、把某个字符修改得到、删掉一些字符后后面的字符补位得到的。我们分别讨论一下这四种情况：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若是A[1]，那么继续做A[2~n]转换为B[2~m]即可。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若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新插入的，那么剩下的问题就变成了把A[1~n]转换为B[2~m]，可以继续进行。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若为把某个字符修改得到的，一定会修改A[1]（为什么？）。故问题变成把A[2~n]转换为B[2~m]。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若为删掉一些字符由后面的补位，那么可以看作先删除A[1]然后问题转化为将A[2~n]转化为B[1~m]。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重叠子问题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0007" y="1293962"/>
            <a:ext cx="93358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4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具体做法：设f[i][j]表示A已经考虑完第i位，B考虑完第j位时（即A[1~i]转化成了B[1~j]）的最小操作次数。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4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考虑如何转移：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4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若A[i]=B[j]：f[i][j]=min(f[i][j], f[i-1][j-1])。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4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以及还有共有的转移：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f[i][j]=min{f[i][j], f[i-1][j-1]+1,f[i-1][j]+1,f[i][j-1]+1}。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4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代码如下：</a:t>
            </a:r>
            <a:endParaRPr lang="en-US" altLang="zh-CN" dirty="0">
              <a:uFillTx/>
              <a:latin typeface="Comic Sans MS" panose="030F0702030302020204" pitchFamily="66" charset="0"/>
              <a:ea typeface="微软雅黑" panose="020B0503020204020204" charset="-122"/>
              <a:cs typeface="+mn-ea"/>
            </a:endParaRPr>
          </a:p>
        </p:txBody>
      </p:sp>
      <p:pic>
        <p:nvPicPr>
          <p:cNvPr id="3" name="图片 2" descr="IBLT~ZL~Y{}$B6)ZEA7FEWV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89125" y="3878580"/>
            <a:ext cx="8058150" cy="255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重叠子问题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0007" y="1293962"/>
            <a:ext cx="93358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解题思路？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本题并没有什么特别明显的限制，从限制入手并不是很好设状态。</a:t>
            </a:r>
            <a:endParaRPr lang="en-US" altLang="zh-CN" dirty="0">
              <a:uFillTx/>
              <a:latin typeface="Comic Sans MS" panose="030F0702030302020204" pitchFamily="66" charset="0"/>
              <a:ea typeface="微软雅黑" panose="020B0503020204020204" charset="-122"/>
              <a:cs typeface="+mn-ea"/>
            </a:endParaRP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我们在解题过程中所做的总结起来就是：讨论第一步做了什么，然后分析问题转化成了什么。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问题转化成了一个相同且规模缩小的问题。</a:t>
            </a:r>
            <a:endParaRPr lang="en-US" altLang="zh-CN" dirty="0">
              <a:uFillTx/>
              <a:latin typeface="Comic Sans MS" panose="030F0702030302020204" pitchFamily="66" charset="0"/>
              <a:ea typeface="微软雅黑" panose="020B0503020204020204" charset="-122"/>
              <a:cs typeface="+mn-ea"/>
            </a:endParaRP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所以我们按照问题规模设立状态，设f[i][j]表示……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有关重叠子问题：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重叠子问题是我们设状态的一个切入点。这类题目有明显的重复性，我们可以进行一步操作而使问题缩小，从而实现逐步求解。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举例：区间dp，树上dp。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790" y="569595"/>
            <a:ext cx="4018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了解动态规划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0007" y="1293962"/>
            <a:ext cx="9213222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动态规划几乎是</a:t>
            </a:r>
            <a:r>
              <a:rPr lang="en-US" altLang="zh-CN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OI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赛事的必考内容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csp2020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普及</a:t>
            </a:r>
            <a:r>
              <a:rPr lang="zh-CN" altLang="en-US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T4</a:t>
            </a:r>
            <a:endParaRPr lang="zh-CN" altLang="en-US" dirty="0">
              <a:solidFill>
                <a:schemeClr val="tx1"/>
              </a:solidFill>
              <a:uFillTx/>
              <a:latin typeface="Comic Sans MS" panose="030F0702030302020204" pitchFamily="66" charset="0"/>
              <a:ea typeface="微软雅黑" panose="020B0503020204020204" charset="-122"/>
              <a:cs typeface="+mn-ea"/>
            </a:endParaRP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csp2020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提高</a:t>
            </a:r>
            <a:r>
              <a:rPr lang="en-US" altLang="zh-CN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T4</a:t>
            </a:r>
            <a:endParaRPr lang="zh-CN" altLang="en-US" dirty="0">
              <a:solidFill>
                <a:schemeClr val="tx1"/>
              </a:solidFill>
              <a:uFillTx/>
              <a:latin typeface="Comic Sans MS" panose="030F0702030302020204" pitchFamily="66" charset="0"/>
              <a:ea typeface="微软雅黑" panose="020B0503020204020204" charset="-122"/>
              <a:cs typeface="+mn-ea"/>
            </a:endParaRP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csp2019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提高</a:t>
            </a:r>
            <a:r>
              <a:rPr lang="en-US" altLang="zh-CN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D2T1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（计数）</a:t>
            </a:r>
            <a:r>
              <a:rPr lang="en-US" altLang="zh-CN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D2T2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（单调队列优化）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csp2019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入门</a:t>
            </a:r>
            <a:r>
              <a:rPr lang="en-US" altLang="zh-CN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T3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背包）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NOIP2018提高D1T2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（背包）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D1T3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（树形）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D2T2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（状压）</a:t>
            </a:r>
            <a:r>
              <a:rPr lang="en-US" altLang="zh-CN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D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2T3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（树形）</a:t>
            </a:r>
            <a:endParaRPr lang="zh-CN" altLang="en-US" dirty="0">
              <a:solidFill>
                <a:schemeClr val="tx1"/>
              </a:solidFill>
              <a:uFillTx/>
              <a:latin typeface="Comic Sans MS" panose="030F0702030302020204" pitchFamily="66" charset="0"/>
              <a:ea typeface="微软雅黑" panose="020B0503020204020204" charset="-122"/>
              <a:cs typeface="+mn-ea"/>
            </a:endParaRP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NOIP2018普及T3（斜率优化）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NOIP2017提高D1T3（</a:t>
            </a:r>
            <a:r>
              <a:rPr lang="en-US" altLang="zh-CN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dp+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最短路）D2T2（状压）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NOIP2017普及T</a:t>
            </a:r>
            <a:r>
              <a:rPr lang="en-US" altLang="zh-CN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（二分</a:t>
            </a:r>
            <a:r>
              <a:rPr lang="en-US" altLang="zh-CN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+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单调队列优化）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NOIP2016提高</a:t>
            </a:r>
            <a:r>
              <a:rPr lang="en-US" altLang="zh-CN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D1T3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（期望）</a:t>
            </a:r>
          </a:p>
          <a:p>
            <a:pPr lvl="0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动态规划是常见的高分暴力（</a:t>
            </a:r>
            <a:r>
              <a:rPr lang="en-US" altLang="zh-CN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60-80pts</a:t>
            </a:r>
            <a:r>
              <a:rPr lang="zh-CN" altLang="en-US" dirty="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）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dirty="0">
              <a:solidFill>
                <a:schemeClr val="tx1"/>
              </a:solidFill>
              <a:uFillTx/>
              <a:latin typeface="Comic Sans MS" panose="030F0702030302020204" pitchFamily="66" charset="0"/>
              <a:ea typeface="微软雅黑" panose="020B0503020204020204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转移成环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0007" y="1293962"/>
            <a:ext cx="933588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[luogu4042]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你在进行一个打怪兽的游戏，共有n种怪兽，你有两种攻击方式。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对于一个i号怪兽，你可以花费ai的代价把它打死，或者花费bi的代价把它变成ci个di号怪兽。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起初只有一个1号怪兽，求最少花费多少的代价把它打死。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n&lt;=2×10^5,Σci&lt;=10^6</a:t>
            </a:r>
          </a:p>
          <a:p>
            <a:pPr lvl="0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设f[i]表示杀掉一个i怪物所消耗的最小代价，那么有如下的转移方程</a:t>
            </a:r>
            <a:endParaRPr lang="en-US" altLang="zh-CN" dirty="0">
              <a:uFillTx/>
              <a:latin typeface="Comic Sans MS" panose="030F0702030302020204" pitchFamily="66" charset="0"/>
              <a:ea typeface="微软雅黑" panose="020B0503020204020204" charset="-122"/>
              <a:cs typeface="+mn-ea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23110" y="4293870"/>
          <a:ext cx="7293610" cy="68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59000" imgH="203200" progId="Equation.KSEE3">
                  <p:embed/>
                </p:oleObj>
              </mc:Choice>
              <mc:Fallback>
                <p:oleObj r:id="rId4" imgW="2159000" imgH="203200" progId="Equation.KSEE3">
                  <p:embed/>
                  <p:pic>
                    <p:nvPicPr>
                      <p:cNvPr id="3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3110" y="4293870"/>
                        <a:ext cx="7293610" cy="686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29"/>
          <p:cNvSpPr txBox="1"/>
          <p:nvPr/>
        </p:nvSpPr>
        <p:spPr>
          <a:xfrm>
            <a:off x="1570007" y="4980137"/>
            <a:ext cx="9335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由于怪物之间的转化没有固定的顺序（如只能由小编号转化成大编号等），所以我们没有办法确定一个枚举状态求解的顺序。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转移成环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0007" y="1293962"/>
            <a:ext cx="933588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动态规划问题可以抽象到图论上理解：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将每个状态看作是一个点，若A状态能转移到B状态，那么连一条A向B的权值是这次转移对答案的贡献的有向边。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一般的动态规划都会获得一个有向无环图，dp初值是起点，所求是终点，求解dp的过程转化成了求最短路。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转移无环的dp建成的图是DAG图，所以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求最短路只需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按照拓扑序扫一遍状态即可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。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事实上我们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写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dp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就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是这样做的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，只是没有显式的把图建出来。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dp的难点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：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设立状态和转移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，相当于建图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。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但是对于一些dp，没有阶段，建成的图是有向有环图，这时我们就要用spfa来实现了。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实现起来只需要像最短路那样：每个状态一旦被更新就加到队列中，每次取队首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尝试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更新它能更新的所有状态。（本质上是迭代）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转移成环</a:t>
            </a:r>
          </a:p>
        </p:txBody>
      </p:sp>
      <p:sp>
        <p:nvSpPr>
          <p:cNvPr id="5" name="TextBox 29"/>
          <p:cNvSpPr txBox="1"/>
          <p:nvPr/>
        </p:nvSpPr>
        <p:spPr>
          <a:xfrm>
            <a:off x="1569720" y="1294130"/>
            <a:ext cx="945134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本题解法</a:t>
            </a:r>
            <a:endParaRPr lang="en-US" altLang="zh-CN" dirty="0">
              <a:uFillTx/>
              <a:latin typeface="Comic Sans MS" panose="030F0702030302020204" pitchFamily="66" charset="0"/>
              <a:ea typeface="微软雅黑" panose="020B0503020204020204" charset="-122"/>
              <a:cs typeface="+mn-ea"/>
            </a:endParaRP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令f[i]初值为a[i]，然后将所有的f[i]加入队列中跑spfa，最后f[1]就是答案。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dijkstra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不行吗？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有的题可以，有的题根据题意整点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trick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修改一下做法可以，有的题不行。</a:t>
            </a:r>
          </a:p>
          <a:p>
            <a:pPr lvl="0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对于设完状态之后发现转移成环的情况，一般有如下解决方法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用spfa来跑dp（本题方法）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思考是否有些转移是不必要的，一定不优。也即，有些转移一定不会对最终的答案产生贡献，可以忽略掉。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思考方向有问题，重设状态。</a:t>
            </a:r>
            <a:endParaRPr lang="zh-CN" altLang="en-US" dirty="0">
              <a:uFillTx/>
              <a:latin typeface="Comic Sans MS" panose="030F0702030302020204" pitchFamily="66" charset="0"/>
              <a:ea typeface="微软雅黑" panose="020B0503020204020204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最优子结构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0007" y="1293962"/>
            <a:ext cx="93358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[洛谷P4342简化版] 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给定一个长度为n的运算序列a（如3+5*4），但是运算顺序不是先乘后加，而是从左至右。（如3+5*4=32）。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你可以给这个序列加括号改变运算顺序（如3+(5*4)=23），你可以任意的加括号（即任意钦定运算符的运算顺序），求最后的运算结果最大是多少。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n&lt;=200，a[i]可以是负数。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（原版是环上问题，由于断环为链的技巧不在我们今天的讨论范围之内，故修改）。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为了方便表示，我们统一让下标i指的是第i个数字。</a:t>
            </a:r>
            <a:endParaRPr lang="en-US" altLang="zh-CN" dirty="0">
              <a:uFillTx/>
              <a:latin typeface="Comic Sans MS" panose="030F0702030302020204" pitchFamily="66" charset="0"/>
              <a:ea typeface="微软雅黑" panose="020B0503020204020204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最优子结构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0007" y="1293962"/>
            <a:ext cx="9335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设f[l][r]表示将l~r这一段先加括号算出来的最大值。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那么可以有如下的状态转移方程：</a:t>
            </a:r>
          </a:p>
        </p:txBody>
      </p:sp>
      <p:sp>
        <p:nvSpPr>
          <p:cNvPr id="3" name="TextBox 29"/>
          <p:cNvSpPr txBox="1"/>
          <p:nvPr/>
        </p:nvSpPr>
        <p:spPr>
          <a:xfrm>
            <a:off x="1570355" y="3166110"/>
            <a:ext cx="950531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注意在这里⨂表示的是如果k和k+1之间的符号是乘才有此项，⊕同理。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这个做法是正确的吗？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我们忽略了一种情况：负负得正。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我们要求的是最大值，但是最大值未必由最大值更新而来。</a:t>
            </a:r>
          </a:p>
          <a:p>
            <a:pPr lvl="0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最优解不能推出最优解的情况叫做不满足最优子结构。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5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725" y="2216150"/>
            <a:ext cx="7213600" cy="858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最优子结构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0007" y="1293962"/>
            <a:ext cx="933588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我们现在尝试修复一下这个做法。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既然最大值还有可能由两个最小值相乘得到，那么我们在维护最大值的同时再开个数组维护最小值就可以了。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设f[l][r]表示将l~r这一段先加括号算出来的最大值，g[l][r]表示最小值。</a:t>
            </a:r>
            <a:endParaRPr lang="en-US" altLang="zh-CN" dirty="0">
              <a:uFillTx/>
              <a:latin typeface="Comic Sans MS" panose="030F0702030302020204" pitchFamily="66" charset="0"/>
              <a:ea typeface="微软雅黑" panose="020B0503020204020204" charset="-122"/>
              <a:cs typeface="+mn-ea"/>
            </a:endParaRP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那么可以有如下的状态转移方程：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对于复杂的转移情况，通常需要手动枚举一下各种情况。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715" y="3388360"/>
            <a:ext cx="9215120" cy="130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最优子结构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0007" y="1293962"/>
            <a:ext cx="933588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明明求的是最大值，为什么要维护最小值g呢？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已知短段的最大值求不出长段的最大值。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对于这种已知最优解求不出最优解的情况，我们称为不满足最优子结构。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不满足最优子结构的问题的解决方法？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考虑最优解有可能是什么转移过来的，即我们少考虑了哪些情况，并开设数组同时维护（如例题）。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思考方向有问题，重设状态。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无后效性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0007" y="1293962"/>
            <a:ext cx="933588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[CF626F 简化版]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给定一个长度为n的序列a，你需要把它划分成若干个子序列（可以不连续，可以长度为1，但原顺序不能变），每个子序列的价值为结尾元素减起始元素，使所有子序列的价值和最大。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n&lt;=200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这个题有一个显然的性质，每个子序列一定是上升的。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如果把问题转化成把序列划分成若干个上升子序列，那么会使题目的难度加大（因为限制更紧）。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而正确的想法是尝试通过这个优美性质去简化题目，但是对于本题实际上不可行。</a:t>
            </a:r>
          </a:p>
          <a:p>
            <a:pPr lvl="0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所以说，在这道题上，我们不考虑这个性质，大家想想怎么做？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无后效性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0007" y="1293962"/>
            <a:ext cx="933588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首先：考虑从左向右扫这个序列，每个位置可以新开一个子序列做开头、加入已有的子序列做中间值、加入已有的子序列做结尾。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观察发现：对于不同的子序列，中间值是什么我们是不需要管的，而对答案产生影响的是起始元素当时放的是什么。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遇到问题：把当时开头放了什么记入状态，显然是不现实的。而直接设f[i][j]表示当前在第i位，目前有j个子序列已开启未闭合，又会因为信息不全而无法统计答案。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所遇问题的本质：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影响转移的信息无法全部记到状态里，即转移受到了状态之外的信息所影响，也即不满足无后效性。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无后效性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0007" y="1293962"/>
            <a:ext cx="933588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什么是无后效性？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无后效性的名字含义为：当前不会对之后产生效应。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前面提到过我们每个状态存的是一类方案，这一类方案作为一个状态A转移到状态B的转移系数、转移所选择的决策应当完全相同。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转移不能受状态之外的信息所影响，即影响转移的所有要素都已计入状态。</a:t>
            </a:r>
          </a:p>
        </p:txBody>
      </p:sp>
      <p:sp>
        <p:nvSpPr>
          <p:cNvPr id="2" name="TextBox 29"/>
          <p:cNvSpPr txBox="1"/>
          <p:nvPr/>
        </p:nvSpPr>
        <p:spPr>
          <a:xfrm>
            <a:off x="1570642" y="3307547"/>
            <a:ext cx="93358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本题解法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观察发现，贡献的形式实际上是t-s的样子，我们可以拆成t和-s，即新开子序列的时候让答案-a[i]，关闭子序列的时候答案+a[i]。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状态转移方程如下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Wingdings" panose="05000000000000000000" pitchFamily="2" charset="2"/>
              </a:rPr>
              <a:t>：（设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f[i][j]表示当前在第i位，目前有j个子序列已开启未闭合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Wingdings" panose="05000000000000000000" pitchFamily="2" charset="2"/>
              </a:rPr>
              <a:t>）</a:t>
            </a:r>
            <a:endParaRPr lang="en-US" altLang="zh-CN" dirty="0">
              <a:uFillTx/>
              <a:latin typeface="Comic Sans MS" panose="030F0702030302020204" pitchFamily="66" charset="0"/>
              <a:ea typeface="微软雅黑" panose="020B0503020204020204" charset="-122"/>
              <a:cs typeface="+mn-ea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66925" y="5060950"/>
          <a:ext cx="9425305" cy="4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000500" imgH="203200" progId="Equation.KSEE3">
                  <p:embed/>
                </p:oleObj>
              </mc:Choice>
              <mc:Fallback>
                <p:oleObj r:id="rId4" imgW="4000500" imgH="203200" progId="Equation.KSEE3">
                  <p:embed/>
                  <p:pic>
                    <p:nvPicPr>
                      <p:cNvPr id="3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6925" y="5060950"/>
                        <a:ext cx="9425305" cy="478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29"/>
          <p:cNvSpPr txBox="1"/>
          <p:nvPr/>
        </p:nvSpPr>
        <p:spPr>
          <a:xfrm>
            <a:off x="1571277" y="5533857"/>
            <a:ext cx="9335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复杂度O(n^2) 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这满足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无后效性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的性质。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790" y="569595"/>
            <a:ext cx="4018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了解动态规划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0007" y="1293962"/>
            <a:ext cx="9213222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为什么动态规划有如此重要的位置？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思维模式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非常灵活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容易复合</a:t>
            </a:r>
            <a:endParaRPr lang="en-US" altLang="zh-CN" dirty="0">
              <a:uFillTx/>
              <a:latin typeface="Comic Sans MS" panose="030F0702030302020204" pitchFamily="66" charset="0"/>
              <a:ea typeface="微软雅黑" panose="020B0503020204020204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无后效性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0007" y="1293962"/>
            <a:ext cx="933588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有后效性怎么办？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把影响转移的部分加到状态里，增多状态，细化方案的分类。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费用提前计算。（本题方法）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重设状态，改换思路。</a:t>
            </a:r>
          </a:p>
          <a:p>
            <a:pPr indent="0">
              <a:lnSpc>
                <a:spcPct val="150000"/>
              </a:lnSpc>
              <a:buNone/>
            </a:pP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小结</a:t>
            </a:r>
          </a:p>
        </p:txBody>
      </p:sp>
      <p:sp>
        <p:nvSpPr>
          <p:cNvPr id="5" name="TextBox 29"/>
          <p:cNvSpPr txBox="1"/>
          <p:nvPr/>
        </p:nvSpPr>
        <p:spPr>
          <a:xfrm>
            <a:off x="1569720" y="1294130"/>
            <a:ext cx="978281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重叠子问题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它是思考动态规划题目的重要角度，也是设立状态的常见角度。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转移成环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dp与图论有共通之处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dp本应要求有明确的转移顺序，但从图论的角度考虑时，可以处理一些转移成环的情况。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最优子结构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最优子结构是我们在日常做题中最容易忽略的一点，但它决定了我们做法的正确性。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无后效性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无后效性的本质是要求我们的状态划分的足够细致，使得可以正确的转移求解，但是太细了又会影响复杂度。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有后效性是很棘手的情况，提前计算费用并不是都像例题那样简单。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正确性检验</a:t>
            </a:r>
          </a:p>
        </p:txBody>
      </p:sp>
      <p:sp>
        <p:nvSpPr>
          <p:cNvPr id="5" name="TextBox 29"/>
          <p:cNvSpPr txBox="1"/>
          <p:nvPr/>
        </p:nvSpPr>
        <p:spPr>
          <a:xfrm>
            <a:off x="1570007" y="1293962"/>
            <a:ext cx="93358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动态规划的正确性只需要保证两点：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有合适的初值，根据终值可以求出答案。（状态）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根据初值可以推出正确的终值。（转移）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对于检验转移是否正确我们有一个类似于数学归纳法的思想：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假设某一阶段以前的信息都已经正确得到，通过转移方程，我们可以得到下一阶段的正确信息，那么所设计的动态规划就是正确的。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新手的常见误区就是考虑很多层的转移。随着dp的运行过程深入的模拟对人脑而言几乎是不可能的事情，最终根本无法证明。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时空复杂度的计算</a:t>
            </a:r>
          </a:p>
        </p:txBody>
      </p:sp>
      <p:sp>
        <p:nvSpPr>
          <p:cNvPr id="5" name="TextBox 29"/>
          <p:cNvSpPr txBox="1"/>
          <p:nvPr/>
        </p:nvSpPr>
        <p:spPr>
          <a:xfrm>
            <a:off x="1570007" y="1293962"/>
            <a:ext cx="933588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时间复杂度=预处理复杂度+状态复杂度×转移复杂度。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空间复杂度&lt;=状态复杂度（比如滚动数组）。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时空复杂度是检验dp优劣的重要标准，一切对于动态规划的优化都是针对复杂度的优化。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填表法</a:t>
            </a:r>
          </a:p>
        </p:txBody>
      </p:sp>
      <p:sp>
        <p:nvSpPr>
          <p:cNvPr id="5" name="TextBox 29"/>
          <p:cNvSpPr txBox="1"/>
          <p:nvPr/>
        </p:nvSpPr>
        <p:spPr>
          <a:xfrm>
            <a:off x="1570007" y="1293962"/>
            <a:ext cx="9335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4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做法：先枚举目前要求信息的状态，再枚举哪些状态能转移到它。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4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代码实现：（以重叠子问题的例题为例）</a:t>
            </a:r>
          </a:p>
        </p:txBody>
      </p:sp>
      <p:sp>
        <p:nvSpPr>
          <p:cNvPr id="2" name="TextBox 29"/>
          <p:cNvSpPr txBox="1"/>
          <p:nvPr/>
        </p:nvSpPr>
        <p:spPr>
          <a:xfrm>
            <a:off x="1570007" y="4768682"/>
            <a:ext cx="933588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4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优点：简洁易读，多转一，方程清晰便于推导优化；适用范围更广泛（很微小）。</a:t>
            </a:r>
          </a:p>
        </p:txBody>
      </p:sp>
      <p:pic>
        <p:nvPicPr>
          <p:cNvPr id="3" name="图片 2" descr="IBLT~ZL~Y{}$B6)ZEA7FEWV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38960" y="2216150"/>
            <a:ext cx="8058150" cy="255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刷表法</a:t>
            </a:r>
          </a:p>
        </p:txBody>
      </p:sp>
      <p:sp>
        <p:nvSpPr>
          <p:cNvPr id="5" name="TextBox 29"/>
          <p:cNvSpPr txBox="1"/>
          <p:nvPr/>
        </p:nvSpPr>
        <p:spPr>
          <a:xfrm>
            <a:off x="1570007" y="1293962"/>
            <a:ext cx="9335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做法：先枚举已知信息的状态，再枚举它能转移到的状态。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代码实现：（以例题2为例）</a:t>
            </a:r>
          </a:p>
        </p:txBody>
      </p:sp>
      <p:sp>
        <p:nvSpPr>
          <p:cNvPr id="2" name="TextBox 29"/>
          <p:cNvSpPr txBox="1"/>
          <p:nvPr/>
        </p:nvSpPr>
        <p:spPr>
          <a:xfrm>
            <a:off x="1570007" y="4730582"/>
            <a:ext cx="9335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缺点：比较混乱，不能直观看到转移到某个状态的所有状态，不方便针对转移进行优化；对于某些（极少数）动态规划不适用。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850" y="2216150"/>
            <a:ext cx="1004887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刷表法的用处</a:t>
            </a:r>
          </a:p>
        </p:txBody>
      </p:sp>
      <p:sp>
        <p:nvSpPr>
          <p:cNvPr id="5" name="TextBox 29"/>
          <p:cNvSpPr txBox="1"/>
          <p:nvPr/>
        </p:nvSpPr>
        <p:spPr>
          <a:xfrm>
            <a:off x="1570007" y="1293962"/>
            <a:ext cx="933588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大家将来会用到的推式子优化、前缀和优化、斜率优化、单调性优化、数据结构维护等高级优化算法都是针对填表法，对于刷表法则难以或无法实现。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那么刷表法为什么还会存在于算法竞赛中呢？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刷表法有一种特殊的优化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我们设立的状态有时不是所有都是有用的，有的状态是废状态（根本不存在满足特点的方案，比如求方案数值为0，求最小值值为INF），这样的状态我们完全可以不管它。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填表法的时候，我们枚举一个未知信息的状态，然后枚举能转移到它的状态来转移。由于当前状态未知，所以我们不知道它是不是废状态，无论如何都要进行一遍转移，这样我们的动态规划的所有转移是跑满的。</a:t>
            </a:r>
          </a:p>
          <a:p>
            <a:pPr lvl="1" algn="l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刷表法的时候，我们枚举一个已知信息的状态，一旦发现它是废状态，就可以跳过，不用它更新其它状态（因为没有用），这样实际进行的转移就会减少，代码速度更快。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2801" y="1872343"/>
            <a:ext cx="6357257" cy="3657600"/>
          </a:xfrm>
          <a:prstGeom prst="rect">
            <a:avLst/>
          </a:prstGeom>
          <a:noFill/>
          <a:ln w="76200">
            <a:solidFill>
              <a:srgbClr val="3832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77" y="134259"/>
            <a:ext cx="4923247" cy="61540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97263" y="2538611"/>
            <a:ext cx="3123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383262"/>
                </a:solidFill>
                <a:cs typeface="+mn-ea"/>
                <a:sym typeface="+mn-lt"/>
              </a:rPr>
              <a:t>基本优化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096002" y="3458028"/>
            <a:ext cx="1753327" cy="0"/>
          </a:xfrm>
          <a:prstGeom prst="line">
            <a:avLst/>
          </a:prstGeom>
          <a:ln w="38100">
            <a:solidFill>
              <a:srgbClr val="3832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68419" y="3527646"/>
            <a:ext cx="3561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针对基本优化方法杂题选讲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习题</a:t>
            </a:r>
            <a:r>
              <a:rPr lang="en-US" altLang="zh-CN" sz="2800" b="1" dirty="0">
                <a:solidFill>
                  <a:srgbClr val="383262"/>
                </a:solidFill>
                <a:cs typeface="+mn-ea"/>
                <a:sym typeface="+mn-lt"/>
              </a:rPr>
              <a:t>1-</a:t>
            </a:r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题意</a:t>
            </a:r>
          </a:p>
        </p:txBody>
      </p:sp>
      <p:sp>
        <p:nvSpPr>
          <p:cNvPr id="5" name="TextBox 29"/>
          <p:cNvSpPr txBox="1"/>
          <p:nvPr/>
        </p:nvSpPr>
        <p:spPr>
          <a:xfrm>
            <a:off x="1570007" y="1293962"/>
            <a:ext cx="933588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[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自造题目 无提交</a:t>
            </a:r>
            <a:r>
              <a:rPr 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有一条长度为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L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的大河，有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个地方有石子（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a1-an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），青蛙要从河的一侧跳到另一侧，青蛙必须落到石子上。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青蛙有两种跳法：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跳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ma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米，这种跳法最多跳</a:t>
            </a:r>
            <a:r>
              <a:rPr lang="en-US" altLang="zh-CN" dirty="0" err="1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xa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次，每次花费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ca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的体力。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跳</a:t>
            </a:r>
            <a:r>
              <a:rPr lang="en-US" altLang="zh-CN" dirty="0" err="1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mb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米，这种跳法最多跳</a:t>
            </a:r>
            <a:r>
              <a:rPr lang="en-US" altLang="zh-CN" dirty="0" err="1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xb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次，每次花费</a:t>
            </a:r>
            <a:r>
              <a:rPr lang="en-US" altLang="zh-CN" dirty="0" err="1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cb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的体力。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求跳到另一次所花费的最小体力。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n&lt;=10000,xa&lt;=1000,xb&lt;=1000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。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习题</a:t>
            </a:r>
            <a:r>
              <a:rPr lang="en-US" altLang="zh-CN" sz="2800" b="1" dirty="0">
                <a:solidFill>
                  <a:srgbClr val="383262"/>
                </a:solidFill>
                <a:cs typeface="+mn-ea"/>
                <a:sym typeface="+mn-lt"/>
              </a:rPr>
              <a:t>1-</a:t>
            </a:r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基本做法</a:t>
            </a:r>
          </a:p>
        </p:txBody>
      </p:sp>
      <p:sp>
        <p:nvSpPr>
          <p:cNvPr id="5" name="TextBox 29"/>
          <p:cNvSpPr txBox="1"/>
          <p:nvPr/>
        </p:nvSpPr>
        <p:spPr>
          <a:xfrm>
            <a:off x="1570007" y="1293962"/>
            <a:ext cx="93358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根据前面的学习我们有如下思路：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确定所求：求最小的体力花费，故</a:t>
            </a:r>
            <a:r>
              <a:rPr lang="en-US" altLang="zh-CN" dirty="0" err="1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dp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数组存的值应当是最小体力花费。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确定阶段：从左向右扫每个石子的位置，故</a:t>
            </a:r>
            <a:r>
              <a:rPr lang="en-US" altLang="zh-CN" dirty="0" err="1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dp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数组中应有一维</a:t>
            </a:r>
            <a:r>
              <a:rPr lang="en-US" altLang="zh-CN" dirty="0" err="1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表示当前在第</a:t>
            </a:r>
            <a:r>
              <a:rPr lang="en-US" altLang="zh-CN" dirty="0" err="1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个石子的位置。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确定状态：我们有最多跳跃次数的限制所以应当由两维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分别表示两种方法的跳跃次数。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综上，设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f[</a:t>
            </a:r>
            <a:r>
              <a:rPr lang="en-US" altLang="zh-CN" dirty="0" err="1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][j][k]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表示当前在第</a:t>
            </a:r>
            <a:r>
              <a:rPr lang="en-US" altLang="zh-CN" dirty="0" err="1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个石子，第一种跳跃了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次，第二种跳跃了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次的最小体力花费。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状态复杂度为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10^10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，显然不可能通过本题。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哪位同学能优化这个做法呢？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790" y="569595"/>
            <a:ext cx="4018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了解动态规划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0007" y="1293962"/>
            <a:ext cx="9213222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从我校学弟学妹的理解状况来看，很多同学应该都处于晕晕乎乎的状态：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什么？这个题是动态规划？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我知道是动态规划，但是这个题的思路好奇特，状态是怎么列出来的？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我跟正解列了一样的状态但是我没有优化。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好的现在这道题我听懂了，但是再来一道题我还是不会做。</a:t>
            </a:r>
          </a:p>
          <a:p>
            <a:pPr lvl="0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动态规划为什么这么难？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难在很多同学对动态规划没有真正的理解，只是做一道算一道。</a:t>
            </a:r>
          </a:p>
          <a:p>
            <a:pPr lvl="0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学习动态规划必须去反思、总结、梳理和归纳</a:t>
            </a:r>
          </a:p>
          <a:p>
            <a:pPr lvl="0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这堂课分享我个人对于动态规划多年的归纳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和理解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习题</a:t>
            </a:r>
            <a:r>
              <a:rPr lang="en-US" altLang="zh-CN" sz="2800" b="1" dirty="0">
                <a:solidFill>
                  <a:srgbClr val="383262"/>
                </a:solidFill>
                <a:cs typeface="+mn-ea"/>
                <a:sym typeface="+mn-lt"/>
              </a:rPr>
              <a:t>1-</a:t>
            </a:r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优化</a:t>
            </a:r>
          </a:p>
        </p:txBody>
      </p:sp>
      <p:sp>
        <p:nvSpPr>
          <p:cNvPr id="5" name="TextBox 29"/>
          <p:cNvSpPr txBox="1"/>
          <p:nvPr/>
        </p:nvSpPr>
        <p:spPr>
          <a:xfrm>
            <a:off x="1570007" y="1293962"/>
            <a:ext cx="93358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观察可以发现，许多状态是无用的，我们可以运用前面提到的“某种优化”（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hash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表优化版本）直接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AC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掉。 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更高级一点的做法是，发现当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固定时，只有一个合法的</a:t>
            </a:r>
            <a:r>
              <a:rPr lang="en-US" altLang="zh-CN" dirty="0" err="1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，所以可以将</a:t>
            </a:r>
            <a:r>
              <a:rPr lang="en-US" altLang="zh-CN" dirty="0" err="1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这一维省略掉，设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f[j][k]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为进行了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步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跳法，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步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跳法的最小花费。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状态转移方程如下：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如果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j*ma+k*mb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位置有一块石子：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否则：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这里我们运用了优化冗余状态的方法。（状态的某一维可以被其他表示出来）</a:t>
            </a: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02585" y="3865245"/>
          <a:ext cx="5071110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08300" imgH="203200" progId="Equation.KSEE3">
                  <p:embed/>
                </p:oleObj>
              </mc:Choice>
              <mc:Fallback>
                <p:oleObj r:id="rId4" imgW="2908300" imgH="203200" progId="Equation.KSEE3">
                  <p:embed/>
                  <p:pic>
                    <p:nvPicPr>
                      <p:cNvPr id="2" name="对象 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2585" y="3865245"/>
                        <a:ext cx="5071110" cy="35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30500" y="4613275"/>
          <a:ext cx="18700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4993600" imgH="4876800" progId="Equation.3">
                  <p:embed/>
                </p:oleObj>
              </mc:Choice>
              <mc:Fallback>
                <p:oleObj name="公式" r:id="rId6" imgW="24993600" imgH="4876800" progId="Equation.3">
                  <p:embed/>
                  <p:pic>
                    <p:nvPicPr>
                      <p:cNvPr id="3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30500" y="4613275"/>
                        <a:ext cx="187007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习题</a:t>
            </a:r>
            <a:r>
              <a:rPr lang="en-US" altLang="zh-CN" sz="2800" b="1" dirty="0">
                <a:solidFill>
                  <a:srgbClr val="383262"/>
                </a:solidFill>
                <a:cs typeface="+mn-ea"/>
                <a:sym typeface="+mn-lt"/>
              </a:rPr>
              <a:t>2-</a:t>
            </a:r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题意</a:t>
            </a:r>
          </a:p>
        </p:txBody>
      </p:sp>
      <p:sp>
        <p:nvSpPr>
          <p:cNvPr id="5" name="TextBox 29"/>
          <p:cNvSpPr txBox="1"/>
          <p:nvPr/>
        </p:nvSpPr>
        <p:spPr>
          <a:xfrm>
            <a:off x="1570007" y="1293962"/>
            <a:ext cx="933588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[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luogu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某题</a:t>
            </a:r>
            <a:r>
              <a:rPr 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不记得了，大家自己找一找吧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进行n圈赛车比赛，有m种轮胎，给定数组MP[i][j]表示第i种轮胎跑第j圈所需要的时间。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每进行完一圈，你可以选择换一个轮胎，换轮胎需要固定的时间t</a:t>
            </a:r>
            <a:r>
              <a:rPr 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，</a:t>
            </a:r>
            <a:r>
              <a:rPr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轮胎可以无限使用。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求最少多少时间能够完成比赛。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n,m≤1000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习题</a:t>
            </a:r>
            <a:r>
              <a:rPr lang="en-US" altLang="zh-CN" sz="2800" b="1" dirty="0">
                <a:solidFill>
                  <a:srgbClr val="383262"/>
                </a:solidFill>
                <a:cs typeface="+mn-ea"/>
                <a:sym typeface="+mn-lt"/>
              </a:rPr>
              <a:t>2-</a:t>
            </a:r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基本做法</a:t>
            </a:r>
          </a:p>
        </p:txBody>
      </p:sp>
      <p:sp>
        <p:nvSpPr>
          <p:cNvPr id="5" name="TextBox 29"/>
          <p:cNvSpPr txBox="1"/>
          <p:nvPr/>
        </p:nvSpPr>
        <p:spPr>
          <a:xfrm>
            <a:off x="1570007" y="1293962"/>
            <a:ext cx="9335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设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f[i][j]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表示当前跑完前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圈，目前安装的是第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种轮胎。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那么根据题目有如下转移：</a:t>
            </a: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17395" y="2216150"/>
          <a:ext cx="9205595" cy="100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533900" imgH="495300" progId="Equation.KSEE3">
                  <p:embed/>
                </p:oleObj>
              </mc:Choice>
              <mc:Fallback>
                <p:oleObj r:id="rId4" imgW="4533900" imgH="495300" progId="Equation.KSEE3">
                  <p:embed/>
                  <p:pic>
                    <p:nvPicPr>
                      <p:cNvPr id="2" name="对象 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7395" y="2216150"/>
                        <a:ext cx="9205595" cy="1005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14400" imgH="215900" progId="Equation.KSEE3">
                  <p:embed/>
                </p:oleObj>
              </mc:Choice>
              <mc:Fallback>
                <p:oleObj r:id="rId6" imgW="914400" imgH="215900" progId="Equation.KSEE3">
                  <p:embed/>
                  <p:pic>
                    <p:nvPicPr>
                      <p:cNvPr id="3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29"/>
          <p:cNvSpPr txBox="1"/>
          <p:nvPr/>
        </p:nvSpPr>
        <p:spPr>
          <a:xfrm>
            <a:off x="1570007" y="3221822"/>
            <a:ext cx="933588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状态复杂度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=n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×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m=10^6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，转移复杂度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=m=10^3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总复杂度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10^9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，不能通过本题。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哪位同学能优化一下？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习题</a:t>
            </a:r>
            <a:r>
              <a:rPr lang="en-US" altLang="zh-CN" sz="2800" b="1" dirty="0">
                <a:solidFill>
                  <a:srgbClr val="383262"/>
                </a:solidFill>
                <a:cs typeface="+mn-ea"/>
                <a:sym typeface="+mn-lt"/>
              </a:rPr>
              <a:t>2-</a:t>
            </a:r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优化</a:t>
            </a:r>
          </a:p>
        </p:txBody>
      </p:sp>
      <p:sp>
        <p:nvSpPr>
          <p:cNvPr id="5" name="TextBox 29"/>
          <p:cNvSpPr txBox="1"/>
          <p:nvPr/>
        </p:nvSpPr>
        <p:spPr>
          <a:xfrm>
            <a:off x="1570007" y="1293962"/>
            <a:ext cx="933588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将状态转移方程进行推导可得：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3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0225" y="1800860"/>
            <a:ext cx="8591550" cy="1514475"/>
          </a:xfrm>
          <a:prstGeom prst="rect">
            <a:avLst/>
          </a:prstGeom>
        </p:spPr>
      </p:pic>
      <p:sp>
        <p:nvSpPr>
          <p:cNvPr id="11" name="TextBox 29"/>
          <p:cNvSpPr txBox="1"/>
          <p:nvPr/>
        </p:nvSpPr>
        <p:spPr>
          <a:xfrm>
            <a:off x="1570007" y="3315167"/>
            <a:ext cx="93358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对于每个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我们可以将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min(f[i-1][k])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预处理出来，每次复杂度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O(m)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，预处理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O(n)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次，总复杂度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O(nm)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；每次转移的复杂度变为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O(1)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，转移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O(nm)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次。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总复杂度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O(nm)=10^6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，可以通过本题。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我们运用了将无关的部分提取，将相同的部分合并的推式子优化转移的方法。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习题</a:t>
            </a:r>
            <a:r>
              <a:rPr lang="en-US" altLang="zh-CN" sz="2800" b="1" dirty="0">
                <a:solidFill>
                  <a:srgbClr val="383262"/>
                </a:solidFill>
                <a:cs typeface="+mn-ea"/>
                <a:sym typeface="+mn-lt"/>
              </a:rPr>
              <a:t>3-</a:t>
            </a:r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题意</a:t>
            </a:r>
          </a:p>
        </p:txBody>
      </p:sp>
      <p:sp>
        <p:nvSpPr>
          <p:cNvPr id="5" name="TextBox 29"/>
          <p:cNvSpPr txBox="1"/>
          <p:nvPr/>
        </p:nvSpPr>
        <p:spPr>
          <a:xfrm>
            <a:off x="1570007" y="1293962"/>
            <a:ext cx="93358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[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简单题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]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给定n个数，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要求</a:t>
            </a:r>
            <a:r>
              <a:rPr 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分成若干个集合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，每个集合的大小不小于K。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每个集合的价值是这个集合里的最大值与最小值之差。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一种划分的价值是每个集合的价值的最大值。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求最小的划分价值。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1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&lt;=K&lt;=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&lt;=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3×10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^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5；1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&lt;=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ai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&lt;=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10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^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9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3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67666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383262"/>
                </a:solidFill>
                <a:cs typeface="+mn-ea"/>
                <a:sym typeface="+mn-lt"/>
              </a:rPr>
              <a:t>习题</a:t>
            </a:r>
            <a:r>
              <a:rPr lang="en-US" altLang="zh-CN" sz="2800" b="1">
                <a:solidFill>
                  <a:srgbClr val="383262"/>
                </a:solidFill>
                <a:cs typeface="+mn-ea"/>
                <a:sym typeface="+mn-lt"/>
              </a:rPr>
              <a:t>3-</a:t>
            </a:r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题解</a:t>
            </a:r>
          </a:p>
        </p:txBody>
      </p:sp>
      <p:sp>
        <p:nvSpPr>
          <p:cNvPr id="5" name="TextBox 29"/>
          <p:cNvSpPr txBox="1"/>
          <p:nvPr/>
        </p:nvSpPr>
        <p:spPr>
          <a:xfrm>
            <a:off x="1570007" y="1293962"/>
            <a:ext cx="933588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由于是划分成集合（不要求连续），不是很好处理。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观察发现，最后答案一定是将数字排序后，某连续的一段分成一个集合，这样就把问题转化成将序列划分成若干段了。</a:t>
            </a:r>
            <a:endParaRPr lang="en-US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设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f[i]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表示前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个数进行划分的最小价值。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起初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f[0]=0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；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f[1]~f[K-1]=INF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，有如下转移：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状态复杂度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O(n)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，转移复杂度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O(n)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，总复杂度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O(n^2)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，不足以通过本题。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优化？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维护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min(f[j]-a[j+1])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j=0~i-K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）即可。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这个优化叫做决策集合单调性优化。（决策集合不断扩大）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71040" y="3462655"/>
          <a:ext cx="3667760" cy="81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71700" imgH="495300" progId="Equation.KSEE3">
                  <p:embed/>
                </p:oleObj>
              </mc:Choice>
              <mc:Fallback>
                <p:oleObj r:id="rId4" imgW="2171700" imgH="495300" progId="Equation.KSEE3">
                  <p:embed/>
                  <p:pic>
                    <p:nvPicPr>
                      <p:cNvPr id="2" name="对象 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1040" y="3462655"/>
                        <a:ext cx="3667760" cy="816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246784" y="849194"/>
            <a:ext cx="6008807" cy="600880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48200" y="2706370"/>
            <a:ext cx="38550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圆简" panose="02010609000101010101" pitchFamily="49" charset="-122"/>
                <a:ea typeface="汉仪中圆简" panose="02010609000101010101" pitchFamily="49" charset="-122"/>
                <a:cs typeface="+mn-ea"/>
                <a:sym typeface="+mn-lt"/>
              </a:rPr>
              <a:t>汇报完毕</a:t>
            </a:r>
          </a:p>
          <a:p>
            <a:pPr algn="dist"/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圆简" panose="02010609000101010101" pitchFamily="49" charset="-122"/>
                <a:ea typeface="汉仪中圆简" panose="02010609000101010101" pitchFamily="49" charset="-122"/>
                <a:cs typeface="+mn-ea"/>
                <a:sym typeface="+mn-lt"/>
              </a:rPr>
              <a:t>感谢聆听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490" y="1002030"/>
            <a:ext cx="8946515" cy="4853940"/>
          </a:xfrm>
          <a:prstGeom prst="rect">
            <a:avLst/>
          </a:prstGeom>
          <a:noFill/>
          <a:ln w="76200">
            <a:solidFill>
              <a:srgbClr val="3832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-494030" y="-417830"/>
            <a:ext cx="5820410" cy="72758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40400" y="1082675"/>
            <a:ext cx="34931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383262"/>
                </a:solidFill>
                <a:cs typeface="+mn-ea"/>
                <a:sym typeface="+mn-lt"/>
              </a:rPr>
              <a:t>Q&amp;A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740400" y="2097405"/>
            <a:ext cx="3532505" cy="20320"/>
          </a:xfrm>
          <a:prstGeom prst="line">
            <a:avLst/>
          </a:prstGeom>
          <a:ln w="38100">
            <a:solidFill>
              <a:srgbClr val="3832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36490" y="2117725"/>
            <a:ext cx="51009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Blip>
                <a:blip r:embed="rId6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lt"/>
              </a:rPr>
              <a:t> 考虑到很多同学不好意思当众发问，这是我的联系方式，我们可以线上交流。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6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lt"/>
              </a:rPr>
              <a:t> QQ：1901030119</a:t>
            </a:r>
          </a:p>
          <a:p>
            <a:pPr algn="l">
              <a:lnSpc>
                <a:spcPct val="150000"/>
              </a:lnSpc>
              <a:buClrTx/>
              <a:buSzTx/>
              <a:buFontTx/>
              <a:buBlip>
                <a:blip r:embed="rId6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lt"/>
              </a:rPr>
              <a:t> 微信：15376962875</a:t>
            </a:r>
          </a:p>
        </p:txBody>
      </p:sp>
      <p:pic>
        <p:nvPicPr>
          <p:cNvPr id="100" name="图片 99"/>
          <p:cNvPicPr/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663180" y="3856355"/>
            <a:ext cx="1915160" cy="19151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8"/>
          <a:stretch>
            <a:fillRect/>
          </a:stretch>
        </p:blipFill>
        <p:spPr>
          <a:xfrm>
            <a:off x="5142865" y="3856355"/>
            <a:ext cx="1906270" cy="19443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最小增量法</a:t>
            </a:r>
          </a:p>
        </p:txBody>
      </p:sp>
      <p:sp>
        <p:nvSpPr>
          <p:cNvPr id="5" name="TextBox 29"/>
          <p:cNvSpPr txBox="1"/>
          <p:nvPr/>
        </p:nvSpPr>
        <p:spPr>
          <a:xfrm>
            <a:off x="1570007" y="1293962"/>
            <a:ext cx="933588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我们先回顾一下重叠子结构的例题。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对于删除操作，我们实际上有可能连续删除多个字符；但是我们在转移的过程中一次只删除了一个。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那连续删除两个的操作怎么实现呢？连续删除三个呢？多个呢？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最小增量法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：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假设我们当前有多个操作可以做（或者有多个问题要统计），依次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枚举进行多少个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的复杂度显然是不够优秀的。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最小增量法的思路是每次只进行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最简单的一个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或几个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）；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其他的操作可以被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这几个操作组合得到，或其他产生的效果能被这几个操作覆盖。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这样就能以较低的复杂度进行转移了。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最小增量法</a:t>
            </a:r>
          </a:p>
        </p:txBody>
      </p:sp>
      <p:sp>
        <p:nvSpPr>
          <p:cNvPr id="5" name="TextBox 29"/>
          <p:cNvSpPr txBox="1"/>
          <p:nvPr/>
        </p:nvSpPr>
        <p:spPr>
          <a:xfrm>
            <a:off x="1570007" y="1293962"/>
            <a:ext cx="93358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我们再看一道题来加深理解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输入一些数，求1~n每个数的二进制子集中是否包含了输入的数。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二进制子集：二进制数1001是1011的子集；1100不是1011的子集。</a:t>
            </a:r>
          </a:p>
          <a:p>
            <a:pPr lvl="0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朴素暴力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设f[i]表示i的子集中是否有数出现过，那么一个直观的转移如下：</a:t>
            </a:r>
          </a:p>
          <a:p>
            <a:pPr lvl="2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枚举i的子集，看每个数字出没出现过，复杂度O(n^2)不够优秀。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现在我给出一个转移，大家体会一下这个转移有什么好处。</a:t>
            </a:r>
          </a:p>
          <a:p>
            <a:pPr lvl="2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从小到大枚举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，再枚举i的每一个是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的二进制位k，将k这一位设成0，其他位不变，得到数字j；对于每个数字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，f[i] |= f[j]</a:t>
            </a:r>
          </a:p>
          <a:p>
            <a:pPr lvl="2"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举例说明：f[1110] = f[1100] | f[1010] | f[0110]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| (1110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是输入的数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)</a:t>
            </a:r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这覆盖了子集中的所有数，尽管有重复，但是我们是取或，所以答案正确。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复杂度O(n 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790" y="569595"/>
            <a:ext cx="4018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了解动态规划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0007" y="1293962"/>
            <a:ext cx="9213222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要完整的解决一道动态规划，有以下五步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设立状态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设计转移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赋初值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复杂度优化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代码实现</a:t>
            </a:r>
          </a:p>
          <a:p>
            <a:pPr lvl="0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这次报告，我会从最基础的定义开始，给大家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细致的讲解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动态规划。</a:t>
            </a:r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最小增量法</a:t>
            </a:r>
          </a:p>
        </p:txBody>
      </p:sp>
      <p:sp>
        <p:nvSpPr>
          <p:cNvPr id="5" name="TextBox 29"/>
          <p:cNvSpPr txBox="1"/>
          <p:nvPr/>
        </p:nvSpPr>
        <p:spPr>
          <a:xfrm>
            <a:off x="1570007" y="1293962"/>
            <a:ext cx="933588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这个题就是最小增量法的典型应用。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一个数的子集是将这个数的一些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变成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，我们枚举哪些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变成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是非常慢的。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最小增量法的思路是每次只进行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最简单的一个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或几个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）；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其他的操作可以被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这几个操作组合得到，或其他产生的效果能被这几个操作覆盖。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在本题中，我们只枚举将一个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变成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，哪么将两个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变成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在哪里被统计呢？</a:t>
            </a:r>
          </a:p>
          <a:p>
            <a:pPr lvl="2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将两个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变成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，是将这两个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其中的一个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变成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得到的数字的子集。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所以就有了我们的做法</a:t>
            </a:r>
          </a:p>
          <a:p>
            <a:pPr marL="914400" lvl="4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从小到大枚举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，再枚举i的每一个是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的二进制位k，将k这一位设成0，其他位不变，得到数字j；对于每个数字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，f[i] |= f[j]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2801" y="1872343"/>
            <a:ext cx="6357257" cy="3657600"/>
          </a:xfrm>
          <a:prstGeom prst="rect">
            <a:avLst/>
          </a:prstGeom>
          <a:noFill/>
          <a:ln w="76200">
            <a:solidFill>
              <a:srgbClr val="3832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77" y="134259"/>
            <a:ext cx="4923247" cy="61540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58528" y="1872496"/>
            <a:ext cx="31234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383262"/>
                </a:solidFill>
                <a:cs typeface="+mn-ea"/>
                <a:sym typeface="+mn-lt"/>
              </a:rPr>
              <a:t>目录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057267" y="2791913"/>
            <a:ext cx="1753327" cy="0"/>
          </a:xfrm>
          <a:prstGeom prst="line">
            <a:avLst/>
          </a:prstGeom>
          <a:ln w="38100">
            <a:solidFill>
              <a:srgbClr val="3832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98695" y="2861531"/>
            <a:ext cx="3561807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lt"/>
              </a:rPr>
              <a:t>问题模型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lt"/>
              </a:rPr>
              <a:t>状态与转移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lt"/>
              </a:rPr>
              <a:t>重叠子问题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lt"/>
              </a:rPr>
              <a:t>转移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lt"/>
              </a:rPr>
              <a:t>成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lt"/>
              </a:rPr>
              <a:t>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lt"/>
              </a:rPr>
              <a:t>最优子结构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lt"/>
              </a:rPr>
              <a:t>无后效性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正确性检验</a:t>
            </a:r>
            <a:endParaRPr lang="en-US" altLang="zh-CN" dirty="0"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cs typeface="+mn-ea"/>
                <a:sym typeface="+mn-lt"/>
              </a:rPr>
              <a:t>dp</a:t>
            </a:r>
            <a:r>
              <a:rPr lang="zh-CN" altLang="en-US" dirty="0">
                <a:cs typeface="+mn-ea"/>
                <a:sym typeface="+mn-lt"/>
              </a:rPr>
              <a:t>的时空复杂度</a:t>
            </a:r>
            <a:endParaRPr lang="en-US" altLang="zh-CN" dirty="0"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刷表法与填表法</a:t>
            </a:r>
            <a:endParaRPr lang="en-US" altLang="zh-CN" dirty="0"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uFillTx/>
              <a:latin typeface="Comic Sans MS" panose="030F0702030302020204" pitchFamily="66" charset="0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问题模型</a:t>
            </a:r>
            <a:endParaRPr lang="en-US" altLang="zh-CN" sz="2800" b="1" dirty="0">
              <a:solidFill>
                <a:srgbClr val="383262"/>
              </a:solidFill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70007" y="1293962"/>
            <a:ext cx="9213222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通常情况下，典型的动态规划问题都可以转化成如下模型：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	在满足某种条件的限制之下，求解某问题的最优解（或方案数）。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举例1：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题意：[洛谷P1439]给定一个长度为n的序列a，求他的最长上升子序列。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条件：子序列、上升。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求解：LIS最长。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举例2：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题意：[石子归并]给定n堆石子，每次可以把相邻的两堆合并成一堆，并获得新的一堆的石子的个数的得分，求将所有的石子合并成一堆能获得的最大得分。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条件：每次合并相邻、最终合并成一堆。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求解：最大得分。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12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问题模型</a:t>
            </a:r>
            <a:endParaRPr lang="en-US" altLang="zh-CN" sz="2800" b="1" dirty="0">
              <a:solidFill>
                <a:srgbClr val="383262"/>
              </a:solidFill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70007" y="1293962"/>
            <a:ext cx="9213222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举例3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题意：背包问题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条件：总重量上限、每个物品选择限制（01、完全、多重、分组）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求解：最大价值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4971" y="569332"/>
            <a:ext cx="362343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83262"/>
                </a:solidFill>
                <a:cs typeface="+mn-ea"/>
                <a:sym typeface="+mn-lt"/>
              </a:rPr>
              <a:t>状态与转移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0008" y="1293962"/>
            <a:ext cx="9257826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接下来，我们以最长上升子序列[LIS]为例，探讨一下状态与转移究竟是什么。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朴素的枚举做法？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递归枚举每个数是否在子序列中，只有比当前子序列结尾大的数才可以加入；每搜索到一个上升子序列就记录一下长度，输出最长的子序列。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动态规划的思想？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</a:rPr>
              <a:t> 将朴素的枚举做法进行优化，把枚举的每一种具体的方案按照一定的规则分类，将它们一起求解而不是逐一枚举。</a:t>
            </a:r>
          </a:p>
          <a:p>
            <a:pPr lvl="0">
              <a:lnSpc>
                <a:spcPct val="150000"/>
              </a:lnSpc>
              <a:buBlip>
                <a:blip r:embed="rId3"/>
              </a:buBlip>
            </a:pP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 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我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们</a:t>
            </a:r>
            <a:r>
              <a:rPr lang="zh-CN" altLang="en-US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接下来</a:t>
            </a:r>
            <a:r>
              <a:rPr lang="en-US" altLang="zh-CN" dirty="0">
                <a:uFillTx/>
                <a:latin typeface="Comic Sans MS" panose="030F0702030302020204" pitchFamily="66" charset="0"/>
                <a:ea typeface="微软雅黑" panose="020B0503020204020204" charset="-122"/>
                <a:cs typeface="+mn-ea"/>
                <a:sym typeface="+mn-ea"/>
              </a:rPr>
              <a:t>看一下本题的具体做法。</a:t>
            </a:r>
            <a:endParaRPr lang="en-US" altLang="zh-CN" dirty="0">
              <a:uFillTx/>
              <a:latin typeface="Comic Sans MS" panose="030F0702030302020204" pitchFamily="66" charset="0"/>
              <a:ea typeface="微软雅黑" panose="020B0503020204020204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ECDC34-A6F0-4566-B908-FE20365EA66D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30"/>
  <p:tag name="ISPRING_SCORM_PASSING_SCORE" val="100.000000"/>
  <p:tag name="ISPRING_OUTPUT_FOLDER" val="D:\ppt\第11批\643193"/>
  <p:tag name="ISPRING_FIRST_PUBLISH" val="1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020,&quot;width&quot;:1269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020,&quot;width&quot;:1269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1458,&quot;width&quot;:916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450,&quot;width&quot;:6450}"/>
</p:tagLst>
</file>

<file path=ppt/theme/theme1.xml><?xml version="1.0" encoding="utf-8"?>
<a:theme xmlns:a="http://schemas.openxmlformats.org/drawingml/2006/main" name="第一PPT，www.1ppt.com">
  <a:themeElements>
    <a:clrScheme name="自定义 18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F243E"/>
      </a:hlink>
      <a:folHlink>
        <a:srgbClr val="F79646"/>
      </a:folHlink>
    </a:clrScheme>
    <a:fontScheme name="qua1ff3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3708</Words>
  <Application>Microsoft Office PowerPoint</Application>
  <PresentationFormat>宽屏</PresentationFormat>
  <Paragraphs>422</Paragraphs>
  <Slides>50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汉仪中圆简</vt:lpstr>
      <vt:lpstr>字魂59号-创粗黑</vt:lpstr>
      <vt:lpstr>Arial</vt:lpstr>
      <vt:lpstr>Calibri</vt:lpstr>
      <vt:lpstr>Comic Sans MS</vt:lpstr>
      <vt:lpstr>Wingdings</vt:lpstr>
      <vt:lpstr>第一PPT，www.1ppt.com</vt:lpstr>
      <vt:lpstr>Equation.KSEE3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莱州市第一中学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</dc:title>
  <dc:subject>2020SDSC数据结构与算法提高班动态规划</dc:subject>
  <dc:creator>孙铭远</dc:creator>
  <cp:keywords>动态规划</cp:keywords>
  <dc:description>2020SDSC数据结构与算法提高班动态规划</dc:description>
  <cp:lastModifiedBy>孙 铭远</cp:lastModifiedBy>
  <cp:revision>782</cp:revision>
  <dcterms:created xsi:type="dcterms:W3CDTF">2017-08-18T03:02:00Z</dcterms:created>
  <dcterms:modified xsi:type="dcterms:W3CDTF">2022-07-20T09:04:36Z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248A7E5131064ECD9FF2DA0133E45348</vt:lpwstr>
  </property>
</Properties>
</file>