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59" r:id="rId6"/>
    <p:sldId id="264" r:id="rId7"/>
    <p:sldId id="265" r:id="rId8"/>
    <p:sldId id="270" r:id="rId9"/>
    <p:sldId id="271" r:id="rId10"/>
    <p:sldId id="272" r:id="rId11"/>
    <p:sldId id="273" r:id="rId12"/>
    <p:sldId id="274" r:id="rId13"/>
    <p:sldId id="275" r:id="rId14"/>
    <p:sldId id="257" r:id="rId15"/>
    <p:sldId id="260" r:id="rId16"/>
    <p:sldId id="261" r:id="rId17"/>
    <p:sldId id="266" r:id="rId18"/>
    <p:sldId id="267" r:id="rId19"/>
    <p:sldId id="268" r:id="rId20"/>
    <p:sldId id="269" r:id="rId21"/>
    <p:sldId id="276" r:id="rId22"/>
    <p:sldId id="277" r:id="rId23"/>
    <p:sldId id="283" r:id="rId24"/>
    <p:sldId id="284" r:id="rId25"/>
    <p:sldId id="285" r:id="rId26"/>
    <p:sldId id="278" r:id="rId27"/>
    <p:sldId id="279" r:id="rId28"/>
    <p:sldId id="280" r:id="rId29"/>
    <p:sldId id="281" r:id="rId30"/>
    <p:sldId id="282"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BEAD3-4C77-41E1-9471-FC5ED212AD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00D09D-6781-4D61-A0CB-B7588CDBF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38CAB3-8364-4093-9D40-0B2DFA739E4F}"/>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63025B29-A0BA-4014-8D69-D2C2AD6F6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1F4D5-FAB5-4131-9B1B-76E7C772A8A0}"/>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43639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6FCFC-D970-415F-8304-3B570D4CBB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DAB9F5-2CAD-44D6-8B13-5459F8B447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B9F52B-DCEB-402D-B673-46521C743FE5}"/>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DAAD92F4-3499-4CBC-83FC-50B698E4A4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353554-865B-4B6D-9445-08EFC466119F}"/>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0304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7AADCB-4D57-4629-8CDF-CE2DEDE417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DE281B-06DE-481B-96EF-D4D275E85B1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29AF23-52DF-4F50-B267-7BF225BFAA0E}"/>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F79DEB7E-0259-44B1-9A9B-F8510C7FA5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8BABF5-B291-4F98-B7A1-28472521AA2B}"/>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16066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8AA6E-65A5-49F5-9E40-BC604CE24AE8}"/>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71414B7-0A22-40B3-AF50-3336FA72D1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a:extLst>
              <a:ext uri="{FF2B5EF4-FFF2-40B4-BE49-F238E27FC236}">
                <a16:creationId xmlns:a16="http://schemas.microsoft.com/office/drawing/2014/main" id="{454248BC-02CE-46D1-AE00-334E78FFF9C1}"/>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A362A919-9E21-43D7-B295-31EEF6006A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F548C-0796-47AF-88CF-FA7526F7BC07}"/>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308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D886D-AA86-4A53-B23B-4A9A37610B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225FE3-17A7-46E2-97A6-9FE20D0BC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5F911C-EBFF-4D88-9FCC-3D90A5D3F73D}"/>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97959414-4D80-4FDD-A428-0B25F74AA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D3B2C-F1B1-4122-B907-F3B93387484B}"/>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272224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77B08-333A-4FFE-B8E1-27659590B1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C0CBF9-BECC-4F98-A75F-503AE13948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B2DD47-5D46-4FA3-AB19-67CF697ED28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ADBBAD-3665-44C6-9F1B-DACCA3850F71}"/>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194AC465-73CE-467C-BD36-D1D2A3D163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F771E-D35B-4483-9EC2-029A57009498}"/>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230450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2C681-F5B1-486C-9DE2-FB7BA15C0F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672DD-89D3-4BD0-93F1-070BBEB65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E4194B-C14B-4B8D-8A69-D931046603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23D6EA-132C-4BC1-9FBE-A38BB855D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1561B9-47FB-4724-A5CE-0E6C33B6EA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836841-0CDB-4AD1-A180-CB99D12C6B73}"/>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8" name="页脚占位符 7">
            <a:extLst>
              <a:ext uri="{FF2B5EF4-FFF2-40B4-BE49-F238E27FC236}">
                <a16:creationId xmlns:a16="http://schemas.microsoft.com/office/drawing/2014/main" id="{8467D3D3-1B8F-4D7D-B712-A27A7C4081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19D816-F5E7-4821-86AC-EE71E75B4206}"/>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2048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05887-ACBF-4B04-B05B-55C727A991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AA3410-4E3D-4B38-8F2E-9E0C9C444A5A}"/>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4" name="页脚占位符 3">
            <a:extLst>
              <a:ext uri="{FF2B5EF4-FFF2-40B4-BE49-F238E27FC236}">
                <a16:creationId xmlns:a16="http://schemas.microsoft.com/office/drawing/2014/main" id="{88E5067A-4B52-418F-9E9F-55D0676223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6CFFB0-17A2-4EC6-B253-7574B5496F22}"/>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84340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984D84-286F-4FCA-A18E-71B76192080B}"/>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3" name="页脚占位符 2">
            <a:extLst>
              <a:ext uri="{FF2B5EF4-FFF2-40B4-BE49-F238E27FC236}">
                <a16:creationId xmlns:a16="http://schemas.microsoft.com/office/drawing/2014/main" id="{5A361320-3541-4AF3-B415-36A1C1A6B9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3BE4DB-2F70-4AEE-8CEE-689528953A22}"/>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95164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92767-F33E-49B8-8CC4-6240DCA241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6F64FE-EA4B-4A4E-B81E-0889371F4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F2514E-0C5E-431A-9FC5-E53634E0F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F6F82E-256F-40A4-AB29-B28722588B67}"/>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EB742593-E232-4B67-8C0D-D5A015AF0C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E2F50A-CAC1-4B92-8148-FD889F6492C9}"/>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31612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B44D8-4FD9-4E72-9174-E43839A113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942E32-22B7-4D5B-8FF1-64D9F0E70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5C0FF052-74C1-47DD-B427-EA1E403DF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018BBC-8A00-4A41-9514-AEA82D190397}"/>
              </a:ext>
            </a:extLst>
          </p:cNvPr>
          <p:cNvSpPr>
            <a:spLocks noGrp="1"/>
          </p:cNvSpPr>
          <p:nvPr>
            <p:ph type="dt" sz="half" idx="10"/>
          </p:nvPr>
        </p:nvSpPr>
        <p:spPr/>
        <p:txBody>
          <a:bodyPr/>
          <a:lstStyle/>
          <a:p>
            <a:fld id="{68851DCB-3C3C-4767-86A4-0AA439D9B50B}"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C3F5F42B-E5CB-498D-827B-7117C96F08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E665EC-F648-4AA0-80DF-9210C4785135}"/>
              </a:ext>
            </a:extLst>
          </p:cNvPr>
          <p:cNvSpPr>
            <a:spLocks noGrp="1"/>
          </p:cNvSpPr>
          <p:nvPr>
            <p:ph type="sldNum" sz="quarter" idx="12"/>
          </p:nvPr>
        </p:nvSpPr>
        <p:spPr/>
        <p:txBody>
          <a:body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126608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763CCE-4BDA-40FA-AC8B-A169651F8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10AEF3-1DC6-490A-AD02-93D4132A7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3607C7-046B-4FFE-9799-51F7FCD53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51DCB-3C3C-4767-86A4-0AA439D9B50B}"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C51912E8-FAAE-4F4A-84B3-9456919D9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F901A4-F40F-4A11-9B28-DC563825C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DEE05-1F55-4DFD-9387-377ED93DBE56}" type="slidenum">
              <a:rPr lang="zh-CN" altLang="en-US" smtClean="0"/>
              <a:t>‹#›</a:t>
            </a:fld>
            <a:endParaRPr lang="zh-CN" altLang="en-US"/>
          </a:p>
        </p:txBody>
      </p:sp>
    </p:spTree>
    <p:extLst>
      <p:ext uri="{BB962C8B-B14F-4D97-AF65-F5344CB8AC3E}">
        <p14:creationId xmlns:p14="http://schemas.microsoft.com/office/powerpoint/2010/main" val="408959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oj.ac/p/321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oj.ac/p/321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loj.ac/p/321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odeforces.com/contest/1552/problem/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odeforces.com/contest/1552/problem/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odeforces.com/contest/1552/problem/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luogu.com.cn/problem/UVA1102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luogu.com.cn/problem/UVA1102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luogu.com.cn/problem/P188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luogu.com.cn/problem/P188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luogu.com.cn/problem/P122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luogu.com.cn/problem/P122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luogu.com.cn/problem/P1352"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luogu.com.cn/problem/P1352"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arkbzoj.tk/problem/104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darkbzoj.tk/problem/104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luogu.com.cn/problem/P143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luogu.com.cn/problem/P143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luogu.com.cn/problem/P1896"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luogu.com.cn/problem/P1896"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8AF0B-AFC4-4B08-9BAB-A34C8F2DF6B0}"/>
              </a:ext>
            </a:extLst>
          </p:cNvPr>
          <p:cNvSpPr>
            <a:spLocks noGrp="1"/>
          </p:cNvSpPr>
          <p:nvPr>
            <p:ph type="ctrTitle"/>
          </p:nvPr>
        </p:nvSpPr>
        <p:spPr/>
        <p:txBody>
          <a:bodyPr/>
          <a:lstStyle/>
          <a:p>
            <a:r>
              <a:rPr lang="zh-CN" altLang="en-US" dirty="0"/>
              <a:t>简单</a:t>
            </a:r>
            <a:r>
              <a:rPr lang="en-US" altLang="zh-CN" dirty="0"/>
              <a:t>DP</a:t>
            </a:r>
            <a:endParaRPr lang="zh-CN" altLang="en-US" dirty="0"/>
          </a:p>
        </p:txBody>
      </p:sp>
      <p:sp>
        <p:nvSpPr>
          <p:cNvPr id="3" name="副标题 2">
            <a:extLst>
              <a:ext uri="{FF2B5EF4-FFF2-40B4-BE49-F238E27FC236}">
                <a16:creationId xmlns:a16="http://schemas.microsoft.com/office/drawing/2014/main" id="{68040607-A9FD-4416-B26B-87E5B723E383}"/>
              </a:ext>
            </a:extLst>
          </p:cNvPr>
          <p:cNvSpPr>
            <a:spLocks noGrp="1"/>
          </p:cNvSpPr>
          <p:nvPr>
            <p:ph type="subTitle" idx="1"/>
          </p:nvPr>
        </p:nvSpPr>
        <p:spPr/>
        <p:txBody>
          <a:bodyPr/>
          <a:lstStyle/>
          <a:p>
            <a:r>
              <a:rPr lang="zh-CN" altLang="en-US" dirty="0"/>
              <a:t>北京大学 袁傲慕飞</a:t>
            </a:r>
          </a:p>
        </p:txBody>
      </p:sp>
    </p:spTree>
    <p:extLst>
      <p:ext uri="{BB962C8B-B14F-4D97-AF65-F5344CB8AC3E}">
        <p14:creationId xmlns:p14="http://schemas.microsoft.com/office/powerpoint/2010/main" val="105338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E48D1-35FD-4F16-B972-B8946F3D1337}"/>
              </a:ext>
            </a:extLst>
          </p:cNvPr>
          <p:cNvSpPr>
            <a:spLocks noGrp="1"/>
          </p:cNvSpPr>
          <p:nvPr>
            <p:ph type="title"/>
          </p:nvPr>
        </p:nvSpPr>
        <p:spPr/>
        <p:txBody>
          <a:bodyPr/>
          <a:lstStyle/>
          <a:p>
            <a:r>
              <a:rPr lang="zh-CN" altLang="en-US" dirty="0"/>
              <a:t>背包例题</a:t>
            </a:r>
            <a:r>
              <a:rPr lang="en-US" altLang="zh-CN" dirty="0"/>
              <a:t>0.2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BA2FDB-D45E-4BD0-AF26-6F4426A7886B}"/>
                  </a:ext>
                </a:extLst>
              </p:cNvPr>
              <p:cNvSpPr>
                <a:spLocks noGrp="1"/>
              </p:cNvSpPr>
              <p:nvPr>
                <p:ph idx="1"/>
              </p:nvPr>
            </p:nvSpPr>
            <p:spPr/>
            <p:txBody>
              <a:bodyPr>
                <a:normAutofit/>
              </a:bodyPr>
              <a:lstStyle/>
              <a:p>
                <a:r>
                  <a:rPr lang="en-US" altLang="zh-CN" dirty="0"/>
                  <a:t>bonus </a:t>
                </a:r>
                <a:r>
                  <a:rPr lang="zh-CN" altLang="en-US" dirty="0"/>
                  <a:t>问题的伪代码：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在最内层循环开始之前将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oMath>
                </a14:m>
                <a:r>
                  <a:rPr lang="en-US" altLang="zh-CN" dirty="0"/>
                  <a:t> </a:t>
                </a:r>
                <a:r>
                  <a:rPr lang="zh-CN" altLang="en-US" dirty="0"/>
                  <a:t>置为 </a:t>
                </a:r>
                <a14:m>
                  <m:oMath xmlns:m="http://schemas.openxmlformats.org/officeDocument/2006/math">
                    <m:r>
                      <a:rPr lang="en-US" altLang="zh-CN" b="0" i="0" smtClean="0">
                        <a:latin typeface="Cambria Math" panose="02040503050406030204" pitchFamily="18" charset="0"/>
                      </a:rPr>
                      <m:t>−</m:t>
                    </m:r>
                    <m:r>
                      <a:rPr lang="zh-CN" altLang="en-US" i="1" smtClean="0">
                        <a:latin typeface="Cambria Math" panose="02040503050406030204" pitchFamily="18" charset="0"/>
                      </a:rPr>
                      <m:t>∞</m:t>
                    </m:r>
                  </m:oMath>
                </a14:m>
                <a:r>
                  <a:rPr lang="zh-CN" altLang="en-US" dirty="0"/>
                  <a:t>，代表“本组内一件也不选”是不合法的</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8BA2FDB-D45E-4BD0-AF26-6F4426A7886B}"/>
                  </a:ext>
                </a:extLst>
              </p:cNvPr>
              <p:cNvSpPr>
                <a:spLocks noGrp="1" noRot="1" noChangeAspect="1" noMove="1" noResize="1" noEditPoints="1" noAdjustHandles="1" noChangeArrowheads="1" noChangeShapeType="1" noTextEdit="1"/>
              </p:cNvSpPr>
              <p:nvPr>
                <p:ph idx="1"/>
              </p:nvPr>
            </p:nvSpPr>
            <p:spPr>
              <a:blipFill>
                <a:blip r:embed="rId2"/>
                <a:stretch>
                  <a:fillRect l="-1043" t="-2661" r="-458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BD14014-F24B-4A62-8D10-154C38DC93AA}"/>
              </a:ext>
            </a:extLst>
          </p:cNvPr>
          <p:cNvPicPr>
            <a:picLocks noChangeAspect="1"/>
          </p:cNvPicPr>
          <p:nvPr/>
        </p:nvPicPr>
        <p:blipFill>
          <a:blip r:embed="rId3"/>
          <a:stretch>
            <a:fillRect/>
          </a:stretch>
        </p:blipFill>
        <p:spPr>
          <a:xfrm>
            <a:off x="959049" y="2412159"/>
            <a:ext cx="7076162" cy="2159841"/>
          </a:xfrm>
          <a:prstGeom prst="rect">
            <a:avLst/>
          </a:prstGeom>
        </p:spPr>
      </p:pic>
    </p:spTree>
    <p:extLst>
      <p:ext uri="{BB962C8B-B14F-4D97-AF65-F5344CB8AC3E}">
        <p14:creationId xmlns:p14="http://schemas.microsoft.com/office/powerpoint/2010/main" val="22701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FE07D-3F52-46F4-868D-1C789CF0B1E7}"/>
              </a:ext>
            </a:extLst>
          </p:cNvPr>
          <p:cNvSpPr>
            <a:spLocks noGrp="1"/>
          </p:cNvSpPr>
          <p:nvPr>
            <p:ph type="title"/>
          </p:nvPr>
        </p:nvSpPr>
        <p:spPr/>
        <p:txBody>
          <a:bodyPr/>
          <a:lstStyle/>
          <a:p>
            <a:r>
              <a:rPr lang="zh-CN" altLang="en-US" dirty="0"/>
              <a:t>背包例题</a:t>
            </a:r>
            <a:r>
              <a:rPr lang="en-US" altLang="zh-CN" dirty="0"/>
              <a:t>0.3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FB81C9-A19C-43BB-8A2A-99D684487CEA}"/>
                  </a:ext>
                </a:extLst>
              </p:cNvPr>
              <p:cNvSpPr>
                <a:spLocks noGrp="1"/>
              </p:cNvSpPr>
              <p:nvPr>
                <p:ph idx="1"/>
              </p:nvPr>
            </p:nvSpPr>
            <p:spPr/>
            <p:txBody>
              <a:bodyPr/>
              <a:lstStyle/>
              <a:p>
                <a:r>
                  <a:rPr lang="zh-CN" altLang="en-US" dirty="0"/>
                  <a:t>树上背包：</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件物品，其中第 </a:t>
                </a:r>
                <a14:m>
                  <m:oMath xmlns:m="http://schemas.openxmlformats.org/officeDocument/2006/math">
                    <m:r>
                      <a:rPr lang="en-US" altLang="zh-CN" b="0" i="1" smtClean="0">
                        <a:latin typeface="Cambria Math" panose="02040503050406030204" pitchFamily="18" charset="0"/>
                      </a:rPr>
                      <m:t>𝑖</m:t>
                    </m:r>
                  </m:oMath>
                </a14:m>
                <a:r>
                  <a:rPr lang="zh-CN" altLang="en-US" dirty="0"/>
                  <a:t> 件物品重量是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，价值是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b="0" dirty="0"/>
              </a:p>
              <a:p>
                <a:r>
                  <a:rPr lang="zh-CN" altLang="en-US" dirty="0"/>
                  <a:t>除了 </a:t>
                </a:r>
                <a14:m>
                  <m:oMath xmlns:m="http://schemas.openxmlformats.org/officeDocument/2006/math">
                    <m:r>
                      <a:rPr lang="en-US" altLang="zh-CN" b="0" i="1" smtClean="0">
                        <a:latin typeface="Cambria Math" panose="02040503050406030204" pitchFamily="18" charset="0"/>
                      </a:rPr>
                      <m:t>1</m:t>
                    </m:r>
                  </m:oMath>
                </a14:m>
                <a:r>
                  <a:rPr lang="zh-CN" altLang="en-US" dirty="0"/>
                  <a:t> 号物品外，每件物品都存在一个依赖关系，这种依赖关系形成了一棵有根树</a:t>
                </a:r>
                <a:endParaRPr lang="en-US" altLang="zh-CN" b="0" dirty="0"/>
              </a:p>
              <a:p>
                <a:r>
                  <a:rPr lang="zh-CN" altLang="en-US" dirty="0"/>
                  <a:t>形式化地，对任意的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 (2≤</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b="0" dirty="0"/>
                  <a:t>，</a:t>
                </a:r>
                <a:r>
                  <a:rPr lang="zh-CN" altLang="en-US" dirty="0"/>
                  <a:t>都恰有一个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1" smtClean="0">
                            <a:latin typeface="Cambria Math" panose="02040503050406030204" pitchFamily="18" charset="0"/>
                          </a:rPr>
                          <m:t>fa</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b="0" dirty="0"/>
                  <a:t>，表示若不选</a:t>
                </a:r>
                <a:r>
                  <a:rPr lang="zh-CN" altLang="en-US" dirty="0"/>
                  <a:t>编号为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fa</m:t>
                        </m:r>
                      </m:e>
                      <m:sub>
                        <m:r>
                          <a:rPr lang="en-US" altLang="zh-CN" i="1">
                            <a:latin typeface="Cambria Math" panose="02040503050406030204" pitchFamily="18" charset="0"/>
                          </a:rPr>
                          <m:t>𝑘</m:t>
                        </m:r>
                      </m:sub>
                    </m:sSub>
                  </m:oMath>
                </a14:m>
                <a:r>
                  <a:rPr lang="zh-CN" altLang="en-US" b="0" dirty="0"/>
                  <a:t> </a:t>
                </a:r>
                <a:r>
                  <a:rPr lang="zh-CN" altLang="en-US" dirty="0"/>
                  <a:t>的物品，就无法选编号为</a:t>
                </a:r>
                <a:r>
                  <a:rPr lang="zh-CN" altLang="en-US" b="0" dirty="0"/>
                  <a:t>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b="0" dirty="0"/>
                  <a:t>的物品</a:t>
                </a:r>
                <a:endParaRPr lang="en-US" altLang="zh-CN" b="0" dirty="0"/>
              </a:p>
              <a:p>
                <a:r>
                  <a:rPr lang="zh-CN" altLang="en-US" dirty="0"/>
                  <a:t>求对于容量为 </a:t>
                </a:r>
                <a14:m>
                  <m:oMath xmlns:m="http://schemas.openxmlformats.org/officeDocument/2006/math">
                    <m:r>
                      <a:rPr lang="en-US" altLang="zh-CN" b="0" i="1" smtClean="0">
                        <a:latin typeface="Cambria Math" panose="02040503050406030204" pitchFamily="18" charset="0"/>
                      </a:rPr>
                      <m:t>𝑚</m:t>
                    </m:r>
                  </m:oMath>
                </a14:m>
                <a:r>
                  <a:rPr lang="zh-CN" altLang="en-US" dirty="0"/>
                  <a:t> 的背包，最多能装多少价值的物品</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r>
                  <a:rPr lang="zh-CN" altLang="en-US" dirty="0"/>
                  <a:t>空间限制：</a:t>
                </a:r>
                <a14:m>
                  <m:oMath xmlns:m="http://schemas.openxmlformats.org/officeDocument/2006/math">
                    <m:r>
                      <a:rPr lang="en-US" altLang="zh-CN" b="0" i="1" smtClean="0">
                        <a:latin typeface="Cambria Math" panose="02040503050406030204" pitchFamily="18" charset="0"/>
                      </a:rPr>
                      <m:t>1024</m:t>
                    </m:r>
                  </m:oMath>
                </a14:m>
                <a:r>
                  <a:rPr lang="en-US" altLang="zh-CN" dirty="0"/>
                  <a:t> MB</a:t>
                </a:r>
              </a:p>
              <a:p>
                <a:endParaRPr lang="zh-CN" altLang="en-US" dirty="0"/>
              </a:p>
            </p:txBody>
          </p:sp>
        </mc:Choice>
        <mc:Fallback xmlns="">
          <p:sp>
            <p:nvSpPr>
              <p:cNvPr id="3" name="内容占位符 2">
                <a:extLst>
                  <a:ext uri="{FF2B5EF4-FFF2-40B4-BE49-F238E27FC236}">
                    <a16:creationId xmlns:a16="http://schemas.microsoft.com/office/drawing/2014/main" id="{C1FB81C9-A19C-43BB-8A2A-99D684487CEA}"/>
                  </a:ext>
                </a:extLst>
              </p:cNvPr>
              <p:cNvSpPr>
                <a:spLocks noGrp="1" noRot="1" noChangeAspect="1" noMove="1" noResize="1" noEditPoints="1" noAdjustHandles="1" noChangeArrowheads="1" noChangeShapeType="1" noTextEdit="1"/>
              </p:cNvSpPr>
              <p:nvPr>
                <p:ph idx="1"/>
              </p:nvPr>
            </p:nvSpPr>
            <p:spPr>
              <a:blipFill>
                <a:blip r:embed="rId2"/>
                <a:stretch>
                  <a:fillRect l="-1043" t="-2661" b="-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855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6A0D2-6C70-4AC7-98B7-0DE5A286A0C8}"/>
              </a:ext>
            </a:extLst>
          </p:cNvPr>
          <p:cNvSpPr>
            <a:spLocks noGrp="1"/>
          </p:cNvSpPr>
          <p:nvPr>
            <p:ph type="title"/>
          </p:nvPr>
        </p:nvSpPr>
        <p:spPr/>
        <p:txBody>
          <a:bodyPr/>
          <a:lstStyle/>
          <a:p>
            <a:r>
              <a:rPr lang="zh-CN" altLang="en-US" dirty="0"/>
              <a:t>背包例题</a:t>
            </a:r>
            <a:r>
              <a:rPr lang="en-US" altLang="zh-CN" dirty="0"/>
              <a:t>0.3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47E683-F503-41AE-90CE-00145C260AFA}"/>
                  </a:ext>
                </a:extLst>
              </p:cNvPr>
              <p:cNvSpPr>
                <a:spLocks noGrp="1"/>
              </p:cNvSpPr>
              <p:nvPr>
                <p:ph idx="1"/>
              </p:nvPr>
            </p:nvSpPr>
            <p:spPr/>
            <p:txBody>
              <a:bodyPr>
                <a:normAutofit/>
              </a:bodyPr>
              <a:lstStyle/>
              <a:p>
                <a:r>
                  <a:rPr lang="zh-CN" altLang="en-US" dirty="0"/>
                  <a:t>直观思路是一边 </a:t>
                </a:r>
                <a:r>
                  <a:rPr lang="en-US" altLang="zh-CN" dirty="0" err="1"/>
                  <a:t>dfs</a:t>
                </a:r>
                <a:r>
                  <a:rPr lang="en-US" altLang="zh-CN" dirty="0"/>
                  <a:t> </a:t>
                </a:r>
                <a:r>
                  <a:rPr lang="zh-CN" altLang="en-US" dirty="0"/>
                  <a:t>一边 </a:t>
                </a:r>
                <a:r>
                  <a:rPr lang="en-US" altLang="zh-CN" dirty="0"/>
                  <a:t>DP</a:t>
                </a:r>
                <a:r>
                  <a:rPr lang="zh-CN" altLang="en-US" dirty="0"/>
                  <a:t>，这样可以很方便地解决根节点是否选择的问题，但是合并一个节点上多个儿子对应的背包的复杂度很高，无法接受</a:t>
                </a:r>
                <a:endParaRPr lang="en-US" altLang="zh-CN" dirty="0"/>
              </a:p>
              <a:p>
                <a:r>
                  <a:rPr lang="zh-CN" altLang="en-US" dirty="0"/>
                  <a:t>我们知道，一棵树的 </a:t>
                </a:r>
                <a:r>
                  <a:rPr lang="en-US" altLang="zh-CN" dirty="0" err="1"/>
                  <a:t>dfs</a:t>
                </a:r>
                <a:r>
                  <a:rPr lang="en-US" altLang="zh-CN" dirty="0"/>
                  <a:t> </a:t>
                </a:r>
                <a:r>
                  <a:rPr lang="zh-CN" altLang="en-US" dirty="0"/>
                  <a:t>序中，每个子树对应了一个区间，且子树的根对应了这个区间的左端点</a:t>
                </a:r>
                <a:endParaRPr lang="en-US" altLang="zh-CN" dirty="0"/>
              </a:p>
              <a:p>
                <a:r>
                  <a:rPr lang="zh-CN" altLang="en-US" dirty="0"/>
                  <a:t>按照 </a:t>
                </a:r>
                <a:r>
                  <a:rPr lang="en-US" altLang="zh-CN" dirty="0" err="1"/>
                  <a:t>dfs</a:t>
                </a:r>
                <a:r>
                  <a:rPr lang="en-US" altLang="zh-CN" dirty="0"/>
                  <a:t> </a:t>
                </a:r>
                <a:r>
                  <a:rPr lang="zh-CN" altLang="en-US" dirty="0"/>
                  <a:t>序从后到前的顺序依次决策每个节点的物品是否被选，设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表示考虑了 </a:t>
                </a:r>
                <a:r>
                  <a:rPr lang="en-US" altLang="zh-CN" dirty="0" err="1"/>
                  <a:t>dfs</a:t>
                </a:r>
                <a:r>
                  <a:rPr lang="en-US" altLang="zh-CN" dirty="0"/>
                  <a:t> </a:t>
                </a:r>
                <a:r>
                  <a:rPr lang="zh-CN" altLang="en-US" dirty="0"/>
                  <a:t>序在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之间的所有节点的背包</a:t>
                </a:r>
                <a:endParaRPr lang="en-US" altLang="zh-CN" dirty="0"/>
              </a:p>
              <a:p>
                <a:pPr lvl="1"/>
                <a:r>
                  <a:rPr lang="zh-CN" altLang="en-US" dirty="0"/>
                  <a:t>注意到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a:t>
                </a:r>
                <a:r>
                  <a:rPr lang="zh-CN" altLang="en-US" dirty="0"/>
                  <a:t>必然是由若干棵子树构成的，且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是 </a:t>
                </a:r>
                <a:r>
                  <a:rPr lang="en-US" altLang="zh-CN" dirty="0" err="1"/>
                  <a:t>dfs</a:t>
                </a:r>
                <a:r>
                  <a:rPr lang="en-US" altLang="zh-CN" dirty="0"/>
                  <a:t> </a:t>
                </a:r>
                <a:r>
                  <a:rPr lang="zh-CN" altLang="en-US" dirty="0"/>
                  <a:t>序最小的一些子树的根的父亲，由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的转移本质是将最小的这些子树合并</a:t>
                </a:r>
                <a:endParaRPr lang="en-US" altLang="zh-CN" dirty="0"/>
              </a:p>
            </p:txBody>
          </p:sp>
        </mc:Choice>
        <mc:Fallback xmlns="">
          <p:sp>
            <p:nvSpPr>
              <p:cNvPr id="3" name="内容占位符 2">
                <a:extLst>
                  <a:ext uri="{FF2B5EF4-FFF2-40B4-BE49-F238E27FC236}">
                    <a16:creationId xmlns:a16="http://schemas.microsoft.com/office/drawing/2014/main" id="{D647E683-F503-41AE-90CE-00145C260AFA}"/>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88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86020-19AD-4EC3-85EF-DD86BBEB9C05}"/>
              </a:ext>
            </a:extLst>
          </p:cNvPr>
          <p:cNvSpPr>
            <a:spLocks noGrp="1"/>
          </p:cNvSpPr>
          <p:nvPr>
            <p:ph type="title"/>
          </p:nvPr>
        </p:nvSpPr>
        <p:spPr/>
        <p:txBody>
          <a:bodyPr/>
          <a:lstStyle/>
          <a:p>
            <a:r>
              <a:rPr lang="zh-CN" altLang="en-US" dirty="0"/>
              <a:t>背包例题</a:t>
            </a:r>
            <a:r>
              <a:rPr lang="en-US" altLang="zh-CN" dirty="0"/>
              <a:t>0.3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660AB8-7C57-4729-B152-C89C111D3184}"/>
                  </a:ext>
                </a:extLst>
              </p:cNvPr>
              <p:cNvSpPr>
                <a:spLocks noGrp="1"/>
              </p:cNvSpPr>
              <p:nvPr>
                <p:ph idx="1"/>
              </p:nvPr>
            </p:nvSpPr>
            <p:spPr/>
            <p:txBody>
              <a:bodyPr/>
              <a:lstStyle/>
              <a:p>
                <a:r>
                  <a:rPr lang="zh-CN" altLang="en-US" dirty="0"/>
                  <a:t>考虑是否选择这个节点：</a:t>
                </a:r>
                <a:endParaRPr lang="en-US" altLang="zh-CN" dirty="0"/>
              </a:p>
              <a:p>
                <a:pPr lvl="1"/>
                <a:r>
                  <a:rPr lang="zh-CN" altLang="en-US" dirty="0"/>
                  <a:t>只有选了 </a:t>
                </a:r>
                <a14:m>
                  <m:oMath xmlns:m="http://schemas.openxmlformats.org/officeDocument/2006/math">
                    <m:r>
                      <a:rPr lang="en-US" altLang="zh-CN" b="0" i="1" smtClean="0">
                        <a:latin typeface="Cambria Math" panose="02040503050406030204" pitchFamily="18" charset="0"/>
                      </a:rPr>
                      <m:t>𝑖</m:t>
                    </m:r>
                  </m:oMath>
                </a14:m>
                <a:r>
                  <a:rPr lang="zh-CN" altLang="en-US" dirty="0"/>
                  <a:t>，考虑 </a:t>
                </a:r>
                <a14:m>
                  <m:oMath xmlns:m="http://schemas.openxmlformats.org/officeDocument/2006/math">
                    <m:r>
                      <a:rPr lang="en-US" altLang="zh-CN" b="0" i="1" smtClean="0">
                        <a:latin typeface="Cambria Math" panose="02040503050406030204" pitchFamily="18" charset="0"/>
                      </a:rPr>
                      <m:t>𝑖</m:t>
                    </m:r>
                  </m:oMath>
                </a14:m>
                <a:r>
                  <a:rPr lang="zh-CN" altLang="en-US" dirty="0"/>
                  <a:t> 的子树，也就是 </a:t>
                </a:r>
                <a:r>
                  <a:rPr lang="en-US" altLang="zh-CN" dirty="0" err="1"/>
                  <a:t>dfs</a:t>
                </a:r>
                <a:r>
                  <a:rPr lang="en-US" altLang="zh-CN" dirty="0"/>
                  <a:t> </a:t>
                </a:r>
                <a:r>
                  <a:rPr lang="zh-CN" altLang="en-US" dirty="0"/>
                  <a:t>序在 </a:t>
                </a:r>
                <a14:m>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size</m:t>
                            </m:r>
                          </m:e>
                          <m:sub>
                            <m:r>
                              <a:rPr lang="en-US" altLang="zh-CN" b="0" i="1" smtClean="0">
                                <a:latin typeface="Cambria Math" panose="02040503050406030204" pitchFamily="18" charset="0"/>
                              </a:rPr>
                              <m:t>𝑖</m:t>
                            </m:r>
                          </m:sub>
                        </m:sSub>
                      </m:e>
                    </m:d>
                  </m:oMath>
                </a14:m>
                <a:r>
                  <a:rPr lang="zh-CN" altLang="en-US" dirty="0"/>
                  <a:t> 的这些节点是否被选才有意义（</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1" smtClean="0">
                            <a:latin typeface="Cambria Math" panose="02040503050406030204" pitchFamily="18" charset="0"/>
                          </a:rPr>
                          <m:t>size</m:t>
                        </m:r>
                      </m:e>
                      <m:sub>
                        <m:r>
                          <a:rPr lang="en-US" altLang="zh-CN" b="0" i="1" smtClean="0">
                            <a:latin typeface="Cambria Math" panose="02040503050406030204" pitchFamily="18" charset="0"/>
                          </a:rPr>
                          <m:t>𝑖</m:t>
                        </m:r>
                      </m:sub>
                    </m:sSub>
                  </m:oMath>
                </a14:m>
                <a:r>
                  <a:rPr lang="en-US" altLang="zh-CN" dirty="0"/>
                  <a:t> </a:t>
                </a:r>
                <a:r>
                  <a:rPr lang="zh-CN" altLang="en-US" dirty="0"/>
                  <a:t>表示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点的子树大小）</a:t>
                </a:r>
                <a:endParaRPr lang="en-US" altLang="zh-CN" dirty="0"/>
              </a:p>
              <a:p>
                <a:pPr lvl="1"/>
                <a:r>
                  <a:rPr lang="zh-CN" altLang="en-US" dirty="0"/>
                  <a:t>如果没选 </a:t>
                </a:r>
                <a14:m>
                  <m:oMath xmlns:m="http://schemas.openxmlformats.org/officeDocument/2006/math">
                    <m:r>
                      <a:rPr lang="en-US" altLang="zh-CN" b="0" i="1" smtClean="0">
                        <a:latin typeface="Cambria Math" panose="02040503050406030204" pitchFamily="18" charset="0"/>
                      </a:rPr>
                      <m:t>𝑖</m:t>
                    </m:r>
                  </m:oMath>
                </a14:m>
                <a:r>
                  <a:rPr lang="zh-CN" altLang="en-US" dirty="0"/>
                  <a:t>，那么它的整棵子树都应该被跳过</a:t>
                </a:r>
                <a:endParaRPr lang="en-US" altLang="zh-CN" dirty="0"/>
              </a:p>
              <a:p>
                <a:r>
                  <a:rPr lang="zh-CN" altLang="en-US" dirty="0"/>
                  <a:t>因此，转移方程为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size</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endParaRPr lang="en-US" altLang="zh-CN" dirty="0"/>
              </a:p>
              <a:p>
                <a:r>
                  <a:rPr lang="zh-CN" altLang="en-US" dirty="0"/>
                  <a:t>边界情况为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+1, 0</m:t>
                        </m:r>
                      </m:sub>
                    </m:sSub>
                    <m:r>
                      <a:rPr lang="en-US" altLang="zh-CN" b="0" i="1" smtClean="0">
                        <a:latin typeface="Cambria Math" panose="02040503050406030204" pitchFamily="18" charset="0"/>
                      </a:rPr>
                      <m:t>=0</m:t>
                    </m:r>
                  </m:oMath>
                </a14:m>
                <a:endParaRPr lang="en-US" altLang="zh-CN" dirty="0"/>
              </a:p>
              <a:p>
                <a:r>
                  <a:rPr lang="zh-CN" altLang="en-US" dirty="0"/>
                  <a:t>注意到第一维的 </a:t>
                </a:r>
                <a:r>
                  <a:rPr lang="en-US" altLang="zh-CN" dirty="0" err="1"/>
                  <a:t>dfs</a:t>
                </a:r>
                <a:r>
                  <a:rPr lang="zh-CN" altLang="en-US" dirty="0"/>
                  <a:t> 序可能隔着很远的距离转移，所以必须保留之前所有的结果，空间复杂度和时间复杂度都是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96660AB8-7C57-4729-B152-C89C111D3184}"/>
                  </a:ext>
                </a:extLst>
              </p:cNvPr>
              <p:cNvSpPr>
                <a:spLocks noGrp="1" noRot="1" noChangeAspect="1" noMove="1" noResize="1" noEditPoints="1" noAdjustHandles="1" noChangeArrowheads="1" noChangeShapeType="1" noTextEdit="1"/>
              </p:cNvSpPr>
              <p:nvPr>
                <p:ph idx="1"/>
              </p:nvPr>
            </p:nvSpPr>
            <p:spPr>
              <a:blipFill>
                <a:blip r:embed="rId2"/>
                <a:stretch>
                  <a:fillRect l="-1043" t="-266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839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5E11D-C00C-4C01-928E-8A006B02C06D}"/>
              </a:ext>
            </a:extLst>
          </p:cNvPr>
          <p:cNvSpPr>
            <a:spLocks noGrp="1"/>
          </p:cNvSpPr>
          <p:nvPr>
            <p:ph type="title"/>
          </p:nvPr>
        </p:nvSpPr>
        <p:spPr/>
        <p:txBody>
          <a:bodyPr/>
          <a:lstStyle/>
          <a:p>
            <a:r>
              <a:rPr lang="zh-CN" altLang="en-US" dirty="0"/>
              <a:t>背包例题</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E9EB6C-1E89-4A76-9968-2ABC59AAFF28}"/>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个物品，每个物品有重量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 和价值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dirty="0"/>
              </a:p>
              <a:p>
                <a14:m>
                  <m:oMath xmlns:m="http://schemas.openxmlformats.org/officeDocument/2006/math">
                    <m:r>
                      <a:rPr lang="en-US" altLang="zh-CN" b="0" i="1" smtClean="0">
                        <a:latin typeface="Cambria Math" panose="02040503050406030204" pitchFamily="18" charset="0"/>
                      </a:rPr>
                      <m:t>𝑞</m:t>
                    </m:r>
                  </m:oMath>
                </a14:m>
                <a:r>
                  <a:rPr lang="zh-CN" altLang="en-US" dirty="0"/>
                  <a:t> 次询问，每次询问假如删除了第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 个物品，剩余物品在重量和不超过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 的前提下的最大价值（剩余每个物品只能用一次）</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≤1000,  </m:t>
                    </m:r>
                    <m:r>
                      <m:rPr>
                        <m:sty m:val="p"/>
                      </m:rPr>
                      <a:rPr lang="en-US" altLang="zh-CN" b="0" i="1" smtClean="0">
                        <a:latin typeface="Cambria Math" panose="02040503050406030204" pitchFamily="18" charset="0"/>
                        <a:ea typeface="Cambria Math" panose="02040503050406030204" pitchFamily="18" charset="0"/>
                      </a:rPr>
                      <m:t>max</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 </m:t>
                    </m:r>
                  </m:oMath>
                </a14:m>
                <a:endParaRPr lang="zh-CN" altLang="en-US" dirty="0"/>
              </a:p>
            </p:txBody>
          </p:sp>
        </mc:Choice>
        <mc:Fallback xmlns="">
          <p:sp>
            <p:nvSpPr>
              <p:cNvPr id="3" name="内容占位符 2">
                <a:extLst>
                  <a:ext uri="{FF2B5EF4-FFF2-40B4-BE49-F238E27FC236}">
                    <a16:creationId xmlns:a16="http://schemas.microsoft.com/office/drawing/2014/main" id="{C7E9EB6C-1E89-4A76-9968-2ABC59AAFF28}"/>
                  </a:ext>
                </a:extLst>
              </p:cNvPr>
              <p:cNvSpPr>
                <a:spLocks noGrp="1" noRot="1" noChangeAspect="1" noMove="1" noResize="1" noEditPoints="1" noAdjustHandles="1" noChangeArrowheads="1" noChangeShapeType="1" noTextEdit="1"/>
              </p:cNvSpPr>
              <p:nvPr>
                <p:ph idx="1"/>
              </p:nvPr>
            </p:nvSpPr>
            <p:spPr>
              <a:blipFill>
                <a:blip r:embed="rId2"/>
                <a:stretch>
                  <a:fillRect t="-266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16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9517-02EE-4EAD-B210-0D1276B84359}"/>
              </a:ext>
            </a:extLst>
          </p:cNvPr>
          <p:cNvSpPr>
            <a:spLocks noGrp="1"/>
          </p:cNvSpPr>
          <p:nvPr>
            <p:ph type="title"/>
          </p:nvPr>
        </p:nvSpPr>
        <p:spPr/>
        <p:txBody>
          <a:bodyPr/>
          <a:lstStyle/>
          <a:p>
            <a:r>
              <a:rPr lang="zh-CN" altLang="en-US" dirty="0"/>
              <a:t>背包例题</a:t>
            </a:r>
            <a:r>
              <a:rPr lang="en-US" altLang="zh-CN" dirty="0"/>
              <a:t>1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193A27-EDC3-41DD-B098-4F758790CFD8}"/>
                  </a:ext>
                </a:extLst>
              </p:cNvPr>
              <p:cNvSpPr>
                <a:spLocks noGrp="1"/>
              </p:cNvSpPr>
              <p:nvPr>
                <p:ph idx="1"/>
              </p:nvPr>
            </p:nvSpPr>
            <p:spPr/>
            <p:txBody>
              <a:bodyPr/>
              <a:lstStyle/>
              <a:p>
                <a:r>
                  <a:rPr lang="zh-CN" altLang="en-US" dirty="0"/>
                  <a:t>最优化问题的背包是几乎不支持删除物品的</a:t>
                </a:r>
                <a:endParaRPr lang="en-US" altLang="zh-CN" dirty="0"/>
              </a:p>
              <a:p>
                <a:r>
                  <a:rPr lang="zh-CN" altLang="en-US" dirty="0"/>
                  <a:t>直观的想法是，对物品序列的前缀和后缀分别求一个背包，对每个询问把两半序列的背包拼起来</a:t>
                </a:r>
                <a:endParaRPr lang="en-US" altLang="zh-CN" dirty="0"/>
              </a:p>
              <a:p>
                <a:r>
                  <a:rPr lang="zh-CN" altLang="en-US" dirty="0"/>
                  <a:t>可惜这样不行：往容量为 </a:t>
                </a:r>
                <a14:m>
                  <m:oMath xmlns:m="http://schemas.openxmlformats.org/officeDocument/2006/math">
                    <m:r>
                      <a:rPr lang="en-US" altLang="zh-CN" b="0" i="1" smtClean="0">
                        <a:latin typeface="Cambria Math" panose="02040503050406030204" pitchFamily="18" charset="0"/>
                      </a:rPr>
                      <m:t>𝑚</m:t>
                    </m:r>
                  </m:oMath>
                </a14:m>
                <a:r>
                  <a:rPr lang="zh-CN" altLang="en-US" dirty="0"/>
                  <a:t> 的背包里加入一件物品是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 的，但是合并两个这样的背包复杂度是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 的</a:t>
                </a:r>
                <a:endParaRPr lang="en-US" altLang="zh-CN" dirty="0"/>
              </a:p>
              <a:p>
                <a:pPr lvl="1"/>
                <a:r>
                  <a:rPr lang="zh-CN" altLang="en-US" dirty="0"/>
                  <a:t>如何合并背包？将一个背包的每一个重量都看作一个独立的物品，分别插入另一个背包即可</a:t>
                </a:r>
                <a:endParaRPr lang="en-US" altLang="zh-CN" dirty="0"/>
              </a:p>
              <a:p>
                <a:r>
                  <a:rPr lang="zh-CN" altLang="en-US" dirty="0"/>
                  <a:t>注意到一个事情：我们每次询问并不需要知道整个背包的情况，只需要知道容量不超过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 的情况</a:t>
                </a:r>
                <a:endParaRPr lang="en-US" altLang="zh-CN" dirty="0"/>
              </a:p>
            </p:txBody>
          </p:sp>
        </mc:Choice>
        <mc:Fallback xmlns="">
          <p:sp>
            <p:nvSpPr>
              <p:cNvPr id="3" name="内容占位符 2">
                <a:extLst>
                  <a:ext uri="{FF2B5EF4-FFF2-40B4-BE49-F238E27FC236}">
                    <a16:creationId xmlns:a16="http://schemas.microsoft.com/office/drawing/2014/main" id="{33193A27-EDC3-41DD-B098-4F758790CFD8}"/>
                  </a:ext>
                </a:extLst>
              </p:cNvPr>
              <p:cNvSpPr>
                <a:spLocks noGrp="1" noRot="1" noChangeAspect="1" noMove="1" noResize="1" noEditPoints="1" noAdjustHandles="1" noChangeArrowheads="1" noChangeShapeType="1" noTextEdit="1"/>
              </p:cNvSpPr>
              <p:nvPr>
                <p:ph idx="1"/>
              </p:nvPr>
            </p:nvSpPr>
            <p:spPr>
              <a:blipFill>
                <a:blip r:embed="rId2"/>
                <a:stretch>
                  <a:fillRect l="-1043" t="-266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876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A884D-41C0-4760-A468-682ADD6CCB32}"/>
              </a:ext>
            </a:extLst>
          </p:cNvPr>
          <p:cNvSpPr>
            <a:spLocks noGrp="1"/>
          </p:cNvSpPr>
          <p:nvPr>
            <p:ph type="title"/>
          </p:nvPr>
        </p:nvSpPr>
        <p:spPr/>
        <p:txBody>
          <a:bodyPr/>
          <a:lstStyle/>
          <a:p>
            <a:r>
              <a:rPr lang="zh-CN" altLang="en-US" dirty="0"/>
              <a:t>背包例题</a:t>
            </a:r>
            <a:r>
              <a:rPr lang="en-US" altLang="zh-CN" dirty="0"/>
              <a:t>1 Sol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8D105B1-20C2-4DFA-AEBB-B91D46BD3F5F}"/>
                  </a:ext>
                </a:extLst>
              </p:cNvPr>
              <p:cNvSpPr>
                <a:spLocks noGrp="1"/>
              </p:cNvSpPr>
              <p:nvPr>
                <p:ph idx="1"/>
              </p:nvPr>
            </p:nvSpPr>
            <p:spPr/>
            <p:txBody>
              <a:bodyPr/>
              <a:lstStyle/>
              <a:p>
                <a:r>
                  <a:rPr lang="zh-CN" altLang="en-US" dirty="0"/>
                  <a:t>只需要略微修改一下背包的定义：设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oMath>
                </a14:m>
                <a:r>
                  <a:rPr lang="zh-CN" altLang="en-US" dirty="0"/>
                  <a:t> 表示前 </a:t>
                </a:r>
                <a14:m>
                  <m:oMath xmlns:m="http://schemas.openxmlformats.org/officeDocument/2006/math">
                    <m:r>
                      <a:rPr lang="en-US" altLang="zh-CN" b="0" i="1" smtClean="0">
                        <a:latin typeface="Cambria Math" panose="02040503050406030204" pitchFamily="18" charset="0"/>
                      </a:rPr>
                      <m:t>𝑖</m:t>
                    </m:r>
                  </m:oMath>
                </a14:m>
                <a:r>
                  <a:rPr lang="zh-CN" altLang="en-US" dirty="0"/>
                  <a:t> 个物品，重量和</a:t>
                </a:r>
                <a:r>
                  <a:rPr lang="zh-CN" altLang="en-US" u="sng" dirty="0"/>
                  <a:t>不超过</a:t>
                </a:r>
                <a:r>
                  <a:rPr lang="zh-CN" altLang="en-US" dirty="0"/>
                  <a:t> </a:t>
                </a:r>
                <a14:m>
                  <m:oMath xmlns:m="http://schemas.openxmlformats.org/officeDocument/2006/math">
                    <m:r>
                      <a:rPr lang="en-US" altLang="zh-CN" b="0" i="1" smtClean="0">
                        <a:latin typeface="Cambria Math" panose="02040503050406030204" pitchFamily="18" charset="0"/>
                      </a:rPr>
                      <m:t>𝑗</m:t>
                    </m:r>
                  </m:oMath>
                </a14:m>
                <a:r>
                  <a:rPr lang="zh-CN" altLang="en-US" dirty="0"/>
                  <a:t> 的最大价值和，后缀背包同理</a:t>
                </a:r>
                <a:endParaRPr lang="en-US" altLang="zh-CN" dirty="0"/>
              </a:p>
              <a:p>
                <a:r>
                  <a:rPr lang="zh-CN" altLang="en-US" dirty="0"/>
                  <a:t>转移的时候只需要从小到大枚举 </a:t>
                </a:r>
                <a14:m>
                  <m:oMath xmlns:m="http://schemas.openxmlformats.org/officeDocument/2006/math">
                    <m:r>
                      <a:rPr lang="en-US" altLang="zh-CN" b="0" i="1" smtClean="0">
                        <a:latin typeface="Cambria Math" panose="02040503050406030204" pitchFamily="18" charset="0"/>
                      </a:rPr>
                      <m:t>𝑗</m:t>
                    </m:r>
                  </m:oMath>
                </a14:m>
                <a:r>
                  <a:rPr lang="zh-CN" altLang="en-US" dirty="0"/>
                  <a:t>，再令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即可</a:t>
                </a:r>
                <a:endParaRPr lang="en-US" altLang="zh-CN" dirty="0"/>
              </a:p>
              <a:p>
                <a:pPr lvl="1"/>
                <a:r>
                  <a:rPr lang="zh-CN" altLang="en-US" dirty="0"/>
                  <a:t>由于这里没有像一般的 </a:t>
                </a:r>
                <a:r>
                  <a:rPr lang="en-US" altLang="zh-CN" dirty="0"/>
                  <a:t>01 </a:t>
                </a:r>
                <a:r>
                  <a:rPr lang="zh-CN" altLang="en-US" dirty="0"/>
                  <a:t>背包那样将压缩空间，因此从小到大和从大到小枚举都能实现 </a:t>
                </a:r>
                <a:r>
                  <a:rPr lang="en-US" altLang="zh-CN" dirty="0"/>
                  <a:t>01 </a:t>
                </a:r>
                <a:r>
                  <a:rPr lang="zh-CN" altLang="en-US" dirty="0"/>
                  <a:t>背包的功能</a:t>
                </a:r>
                <a:endParaRPr lang="en-US" altLang="zh-CN" dirty="0"/>
              </a:p>
              <a:p>
                <a:pPr lvl="1"/>
                <a:r>
                  <a:rPr lang="zh-CN" altLang="en-US" dirty="0"/>
                  <a:t>另外一种写法是直接把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oMath>
                </a14:m>
                <a:r>
                  <a:rPr lang="zh-CN" altLang="en-US" dirty="0"/>
                  <a:t> 初始化为全 </a:t>
                </a:r>
                <a14:m>
                  <m:oMath xmlns:m="http://schemas.openxmlformats.org/officeDocument/2006/math">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等价于加入了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个重量为 </a:t>
                </a:r>
                <a14:m>
                  <m:oMath xmlns:m="http://schemas.openxmlformats.org/officeDocument/2006/math">
                    <m:r>
                      <a:rPr lang="en-US" altLang="zh-CN" b="0" i="1" smtClean="0">
                        <a:latin typeface="Cambria Math" panose="02040503050406030204" pitchFamily="18" charset="0"/>
                      </a:rPr>
                      <m:t>1</m:t>
                    </m:r>
                  </m:oMath>
                </a14:m>
                <a:r>
                  <a:rPr lang="zh-CN" altLang="en-US" dirty="0"/>
                  <a:t>，价值为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的物品，这样重量和恰为 </a:t>
                </a:r>
                <a14:m>
                  <m:oMath xmlns:m="http://schemas.openxmlformats.org/officeDocument/2006/math">
                    <m:r>
                      <a:rPr lang="en-US" altLang="zh-CN" b="0" i="1" smtClean="0">
                        <a:latin typeface="Cambria Math" panose="02040503050406030204" pitchFamily="18" charset="0"/>
                      </a:rPr>
                      <m:t>𝑗</m:t>
                    </m:r>
                  </m:oMath>
                </a14:m>
                <a:r>
                  <a:rPr lang="zh-CN" altLang="en-US" dirty="0"/>
                  <a:t> 的答案和不超过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的等同</a:t>
                </a:r>
                <a:endParaRPr lang="en-US" altLang="zh-CN" dirty="0"/>
              </a:p>
              <a:p>
                <a:r>
                  <a:rPr lang="zh-CN" altLang="en-US" dirty="0"/>
                  <a:t>注意实现时需要将 </a:t>
                </a:r>
                <a14:m>
                  <m:oMath xmlns:m="http://schemas.openxmlformats.org/officeDocument/2006/math">
                    <m:r>
                      <a:rPr lang="en-US" altLang="zh-CN" b="0" i="1" smtClean="0">
                        <a:latin typeface="Cambria Math" panose="02040503050406030204" pitchFamily="18" charset="0"/>
                      </a:rPr>
                      <m:t>𝑗</m:t>
                    </m:r>
                  </m:oMath>
                </a14:m>
                <a:r>
                  <a:rPr lang="zh-CN" altLang="en-US" dirty="0"/>
                  <a:t> 这一维的上界一直推到 </a:t>
                </a:r>
                <a14:m>
                  <m:oMath xmlns:m="http://schemas.openxmlformats.org/officeDocument/2006/math">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F8D105B1-20C2-4DFA-AEBB-B91D46BD3F5F}"/>
                  </a:ext>
                </a:extLst>
              </p:cNvPr>
              <p:cNvSpPr>
                <a:spLocks noGrp="1" noRot="1" noChangeAspect="1" noMove="1" noResize="1" noEditPoints="1" noAdjustHandles="1" noChangeArrowheads="1" noChangeShapeType="1" noTextEdit="1"/>
              </p:cNvSpPr>
              <p:nvPr>
                <p:ph idx="1"/>
              </p:nvPr>
            </p:nvSpPr>
            <p:spPr>
              <a:blipFill>
                <a:blip r:embed="rId2"/>
                <a:stretch>
                  <a:fillRect l="-1043" t="-2241" r="-464"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452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6A2C3-1374-4880-8344-6521B6B9D9C6}"/>
              </a:ext>
            </a:extLst>
          </p:cNvPr>
          <p:cNvSpPr>
            <a:spLocks noGrp="1"/>
          </p:cNvSpPr>
          <p:nvPr>
            <p:ph type="title"/>
          </p:nvPr>
        </p:nvSpPr>
        <p:spPr/>
        <p:txBody>
          <a:bodyPr/>
          <a:lstStyle/>
          <a:p>
            <a:r>
              <a:rPr lang="zh-CN" altLang="en-US" dirty="0"/>
              <a:t>背包例题</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402E21-D175-4ED7-86E3-CCFC162F952E}"/>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个物品，每个物品有重量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 和价值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dirty="0"/>
              </a:p>
              <a:p>
                <a:r>
                  <a:rPr lang="zh-CN" altLang="en-US" dirty="0"/>
                  <a:t>对每个物品，对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 2,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oMath>
                </a14:m>
                <a:r>
                  <a:rPr lang="zh-CN" altLang="en-US" dirty="0"/>
                  <a:t>，输出：假如删除了这个物品，剩余物品在重量和不超过 </a:t>
                </a:r>
                <a14:m>
                  <m:oMath xmlns:m="http://schemas.openxmlformats.org/officeDocument/2006/math">
                    <m:r>
                      <a:rPr lang="en-US" altLang="zh-CN" b="0" i="1" smtClean="0">
                        <a:latin typeface="Cambria Math" panose="02040503050406030204" pitchFamily="18" charset="0"/>
                      </a:rPr>
                      <m:t>𝑘</m:t>
                    </m:r>
                  </m:oMath>
                </a14:m>
                <a:r>
                  <a:rPr lang="zh-CN" altLang="en-US" dirty="0"/>
                  <a:t> 时的最大价值（剩余每个物品只能用一次）</a:t>
                </a:r>
                <a:endParaRPr lang="en-US" altLang="zh-CN" dirty="0"/>
              </a:p>
              <a:p>
                <a:r>
                  <a:rPr lang="zh-CN" altLang="en-US" dirty="0"/>
                  <a:t>不必考虑输出耗费的时间</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  </m:t>
                    </m:r>
                    <m:r>
                      <a:rPr lang="en-US" altLang="zh-CN" b="0" i="1" smtClean="0">
                        <a:latin typeface="Cambria Math" panose="02040503050406030204" pitchFamily="18" charset="0"/>
                        <a:ea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 </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6C402E21-D175-4ED7-86E3-CCFC162F952E}"/>
                  </a:ext>
                </a:extLst>
              </p:cNvPr>
              <p:cNvSpPr>
                <a:spLocks noGrp="1" noRot="1" noChangeAspect="1" noMove="1" noResize="1" noEditPoints="1" noAdjustHandles="1" noChangeArrowheads="1" noChangeShapeType="1" noTextEdit="1"/>
              </p:cNvSpPr>
              <p:nvPr>
                <p:ph idx="1"/>
              </p:nvPr>
            </p:nvSpPr>
            <p:spPr>
              <a:blipFill>
                <a:blip r:embed="rId2"/>
                <a:stretch>
                  <a:fillRect l="-1043" t="-266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0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0A800-84F3-44F6-80B3-FB3B3D063BD3}"/>
              </a:ext>
            </a:extLst>
          </p:cNvPr>
          <p:cNvSpPr>
            <a:spLocks noGrp="1"/>
          </p:cNvSpPr>
          <p:nvPr>
            <p:ph type="title"/>
          </p:nvPr>
        </p:nvSpPr>
        <p:spPr/>
        <p:txBody>
          <a:bodyPr/>
          <a:lstStyle/>
          <a:p>
            <a:r>
              <a:rPr lang="zh-CN" altLang="en-US" dirty="0"/>
              <a:t>背包例题</a:t>
            </a:r>
            <a:r>
              <a:rPr lang="en-US" altLang="zh-CN" dirty="0"/>
              <a:t>2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0D71D6-65DE-45C4-9807-1002A6C823FD}"/>
                  </a:ext>
                </a:extLst>
              </p:cNvPr>
              <p:cNvSpPr>
                <a:spLocks noGrp="1"/>
              </p:cNvSpPr>
              <p:nvPr>
                <p:ph idx="1"/>
              </p:nvPr>
            </p:nvSpPr>
            <p:spPr/>
            <p:txBody>
              <a:bodyPr>
                <a:normAutofit/>
              </a:bodyPr>
              <a:lstStyle/>
              <a:p>
                <a:r>
                  <a:rPr lang="zh-CN" altLang="en-US" dirty="0"/>
                  <a:t>刚刚的做法寄了</a:t>
                </a:r>
                <a:endParaRPr lang="en-US" altLang="zh-CN" dirty="0"/>
              </a:p>
              <a:p>
                <a:r>
                  <a:rPr lang="zh-CN" altLang="en-US" dirty="0"/>
                  <a:t>其实问题主要在于，想从物品序列的前缀、后缀得到拼接起来的背包非常困难，我们必须直接维护一个同时拥有前缀、后缀物品序列的背包</a:t>
                </a:r>
                <a:endParaRPr lang="en-US" altLang="zh-CN" dirty="0"/>
              </a:p>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sub>
                    </m:sSub>
                  </m:oMath>
                </a14:m>
                <a:r>
                  <a:rPr lang="zh-CN" altLang="en-US" dirty="0"/>
                  <a:t> 表示物品序列的 </a:t>
                </a:r>
                <a14:m>
                  <m:oMath xmlns:m="http://schemas.openxmlformats.org/officeDocument/2006/math">
                    <m:r>
                      <a:rPr lang="en-US" altLang="zh-CN" b="0" i="1" smtClean="0">
                        <a:latin typeface="Cambria Math" panose="02040503050406030204" pitchFamily="18" charset="0"/>
                      </a:rPr>
                      <m:t>[1, </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dirty="0"/>
                  <a:t> 的位置的物品组成的背包</a:t>
                </a:r>
                <a:endParaRPr lang="en-US" altLang="zh-CN" dirty="0"/>
              </a:p>
              <a:p>
                <a:pPr lvl="1"/>
                <a:r>
                  <a:rPr lang="zh-CN" altLang="en-US" dirty="0"/>
                  <a:t>也就是完整的 </a:t>
                </a:r>
                <a14:m>
                  <m:oMath xmlns:m="http://schemas.openxmlformats.org/officeDocument/2006/math">
                    <m:r>
                      <a:rPr lang="en-US" altLang="zh-CN" b="0" i="1" smtClean="0">
                        <a:latin typeface="Cambria Math" panose="02040503050406030204" pitchFamily="18" charset="0"/>
                      </a:rPr>
                      <m:t>𝑛</m:t>
                    </m:r>
                  </m:oMath>
                </a14:m>
                <a:r>
                  <a:rPr lang="zh-CN" altLang="en-US" dirty="0"/>
                  <a:t> 件物品去除掉第 </a:t>
                </a:r>
                <a14:m>
                  <m:oMath xmlns:m="http://schemas.openxmlformats.org/officeDocument/2006/math">
                    <m:r>
                      <a:rPr lang="en-US" altLang="zh-CN" b="0" i="1" smtClean="0">
                        <a:latin typeface="Cambria Math" panose="02040503050406030204" pitchFamily="18" charset="0"/>
                      </a:rPr>
                      <m:t>𝑙</m:t>
                    </m:r>
                  </m:oMath>
                </a14:m>
                <a:r>
                  <a:rPr lang="zh-CN" altLang="en-US" dirty="0"/>
                  <a:t> 件到第 </a:t>
                </a:r>
                <a14:m>
                  <m:oMath xmlns:m="http://schemas.openxmlformats.org/officeDocument/2006/math">
                    <m:r>
                      <a:rPr lang="en-US" altLang="zh-CN" b="0" i="1" smtClean="0">
                        <a:latin typeface="Cambria Math" panose="02040503050406030204" pitchFamily="18" charset="0"/>
                      </a:rPr>
                      <m:t>𝑟</m:t>
                    </m:r>
                  </m:oMath>
                </a14:m>
                <a:r>
                  <a:rPr lang="zh-CN" altLang="en-US" dirty="0"/>
                  <a:t> 件之间所有物品剩余的背包</a:t>
                </a:r>
                <a:endParaRPr lang="en-US" altLang="zh-CN" dirty="0"/>
              </a:p>
              <a:p>
                <a:r>
                  <a:rPr lang="zh-CN" altLang="en-US" dirty="0"/>
                  <a:t>设 </a:t>
                </a:r>
                <a14:m>
                  <m:oMath xmlns:m="http://schemas.openxmlformats.org/officeDocument/2006/math">
                    <m:r>
                      <m:rPr>
                        <m:sty m:val="p"/>
                      </m:rPr>
                      <a:rPr lang="en-US" altLang="zh-CN" b="0" i="1" smtClean="0">
                        <a:latin typeface="Cambria Math" panose="02040503050406030204" pitchFamily="18" charset="0"/>
                      </a:rPr>
                      <m:t>mid</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e>
                    </m:d>
                    <m:r>
                      <a:rPr lang="zh-CN" altLang="en-US" i="1">
                        <a:latin typeface="Cambria Math" panose="02040503050406030204" pitchFamily="18" charset="0"/>
                      </a:rPr>
                      <m:t>，</m:t>
                    </m:r>
                  </m:oMath>
                </a14:m>
                <a:r>
                  <a:rPr lang="zh-CN" altLang="en-US" dirty="0"/>
                  <a:t>我们可以通过分别把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mid</m:t>
                    </m:r>
                    <m:r>
                      <a:rPr lang="en-US" altLang="zh-CN" b="0" i="1" smtClean="0">
                        <a:latin typeface="Cambria Math" panose="02040503050406030204" pitchFamily="18" charset="0"/>
                      </a:rPr>
                      <m:t>]</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mid</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en-US" altLang="zh-CN" dirty="0"/>
                  <a:t> </a:t>
                </a:r>
                <a:r>
                  <a:rPr lang="zh-CN" altLang="en-US" dirty="0"/>
                  <a:t>的物品加入背包，来分别得到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mid</m:t>
                        </m:r>
                      </m:sub>
                    </m:sSub>
                  </m:oMath>
                </a14:m>
                <a:r>
                  <a:rPr lang="en-US" altLang="zh-CN" dirty="0"/>
                  <a:t> </a:t>
                </a:r>
                <a:r>
                  <a:rPr lang="zh-CN" altLang="en-US" dirty="0"/>
                  <a:t>和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m:rPr>
                            <m:sty m:val="p"/>
                          </m:rPr>
                          <a:rPr lang="en-US" altLang="zh-CN" b="0" i="1" smtClean="0">
                            <a:latin typeface="Cambria Math" panose="02040503050406030204" pitchFamily="18" charset="0"/>
                          </a:rPr>
                          <m:t>mid</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sub>
                    </m:sSub>
                  </m:oMath>
                </a14:m>
                <a:r>
                  <a:rPr lang="zh-CN" altLang="en-US" dirty="0"/>
                  <a:t>，这个过程的时间复杂度是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rPr>
                      <m:t>len</m:t>
                    </m:r>
                    <m:r>
                      <a:rPr lang="en-US" altLang="zh-CN" b="0" i="1" smtClean="0">
                        <a:latin typeface="Cambria Math" panose="02040503050406030204" pitchFamily="18" charset="0"/>
                      </a:rPr>
                      <m:t>)</m:t>
                    </m:r>
                  </m:oMath>
                </a14:m>
                <a:r>
                  <a:rPr lang="zh-CN" altLang="en-US" dirty="0"/>
                  <a:t>，其中 </a:t>
                </a:r>
                <a14:m>
                  <m:oMath xmlns:m="http://schemas.openxmlformats.org/officeDocument/2006/math">
                    <m:r>
                      <m:rPr>
                        <m:sty m:val="p"/>
                      </m:rPr>
                      <a:rPr lang="en-US" altLang="zh-CN" b="0" i="1" smtClean="0">
                        <a:latin typeface="Cambria Math" panose="02040503050406030204" pitchFamily="18" charset="0"/>
                      </a:rPr>
                      <m:t>len</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730D71D6-65DE-45C4-9807-1002A6C823FD}"/>
                  </a:ext>
                </a:extLst>
              </p:cNvPr>
              <p:cNvSpPr>
                <a:spLocks noGrp="1" noRot="1" noChangeAspect="1" noMove="1" noResize="1" noEditPoints="1" noAdjustHandles="1" noChangeArrowheads="1" noChangeShapeType="1" noTextEdit="1"/>
              </p:cNvSpPr>
              <p:nvPr>
                <p:ph idx="1"/>
              </p:nvPr>
            </p:nvSpPr>
            <p:spPr>
              <a:blipFill>
                <a:blip r:embed="rId2"/>
                <a:stretch>
                  <a:fillRect l="-1043" t="-2661" r="-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502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D7040-E902-4342-8F36-0A7D0BB02028}"/>
              </a:ext>
            </a:extLst>
          </p:cNvPr>
          <p:cNvSpPr>
            <a:spLocks noGrp="1"/>
          </p:cNvSpPr>
          <p:nvPr>
            <p:ph type="title"/>
          </p:nvPr>
        </p:nvSpPr>
        <p:spPr/>
        <p:txBody>
          <a:bodyPr/>
          <a:lstStyle/>
          <a:p>
            <a:r>
              <a:rPr lang="zh-CN" altLang="en-US" dirty="0"/>
              <a:t>背包例题</a:t>
            </a:r>
            <a:r>
              <a:rPr lang="en-US" altLang="zh-CN" dirty="0"/>
              <a:t>2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30E8E5-8561-47C4-A7A9-984E39975CE2}"/>
                  </a:ext>
                </a:extLst>
              </p:cNvPr>
              <p:cNvSpPr>
                <a:spLocks noGrp="1"/>
              </p:cNvSpPr>
              <p:nvPr>
                <p:ph idx="1"/>
              </p:nvPr>
            </p:nvSpPr>
            <p:spPr/>
            <p:txBody>
              <a:bodyPr/>
              <a:lstStyle/>
              <a:p>
                <a:r>
                  <a:rPr lang="zh-CN" altLang="en-US" dirty="0"/>
                  <a:t>而对于第 </a:t>
                </a:r>
                <a14:m>
                  <m:oMath xmlns:m="http://schemas.openxmlformats.org/officeDocument/2006/math">
                    <m:r>
                      <a:rPr lang="en-US" altLang="zh-CN" b="0" i="1" smtClean="0">
                        <a:latin typeface="Cambria Math" panose="02040503050406030204" pitchFamily="18" charset="0"/>
                      </a:rPr>
                      <m:t>𝑖</m:t>
                    </m:r>
                  </m:oMath>
                </a14:m>
                <a:r>
                  <a:rPr lang="zh-CN" altLang="en-US" dirty="0"/>
                  <a:t> 个物品的答案，其实就是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oMath>
                </a14:m>
                <a:r>
                  <a:rPr lang="zh-CN" altLang="en-US" dirty="0"/>
                  <a:t> 代表的背包</a:t>
                </a:r>
                <a:endParaRPr lang="en-US" altLang="zh-CN" dirty="0"/>
              </a:p>
              <a:p>
                <a:r>
                  <a:rPr lang="zh-CN" altLang="en-US" dirty="0"/>
                  <a:t>如果对线段树有足够的了解的话，很容易发现这其实就是构建线段树的过程</a:t>
                </a:r>
                <a:endParaRPr lang="en-US" altLang="zh-CN" dirty="0"/>
              </a:p>
              <a:p>
                <a:r>
                  <a:rPr lang="zh-CN" altLang="en-US" dirty="0"/>
                  <a:t>而我们知道，线段树的所有节点对应线段的长度和是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级别的</a:t>
                </a:r>
                <a:endParaRPr lang="en-US" altLang="zh-CN" dirty="0"/>
              </a:p>
              <a:p>
                <a:r>
                  <a:rPr lang="zh-CN" altLang="en-US" dirty="0"/>
                  <a:t>所以刚刚的算法复杂度为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4930E8E5-8561-47C4-A7A9-984E39975CE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17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60921-3819-45AD-8925-11B72FA980E1}"/>
              </a:ext>
            </a:extLst>
          </p:cNvPr>
          <p:cNvSpPr>
            <a:spLocks noGrp="1"/>
          </p:cNvSpPr>
          <p:nvPr>
            <p:ph type="title"/>
          </p:nvPr>
        </p:nvSpPr>
        <p:spPr/>
        <p:txBody>
          <a:bodyPr/>
          <a:lstStyle/>
          <a:p>
            <a:r>
              <a:rPr lang="zh-CN" altLang="en-US" dirty="0"/>
              <a:t>什么是</a:t>
            </a:r>
            <a:r>
              <a:rPr lang="en-US" altLang="zh-CN" dirty="0"/>
              <a:t>DP</a:t>
            </a:r>
            <a:endParaRPr lang="zh-CN" altLang="en-US" dirty="0"/>
          </a:p>
        </p:txBody>
      </p:sp>
      <p:sp>
        <p:nvSpPr>
          <p:cNvPr id="3" name="内容占位符 2">
            <a:extLst>
              <a:ext uri="{FF2B5EF4-FFF2-40B4-BE49-F238E27FC236}">
                <a16:creationId xmlns:a16="http://schemas.microsoft.com/office/drawing/2014/main" id="{DC7630A3-0692-4ADC-82FE-205CEABF7459}"/>
              </a:ext>
            </a:extLst>
          </p:cNvPr>
          <p:cNvSpPr>
            <a:spLocks noGrp="1"/>
          </p:cNvSpPr>
          <p:nvPr>
            <p:ph idx="1"/>
          </p:nvPr>
        </p:nvSpPr>
        <p:spPr/>
        <p:txBody>
          <a:bodyPr/>
          <a:lstStyle/>
          <a:p>
            <a:r>
              <a:rPr lang="en-US" altLang="zh-CN" strike="sngStrike" dirty="0" err="1"/>
              <a:t>Dongtai</a:t>
            </a:r>
            <a:r>
              <a:rPr lang="en-US" altLang="zh-CN" strike="sngStrike" dirty="0"/>
              <a:t> Planning</a:t>
            </a:r>
          </a:p>
          <a:p>
            <a:r>
              <a:rPr lang="en-US" altLang="zh-CN" dirty="0"/>
              <a:t>Dynamic Programming</a:t>
            </a:r>
            <a:r>
              <a:rPr lang="zh-CN" altLang="en-US" dirty="0"/>
              <a:t>，即动态规划，指的是把一个问题转化为若干个形式相同，但规模更小的子问题，从而递归解决整个问题的过程</a:t>
            </a:r>
            <a:endParaRPr lang="en-US" altLang="zh-CN" dirty="0"/>
          </a:p>
          <a:p>
            <a:r>
              <a:rPr lang="zh-CN" altLang="en-US" dirty="0"/>
              <a:t>动态规划成立的必要条件：最优子结构</a:t>
            </a:r>
            <a:endParaRPr lang="en-US" altLang="zh-CN" dirty="0"/>
          </a:p>
          <a:p>
            <a:pPr lvl="1"/>
            <a:r>
              <a:rPr lang="zh-CN" altLang="en-US" dirty="0"/>
              <a:t>即，</a:t>
            </a:r>
            <a:r>
              <a:rPr lang="zh-CN" altLang="en-US" u="sng" dirty="0"/>
              <a:t>子问题的最优解是整个问题最优解的一部分</a:t>
            </a:r>
            <a:endParaRPr lang="en-US" altLang="zh-CN" u="sng" dirty="0"/>
          </a:p>
          <a:p>
            <a:r>
              <a:rPr lang="zh-CN" altLang="en-US" dirty="0"/>
              <a:t>直接缩小规模而划分出的子问题不满足最优子结构？</a:t>
            </a:r>
            <a:endParaRPr lang="en-US" altLang="zh-CN" dirty="0"/>
          </a:p>
          <a:p>
            <a:pPr lvl="1"/>
            <a:r>
              <a:rPr lang="zh-CN" altLang="en-US" dirty="0"/>
              <a:t>引入更多用于区分不同子问题的“状态”</a:t>
            </a:r>
            <a:endParaRPr lang="en-US" altLang="zh-CN" dirty="0"/>
          </a:p>
          <a:p>
            <a:r>
              <a:rPr lang="zh-CN" altLang="en-US" dirty="0"/>
              <a:t>状态转移的实质：决策</a:t>
            </a:r>
            <a:endParaRPr lang="en-US" altLang="zh-CN" dirty="0"/>
          </a:p>
        </p:txBody>
      </p:sp>
    </p:spTree>
    <p:extLst>
      <p:ext uri="{BB962C8B-B14F-4D97-AF65-F5344CB8AC3E}">
        <p14:creationId xmlns:p14="http://schemas.microsoft.com/office/powerpoint/2010/main" val="123538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EF72A-B3DA-4AEB-8992-913F93461B9E}"/>
              </a:ext>
            </a:extLst>
          </p:cNvPr>
          <p:cNvSpPr>
            <a:spLocks noGrp="1"/>
          </p:cNvSpPr>
          <p:nvPr>
            <p:ph type="title"/>
          </p:nvPr>
        </p:nvSpPr>
        <p:spPr/>
        <p:txBody>
          <a:bodyPr/>
          <a:lstStyle/>
          <a:p>
            <a:r>
              <a:rPr lang="zh-CN" altLang="en-US" dirty="0"/>
              <a:t>背包例题</a:t>
            </a:r>
            <a:r>
              <a:rPr lang="en-US"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17BB91-A938-4A4F-ACF4-391C03D1F05F}"/>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个人，第 </a:t>
                </a:r>
                <a14:m>
                  <m:oMath xmlns:m="http://schemas.openxmlformats.org/officeDocument/2006/math">
                    <m:r>
                      <a:rPr lang="en-US" altLang="zh-CN" b="0" i="1" smtClean="0">
                        <a:latin typeface="Cambria Math" panose="02040503050406030204" pitchFamily="18" charset="0"/>
                      </a:rPr>
                      <m:t>𝑖</m:t>
                    </m:r>
                  </m:oMath>
                </a14:m>
                <a:r>
                  <a:rPr lang="zh-CN" altLang="en-US" dirty="0"/>
                  <a:t> 个人的等级是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endParaRPr lang="en-US" altLang="zh-CN" dirty="0"/>
              </a:p>
              <a:p>
                <a:r>
                  <a:rPr lang="zh-CN" altLang="en-US" dirty="0"/>
                  <a:t>总共有 </a:t>
                </a:r>
                <a14:m>
                  <m:oMath xmlns:m="http://schemas.openxmlformats.org/officeDocument/2006/math">
                    <m:r>
                      <a:rPr lang="en-US" altLang="zh-CN" b="0" i="1" smtClean="0">
                        <a:latin typeface="Cambria Math" panose="02040503050406030204" pitchFamily="18" charset="0"/>
                      </a:rPr>
                      <m:t>𝑚</m:t>
                    </m:r>
                  </m:oMath>
                </a14:m>
                <a:r>
                  <a:rPr lang="zh-CN" altLang="en-US" dirty="0"/>
                  <a:t> 份物资要分给这些人，要求等级高的人分到的物资数严格高于等级低的人，相同等级的人分到的物资数相等</a:t>
                </a:r>
                <a:endParaRPr lang="en-US" altLang="zh-CN" dirty="0"/>
              </a:p>
              <a:p>
                <a:r>
                  <a:rPr lang="zh-CN" altLang="en-US" dirty="0"/>
                  <a:t>求方案数，对大质数取模</a:t>
                </a:r>
                <a:endParaRPr lang="en-US" altLang="zh-CN" dirty="0"/>
              </a:p>
              <a:p>
                <a:r>
                  <a:rPr lang="zh-CN" altLang="en-US" dirty="0"/>
                  <a:t>两种方案不同当且仅当存在一个人，在两种方案里分到的物资数不同</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E17BB91-A938-4A4F-ACF4-391C03D1F05F}"/>
                  </a:ext>
                </a:extLst>
              </p:cNvPr>
              <p:cNvSpPr>
                <a:spLocks noGrp="1" noRot="1" noChangeAspect="1" noMove="1" noResize="1" noEditPoints="1" noAdjustHandles="1" noChangeArrowheads="1" noChangeShapeType="1" noTextEdit="1"/>
              </p:cNvSpPr>
              <p:nvPr>
                <p:ph idx="1"/>
              </p:nvPr>
            </p:nvSpPr>
            <p:spPr>
              <a:blipFill>
                <a:blip r:embed="rId2"/>
                <a:stretch>
                  <a:fillRect l="-1043" t="-266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037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BD9EC-5CA1-4246-A03E-7637C03F03C5}"/>
              </a:ext>
            </a:extLst>
          </p:cNvPr>
          <p:cNvSpPr>
            <a:spLocks noGrp="1"/>
          </p:cNvSpPr>
          <p:nvPr>
            <p:ph type="title"/>
          </p:nvPr>
        </p:nvSpPr>
        <p:spPr/>
        <p:txBody>
          <a:bodyPr/>
          <a:lstStyle/>
          <a:p>
            <a:r>
              <a:rPr lang="zh-CN" altLang="en-US" dirty="0"/>
              <a:t>背包例题</a:t>
            </a:r>
            <a:r>
              <a:rPr lang="en-US" altLang="zh-CN" dirty="0"/>
              <a:t>3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89DB5F-443D-412E-95C3-532DE8872C1C}"/>
                  </a:ext>
                </a:extLst>
              </p:cNvPr>
              <p:cNvSpPr>
                <a:spLocks noGrp="1"/>
              </p:cNvSpPr>
              <p:nvPr>
                <p:ph idx="1"/>
              </p:nvPr>
            </p:nvSpPr>
            <p:spPr>
              <a:xfrm>
                <a:off x="838200" y="1825625"/>
                <a:ext cx="10515600" cy="4667250"/>
              </a:xfrm>
            </p:spPr>
            <p:txBody>
              <a:bodyPr>
                <a:normAutofit/>
              </a:bodyPr>
              <a:lstStyle/>
              <a:p>
                <a:r>
                  <a:rPr lang="zh-CN" altLang="en-US" dirty="0"/>
                  <a:t>直观的思路是从高到低依次考虑每个等级，在 </a:t>
                </a:r>
                <a:r>
                  <a:rPr lang="en-US" altLang="zh-CN" dirty="0"/>
                  <a:t>DP </a:t>
                </a:r>
                <a:r>
                  <a:rPr lang="zh-CN" altLang="en-US" dirty="0"/>
                  <a:t>时记录剩余的物资份数和上一个等级分到了多少份物资，但是状态数已经达到了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t> </a:t>
                </a:r>
                <a:r>
                  <a:rPr lang="zh-CN" altLang="en-US" dirty="0"/>
                  <a:t>级别，无法接受</a:t>
                </a:r>
                <a:endParaRPr lang="en-US" altLang="zh-CN" dirty="0"/>
              </a:p>
              <a:p>
                <a:r>
                  <a:rPr lang="zh-CN" altLang="en-US" dirty="0"/>
                  <a:t>直观思路在每个等级处的决策是“这个等级分到了多少物资”，但是这样的决策方式不太容易满足“比下一个等级多”这个条件</a:t>
                </a:r>
                <a:endParaRPr lang="en-US" altLang="zh-CN" dirty="0"/>
              </a:p>
              <a:p>
                <a:r>
                  <a:rPr lang="zh-CN" altLang="en-US" dirty="0"/>
                  <a:t>因此，我们可以转而考虑，“这个等级比下一个等级多分了多少物资”</a:t>
                </a:r>
                <a:endParaRPr lang="en-US" altLang="zh-CN" dirty="0"/>
              </a:p>
              <a:p>
                <a:r>
                  <a:rPr lang="zh-CN" altLang="en-US" dirty="0"/>
                  <a:t>换句话说，假设我们要给某个等级分配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份物资，就要给所有比它高的等级都分配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份物资</a:t>
                </a:r>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C89DB5F-443D-412E-95C3-532DE8872C1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4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393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4D36B-3942-4F05-BCDD-ED45D5F735B8}"/>
              </a:ext>
            </a:extLst>
          </p:cNvPr>
          <p:cNvSpPr>
            <a:spLocks noGrp="1"/>
          </p:cNvSpPr>
          <p:nvPr>
            <p:ph type="title"/>
          </p:nvPr>
        </p:nvSpPr>
        <p:spPr/>
        <p:txBody>
          <a:bodyPr/>
          <a:lstStyle/>
          <a:p>
            <a:r>
              <a:rPr lang="zh-CN" altLang="en-US" dirty="0"/>
              <a:t>背包例题</a:t>
            </a:r>
            <a:r>
              <a:rPr lang="en-US" altLang="zh-CN" dirty="0"/>
              <a:t>3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D67E53-C9F7-495E-B219-1F4FCE45C497}"/>
                  </a:ext>
                </a:extLst>
              </p:cNvPr>
              <p:cNvSpPr>
                <a:spLocks noGrp="1"/>
              </p:cNvSpPr>
              <p:nvPr>
                <p:ph idx="1"/>
              </p:nvPr>
            </p:nvSpPr>
            <p:spPr/>
            <p:txBody>
              <a:bodyPr/>
              <a:lstStyle/>
              <a:p>
                <a:r>
                  <a:rPr lang="zh-CN" altLang="en-US" dirty="0"/>
                  <a:t>那么，问题转化为了这样的形式：</a:t>
                </a:r>
                <a:endParaRPr lang="en-US" altLang="zh-CN" dirty="0"/>
              </a:p>
              <a:p>
                <a:pPr lvl="1"/>
                <a14:m>
                  <m:oMath xmlns:m="http://schemas.openxmlformats.org/officeDocument/2006/math">
                    <m:r>
                      <a:rPr lang="en-US" altLang="zh-CN" b="0" i="1" smtClean="0">
                        <a:latin typeface="Cambria Math" panose="02040503050406030204" pitchFamily="18" charset="0"/>
                      </a:rPr>
                      <m:t>𝑛</m:t>
                    </m:r>
                  </m:oMath>
                </a14:m>
                <a:r>
                  <a:rPr lang="zh-CN" altLang="en-US" dirty="0"/>
                  <a:t> 种物品，第 </a:t>
                </a:r>
                <a14:m>
                  <m:oMath xmlns:m="http://schemas.openxmlformats.org/officeDocument/2006/math">
                    <m:r>
                      <a:rPr lang="en-US" altLang="zh-CN" b="0" i="1" smtClean="0">
                        <a:latin typeface="Cambria Math" panose="02040503050406030204" pitchFamily="18" charset="0"/>
                      </a:rPr>
                      <m:t>𝑖</m:t>
                    </m:r>
                  </m:oMath>
                </a14:m>
                <a:r>
                  <a:rPr lang="zh-CN" altLang="en-US" dirty="0"/>
                  <a:t> 种物品的重量是 </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𝑗</m:t>
                            </m:r>
                          </m:sub>
                        </m:sSub>
                      </m:e>
                    </m:nary>
                  </m:oMath>
                </a14:m>
                <a:r>
                  <a:rPr lang="zh-CN" altLang="en-US" dirty="0"/>
                  <a:t>，其中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𝑗</m:t>
                        </m:r>
                      </m:sub>
                    </m:sSub>
                  </m:oMath>
                </a14:m>
                <a:r>
                  <a:rPr lang="zh-CN" altLang="en-US" dirty="0"/>
                  <a:t> 是等级为 </a:t>
                </a:r>
                <a14:m>
                  <m:oMath xmlns:m="http://schemas.openxmlformats.org/officeDocument/2006/math">
                    <m:r>
                      <a:rPr lang="en-US" altLang="zh-CN" b="0" i="1" smtClean="0">
                        <a:latin typeface="Cambria Math" panose="02040503050406030204" pitchFamily="18" charset="0"/>
                      </a:rPr>
                      <m:t>𝑗</m:t>
                    </m:r>
                  </m:oMath>
                </a14:m>
                <a:r>
                  <a:rPr lang="zh-CN" altLang="en-US" dirty="0"/>
                  <a:t> 的人数，每种物品需要取至少一个，求把容量为 </a:t>
                </a:r>
                <a14:m>
                  <m:oMath xmlns:m="http://schemas.openxmlformats.org/officeDocument/2006/math">
                    <m:r>
                      <a:rPr lang="en-US" altLang="zh-CN" b="0" i="1" smtClean="0">
                        <a:latin typeface="Cambria Math" panose="02040503050406030204" pitchFamily="18" charset="0"/>
                      </a:rPr>
                      <m:t>𝑚</m:t>
                    </m:r>
                  </m:oMath>
                </a14:m>
                <a:r>
                  <a:rPr lang="zh-CN" altLang="en-US" dirty="0"/>
                  <a:t> 的背包装满的方案数</a:t>
                </a:r>
                <a:endParaRPr lang="en-US" altLang="zh-CN" dirty="0"/>
              </a:p>
              <a:p>
                <a:r>
                  <a:rPr lang="zh-CN" altLang="en-US" dirty="0"/>
                  <a:t>这个问题是经典的计数类背包，可以直接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e>
                    </m:d>
                  </m:oMath>
                </a14:m>
                <a:r>
                  <a:rPr lang="en-US" altLang="zh-CN" dirty="0"/>
                  <a:t> </a:t>
                </a:r>
                <a:r>
                  <a:rPr lang="zh-CN" altLang="en-US" dirty="0"/>
                  <a:t>解决</a:t>
                </a:r>
                <a:endParaRPr lang="en-US" altLang="zh-CN" dirty="0"/>
              </a:p>
            </p:txBody>
          </p:sp>
        </mc:Choice>
        <mc:Fallback xmlns="">
          <p:sp>
            <p:nvSpPr>
              <p:cNvPr id="3" name="内容占位符 2">
                <a:extLst>
                  <a:ext uri="{FF2B5EF4-FFF2-40B4-BE49-F238E27FC236}">
                    <a16:creationId xmlns:a16="http://schemas.microsoft.com/office/drawing/2014/main" id="{A8D67E53-C9F7-495E-B219-1F4FCE45C497}"/>
                  </a:ext>
                </a:extLst>
              </p:cNvPr>
              <p:cNvSpPr>
                <a:spLocks noGrp="1" noRot="1" noChangeAspect="1" noMove="1" noResize="1" noEditPoints="1" noAdjustHandles="1" noChangeArrowheads="1" noChangeShapeType="1" noTextEdit="1"/>
              </p:cNvSpPr>
              <p:nvPr>
                <p:ph idx="1"/>
              </p:nvPr>
            </p:nvSpPr>
            <p:spPr>
              <a:blipFill>
                <a:blip r:embed="rId2"/>
                <a:stretch>
                  <a:fillRect l="-1043" t="-42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126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EAFE4-53AC-4E99-91FC-FCC9510387FA}"/>
              </a:ext>
            </a:extLst>
          </p:cNvPr>
          <p:cNvSpPr>
            <a:spLocks noGrp="1"/>
          </p:cNvSpPr>
          <p:nvPr>
            <p:ph type="title"/>
          </p:nvPr>
        </p:nvSpPr>
        <p:spPr/>
        <p:txBody>
          <a:bodyPr/>
          <a:lstStyle/>
          <a:p>
            <a:r>
              <a:rPr lang="en-US" altLang="zh-CN" dirty="0">
                <a:hlinkClick r:id="rId2"/>
              </a:rPr>
              <a:t>LOJ3211</a:t>
            </a:r>
            <a:r>
              <a:rPr lang="zh-CN" altLang="en-US" dirty="0"/>
              <a:t>「</a:t>
            </a:r>
            <a:r>
              <a:rPr lang="en-US" altLang="zh-CN" dirty="0"/>
              <a:t>CSP-S 2019</a:t>
            </a:r>
            <a:r>
              <a:rPr lang="zh-CN" altLang="en-US" dirty="0"/>
              <a:t>」</a:t>
            </a:r>
            <a:r>
              <a:rPr lang="en-US" altLang="zh-CN" dirty="0" err="1"/>
              <a:t>Emiya</a:t>
            </a:r>
            <a:r>
              <a:rPr lang="en-US" altLang="zh-CN" dirty="0"/>
              <a:t> </a:t>
            </a:r>
            <a:r>
              <a:rPr lang="zh-CN" altLang="en-US" dirty="0"/>
              <a:t>家今天的饭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F76BB1-BF57-4A87-A4A6-40535FACA94A}"/>
                  </a:ext>
                </a:extLst>
              </p:cNvPr>
              <p:cNvSpPr>
                <a:spLocks noGrp="1"/>
              </p:cNvSpPr>
              <p:nvPr>
                <p:ph idx="1"/>
              </p:nvPr>
            </p:nvSpPr>
            <p:spPr/>
            <p:txBody>
              <a:bodyPr>
                <a:normAutofit/>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种烹饪方法，</a:t>
                </a:r>
                <a14:m>
                  <m:oMath xmlns:m="http://schemas.openxmlformats.org/officeDocument/2006/math">
                    <m:r>
                      <a:rPr lang="en-US" altLang="zh-CN" b="0" i="1" smtClean="0">
                        <a:latin typeface="Cambria Math" panose="02040503050406030204" pitchFamily="18" charset="0"/>
                      </a:rPr>
                      <m:t>𝑚</m:t>
                    </m:r>
                  </m:oMath>
                </a14:m>
                <a:r>
                  <a:rPr lang="zh-CN" altLang="en-US" dirty="0"/>
                  <a:t> 种食材，使用第 </a:t>
                </a:r>
                <a14:m>
                  <m:oMath xmlns:m="http://schemas.openxmlformats.org/officeDocument/2006/math">
                    <m:r>
                      <a:rPr lang="en-US" altLang="zh-CN" b="0" i="1" smtClean="0">
                        <a:latin typeface="Cambria Math" panose="02040503050406030204" pitchFamily="18" charset="0"/>
                      </a:rPr>
                      <m:t>𝑖</m:t>
                    </m:r>
                  </m:oMath>
                </a14:m>
                <a:r>
                  <a:rPr lang="zh-CN" altLang="en-US" dirty="0"/>
                  <a:t> 种烹饪方法烹饪第 </a:t>
                </a:r>
                <a14:m>
                  <m:oMath xmlns:m="http://schemas.openxmlformats.org/officeDocument/2006/math">
                    <m:r>
                      <a:rPr lang="en-US" altLang="zh-CN" b="0" i="1" smtClean="0">
                        <a:latin typeface="Cambria Math" panose="02040503050406030204" pitchFamily="18" charset="0"/>
                      </a:rPr>
                      <m:t>𝑗</m:t>
                    </m:r>
                  </m:oMath>
                </a14:m>
                <a:r>
                  <a:rPr lang="zh-CN" altLang="en-US" dirty="0"/>
                  <a:t> 种食材可以做出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oMath>
                </a14:m>
                <a:r>
                  <a:rPr lang="zh-CN" altLang="en-US" dirty="0"/>
                  <a:t> 道不同的菜肴（每道菜肴只会使用一种食材）</a:t>
                </a:r>
                <a:endParaRPr lang="en-US" altLang="zh-CN" dirty="0"/>
              </a:p>
              <a:p>
                <a:r>
                  <a:rPr lang="zh-CN" altLang="en-US" dirty="0"/>
                  <a:t>对于一种拥有 </a:t>
                </a:r>
                <a14:m>
                  <m:oMath xmlns:m="http://schemas.openxmlformats.org/officeDocument/2006/math">
                    <m:r>
                      <a:rPr lang="en-US" altLang="zh-CN" b="0" i="1" smtClean="0">
                        <a:latin typeface="Cambria Math" panose="02040503050406030204" pitchFamily="18" charset="0"/>
                      </a:rPr>
                      <m:t>𝑘</m:t>
                    </m:r>
                  </m:oMath>
                </a14:m>
                <a:r>
                  <a:rPr lang="zh-CN" altLang="en-US" dirty="0"/>
                  <a:t> 道菜肴的搭配方案，满足以下条件则为合法：</a:t>
                </a:r>
                <a:endParaRPr lang="en-US" altLang="zh-CN" dirty="0"/>
              </a:p>
              <a:p>
                <a:pPr lvl="1"/>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oMath>
                </a14:m>
                <a:endParaRPr lang="en-US" altLang="zh-CN" dirty="0"/>
              </a:p>
              <a:p>
                <a:pPr lvl="1"/>
                <a:r>
                  <a:rPr lang="zh-CN" altLang="en-US" dirty="0"/>
                  <a:t>任意两道菜肴的烹饪方法不同</a:t>
                </a:r>
                <a:endParaRPr lang="en-US" altLang="zh-CN" dirty="0"/>
              </a:p>
              <a:p>
                <a:pPr lvl="1"/>
                <a:r>
                  <a:rPr lang="zh-CN" altLang="en-US" dirty="0"/>
                  <a:t>不存在某种食材被使用了 </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e>
                    </m:d>
                  </m:oMath>
                </a14:m>
                <a:r>
                  <a:rPr lang="zh-CN" altLang="en-US" dirty="0"/>
                  <a:t> 次以上（但可以恰好</a:t>
                </a:r>
                <a14:m>
                  <m:oMath xmlns:m="http://schemas.openxmlformats.org/officeDocument/2006/math">
                    <m:r>
                      <a:rPr lang="en-US" altLang="zh-CN" b="0" i="0" smtClean="0">
                        <a:latin typeface="Cambria Math" panose="02040503050406030204" pitchFamily="18" charset="0"/>
                      </a:rPr>
                      <m:t> </m:t>
                    </m:r>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𝑘</m:t>
                            </m:r>
                          </m:num>
                          <m:den>
                            <m:r>
                              <a:rPr lang="en-US" altLang="zh-CN" i="1">
                                <a:latin typeface="Cambria Math" panose="02040503050406030204" pitchFamily="18" charset="0"/>
                              </a:rPr>
                              <m:t>2</m:t>
                            </m:r>
                          </m:den>
                        </m:f>
                      </m:e>
                    </m:d>
                  </m:oMath>
                </a14:m>
                <a:r>
                  <a:rPr lang="zh-CN" altLang="en-US" dirty="0"/>
                  <a:t> 次）</a:t>
                </a:r>
                <a:endParaRPr lang="en-US" altLang="zh-CN" dirty="0"/>
              </a:p>
              <a:p>
                <a:r>
                  <a:rPr lang="zh-CN" altLang="en-US" dirty="0"/>
                  <a:t>求合法的搭配方案总数，两种方案不同当且仅当一道菜在一种方案里出现了，而在另一种方案里没有出现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49F76BB1-BF57-4A87-A4A6-40535FACA94A}"/>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737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EBB5B-2E99-4CEE-861A-83901A4239C0}"/>
              </a:ext>
            </a:extLst>
          </p:cNvPr>
          <p:cNvSpPr>
            <a:spLocks noGrp="1"/>
          </p:cNvSpPr>
          <p:nvPr>
            <p:ph type="title"/>
          </p:nvPr>
        </p:nvSpPr>
        <p:spPr/>
        <p:txBody>
          <a:bodyPr/>
          <a:lstStyle/>
          <a:p>
            <a:r>
              <a:rPr lang="en-US" altLang="zh-CN" dirty="0">
                <a:hlinkClick r:id="rId2"/>
              </a:rPr>
              <a:t>LOJ3211</a:t>
            </a:r>
            <a:r>
              <a:rPr lang="zh-CN" altLang="en-US" dirty="0"/>
              <a:t> </a:t>
            </a:r>
            <a:r>
              <a:rPr lang="en-US" altLang="zh-CN" dirty="0"/>
              <a:t>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9E6D94-9574-4A3A-AFDE-BB3F777EB3D1}"/>
                  </a:ext>
                </a:extLst>
              </p:cNvPr>
              <p:cNvSpPr>
                <a:spLocks noGrp="1"/>
              </p:cNvSpPr>
              <p:nvPr>
                <p:ph idx="1"/>
              </p:nvPr>
            </p:nvSpPr>
            <p:spPr/>
            <p:txBody>
              <a:bodyPr/>
              <a:lstStyle/>
              <a:p>
                <a:r>
                  <a:rPr lang="zh-CN" altLang="en-US" dirty="0"/>
                  <a:t>如果没有第三条限制，这个题就太水了：答案就是 </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e>
                    </m:nary>
                  </m:oMath>
                </a14:m>
                <a:endParaRPr lang="en-US" altLang="zh-CN" dirty="0"/>
              </a:p>
              <a:p>
                <a:r>
                  <a:rPr lang="zh-CN" altLang="en-US" dirty="0"/>
                  <a:t>想直接在 </a:t>
                </a:r>
                <a:r>
                  <a:rPr lang="en-US" altLang="zh-CN" dirty="0"/>
                  <a:t>DP </a:t>
                </a:r>
                <a:r>
                  <a:rPr lang="zh-CN" altLang="en-US" dirty="0"/>
                  <a:t>中记录第三条限制对应的状态看起来非常难：可能需要记录当前一共做了几道菜，还要记录每个食材被用了几次</a:t>
                </a:r>
                <a:endParaRPr lang="en-US" altLang="zh-CN" dirty="0"/>
              </a:p>
              <a:p>
                <a:r>
                  <a:rPr lang="zh-CN" altLang="en-US" dirty="0"/>
                  <a:t>正难则反，实际上答案是所有情况减去违背了限制的情况，而违背限制意味着有一种食材被用了</a:t>
                </a:r>
                <a14:m>
                  <m:oMath xmlns:m="http://schemas.openxmlformats.org/officeDocument/2006/math">
                    <m:r>
                      <a:rPr lang="en-US" altLang="zh-CN" b="0" i="0" smtClean="0">
                        <a:latin typeface="Cambria Math" panose="02040503050406030204" pitchFamily="18" charset="0"/>
                      </a:rPr>
                      <m:t>(</m:t>
                    </m:r>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𝑘</m:t>
                            </m:r>
                          </m:num>
                          <m:den>
                            <m:r>
                              <a:rPr lang="en-US" altLang="zh-CN" i="1">
                                <a:latin typeface="Cambria Math" panose="02040503050406030204" pitchFamily="18" charset="0"/>
                              </a:rPr>
                              <m:t>2</m:t>
                            </m:r>
                          </m:den>
                        </m:f>
                      </m:e>
                    </m:d>
                    <m:r>
                      <a:rPr lang="en-US" altLang="zh-CN" b="0" i="1" smtClean="0">
                        <a:latin typeface="Cambria Math" panose="02040503050406030204" pitchFamily="18" charset="0"/>
                      </a:rPr>
                      <m:t>+1)</m:t>
                    </m:r>
                  </m:oMath>
                </a14:m>
                <a:r>
                  <a:rPr lang="en-US" altLang="zh-CN" dirty="0"/>
                  <a:t> </a:t>
                </a:r>
                <a:r>
                  <a:rPr lang="zh-CN" altLang="en-US" dirty="0"/>
                  <a:t>次，显然这种食材只能有一个</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29E6D94-9574-4A3A-AFDE-BB3F777EB3D1}"/>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441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A851E-17A0-474E-A9B0-A1D488351247}"/>
              </a:ext>
            </a:extLst>
          </p:cNvPr>
          <p:cNvSpPr>
            <a:spLocks noGrp="1"/>
          </p:cNvSpPr>
          <p:nvPr>
            <p:ph type="title"/>
          </p:nvPr>
        </p:nvSpPr>
        <p:spPr/>
        <p:txBody>
          <a:bodyPr/>
          <a:lstStyle/>
          <a:p>
            <a:r>
              <a:rPr lang="en-US" altLang="zh-CN" dirty="0">
                <a:hlinkClick r:id="rId2"/>
              </a:rPr>
              <a:t>LOJ3211</a:t>
            </a:r>
            <a:r>
              <a:rPr lang="zh-CN" altLang="en-US" dirty="0"/>
              <a:t> </a:t>
            </a:r>
            <a:r>
              <a:rPr lang="en-US" altLang="zh-CN" dirty="0"/>
              <a:t>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36AE5F-9AEA-4ECE-A97A-4469B03CD0BF}"/>
                  </a:ext>
                </a:extLst>
              </p:cNvPr>
              <p:cNvSpPr>
                <a:spLocks noGrp="1"/>
              </p:cNvSpPr>
              <p:nvPr>
                <p:ph idx="1"/>
              </p:nvPr>
            </p:nvSpPr>
            <p:spPr>
              <a:xfrm>
                <a:off x="838200" y="1825624"/>
                <a:ext cx="10515600" cy="4591953"/>
              </a:xfrm>
            </p:spPr>
            <p:txBody>
              <a:bodyPr>
                <a:normAutofit/>
              </a:bodyPr>
              <a:lstStyle/>
              <a:p>
                <a:r>
                  <a:rPr lang="zh-CN" altLang="en-US" dirty="0"/>
                  <a:t>因此，枚举违背限制的食材是哪个，我们就只需要在状态中记录这个食材用了多少次和总共做了多少道菜</a:t>
                </a:r>
                <a:endParaRPr lang="en-US" altLang="zh-CN" dirty="0"/>
              </a:p>
              <a:p>
                <a:r>
                  <a:rPr lang="zh-CN" altLang="en-US" dirty="0"/>
                  <a:t>但是，由于我们还要按照烹饪方式去 </a:t>
                </a:r>
                <a:r>
                  <a:rPr lang="en-US" altLang="zh-CN" dirty="0"/>
                  <a:t>DP</a:t>
                </a:r>
                <a:r>
                  <a:rPr lang="zh-CN" altLang="en-US" dirty="0"/>
                  <a:t>，总复杂度实际上是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，无法 </a:t>
                </a:r>
                <a:r>
                  <a:rPr lang="en-US" altLang="zh-CN" dirty="0"/>
                  <a:t>AC</a:t>
                </a:r>
                <a:r>
                  <a:rPr lang="zh-CN" altLang="en-US" dirty="0"/>
                  <a:t>（但是可以拿 </a:t>
                </a:r>
                <a:r>
                  <a:rPr lang="en-US" altLang="zh-CN" dirty="0"/>
                  <a:t>84 </a:t>
                </a:r>
                <a:r>
                  <a:rPr lang="zh-CN" altLang="en-US" dirty="0"/>
                  <a:t>分）</a:t>
                </a:r>
                <a:endParaRPr lang="en-US" altLang="zh-CN" dirty="0"/>
              </a:p>
              <a:p>
                <a:r>
                  <a:rPr lang="zh-CN" altLang="en-US" dirty="0"/>
                  <a:t>注意到一件事情：我们并不关心具体用了多少次食材和具体做了多少道菜，我们只关心食材用的次数是否超过了总做菜数的一半</a:t>
                </a:r>
                <a:endParaRPr lang="en-US" altLang="zh-CN" dirty="0"/>
              </a:p>
              <a:p>
                <a:r>
                  <a:rPr lang="zh-CN" altLang="en-US" dirty="0"/>
                  <a:t>这个条件等价于，被选中的食材使用的次数减去未被选中的食材使用的次数大于 </a:t>
                </a:r>
                <a14:m>
                  <m:oMath xmlns:m="http://schemas.openxmlformats.org/officeDocument/2006/math">
                    <m:r>
                      <a:rPr lang="en-US" altLang="zh-CN" b="0" i="1" smtClean="0">
                        <a:latin typeface="Cambria Math" panose="02040503050406030204" pitchFamily="18" charset="0"/>
                      </a:rPr>
                      <m:t>0</m:t>
                    </m:r>
                  </m:oMath>
                </a14:m>
                <a:endParaRPr lang="en-US" altLang="zh-CN" dirty="0"/>
              </a:p>
              <a:p>
                <a:r>
                  <a:rPr lang="zh-CN" altLang="en-US" dirty="0"/>
                  <a:t>因此 </a:t>
                </a:r>
                <a:r>
                  <a:rPr lang="en-US" altLang="zh-CN" dirty="0"/>
                  <a:t>DP </a:t>
                </a:r>
                <a:r>
                  <a:rPr lang="zh-CN" altLang="en-US" dirty="0"/>
                  <a:t>时只记录这一个状态即可，发现就是一个计数背包</a:t>
                </a:r>
                <a:endParaRPr lang="en-US" altLang="zh-CN" dirty="0"/>
              </a:p>
              <a:p>
                <a:r>
                  <a:rPr lang="zh-CN" altLang="en-US" dirty="0"/>
                  <a:t>总复杂度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注意第二维可能是负数</a:t>
                </a:r>
              </a:p>
            </p:txBody>
          </p:sp>
        </mc:Choice>
        <mc:Fallback xmlns="">
          <p:sp>
            <p:nvSpPr>
              <p:cNvPr id="3" name="内容占位符 2">
                <a:extLst>
                  <a:ext uri="{FF2B5EF4-FFF2-40B4-BE49-F238E27FC236}">
                    <a16:creationId xmlns:a16="http://schemas.microsoft.com/office/drawing/2014/main" id="{7636AE5F-9AEA-4ECE-A97A-4469B03CD0BF}"/>
                  </a:ext>
                </a:extLst>
              </p:cNvPr>
              <p:cNvSpPr>
                <a:spLocks noGrp="1" noRot="1" noChangeAspect="1" noMove="1" noResize="1" noEditPoints="1" noAdjustHandles="1" noChangeArrowheads="1" noChangeShapeType="1" noTextEdit="1"/>
              </p:cNvSpPr>
              <p:nvPr>
                <p:ph idx="1"/>
              </p:nvPr>
            </p:nvSpPr>
            <p:spPr>
              <a:xfrm>
                <a:off x="838200" y="1825624"/>
                <a:ext cx="10515600" cy="4591953"/>
              </a:xfrm>
              <a:blipFill>
                <a:blip r:embed="rId3"/>
                <a:stretch>
                  <a:fillRect l="-1043" t="-2255" b="-2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59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357F8-E346-41DF-B948-214C54568EFB}"/>
              </a:ext>
            </a:extLst>
          </p:cNvPr>
          <p:cNvSpPr>
            <a:spLocks noGrp="1"/>
          </p:cNvSpPr>
          <p:nvPr>
            <p:ph type="title"/>
          </p:nvPr>
        </p:nvSpPr>
        <p:spPr/>
        <p:txBody>
          <a:bodyPr/>
          <a:lstStyle/>
          <a:p>
            <a:r>
              <a:rPr lang="zh-CN" altLang="en-US" dirty="0"/>
              <a:t>线形 </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6B265-5722-4529-9157-AD707E01B2AA}"/>
                  </a:ext>
                </a:extLst>
              </p:cNvPr>
              <p:cNvSpPr>
                <a:spLocks noGrp="1"/>
              </p:cNvSpPr>
              <p:nvPr>
                <p:ph idx="1"/>
              </p:nvPr>
            </p:nvSpPr>
            <p:spPr/>
            <p:txBody>
              <a:bodyPr/>
              <a:lstStyle/>
              <a:p>
                <a:r>
                  <a:rPr lang="zh-CN" altLang="en-US" dirty="0"/>
                  <a:t>特点是状态只有一维</a:t>
                </a:r>
                <a:endParaRPr lang="en-US" altLang="zh-CN" dirty="0"/>
              </a:p>
              <a:p>
                <a:r>
                  <a:rPr lang="zh-CN" altLang="en-US" dirty="0"/>
                  <a:t>根据决策的范围又分为两种：</a:t>
                </a:r>
                <a:endParaRPr lang="en-US" altLang="zh-CN" dirty="0"/>
              </a:p>
              <a:p>
                <a:pPr lvl="1"/>
                <a:r>
                  <a:rPr lang="zh-CN" altLang="en-US" dirty="0"/>
                  <a:t>决策仅在当前状态点附近，单次状态转移是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的：此类 </a:t>
                </a:r>
                <a:r>
                  <a:rPr lang="en-US" altLang="zh-CN" dirty="0"/>
                  <a:t>DP </a:t>
                </a:r>
                <a:r>
                  <a:rPr lang="zh-CN" altLang="en-US" dirty="0"/>
                  <a:t>难点主要在于确定 </a:t>
                </a:r>
                <a:r>
                  <a:rPr lang="en-US" altLang="zh-CN" dirty="0"/>
                  <a:t>DP </a:t>
                </a:r>
                <a:r>
                  <a:rPr lang="zh-CN" altLang="en-US" dirty="0"/>
                  <a:t>状态并写出转移方程</a:t>
                </a:r>
                <a:endParaRPr lang="en-US" altLang="zh-CN" dirty="0"/>
              </a:p>
              <a:p>
                <a:pPr lvl="1"/>
                <a:r>
                  <a:rPr lang="zh-CN" altLang="en-US" dirty="0"/>
                  <a:t>决策在之前所有状态中进行，单次状态转移是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 的：又称 </a:t>
                </a:r>
                <a:r>
                  <a:rPr lang="en-US" altLang="zh-CN" dirty="0"/>
                  <a:t>1D/1D </a:t>
                </a:r>
                <a:r>
                  <a:rPr lang="zh-CN" altLang="en-US" dirty="0"/>
                  <a:t>类 </a:t>
                </a:r>
                <a:r>
                  <a:rPr lang="en-US" altLang="zh-CN" dirty="0"/>
                  <a:t>DP</a:t>
                </a:r>
                <a:r>
                  <a:rPr lang="zh-CN" altLang="en-US" dirty="0"/>
                  <a:t>，此类 </a:t>
                </a:r>
                <a:r>
                  <a:rPr lang="en-US" altLang="zh-CN" dirty="0"/>
                  <a:t>DP </a:t>
                </a:r>
                <a:r>
                  <a:rPr lang="zh-CN" altLang="en-US" dirty="0"/>
                  <a:t>除了写出状态和转移方程外，对状态转移的优化也很重要</a:t>
                </a:r>
              </a:p>
            </p:txBody>
          </p:sp>
        </mc:Choice>
        <mc:Fallback xmlns="">
          <p:sp>
            <p:nvSpPr>
              <p:cNvPr id="3" name="内容占位符 2">
                <a:extLst>
                  <a:ext uri="{FF2B5EF4-FFF2-40B4-BE49-F238E27FC236}">
                    <a16:creationId xmlns:a16="http://schemas.microsoft.com/office/drawing/2014/main" id="{EB56B265-5722-4529-9157-AD707E01B2AA}"/>
                  </a:ext>
                </a:extLst>
              </p:cNvPr>
              <p:cNvSpPr>
                <a:spLocks noGrp="1" noRot="1" noChangeAspect="1" noMove="1" noResize="1" noEditPoints="1" noAdjustHandles="1" noChangeArrowheads="1" noChangeShapeType="1" noTextEdit="1"/>
              </p:cNvSpPr>
              <p:nvPr>
                <p:ph idx="1"/>
              </p:nvPr>
            </p:nvSpPr>
            <p:spPr>
              <a:blipFill>
                <a:blip r:embed="rId2"/>
                <a:stretch>
                  <a:fillRect l="-1043" t="-266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072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D76F2-4E48-4CA0-B133-49D6A8436034}"/>
              </a:ext>
            </a:extLst>
          </p:cNvPr>
          <p:cNvSpPr>
            <a:spLocks noGrp="1"/>
          </p:cNvSpPr>
          <p:nvPr>
            <p:ph type="title"/>
          </p:nvPr>
        </p:nvSpPr>
        <p:spPr/>
        <p:txBody>
          <a:bodyPr/>
          <a:lstStyle/>
          <a:p>
            <a:r>
              <a:rPr lang="en-US" altLang="zh-CN" dirty="0"/>
              <a:t>LIS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B2923C-A208-46F4-A6E5-727E3B043DA7}"/>
                  </a:ext>
                </a:extLst>
              </p:cNvPr>
              <p:cNvSpPr>
                <a:spLocks noGrp="1"/>
              </p:cNvSpPr>
              <p:nvPr>
                <p:ph idx="1"/>
              </p:nvPr>
            </p:nvSpPr>
            <p:spPr/>
            <p:txBody>
              <a:bodyPr/>
              <a:lstStyle/>
              <a:p>
                <a:r>
                  <a:rPr lang="zh-CN" altLang="en-US" dirty="0"/>
                  <a:t>经典例题：</a:t>
                </a:r>
                <a:r>
                  <a:rPr lang="en-US" altLang="zh-CN" dirty="0"/>
                  <a:t>Longest Increasing Subsequence</a:t>
                </a:r>
              </a:p>
              <a:p>
                <a:r>
                  <a:rPr lang="zh-CN" altLang="en-US" dirty="0"/>
                  <a:t>给出数列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𝑛</m:t>
                        </m:r>
                      </m:sub>
                    </m:sSub>
                  </m:oMath>
                </a14:m>
                <a:r>
                  <a:rPr lang="zh-CN" altLang="en-US" dirty="0"/>
                  <a:t>，求最长的子序列，使得子序列中的数字严格递增</a:t>
                </a:r>
                <a:endParaRPr lang="en-US" altLang="zh-CN" dirty="0"/>
              </a:p>
              <a:p>
                <a:pPr lvl="1"/>
                <a:r>
                  <a:rPr lang="en-US" altLang="zh-CN" dirty="0"/>
                  <a:t>bonus</a:t>
                </a:r>
                <a:r>
                  <a:rPr lang="zh-CN" altLang="en-US" dirty="0"/>
                  <a:t>：条件改为非严格递增，即可以有相同相邻元素</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r>
                  <a:rPr lang="en-US" altLang="zh-CN" dirty="0"/>
                  <a:t>subtask</a:t>
                </a:r>
                <a:r>
                  <a:rPr lang="zh-CN" altLang="en-US" dirty="0"/>
                  <a:t>：</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≤5000</m:t>
                    </m:r>
                  </m:oMath>
                </a14:m>
                <a:endParaRPr lang="zh-CN" altLang="en-US" dirty="0"/>
              </a:p>
            </p:txBody>
          </p:sp>
        </mc:Choice>
        <mc:Fallback xmlns="">
          <p:sp>
            <p:nvSpPr>
              <p:cNvPr id="3" name="内容占位符 2">
                <a:extLst>
                  <a:ext uri="{FF2B5EF4-FFF2-40B4-BE49-F238E27FC236}">
                    <a16:creationId xmlns:a16="http://schemas.microsoft.com/office/drawing/2014/main" id="{A0B2923C-A208-46F4-A6E5-727E3B043DA7}"/>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87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BC79-40DB-4B3E-A36F-8E0DAEDB560D}"/>
              </a:ext>
            </a:extLst>
          </p:cNvPr>
          <p:cNvSpPr>
            <a:spLocks noGrp="1"/>
          </p:cNvSpPr>
          <p:nvPr>
            <p:ph type="title"/>
          </p:nvPr>
        </p:nvSpPr>
        <p:spPr/>
        <p:txBody>
          <a:bodyPr/>
          <a:lstStyle/>
          <a:p>
            <a:r>
              <a:rPr lang="en-US" altLang="zh-CN" dirty="0"/>
              <a:t>LIS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3F631-F89B-464A-91A3-F6950C7A632A}"/>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 的 </a:t>
                </a:r>
                <a:r>
                  <a:rPr lang="en-US" altLang="zh-CN" dirty="0"/>
                  <a:t>DP </a:t>
                </a:r>
                <a:r>
                  <a:rPr lang="zh-CN" altLang="en-US" dirty="0"/>
                  <a:t>比较容易想到：设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表示以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结尾的最长递增子序列长度，显然有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max</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直接枚举转移即可</a:t>
                </a:r>
                <a:endParaRPr lang="en-US" altLang="zh-CN" dirty="0"/>
              </a:p>
              <a:p>
                <a:r>
                  <a:rPr lang="zh-CN" altLang="en-US" dirty="0"/>
                  <a:t>注意到一个事实：对于一个长度 </a:t>
                </a:r>
                <a14:m>
                  <m:oMath xmlns:m="http://schemas.openxmlformats.org/officeDocument/2006/math">
                    <m:r>
                      <a:rPr lang="en-US" altLang="zh-CN" b="0" i="1" smtClean="0">
                        <a:latin typeface="Cambria Math" panose="02040503050406030204" pitchFamily="18" charset="0"/>
                      </a:rPr>
                      <m:t>𝑘</m:t>
                    </m:r>
                  </m:oMath>
                </a14:m>
                <a:r>
                  <a:rPr lang="zh-CN" altLang="en-US" dirty="0"/>
                  <a:t>，如果我们能在同一个前缀中找到多个长度为 </a:t>
                </a:r>
                <a14:m>
                  <m:oMath xmlns:m="http://schemas.openxmlformats.org/officeDocument/2006/math">
                    <m:r>
                      <a:rPr lang="en-US" altLang="zh-CN" b="0" i="1" smtClean="0">
                        <a:latin typeface="Cambria Math" panose="02040503050406030204" pitchFamily="18" charset="0"/>
                      </a:rPr>
                      <m:t>𝑘</m:t>
                    </m:r>
                  </m:oMath>
                </a14:m>
                <a:r>
                  <a:rPr lang="zh-CN" altLang="en-US" dirty="0"/>
                  <a:t> 的递增子序列，那么</a:t>
                </a:r>
                <a:r>
                  <a:rPr lang="zh-CN" altLang="en-US" u="sng" dirty="0"/>
                  <a:t>末尾元素最小</a:t>
                </a:r>
                <a:r>
                  <a:rPr lang="zh-CN" altLang="en-US" dirty="0"/>
                  <a:t>的最容易转移到长度为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 的序列</a:t>
                </a:r>
                <a:endParaRPr lang="en-US" altLang="zh-CN" dirty="0"/>
              </a:p>
              <a:p>
                <a:r>
                  <a:rPr lang="zh-CN" altLang="en-US" dirty="0"/>
                  <a:t>那么，设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 表示长度为 </a:t>
                </a:r>
                <a14:m>
                  <m:oMath xmlns:m="http://schemas.openxmlformats.org/officeDocument/2006/math">
                    <m:r>
                      <a:rPr lang="en-US" altLang="zh-CN" b="0" i="1" smtClean="0">
                        <a:latin typeface="Cambria Math" panose="02040503050406030204" pitchFamily="18" charset="0"/>
                      </a:rPr>
                      <m:t>𝑖</m:t>
                    </m:r>
                  </m:oMath>
                </a14:m>
                <a:r>
                  <a:rPr lang="zh-CN" altLang="en-US" dirty="0"/>
                  <a:t> 的递增子序列最小的末尾元素（若不存在长度为 </a:t>
                </a:r>
                <a14:m>
                  <m:oMath xmlns:m="http://schemas.openxmlformats.org/officeDocument/2006/math">
                    <m:r>
                      <a:rPr lang="en-US" altLang="zh-CN" b="0" i="1" smtClean="0">
                        <a:latin typeface="Cambria Math" panose="02040503050406030204" pitchFamily="18" charset="0"/>
                      </a:rPr>
                      <m:t>𝑖</m:t>
                    </m:r>
                  </m:oMath>
                </a14:m>
                <a:r>
                  <a:rPr lang="zh-CN" altLang="en-US" dirty="0"/>
                  <a:t> 的递增子序列，则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zh-CN" altLang="en-US" dirty="0"/>
                  <a:t>），那么答案就是最大的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zh-CN" altLang="en-US" dirty="0"/>
                  <a:t> 的 </a:t>
                </a:r>
                <a14:m>
                  <m:oMath xmlns:m="http://schemas.openxmlformats.org/officeDocument/2006/math">
                    <m:r>
                      <a:rPr lang="en-US" altLang="zh-CN" b="0" i="1" smtClean="0">
                        <a:latin typeface="Cambria Math" panose="02040503050406030204" pitchFamily="18" charset="0"/>
                      </a:rPr>
                      <m:t>𝑖</m:t>
                    </m:r>
                  </m:oMath>
                </a14:m>
                <a:endParaRPr lang="en-US" altLang="zh-CN" dirty="0"/>
              </a:p>
              <a:p>
                <a:r>
                  <a:rPr lang="zh-CN" altLang="en-US" dirty="0"/>
                  <a:t>可以发现另一个事实：</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 是严格递增的（不考虑 </a:t>
                </a:r>
                <a14:m>
                  <m:oMath xmlns:m="http://schemas.openxmlformats.org/officeDocument/2006/math">
                    <m:r>
                      <a:rPr lang="en-US" altLang="zh-CN" b="0" i="0" smtClean="0">
                        <a:latin typeface="Cambria Math" panose="02040503050406030204" pitchFamily="18" charset="0"/>
                      </a:rPr>
                      <m:t>+</m:t>
                    </m:r>
                    <m:r>
                      <a:rPr lang="zh-CN" altLang="en-US" i="1" smtClean="0">
                        <a:latin typeface="Cambria Math" panose="02040503050406030204" pitchFamily="18" charset="0"/>
                      </a:rPr>
                      <m:t>∞</m:t>
                    </m:r>
                  </m:oMath>
                </a14:m>
                <a:r>
                  <a:rPr lang="zh-CN" altLang="en-US" dirty="0"/>
                  <a:t> 段）</a:t>
                </a:r>
              </a:p>
            </p:txBody>
          </p:sp>
        </mc:Choice>
        <mc:Fallback xmlns="">
          <p:sp>
            <p:nvSpPr>
              <p:cNvPr id="3" name="内容占位符 2">
                <a:extLst>
                  <a:ext uri="{FF2B5EF4-FFF2-40B4-BE49-F238E27FC236}">
                    <a16:creationId xmlns:a16="http://schemas.microsoft.com/office/drawing/2014/main" id="{B4A3F631-F89B-464A-91A3-F6950C7A632A}"/>
                  </a:ext>
                </a:extLst>
              </p:cNvPr>
              <p:cNvSpPr>
                <a:spLocks noGrp="1" noRot="1" noChangeAspect="1" noMove="1" noResize="1" noEditPoints="1" noAdjustHandles="1" noChangeArrowheads="1" noChangeShapeType="1" noTextEdit="1"/>
              </p:cNvSpPr>
              <p:nvPr>
                <p:ph idx="1"/>
              </p:nvPr>
            </p:nvSpPr>
            <p:spPr>
              <a:blipFill>
                <a:blip r:embed="rId2"/>
                <a:stretch>
                  <a:fillRect l="-1043" t="-266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181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FA500-227E-44E9-AC9D-0AA1BF7B647A}"/>
              </a:ext>
            </a:extLst>
          </p:cNvPr>
          <p:cNvSpPr>
            <a:spLocks noGrp="1"/>
          </p:cNvSpPr>
          <p:nvPr>
            <p:ph type="title"/>
          </p:nvPr>
        </p:nvSpPr>
        <p:spPr/>
        <p:txBody>
          <a:bodyPr/>
          <a:lstStyle/>
          <a:p>
            <a:r>
              <a:rPr lang="en-US" altLang="zh-CN" dirty="0"/>
              <a:t>LIS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EC19FD-5628-44D5-ACE4-4420B4EF95FA}"/>
                  </a:ext>
                </a:extLst>
              </p:cNvPr>
              <p:cNvSpPr>
                <a:spLocks noGrp="1"/>
              </p:cNvSpPr>
              <p:nvPr>
                <p:ph idx="1"/>
              </p:nvPr>
            </p:nvSpPr>
            <p:spPr/>
            <p:txBody>
              <a:bodyPr/>
              <a:lstStyle/>
              <a:p>
                <a:r>
                  <a:rPr lang="zh-CN" altLang="en-US" dirty="0"/>
                  <a:t>证明：如果存在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h</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，那么一定存在一个以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 结尾的，长度为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的序列</a:t>
                </a:r>
                <a:endParaRPr lang="en-US" altLang="zh-CN" dirty="0"/>
              </a:p>
              <a:p>
                <a:r>
                  <a:rPr lang="zh-CN" altLang="en-US" dirty="0"/>
                  <a:t>把这个序列末尾的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 去掉，得到一个长度为 </a:t>
                </a:r>
                <a14:m>
                  <m:oMath xmlns:m="http://schemas.openxmlformats.org/officeDocument/2006/math">
                    <m:r>
                      <a:rPr lang="en-US" altLang="zh-CN" b="0" i="1" smtClean="0">
                        <a:latin typeface="Cambria Math" panose="02040503050406030204" pitchFamily="18" charset="0"/>
                      </a:rPr>
                      <m:t>𝑖</m:t>
                    </m:r>
                  </m:oMath>
                </a14:m>
                <a:r>
                  <a:rPr lang="zh-CN" altLang="en-US" dirty="0"/>
                  <a:t> 的序列，而这个序列的末尾元素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&lt;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h</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h</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，与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 是最小的末尾元素矛盾</a:t>
                </a:r>
                <a:endParaRPr lang="en-US" altLang="zh-CN" dirty="0"/>
              </a:p>
              <a:p>
                <a:r>
                  <a:rPr lang="zh-CN" altLang="en-US" dirty="0"/>
                  <a:t>现在，我们在整个序列中从前向后扫描，在过程中维护序列 </a:t>
                </a:r>
                <a14:m>
                  <m:oMath xmlns:m="http://schemas.openxmlformats.org/officeDocument/2006/math">
                    <m:r>
                      <a:rPr lang="en-US" altLang="zh-CN" b="0" i="1" smtClean="0">
                        <a:latin typeface="Cambria Math" panose="02040503050406030204" pitchFamily="18" charset="0"/>
                      </a:rPr>
                      <m:t>h</m:t>
                    </m:r>
                  </m:oMath>
                </a14:m>
                <a:endParaRPr lang="en-US" altLang="zh-CN" dirty="0"/>
              </a:p>
              <a:p>
                <a:r>
                  <a:rPr lang="zh-CN" altLang="en-US" dirty="0"/>
                  <a:t>当我们遇到一个数字 </a:t>
                </a:r>
                <a14:m>
                  <m:oMath xmlns:m="http://schemas.openxmlformats.org/officeDocument/2006/math">
                    <m:r>
                      <a:rPr lang="en-US" altLang="zh-CN" b="0" i="1" smtClean="0">
                        <a:latin typeface="Cambria Math" panose="02040503050406030204" pitchFamily="18" charset="0"/>
                      </a:rPr>
                      <m:t>𝑥</m:t>
                    </m:r>
                  </m:oMath>
                </a14:m>
                <a:r>
                  <a:rPr lang="zh-CN" altLang="en-US" dirty="0"/>
                  <a:t> 的时候，考虑它能更新哪些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endParaRPr lang="en-US" altLang="zh-CN" dirty="0"/>
              </a:p>
              <a:p>
                <a:pPr lvl="1"/>
                <a:r>
                  <a:rPr lang="zh-CN" altLang="en-US" dirty="0"/>
                  <a:t>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oMath>
                </a14:m>
                <a:r>
                  <a:rPr lang="zh-CN" altLang="en-US" dirty="0"/>
                  <a:t>，显然没有必要更新</a:t>
                </a:r>
                <a:endParaRPr lang="en-US" altLang="zh-CN" dirty="0"/>
              </a:p>
              <a:p>
                <a:pPr lvl="1"/>
                <a:r>
                  <a:rPr lang="zh-CN" altLang="en-US" dirty="0"/>
                  <a:t>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𝑥</m:t>
                    </m:r>
                  </m:oMath>
                </a14:m>
                <a:r>
                  <a:rPr lang="zh-CN" altLang="en-US" dirty="0"/>
                  <a:t>，且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m:t>
                    </m:r>
                  </m:oMath>
                </a14:m>
                <a:r>
                  <a:rPr lang="zh-CN" altLang="en-US" dirty="0"/>
                  <a:t>，那么我们无法将 </a:t>
                </a:r>
                <a14:m>
                  <m:oMath xmlns:m="http://schemas.openxmlformats.org/officeDocument/2006/math">
                    <m:r>
                      <a:rPr lang="en-US" altLang="zh-CN" b="0" i="1" smtClean="0">
                        <a:latin typeface="Cambria Math" panose="02040503050406030204" pitchFamily="18" charset="0"/>
                      </a:rPr>
                      <m:t>𝑥</m:t>
                    </m:r>
                  </m:oMath>
                </a14:m>
                <a:r>
                  <a:rPr lang="zh-CN" altLang="en-US" dirty="0"/>
                  <a:t> 放在任何一个长度为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的序列后面，自然无法用来更新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endParaRPr lang="en-US" altLang="zh-CN" dirty="0"/>
              </a:p>
              <a:p>
                <a:pPr lvl="1"/>
                <a:r>
                  <a:rPr lang="zh-CN" altLang="en-US" dirty="0"/>
                  <a:t>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𝑥</m:t>
                    </m:r>
                  </m:oMath>
                </a14:m>
                <a:r>
                  <a:rPr lang="zh-CN" altLang="en-US" dirty="0"/>
                  <a:t>，且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oMath>
                </a14:m>
                <a:r>
                  <a:rPr lang="zh-CN" altLang="en-US" dirty="0"/>
                  <a:t>，那么可以将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 更新为 </a:t>
                </a:r>
                <a14:m>
                  <m:oMath xmlns:m="http://schemas.openxmlformats.org/officeDocument/2006/math">
                    <m:r>
                      <a:rPr lang="en-US" altLang="zh-CN" b="0" i="1" smtClean="0">
                        <a:latin typeface="Cambria Math" panose="02040503050406030204" pitchFamily="18" charset="0"/>
                      </a:rPr>
                      <m:t>𝑥</m:t>
                    </m:r>
                  </m:oMath>
                </a14:m>
                <a:endParaRPr lang="zh-CN" altLang="en-US" dirty="0"/>
              </a:p>
            </p:txBody>
          </p:sp>
        </mc:Choice>
        <mc:Fallback xmlns="">
          <p:sp>
            <p:nvSpPr>
              <p:cNvPr id="3" name="内容占位符 2">
                <a:extLst>
                  <a:ext uri="{FF2B5EF4-FFF2-40B4-BE49-F238E27FC236}">
                    <a16:creationId xmlns:a16="http://schemas.microsoft.com/office/drawing/2014/main" id="{2AEC19FD-5628-44D5-ACE4-4420B4EF95FA}"/>
                  </a:ext>
                </a:extLst>
              </p:cNvPr>
              <p:cNvSpPr>
                <a:spLocks noGrp="1" noRot="1" noChangeAspect="1" noMove="1" noResize="1" noEditPoints="1" noAdjustHandles="1" noChangeArrowheads="1" noChangeShapeType="1" noTextEdit="1"/>
              </p:cNvSpPr>
              <p:nvPr>
                <p:ph idx="1"/>
              </p:nvPr>
            </p:nvSpPr>
            <p:spPr>
              <a:blipFill>
                <a:blip r:embed="rId2"/>
                <a:stretch>
                  <a:fillRect l="-1043" t="-2661" r="-754" b="-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993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BC900-FD20-4B3F-8152-A5B46CDBE794}"/>
              </a:ext>
            </a:extLst>
          </p:cNvPr>
          <p:cNvSpPr>
            <a:spLocks noGrp="1"/>
          </p:cNvSpPr>
          <p:nvPr>
            <p:ph type="title"/>
          </p:nvPr>
        </p:nvSpPr>
        <p:spPr/>
        <p:txBody>
          <a:bodyPr/>
          <a:lstStyle/>
          <a:p>
            <a:r>
              <a:rPr lang="zh-CN" altLang="en-US" dirty="0"/>
              <a:t>什么是 </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CB1E3F-8267-4A06-ADF4-1195F1EC5E11}"/>
                  </a:ext>
                </a:extLst>
              </p:cNvPr>
              <p:cNvSpPr>
                <a:spLocks noGrp="1"/>
              </p:cNvSpPr>
              <p:nvPr>
                <p:ph idx="1"/>
              </p:nvPr>
            </p:nvSpPr>
            <p:spPr/>
            <p:txBody>
              <a:bodyPr/>
              <a:lstStyle/>
              <a:p>
                <a:r>
                  <a:rPr lang="zh-CN" altLang="en-US" dirty="0"/>
                  <a:t>什么样的问题可能需要 </a:t>
                </a:r>
                <a:r>
                  <a:rPr lang="en-US" altLang="zh-CN" dirty="0"/>
                  <a:t>DP </a:t>
                </a:r>
                <a:r>
                  <a:rPr lang="zh-CN" altLang="en-US" dirty="0"/>
                  <a:t>来解决？</a:t>
                </a:r>
                <a:endParaRPr lang="en-US" altLang="zh-CN" dirty="0"/>
              </a:p>
              <a:p>
                <a:pPr lvl="1"/>
                <a:r>
                  <a:rPr lang="zh-CN" altLang="en-US" dirty="0"/>
                  <a:t>最优决策类问题</a:t>
                </a:r>
                <a:endParaRPr lang="en-US" altLang="zh-CN" dirty="0"/>
              </a:p>
              <a:p>
                <a:pPr lvl="1"/>
                <a:r>
                  <a:rPr lang="zh-CN" altLang="en-US" dirty="0"/>
                  <a:t>计数类问题</a:t>
                </a:r>
                <a:endParaRPr lang="en-US" altLang="zh-CN" dirty="0"/>
              </a:p>
              <a:p>
                <a:r>
                  <a:rPr lang="zh-CN" altLang="en-US" strike="sngStrike" dirty="0"/>
                  <a:t>把🐘装冰箱</a:t>
                </a:r>
                <a:r>
                  <a:rPr lang="zh-CN" altLang="en-US" dirty="0"/>
                  <a:t>写出一个 </a:t>
                </a:r>
                <a:r>
                  <a:rPr lang="en-US" altLang="zh-CN" dirty="0"/>
                  <a:t>DP </a:t>
                </a:r>
                <a:r>
                  <a:rPr lang="zh-CN" altLang="en-US" dirty="0"/>
                  <a:t>需要几步？</a:t>
                </a:r>
                <a:endParaRPr lang="en-US" altLang="zh-CN" dirty="0"/>
              </a:p>
              <a:p>
                <a:pPr lvl="1"/>
                <a:r>
                  <a:rPr lang="zh-CN" altLang="en-US" dirty="0"/>
                  <a:t>确定状态：除了“问题的规模”这一直接的状态，还应考虑一些附加的，用来满足“最优子结构”这一性质的额外状态</a:t>
                </a:r>
                <a:endParaRPr lang="en-US" altLang="zh-CN" dirty="0"/>
              </a:p>
              <a:p>
                <a:pPr lvl="1"/>
                <a:r>
                  <a:rPr lang="zh-CN" altLang="en-US" dirty="0"/>
                  <a:t>状态转移方程：根据状态的实际意义去转移，一般有两种考虑方式：“如何分解”和“如何合并”，根据实际选择</a:t>
                </a:r>
                <a:endParaRPr lang="en-US" altLang="zh-CN" dirty="0"/>
              </a:p>
              <a:p>
                <a:pPr lvl="1"/>
                <a:r>
                  <a:rPr lang="zh-CN" altLang="en-US" dirty="0"/>
                  <a:t>分析复杂度：时间复杂度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状态总数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单次转移复杂度</a:t>
                </a:r>
                <a:endParaRPr lang="en-US" altLang="zh-CN" dirty="0"/>
              </a:p>
              <a:p>
                <a:pPr lvl="1"/>
                <a:r>
                  <a:rPr lang="zh-CN" altLang="en-US" dirty="0"/>
                  <a:t>写代码：注意各类边界，注意数据类型（爆</a:t>
                </a:r>
                <a:r>
                  <a:rPr lang="en-US" altLang="zh-CN" dirty="0"/>
                  <a:t>int</a:t>
                </a:r>
                <a:r>
                  <a:rPr lang="zh-CN" altLang="en-US" dirty="0"/>
                  <a:t>？</a:t>
                </a:r>
                <a:r>
                  <a:rPr lang="en-US" altLang="zh-CN" dirty="0"/>
                  <a:t>double</a:t>
                </a:r>
                <a:r>
                  <a:rPr lang="zh-CN" altLang="en-US" dirty="0"/>
                  <a:t>精度？）</a:t>
                </a:r>
              </a:p>
            </p:txBody>
          </p:sp>
        </mc:Choice>
        <mc:Fallback xmlns="">
          <p:sp>
            <p:nvSpPr>
              <p:cNvPr id="3" name="内容占位符 2">
                <a:extLst>
                  <a:ext uri="{FF2B5EF4-FFF2-40B4-BE49-F238E27FC236}">
                    <a16:creationId xmlns:a16="http://schemas.microsoft.com/office/drawing/2014/main" id="{3FCB1E3F-8267-4A06-ADF4-1195F1EC5E11}"/>
                  </a:ext>
                </a:extLst>
              </p:cNvPr>
              <p:cNvSpPr>
                <a:spLocks noGrp="1" noRot="1" noChangeAspect="1" noMove="1" noResize="1" noEditPoints="1" noAdjustHandles="1" noChangeArrowheads="1" noChangeShapeType="1" noTextEdit="1"/>
              </p:cNvSpPr>
              <p:nvPr>
                <p:ph idx="1"/>
              </p:nvPr>
            </p:nvSpPr>
            <p:spPr>
              <a:blipFill>
                <a:blip r:embed="rId2"/>
                <a:stretch>
                  <a:fillRect l="-1043" t="-2661" r="-1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9753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5BD6C-DDE3-4AFC-B82F-4EAE588C2757}"/>
              </a:ext>
            </a:extLst>
          </p:cNvPr>
          <p:cNvSpPr>
            <a:spLocks noGrp="1"/>
          </p:cNvSpPr>
          <p:nvPr>
            <p:ph type="title"/>
          </p:nvPr>
        </p:nvSpPr>
        <p:spPr/>
        <p:txBody>
          <a:bodyPr/>
          <a:lstStyle/>
          <a:p>
            <a:r>
              <a:rPr lang="en-US" altLang="zh-CN" dirty="0"/>
              <a:t>LIS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381A96-6243-498C-9DB7-AF3010286DF4}"/>
                  </a:ext>
                </a:extLst>
              </p:cNvPr>
              <p:cNvSpPr>
                <a:spLocks noGrp="1"/>
              </p:cNvSpPr>
              <p:nvPr>
                <p:ph idx="1"/>
              </p:nvPr>
            </p:nvSpPr>
            <p:spPr/>
            <p:txBody>
              <a:bodyPr/>
              <a:lstStyle/>
              <a:p>
                <a:r>
                  <a:rPr lang="zh-CN" altLang="en-US" dirty="0"/>
                  <a:t>不难发现，在一个递增序列里，满足第三种条件的位置最多只有一个</a:t>
                </a:r>
                <a:endParaRPr lang="en-US" altLang="zh-CN" dirty="0"/>
              </a:p>
              <a:p>
                <a:r>
                  <a:rPr lang="zh-CN" altLang="en-US" dirty="0"/>
                  <a:t>因此只需要二分找到这个位置就可以了，单次复杂度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a:p>
                <a:r>
                  <a:rPr lang="zh-CN" altLang="en-US" dirty="0"/>
                  <a:t>对于 </a:t>
                </a:r>
                <a:r>
                  <a:rPr lang="en-US" altLang="zh-CN" dirty="0"/>
                  <a:t>bonus </a:t>
                </a:r>
                <a:r>
                  <a:rPr lang="zh-CN" altLang="en-US" dirty="0"/>
                  <a:t>问题，只需要给所有数字重赋值，相同数字位置靠后的更大，即可转化为严格单调的情况</a:t>
                </a:r>
              </a:p>
            </p:txBody>
          </p:sp>
        </mc:Choice>
        <mc:Fallback xmlns="">
          <p:sp>
            <p:nvSpPr>
              <p:cNvPr id="3" name="内容占位符 2">
                <a:extLst>
                  <a:ext uri="{FF2B5EF4-FFF2-40B4-BE49-F238E27FC236}">
                    <a16:creationId xmlns:a16="http://schemas.microsoft.com/office/drawing/2014/main" id="{F9381A96-6243-498C-9DB7-AF3010286DF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947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15AD8-719C-42A2-BF56-0399BEB72600}"/>
              </a:ext>
            </a:extLst>
          </p:cNvPr>
          <p:cNvSpPr>
            <a:spLocks noGrp="1"/>
          </p:cNvSpPr>
          <p:nvPr>
            <p:ph type="title"/>
          </p:nvPr>
        </p:nvSpPr>
        <p:spPr/>
        <p:txBody>
          <a:bodyPr/>
          <a:lstStyle/>
          <a:p>
            <a:r>
              <a:rPr lang="en-US" altLang="zh-CN" dirty="0">
                <a:hlinkClick r:id="rId2"/>
              </a:rPr>
              <a:t>CF1552F</a:t>
            </a:r>
            <a:r>
              <a:rPr lang="en-US" altLang="zh-CN" dirty="0"/>
              <a:t> </a:t>
            </a:r>
            <a:r>
              <a:rPr lang="en-US" altLang="zh-CN" dirty="0" err="1"/>
              <a:t>Telepanting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C46C83-D0B0-446A-95CE-C572C9BF52FB}"/>
                  </a:ext>
                </a:extLst>
              </p:cNvPr>
              <p:cNvSpPr>
                <a:spLocks noGrp="1"/>
              </p:cNvSpPr>
              <p:nvPr>
                <p:ph idx="1"/>
              </p:nvPr>
            </p:nvSpPr>
            <p:spPr/>
            <p:txBody>
              <a:bodyPr/>
              <a:lstStyle/>
              <a:p>
                <a:r>
                  <a:rPr lang="zh-CN" altLang="en-US" dirty="0"/>
                  <a:t>数轴上有 </a:t>
                </a:r>
                <a14:m>
                  <m:oMath xmlns:m="http://schemas.openxmlformats.org/officeDocument/2006/math">
                    <m:r>
                      <a:rPr lang="en-US" altLang="zh-CN" b="0" i="1" smtClean="0">
                        <a:latin typeface="Cambria Math" panose="02040503050406030204" pitchFamily="18" charset="0"/>
                      </a:rPr>
                      <m:t>𝑛</m:t>
                    </m:r>
                  </m:oMath>
                </a14:m>
                <a:r>
                  <a:rPr lang="zh-CN" altLang="en-US" dirty="0"/>
                  <a:t> 个传送门，第 </a:t>
                </a:r>
                <a14:m>
                  <m:oMath xmlns:m="http://schemas.openxmlformats.org/officeDocument/2006/math">
                    <m:r>
                      <a:rPr lang="en-US" altLang="zh-CN" b="0" i="1" smtClean="0">
                        <a:latin typeface="Cambria Math" panose="02040503050406030204" pitchFamily="18" charset="0"/>
                      </a:rPr>
                      <m:t>𝑖</m:t>
                    </m:r>
                  </m:oMath>
                </a14:m>
                <a:r>
                  <a:rPr lang="zh-CN" altLang="en-US" dirty="0"/>
                  <a:t> 个传送门初始的状态为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 1}</m:t>
                    </m:r>
                  </m:oMath>
                </a14:m>
                <a:r>
                  <a:rPr lang="zh-CN" altLang="en-US" dirty="0"/>
                  <a:t>，入口位于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出口位于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，保证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严格递增，且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endParaRPr lang="en-US" altLang="zh-CN" dirty="0"/>
              </a:p>
              <a:p>
                <a:r>
                  <a:rPr lang="zh-CN" altLang="en-US" dirty="0"/>
                  <a:t>有一只蚂蚁从 </a:t>
                </a:r>
                <a14:m>
                  <m:oMath xmlns:m="http://schemas.openxmlformats.org/officeDocument/2006/math">
                    <m:r>
                      <a:rPr lang="en-US" altLang="zh-CN" b="0" i="1" smtClean="0">
                        <a:latin typeface="Cambria Math" panose="02040503050406030204" pitchFamily="18" charset="0"/>
                      </a:rPr>
                      <m:t>0</m:t>
                    </m:r>
                  </m:oMath>
                </a14:m>
                <a:r>
                  <a:rPr lang="zh-CN" altLang="en-US" dirty="0"/>
                  <a:t> 出发，每秒钟向右移动一个单位</a:t>
                </a:r>
                <a:endParaRPr lang="en-US" altLang="zh-CN" dirty="0"/>
              </a:p>
              <a:p>
                <a:r>
                  <a:rPr lang="zh-CN" altLang="en-US" dirty="0"/>
                  <a:t>如果蚂蚁路过了一个状态为 </a:t>
                </a:r>
                <a14:m>
                  <m:oMath xmlns:m="http://schemas.openxmlformats.org/officeDocument/2006/math">
                    <m:r>
                      <a:rPr lang="en-US" altLang="zh-CN" b="0" i="1" smtClean="0">
                        <a:latin typeface="Cambria Math" panose="02040503050406030204" pitchFamily="18" charset="0"/>
                      </a:rPr>
                      <m:t>0</m:t>
                    </m:r>
                  </m:oMath>
                </a14:m>
                <a:r>
                  <a:rPr lang="zh-CN" altLang="en-US" dirty="0"/>
                  <a:t> 的传送门的入口，它不会被传送，但传送门状态将变为 </a:t>
                </a:r>
                <a14:m>
                  <m:oMath xmlns:m="http://schemas.openxmlformats.org/officeDocument/2006/math">
                    <m:r>
                      <a:rPr lang="en-US" altLang="zh-CN" b="0" i="1" smtClean="0">
                        <a:latin typeface="Cambria Math" panose="02040503050406030204" pitchFamily="18" charset="0"/>
                      </a:rPr>
                      <m:t>1</m:t>
                    </m:r>
                  </m:oMath>
                </a14:m>
                <a:endParaRPr lang="en-US" altLang="zh-CN" dirty="0"/>
              </a:p>
              <a:p>
                <a:r>
                  <a:rPr lang="zh-CN" altLang="en-US" dirty="0"/>
                  <a:t>如果蚂蚁路过了一个状态为 </a:t>
                </a:r>
                <a14:m>
                  <m:oMath xmlns:m="http://schemas.openxmlformats.org/officeDocument/2006/math">
                    <m:r>
                      <a:rPr lang="en-US" altLang="zh-CN" b="0" i="1" smtClean="0">
                        <a:latin typeface="Cambria Math" panose="02040503050406030204" pitchFamily="18" charset="0"/>
                      </a:rPr>
                      <m:t>1</m:t>
                    </m:r>
                  </m:oMath>
                </a14:m>
                <a:r>
                  <a:rPr lang="zh-CN" altLang="en-US" dirty="0"/>
                  <a:t> 的传送门的入口，它将立刻被传送到出口，同时传送门状态将变为 </a:t>
                </a:r>
                <a14:m>
                  <m:oMath xmlns:m="http://schemas.openxmlformats.org/officeDocument/2006/math">
                    <m:r>
                      <a:rPr lang="en-US" altLang="zh-CN" b="0" i="1" smtClean="0">
                        <a:latin typeface="Cambria Math" panose="02040503050406030204" pitchFamily="18" charset="0"/>
                      </a:rPr>
                      <m:t>0</m:t>
                    </m:r>
                  </m:oMath>
                </a14:m>
                <a:endParaRPr lang="en-US" altLang="zh-CN" dirty="0"/>
              </a:p>
              <a:p>
                <a:r>
                  <a:rPr lang="zh-CN" altLang="en-US" dirty="0"/>
                  <a:t>问蚂蚁需要多少时间到达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en-US" altLang="zh-CN" b="0" i="1" smtClean="0">
                        <a:latin typeface="Cambria Math" panose="02040503050406030204" pitchFamily="18" charset="0"/>
                        <a:ea typeface="Cambria Math" panose="02040503050406030204" pitchFamily="18" charset="0"/>
                      </a:rPr>
                      <m:t>, 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45C46C83-D0B0-446A-95CE-C572C9BF52FB}"/>
                  </a:ext>
                </a:extLst>
              </p:cNvPr>
              <p:cNvSpPr>
                <a:spLocks noGrp="1" noRot="1" noChangeAspect="1" noMove="1" noResize="1" noEditPoints="1" noAdjustHandles="1" noChangeArrowheads="1" noChangeShapeType="1" noTextEdit="1"/>
              </p:cNvSpPr>
              <p:nvPr>
                <p:ph idx="1"/>
              </p:nvPr>
            </p:nvSpPr>
            <p:spPr>
              <a:blipFill>
                <a:blip r:embed="rId3"/>
                <a:stretch>
                  <a:fillRect l="-1043" t="-2661" r="-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6101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81507-F1B6-4A20-9DA3-7B3D1472E523}"/>
              </a:ext>
            </a:extLst>
          </p:cNvPr>
          <p:cNvSpPr>
            <a:spLocks noGrp="1"/>
          </p:cNvSpPr>
          <p:nvPr>
            <p:ph type="title"/>
          </p:nvPr>
        </p:nvSpPr>
        <p:spPr/>
        <p:txBody>
          <a:bodyPr/>
          <a:lstStyle/>
          <a:p>
            <a:r>
              <a:rPr lang="en-US" altLang="zh-CN" dirty="0">
                <a:hlinkClick r:id="rId2"/>
              </a:rPr>
              <a:t>CF1552F</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63E356-43FC-4A18-A8A3-8D3E52EF452E}"/>
                  </a:ext>
                </a:extLst>
              </p:cNvPr>
              <p:cNvSpPr>
                <a:spLocks noGrp="1"/>
              </p:cNvSpPr>
              <p:nvPr>
                <p:ph idx="1"/>
              </p:nvPr>
            </p:nvSpPr>
            <p:spPr/>
            <p:txBody>
              <a:bodyPr/>
              <a:lstStyle/>
              <a:p>
                <a:r>
                  <a:rPr lang="zh-CN" altLang="en-US" dirty="0"/>
                  <a:t>一个关键的观察是：当蚂蚁即将到达传送门 </a:t>
                </a:r>
                <a14:m>
                  <m:oMath xmlns:m="http://schemas.openxmlformats.org/officeDocument/2006/math">
                    <m:r>
                      <a:rPr lang="en-US" altLang="zh-CN" b="0" i="1" smtClean="0">
                        <a:latin typeface="Cambria Math" panose="02040503050406030204" pitchFamily="18" charset="0"/>
                      </a:rPr>
                      <m:t>𝑖</m:t>
                    </m:r>
                  </m:oMath>
                </a14:m>
                <a:r>
                  <a:rPr lang="zh-CN" altLang="en-US" dirty="0"/>
                  <a:t> 的入口时（无论传送门 </a:t>
                </a:r>
                <a14:m>
                  <m:oMath xmlns:m="http://schemas.openxmlformats.org/officeDocument/2006/math">
                    <m:r>
                      <a:rPr lang="en-US" altLang="zh-CN" b="0" i="1" smtClean="0">
                        <a:latin typeface="Cambria Math" panose="02040503050406030204" pitchFamily="18" charset="0"/>
                      </a:rPr>
                      <m:t>𝑖</m:t>
                    </m:r>
                  </m:oMath>
                </a14:m>
                <a:r>
                  <a:rPr lang="zh-CN" altLang="en-US" dirty="0"/>
                  <a:t> 的状态是 </a:t>
                </a:r>
                <a14:m>
                  <m:oMath xmlns:m="http://schemas.openxmlformats.org/officeDocument/2006/math">
                    <m:r>
                      <a:rPr lang="en-US" altLang="zh-CN" b="0" i="1" smtClean="0">
                        <a:latin typeface="Cambria Math" panose="02040503050406030204" pitchFamily="18" charset="0"/>
                      </a:rPr>
                      <m:t>0</m:t>
                    </m:r>
                  </m:oMath>
                </a14:m>
                <a:r>
                  <a:rPr lang="zh-CN" altLang="en-US" dirty="0"/>
                  <a:t> 还是 </a:t>
                </a:r>
                <a14:m>
                  <m:oMath xmlns:m="http://schemas.openxmlformats.org/officeDocument/2006/math">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，传送门 </a:t>
                </a:r>
                <a14:m>
                  <m:oMath xmlns:m="http://schemas.openxmlformats.org/officeDocument/2006/math">
                    <m:r>
                      <a:rPr lang="en-US" altLang="zh-CN" b="0" i="1" smtClean="0">
                        <a:latin typeface="Cambria Math" panose="02040503050406030204" pitchFamily="18" charset="0"/>
                      </a:rPr>
                      <m:t>1, 2, </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oMath>
                </a14:m>
                <a:r>
                  <a:rPr lang="en-US" altLang="zh-CN" dirty="0"/>
                  <a:t> </a:t>
                </a:r>
                <a:r>
                  <a:rPr lang="zh-CN" altLang="en-US" dirty="0"/>
                  <a:t>的状态一定是 </a:t>
                </a:r>
                <a14:m>
                  <m:oMath xmlns:m="http://schemas.openxmlformats.org/officeDocument/2006/math">
                    <m:r>
                      <a:rPr lang="en-US" altLang="zh-CN" b="0" i="1" smtClean="0">
                        <a:latin typeface="Cambria Math" panose="02040503050406030204" pitchFamily="18" charset="0"/>
                      </a:rPr>
                      <m:t>1</m:t>
                    </m:r>
                  </m:oMath>
                </a14:m>
                <a:endParaRPr lang="en-US" altLang="zh-CN" dirty="0"/>
              </a:p>
              <a:p>
                <a:r>
                  <a:rPr lang="zh-CN" altLang="en-US" dirty="0"/>
                  <a:t>证明只需考虑数学归纳法：</a:t>
                </a:r>
                <a:endParaRPr lang="en-US" altLang="zh-CN" dirty="0"/>
              </a:p>
              <a:p>
                <a:pPr lvl="1"/>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en-US" altLang="zh-CN" dirty="0"/>
                  <a:t> </a:t>
                </a:r>
                <a:r>
                  <a:rPr lang="zh-CN" altLang="en-US" dirty="0"/>
                  <a:t>显然成立</a:t>
                </a:r>
                <a:endParaRPr lang="en-US" altLang="zh-CN" dirty="0"/>
              </a:p>
              <a:p>
                <a:pPr lvl="1"/>
                <a:r>
                  <a:rPr lang="zh-CN" altLang="en-US" dirty="0"/>
                  <a:t>如果传送门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此时状态为 </a:t>
                </a:r>
                <a14:m>
                  <m:oMath xmlns:m="http://schemas.openxmlformats.org/officeDocument/2006/math">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那么蚂蚁可以直接通过，且传送门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的状态也变成 </a:t>
                </a:r>
                <a14:m>
                  <m:oMath xmlns:m="http://schemas.openxmlformats.org/officeDocument/2006/math">
                    <m:r>
                      <a:rPr lang="en-US" altLang="zh-CN" b="0" i="1" smtClean="0">
                        <a:latin typeface="Cambria Math" panose="02040503050406030204" pitchFamily="18" charset="0"/>
                      </a:rPr>
                      <m:t>1</m:t>
                    </m:r>
                  </m:oMath>
                </a14:m>
                <a:endParaRPr lang="en-US" altLang="zh-CN" dirty="0"/>
              </a:p>
              <a:p>
                <a:pPr lvl="1"/>
                <a:r>
                  <a:rPr lang="zh-CN" altLang="en-US" dirty="0"/>
                  <a:t>否则，蚂蚁被传送到传送门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的出口，但是当它下一次到达传送门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时，由于归纳假设，传送门 </a:t>
                </a:r>
                <a14:m>
                  <m:oMath xmlns:m="http://schemas.openxmlformats.org/officeDocument/2006/math">
                    <m:r>
                      <a:rPr lang="en-US" altLang="zh-CN" b="0" i="1" smtClean="0">
                        <a:latin typeface="Cambria Math" panose="02040503050406030204" pitchFamily="18" charset="0"/>
                      </a:rPr>
                      <m:t>1, 2, 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oMath>
                </a14:m>
                <a:r>
                  <a:rPr lang="en-US" altLang="zh-CN" dirty="0"/>
                  <a:t> </a:t>
                </a:r>
                <a:r>
                  <a:rPr lang="zh-CN" altLang="en-US" dirty="0"/>
                  <a:t>仍然是 </a:t>
                </a:r>
                <a14:m>
                  <m:oMath xmlns:m="http://schemas.openxmlformats.org/officeDocument/2006/math">
                    <m:r>
                      <a:rPr lang="en-US" altLang="zh-CN" b="0" i="1" smtClean="0">
                        <a:latin typeface="Cambria Math" panose="02040503050406030204" pitchFamily="18" charset="0"/>
                      </a:rPr>
                      <m:t>1</m:t>
                    </m:r>
                  </m:oMath>
                </a14:m>
                <a:endParaRPr lang="en-US" altLang="zh-CN" dirty="0"/>
              </a:p>
              <a:p>
                <a:pPr lvl="1"/>
                <a:r>
                  <a:rPr lang="zh-CN" altLang="en-US" dirty="0"/>
                  <a:t>因此，假设对传送门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en-US" altLang="zh-CN" dirty="0"/>
                  <a:t> </a:t>
                </a:r>
                <a:r>
                  <a:rPr lang="zh-CN" altLang="en-US" dirty="0"/>
                  <a:t>也成立</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663E356-43FC-4A18-A8A3-8D3E52EF452E}"/>
                  </a:ext>
                </a:extLst>
              </p:cNvPr>
              <p:cNvSpPr>
                <a:spLocks noGrp="1" noRot="1" noChangeAspect="1" noMove="1" noResize="1" noEditPoints="1" noAdjustHandles="1" noChangeArrowheads="1" noChangeShapeType="1" noTextEdit="1"/>
              </p:cNvSpPr>
              <p:nvPr>
                <p:ph idx="1"/>
              </p:nvPr>
            </p:nvSpPr>
            <p:spPr>
              <a:blipFill>
                <a:blip r:embed="rId3"/>
                <a:stretch>
                  <a:fillRect l="-1043" t="-266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2517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17592-586C-41C9-9456-B6453E01D574}"/>
              </a:ext>
            </a:extLst>
          </p:cNvPr>
          <p:cNvSpPr>
            <a:spLocks noGrp="1"/>
          </p:cNvSpPr>
          <p:nvPr>
            <p:ph type="title"/>
          </p:nvPr>
        </p:nvSpPr>
        <p:spPr/>
        <p:txBody>
          <a:bodyPr/>
          <a:lstStyle/>
          <a:p>
            <a:r>
              <a:rPr lang="en-US" altLang="zh-CN" dirty="0">
                <a:hlinkClick r:id="rId2"/>
              </a:rPr>
              <a:t>CF1552F</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CD2D57-E4C7-42B8-A6E1-A0932C2076A2}"/>
                  </a:ext>
                </a:extLst>
              </p:cNvPr>
              <p:cNvSpPr>
                <a:spLocks noGrp="1"/>
              </p:cNvSpPr>
              <p:nvPr>
                <p:ph idx="1"/>
              </p:nvPr>
            </p:nvSpPr>
            <p:spPr/>
            <p:txBody>
              <a:bodyPr/>
              <a:lstStyle/>
              <a:p>
                <a:r>
                  <a:rPr lang="zh-CN" altLang="en-US" dirty="0"/>
                  <a:t>有了这个观察，我们就可以写出 </a:t>
                </a:r>
                <a:r>
                  <a:rPr lang="en-US" altLang="zh-CN" dirty="0"/>
                  <a:t>DP </a:t>
                </a:r>
                <a:r>
                  <a:rPr lang="zh-CN" altLang="en-US" dirty="0"/>
                  <a:t>状态和转移方程：</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表示，如果蚂蚁面前有一个状态为 </a:t>
                </a:r>
                <a14:m>
                  <m:oMath xmlns:m="http://schemas.openxmlformats.org/officeDocument/2006/math">
                    <m:r>
                      <a:rPr lang="en-US" altLang="zh-CN" b="0" i="1" smtClean="0">
                        <a:latin typeface="Cambria Math" panose="02040503050406030204" pitchFamily="18" charset="0"/>
                      </a:rPr>
                      <m:t>1</m:t>
                    </m:r>
                  </m:oMath>
                </a14:m>
                <a:r>
                  <a:rPr lang="zh-CN" altLang="en-US" dirty="0"/>
                  <a:t> 的第 </a:t>
                </a:r>
                <a14:m>
                  <m:oMath xmlns:m="http://schemas.openxmlformats.org/officeDocument/2006/math">
                    <m:r>
                      <a:rPr lang="en-US" altLang="zh-CN" b="0" i="1" smtClean="0">
                        <a:latin typeface="Cambria Math" panose="02040503050406030204" pitchFamily="18" charset="0"/>
                      </a:rPr>
                      <m:t>𝑖</m:t>
                    </m:r>
                  </m:oMath>
                </a14:m>
                <a:r>
                  <a:rPr lang="zh-CN" altLang="en-US" dirty="0"/>
                  <a:t> 个传送门，它将</a:t>
                </a:r>
                <a:r>
                  <a:rPr lang="zh-CN" altLang="en-US" u="sng" dirty="0"/>
                  <a:t>多走</a:t>
                </a:r>
                <a:r>
                  <a:rPr lang="zh-CN" altLang="en-US" dirty="0"/>
                  <a:t>多少时间的路程</a:t>
                </a:r>
                <a:endParaRPr lang="en-US" altLang="zh-CN" dirty="0"/>
              </a:p>
              <a:p>
                <a:r>
                  <a:rPr lang="zh-CN" altLang="en-US" dirty="0"/>
                  <a:t>转移方程</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m:rPr>
                            <m:brk m:alnAt="7"/>
                          </m:rPr>
                          <a:rPr lang="en-US" altLang="zh-CN" b="0" i="1" smtClean="0">
                            <a:latin typeface="Cambria Math" panose="02040503050406030204" pitchFamily="18" charset="0"/>
                            <a:ea typeface="Cambria Math" panose="02040503050406030204" pitchFamily="18" charset="0"/>
                          </a:rPr>
                          <m:t>]</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oMath>
                </a14:m>
                <a:endParaRPr lang="en-US" altLang="zh-CN" dirty="0"/>
              </a:p>
              <a:p>
                <a:r>
                  <a:rPr lang="zh-CN" altLang="en-US" dirty="0"/>
                  <a:t>中间求和部分是一段区间，可以用前缀和优化</a:t>
                </a:r>
                <a:endParaRPr lang="en-US" altLang="zh-CN" dirty="0"/>
              </a:p>
              <a:p>
                <a:r>
                  <a:rPr lang="zh-CN" altLang="en-US" dirty="0"/>
                  <a:t>答案是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𝑖</m:t>
                            </m:r>
                          </m:sub>
                        </m:sSub>
                      </m:e>
                    </m:nary>
                  </m:oMath>
                </a14:m>
                <a:endParaRPr lang="en-US" altLang="zh-CN" dirty="0"/>
              </a:p>
              <a:p>
                <a:r>
                  <a:rPr lang="zh-CN" altLang="en-US" dirty="0"/>
                  <a:t>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30CD2D57-E4C7-42B8-A6E1-A0932C2076A2}"/>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492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C7A21-62F1-4EDD-9FD9-C99928E23C15}"/>
              </a:ext>
            </a:extLst>
          </p:cNvPr>
          <p:cNvSpPr>
            <a:spLocks noGrp="1"/>
          </p:cNvSpPr>
          <p:nvPr>
            <p:ph type="title"/>
          </p:nvPr>
        </p:nvSpPr>
        <p:spPr/>
        <p:txBody>
          <a:bodyPr/>
          <a:lstStyle/>
          <a:p>
            <a:r>
              <a:rPr lang="zh-CN" altLang="en-US" dirty="0"/>
              <a:t>概率</a:t>
            </a:r>
            <a:r>
              <a:rPr lang="en-US" altLang="zh-CN" dirty="0"/>
              <a:t>/</a:t>
            </a:r>
            <a:r>
              <a:rPr lang="zh-CN" altLang="en-US" dirty="0"/>
              <a:t>期望 </a:t>
            </a:r>
            <a:r>
              <a:rPr lang="en-US" altLang="zh-CN" dirty="0"/>
              <a:t>DP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617A8C-9CA0-408F-972E-A2C37A953E60}"/>
                  </a:ext>
                </a:extLst>
              </p:cNvPr>
              <p:cNvSpPr>
                <a:spLocks noGrp="1"/>
              </p:cNvSpPr>
              <p:nvPr>
                <p:ph idx="1"/>
              </p:nvPr>
            </p:nvSpPr>
            <p:spPr/>
            <p:txBody>
              <a:bodyPr/>
              <a:lstStyle/>
              <a:p>
                <a:r>
                  <a:rPr lang="zh-CN" altLang="en-US" dirty="0"/>
                  <a:t>某个值 </a:t>
                </a:r>
                <a14:m>
                  <m:oMath xmlns:m="http://schemas.openxmlformats.org/officeDocument/2006/math">
                    <m:r>
                      <a:rPr lang="en-US" altLang="zh-CN" b="0" i="1" smtClean="0">
                        <a:latin typeface="Cambria Math" panose="02040503050406030204" pitchFamily="18" charset="0"/>
                      </a:rPr>
                      <m:t>𝑋</m:t>
                    </m:r>
                  </m:oMath>
                </a14:m>
                <a:r>
                  <a:rPr lang="zh-CN" altLang="en-US" dirty="0"/>
                  <a:t> 的数学期望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，换句话说就是对每种可能的结果的概率乘上这个结果下 </a:t>
                </a:r>
                <a14:m>
                  <m:oMath xmlns:m="http://schemas.openxmlformats.org/officeDocument/2006/math">
                    <m:r>
                      <a:rPr lang="en-US" altLang="zh-CN" b="0" i="1" smtClean="0">
                        <a:latin typeface="Cambria Math" panose="02040503050406030204" pitchFamily="18" charset="0"/>
                      </a:rPr>
                      <m:t>𝑋</m:t>
                    </m:r>
                  </m:oMath>
                </a14:m>
                <a:r>
                  <a:rPr lang="zh-CN" altLang="en-US" dirty="0"/>
                  <a:t> 的值求和</a:t>
                </a:r>
                <a:endParaRPr lang="en-US" altLang="zh-CN" dirty="0"/>
              </a:p>
              <a:p>
                <a:r>
                  <a:rPr lang="zh-CN" altLang="en-US" dirty="0"/>
                  <a:t>期望具有线性性，即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，这是大部分期望计算的基础（</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oMath>
                </a14:m>
                <a:r>
                  <a:rPr lang="zh-CN" altLang="en-US" dirty="0"/>
                  <a:t> 为常数）</a:t>
                </a:r>
                <a:endParaRPr lang="en-US" altLang="zh-CN" dirty="0"/>
              </a:p>
              <a:p>
                <a:r>
                  <a:rPr lang="zh-CN" altLang="en-US" dirty="0"/>
                  <a:t>需要注意的是，</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𝑋𝑌</m:t>
                    </m:r>
                    <m:r>
                      <a:rPr lang="en-US" altLang="zh-CN" b="0" i="1" smtClean="0">
                        <a:latin typeface="Cambria Math" panose="02040503050406030204" pitchFamily="18" charset="0"/>
                      </a:rPr>
                      <m:t>)</m:t>
                    </m:r>
                  </m:oMath>
                </a14:m>
                <a:r>
                  <a:rPr lang="zh-CN" altLang="en-US" dirty="0"/>
                  <a:t> 一般不等于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𝑋</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oMath>
                </a14:m>
                <a:r>
                  <a:rPr lang="zh-CN" altLang="en-US" dirty="0"/>
                  <a:t> 一般也不等于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r>
                      <a:rPr lang="zh-CN" altLang="en-US" i="1">
                        <a:latin typeface="Cambria Math" panose="02040503050406030204" pitchFamily="18" charset="0"/>
                      </a:rPr>
                      <m:t>（</m:t>
                    </m:r>
                  </m:oMath>
                </a14:m>
                <a:r>
                  <a:rPr lang="zh-CN" altLang="en-US" dirty="0"/>
                  <a:t>带有二次项，就不再是线性的了）</a:t>
                </a:r>
                <a:endParaRPr lang="en-US" altLang="zh-CN" dirty="0"/>
              </a:p>
              <a:p>
                <a:r>
                  <a:rPr lang="zh-CN" altLang="en-US" dirty="0"/>
                  <a:t>一部分概率</a:t>
                </a:r>
                <a:r>
                  <a:rPr lang="en-US" altLang="zh-CN" dirty="0"/>
                  <a:t>/</a:t>
                </a:r>
                <a:r>
                  <a:rPr lang="zh-CN" altLang="en-US" dirty="0"/>
                  <a:t>期望 </a:t>
                </a:r>
                <a:r>
                  <a:rPr lang="en-US" altLang="zh-CN" dirty="0"/>
                  <a:t>DP </a:t>
                </a:r>
                <a:r>
                  <a:rPr lang="zh-CN" altLang="en-US" dirty="0"/>
                  <a:t>和普通 </a:t>
                </a:r>
                <a:r>
                  <a:rPr lang="en-US" altLang="zh-CN" dirty="0"/>
                  <a:t>DP </a:t>
                </a:r>
                <a:r>
                  <a:rPr lang="zh-CN" altLang="en-US" dirty="0"/>
                  <a:t>没有太大区别，但有一部分会出现列出转移方程后，发现该转移方程不具有拓扑性的情况</a:t>
                </a:r>
                <a:endParaRPr lang="en-US" altLang="zh-CN" dirty="0"/>
              </a:p>
              <a:p>
                <a:r>
                  <a:rPr lang="zh-CN" altLang="en-US" dirty="0"/>
                  <a:t>此时需要对转移方程进行数学推导</a:t>
                </a:r>
              </a:p>
            </p:txBody>
          </p:sp>
        </mc:Choice>
        <mc:Fallback xmlns="">
          <p:sp>
            <p:nvSpPr>
              <p:cNvPr id="3" name="内容占位符 2">
                <a:extLst>
                  <a:ext uri="{FF2B5EF4-FFF2-40B4-BE49-F238E27FC236}">
                    <a16:creationId xmlns:a16="http://schemas.microsoft.com/office/drawing/2014/main" id="{31617A8C-9CA0-408F-972E-A2C37A953E60}"/>
                  </a:ext>
                </a:extLst>
              </p:cNvPr>
              <p:cNvSpPr>
                <a:spLocks noGrp="1" noRot="1" noChangeAspect="1" noMove="1" noResize="1" noEditPoints="1" noAdjustHandles="1" noChangeArrowheads="1" noChangeShapeType="1" noTextEdit="1"/>
              </p:cNvSpPr>
              <p:nvPr>
                <p:ph idx="1"/>
              </p:nvPr>
            </p:nvSpPr>
            <p:spPr>
              <a:blipFill>
                <a:blip r:embed="rId2"/>
                <a:stretch>
                  <a:fillRect l="-1043" t="-266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0195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E2081-8BC4-41D6-B613-791ACB006489}"/>
              </a:ext>
            </a:extLst>
          </p:cNvPr>
          <p:cNvSpPr>
            <a:spLocks noGrp="1"/>
          </p:cNvSpPr>
          <p:nvPr>
            <p:ph type="title"/>
          </p:nvPr>
        </p:nvSpPr>
        <p:spPr/>
        <p:txBody>
          <a:bodyPr/>
          <a:lstStyle/>
          <a:p>
            <a:r>
              <a:rPr lang="zh-CN" altLang="en-US" dirty="0"/>
              <a:t>期望例题</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62140D-25E5-4895-B235-759BCF3C734A}"/>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个格子，初始全是白的，每次在所有格子里随机一个涂黑（可以重复涂），问所有格子都被涂黑的期望时间</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E62140D-25E5-4895-B235-759BCF3C734A}"/>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70C8B-DCA9-44DA-B21C-CC07873F18F7}"/>
              </a:ext>
            </a:extLst>
          </p:cNvPr>
          <p:cNvSpPr>
            <a:spLocks noGrp="1"/>
          </p:cNvSpPr>
          <p:nvPr>
            <p:ph type="title"/>
          </p:nvPr>
        </p:nvSpPr>
        <p:spPr/>
        <p:txBody>
          <a:bodyPr/>
          <a:lstStyle/>
          <a:p>
            <a:r>
              <a:rPr lang="zh-CN" altLang="en-US" dirty="0"/>
              <a:t>期望例题</a:t>
            </a:r>
            <a:r>
              <a:rPr lang="en-US" altLang="zh-CN" dirty="0"/>
              <a:t>1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4D0E29-03CE-4119-97B3-5B0CF7DC1388}"/>
                  </a:ext>
                </a:extLst>
              </p:cNvPr>
              <p:cNvSpPr>
                <a:spLocks noGrp="1"/>
              </p:cNvSpPr>
              <p:nvPr>
                <p:ph idx="1"/>
              </p:nvPr>
            </p:nvSpPr>
            <p:spPr/>
            <p:txBody>
              <a:bodyPr/>
              <a:lstStyle/>
              <a:p>
                <a:r>
                  <a:rPr lang="zh-CN" altLang="en-US" dirty="0"/>
                  <a:t>期望 </a:t>
                </a:r>
                <a:r>
                  <a:rPr lang="en-US" altLang="zh-CN" dirty="0"/>
                  <a:t>DP </a:t>
                </a:r>
                <a:r>
                  <a:rPr lang="zh-CN" altLang="en-US" dirty="0"/>
                  <a:t>设计状态时，一般设计为“还需要多少”</a:t>
                </a:r>
                <a:endParaRPr lang="en-US" altLang="zh-CN" dirty="0"/>
              </a:p>
              <a:p>
                <a:r>
                  <a:rPr lang="zh-CN" altLang="en-US" dirty="0"/>
                  <a:t>比如本题，设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表示已经涂了 </a:t>
                </a:r>
                <a14:m>
                  <m:oMath xmlns:m="http://schemas.openxmlformats.org/officeDocument/2006/math">
                    <m:r>
                      <a:rPr lang="en-US" altLang="zh-CN" b="0" i="1" smtClean="0">
                        <a:latin typeface="Cambria Math" panose="02040503050406030204" pitchFamily="18" charset="0"/>
                      </a:rPr>
                      <m:t>𝑖</m:t>
                    </m:r>
                  </m:oMath>
                </a14:m>
                <a:r>
                  <a:rPr lang="zh-CN" altLang="en-US" dirty="0"/>
                  <a:t> 个不同的格子之后，期望还需要多少时间</a:t>
                </a:r>
                <a:endParaRPr lang="en-US" altLang="zh-CN" dirty="0"/>
              </a:p>
              <a:p>
                <a:r>
                  <a:rPr lang="zh-CN" altLang="en-US" dirty="0"/>
                  <a:t>这样答案就是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oMath>
                </a14:m>
                <a:r>
                  <a:rPr lang="zh-CN" altLang="en-US" dirty="0"/>
                  <a:t>，且易见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=0</m:t>
                    </m:r>
                  </m:oMath>
                </a14:m>
                <a:endParaRPr lang="en-US" altLang="zh-CN" dirty="0"/>
              </a:p>
              <a:p>
                <a:r>
                  <a:rPr lang="zh-CN" altLang="en-US" dirty="0"/>
                  <a:t>状态转移方程为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num>
                      <m:den>
                        <m:r>
                          <a:rPr lang="en-US" altLang="zh-CN" b="0" i="1" smtClean="0">
                            <a:latin typeface="Cambria Math" panose="02040503050406030204" pitchFamily="18" charset="0"/>
                            <a:ea typeface="Cambria Math" panose="02040503050406030204" pitchFamily="18" charset="0"/>
                          </a:rPr>
                          <m:t>𝑛</m:t>
                        </m:r>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Sub>
                  </m:oMath>
                </a14:m>
                <a:r>
                  <a:rPr lang="zh-CN" altLang="en-US" dirty="0"/>
                  <a:t>，移项得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14D0E29-03CE-4119-97B3-5B0CF7DC1388}"/>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2627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353E-A1D7-4EB7-9301-7D4FA23F00F8}"/>
              </a:ext>
            </a:extLst>
          </p:cNvPr>
          <p:cNvSpPr>
            <a:spLocks noGrp="1"/>
          </p:cNvSpPr>
          <p:nvPr>
            <p:ph type="title"/>
          </p:nvPr>
        </p:nvSpPr>
        <p:spPr/>
        <p:txBody>
          <a:bodyPr/>
          <a:lstStyle/>
          <a:p>
            <a:r>
              <a:rPr lang="en-US" altLang="zh-CN" dirty="0">
                <a:hlinkClick r:id="rId2"/>
              </a:rPr>
              <a:t>UVA11021</a:t>
            </a:r>
            <a:r>
              <a:rPr lang="en-US" altLang="zh-CN" dirty="0"/>
              <a:t> </a:t>
            </a:r>
            <a:r>
              <a:rPr lang="en-US" altLang="zh-CN" dirty="0" err="1"/>
              <a:t>Tribles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68A672E-ED99-484D-B843-9B4BA2DE9483}"/>
                  </a:ext>
                </a:extLst>
              </p:cNvPr>
              <p:cNvSpPr>
                <a:spLocks noGrp="1"/>
              </p:cNvSpPr>
              <p:nvPr>
                <p:ph idx="1"/>
              </p:nvPr>
            </p:nvSpPr>
            <p:spPr/>
            <p:txBody>
              <a:bodyPr/>
              <a:lstStyle/>
              <a:p>
                <a:r>
                  <a:rPr lang="zh-CN" altLang="en-US" dirty="0"/>
                  <a:t>一开始有 </a:t>
                </a:r>
                <a14:m>
                  <m:oMath xmlns:m="http://schemas.openxmlformats.org/officeDocument/2006/math">
                    <m:r>
                      <a:rPr lang="en-US" altLang="zh-CN" b="0" i="1" smtClean="0">
                        <a:latin typeface="Cambria Math" panose="02040503050406030204" pitchFamily="18" charset="0"/>
                      </a:rPr>
                      <m:t>𝑘</m:t>
                    </m:r>
                  </m:oMath>
                </a14:m>
                <a:r>
                  <a:rPr lang="zh-CN" altLang="en-US" dirty="0"/>
                  <a:t> 只生物，这种生物只能活 </a:t>
                </a:r>
                <a14:m>
                  <m:oMath xmlns:m="http://schemas.openxmlformats.org/officeDocument/2006/math">
                    <m:r>
                      <a:rPr lang="en-US" altLang="zh-CN" b="0" i="1" smtClean="0">
                        <a:latin typeface="Cambria Math" panose="02040503050406030204" pitchFamily="18" charset="0"/>
                      </a:rPr>
                      <m:t>1</m:t>
                    </m:r>
                  </m:oMath>
                </a14:m>
                <a:r>
                  <a:rPr lang="zh-CN" altLang="en-US" dirty="0"/>
                  <a:t> 天</a:t>
                </a:r>
                <a:endParaRPr lang="en-US" altLang="zh-CN" dirty="0"/>
              </a:p>
              <a:p>
                <a:r>
                  <a:rPr lang="zh-CN" altLang="en-US" dirty="0"/>
                  <a:t>每只生物死亡时，有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 的概率产生 </a:t>
                </a:r>
                <a14:m>
                  <m:oMath xmlns:m="http://schemas.openxmlformats.org/officeDocument/2006/math">
                    <m:r>
                      <a:rPr lang="en-US" altLang="zh-CN" b="0" i="1" smtClean="0">
                        <a:latin typeface="Cambria Math" panose="02040503050406030204" pitchFamily="18" charset="0"/>
                      </a:rPr>
                      <m:t>𝑖</m:t>
                    </m:r>
                  </m:oMath>
                </a14:m>
                <a:r>
                  <a:rPr lang="zh-CN" altLang="en-US" dirty="0"/>
                  <a:t> 只相同的后代，</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=1</m:t>
                    </m:r>
                  </m:oMath>
                </a14:m>
                <a:endParaRPr lang="en-US" altLang="zh-CN" dirty="0"/>
              </a:p>
              <a:p>
                <a:r>
                  <a:rPr lang="zh-CN" altLang="en-US" dirty="0"/>
                  <a:t>求 </a:t>
                </a:r>
                <a14:m>
                  <m:oMath xmlns:m="http://schemas.openxmlformats.org/officeDocument/2006/math">
                    <m:r>
                      <a:rPr lang="en-US" altLang="zh-CN" b="0" i="1" smtClean="0">
                        <a:latin typeface="Cambria Math" panose="02040503050406030204" pitchFamily="18" charset="0"/>
                      </a:rPr>
                      <m:t>𝑚</m:t>
                    </m:r>
                  </m:oMath>
                </a14:m>
                <a:r>
                  <a:rPr lang="zh-CN" altLang="en-US" dirty="0"/>
                  <a:t> 天之后，这种生物灭绝的概率</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3</m:t>
                        </m:r>
                      </m:sup>
                    </m:sSup>
                  </m:oMath>
                </a14:m>
                <a:endParaRPr lang="zh-CN" altLang="en-US" dirty="0"/>
              </a:p>
            </p:txBody>
          </p:sp>
        </mc:Choice>
        <mc:Fallback>
          <p:sp>
            <p:nvSpPr>
              <p:cNvPr id="3" name="内容占位符 2">
                <a:extLst>
                  <a:ext uri="{FF2B5EF4-FFF2-40B4-BE49-F238E27FC236}">
                    <a16:creationId xmlns:a16="http://schemas.microsoft.com/office/drawing/2014/main" id="{268A672E-ED99-484D-B843-9B4BA2DE9483}"/>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7672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1B4AB-B531-4E8C-8DA9-DCFC0284C9BE}"/>
              </a:ext>
            </a:extLst>
          </p:cNvPr>
          <p:cNvSpPr>
            <a:spLocks noGrp="1"/>
          </p:cNvSpPr>
          <p:nvPr>
            <p:ph type="title"/>
          </p:nvPr>
        </p:nvSpPr>
        <p:spPr/>
        <p:txBody>
          <a:bodyPr/>
          <a:lstStyle/>
          <a:p>
            <a:r>
              <a:rPr lang="en-US" altLang="zh-CN" dirty="0">
                <a:hlinkClick r:id="rId2"/>
              </a:rPr>
              <a:t>UVA11021</a:t>
            </a:r>
            <a:r>
              <a:rPr lang="en-US" altLang="zh-CN" dirty="0"/>
              <a:t> Sol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FB3FF5-0676-4739-AA9C-D4DA35747F4E}"/>
                  </a:ext>
                </a:extLst>
              </p:cNvPr>
              <p:cNvSpPr>
                <a:spLocks noGrp="1"/>
              </p:cNvSpPr>
              <p:nvPr>
                <p:ph idx="1"/>
              </p:nvPr>
            </p:nvSpPr>
            <p:spPr/>
            <p:txBody>
              <a:bodyPr/>
              <a:lstStyle/>
              <a:p>
                <a:r>
                  <a:rPr lang="zh-CN" altLang="en-US" dirty="0"/>
                  <a:t>注意到两只生物及其后代在 </a:t>
                </a:r>
                <a14:m>
                  <m:oMath xmlns:m="http://schemas.openxmlformats.org/officeDocument/2006/math">
                    <m:r>
                      <a:rPr lang="en-US" altLang="zh-CN" b="0" i="1" smtClean="0">
                        <a:latin typeface="Cambria Math" panose="02040503050406030204" pitchFamily="18" charset="0"/>
                      </a:rPr>
                      <m:t>𝑚</m:t>
                    </m:r>
                  </m:oMath>
                </a14:m>
                <a:r>
                  <a:rPr lang="zh-CN" altLang="en-US" dirty="0"/>
                  <a:t> 天内是否全部死亡是独立的</a:t>
                </a:r>
                <a:endParaRPr lang="en-US" altLang="zh-CN" dirty="0"/>
              </a:p>
              <a:p>
                <a:r>
                  <a:rPr lang="zh-CN" altLang="en-US" dirty="0"/>
                  <a:t>对于事件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𝑌</m:t>
                    </m:r>
                  </m:oMath>
                </a14:m>
                <a:r>
                  <a:rPr lang="zh-CN" altLang="en-US" dirty="0"/>
                  <a:t>，如果它们独立，那么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endParaRPr lang="en-US" altLang="zh-CN" dirty="0"/>
              </a:p>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表示一只生物在 </a:t>
                </a:r>
                <a14:m>
                  <m:oMath xmlns:m="http://schemas.openxmlformats.org/officeDocument/2006/math">
                    <m:r>
                      <a:rPr lang="en-US" altLang="zh-CN" b="0" i="1" smtClean="0">
                        <a:latin typeface="Cambria Math" panose="02040503050406030204" pitchFamily="18" charset="0"/>
                      </a:rPr>
                      <m:t>𝑖</m:t>
                    </m:r>
                  </m:oMath>
                </a14:m>
                <a:r>
                  <a:rPr lang="zh-CN" altLang="en-US" dirty="0"/>
                  <a:t> 天内灭绝的概率，那么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𝑗</m:t>
                            </m:r>
                          </m:sup>
                        </m:sSup>
                      </m:e>
                    </m:nary>
                  </m:oMath>
                </a14:m>
                <a:endParaRPr lang="en-US" altLang="zh-CN" dirty="0"/>
              </a:p>
              <a:p>
                <a:r>
                  <a:rPr lang="zh-CN" altLang="en-US" dirty="0"/>
                  <a:t>答案是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𝑘</m:t>
                        </m:r>
                      </m:sup>
                    </m:sSubSup>
                  </m:oMath>
                </a14:m>
                <a:endParaRPr lang="zh-CN" altLang="en-US" dirty="0"/>
              </a:p>
            </p:txBody>
          </p:sp>
        </mc:Choice>
        <mc:Fallback>
          <p:sp>
            <p:nvSpPr>
              <p:cNvPr id="3" name="内容占位符 2">
                <a:extLst>
                  <a:ext uri="{FF2B5EF4-FFF2-40B4-BE49-F238E27FC236}">
                    <a16:creationId xmlns:a16="http://schemas.microsoft.com/office/drawing/2014/main" id="{3BFB3FF5-0676-4739-AA9C-D4DA35747F4E}"/>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888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4E263-2ECF-4784-8E3E-9F9FC5DD343B}"/>
              </a:ext>
            </a:extLst>
          </p:cNvPr>
          <p:cNvSpPr>
            <a:spLocks noGrp="1"/>
          </p:cNvSpPr>
          <p:nvPr>
            <p:ph type="title"/>
          </p:nvPr>
        </p:nvSpPr>
        <p:spPr/>
        <p:txBody>
          <a:bodyPr/>
          <a:lstStyle/>
          <a:p>
            <a:r>
              <a:rPr lang="zh-CN" altLang="en-US" dirty="0"/>
              <a:t>区间 </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9D2AB4-2055-4FBD-9FED-FDF21F4995D3}"/>
                  </a:ext>
                </a:extLst>
              </p:cNvPr>
              <p:cNvSpPr>
                <a:spLocks noGrp="1"/>
              </p:cNvSpPr>
              <p:nvPr>
                <p:ph idx="1"/>
              </p:nvPr>
            </p:nvSpPr>
            <p:spPr/>
            <p:txBody>
              <a:bodyPr/>
              <a:lstStyle/>
              <a:p>
                <a:r>
                  <a:rPr lang="zh-CN" altLang="en-US" dirty="0"/>
                  <a:t>状态为某个区间内的最优解</a:t>
                </a:r>
                <a:r>
                  <a:rPr lang="en-US" altLang="zh-CN" dirty="0"/>
                  <a:t>/</a:t>
                </a:r>
                <a:r>
                  <a:rPr lang="zh-CN" altLang="en-US" dirty="0"/>
                  <a:t>方案数</a:t>
                </a:r>
                <a:endParaRPr lang="en-US" altLang="zh-CN" dirty="0"/>
              </a:p>
              <a:p>
                <a:r>
                  <a:rPr lang="zh-CN" altLang="en-US" dirty="0"/>
                  <a:t>一般可以直接得到单点的值，更大的区间则枚举断点</a:t>
                </a:r>
                <a:r>
                  <a:rPr lang="en-US" altLang="zh-CN" dirty="0"/>
                  <a:t>/</a:t>
                </a:r>
                <a:r>
                  <a:rPr lang="zh-CN" altLang="en-US" dirty="0"/>
                  <a:t>去掉边缘来由较小的区间得到</a:t>
                </a:r>
                <a:endParaRPr lang="en-US" altLang="zh-CN" dirty="0"/>
              </a:p>
              <a:p>
                <a:r>
                  <a:rPr lang="zh-CN" altLang="en-US" dirty="0"/>
                  <a:t>实现时一般先枚举区间长度，再枚举位置</a:t>
                </a:r>
                <a:endParaRPr lang="en-US" altLang="zh-CN" dirty="0"/>
              </a:p>
              <a:p>
                <a:r>
                  <a:rPr lang="zh-CN" altLang="en-US" dirty="0"/>
                  <a:t>有时候，决策的整体并非是一个区间，而是一个环</a:t>
                </a:r>
                <a:endParaRPr lang="en-US" altLang="zh-CN" dirty="0"/>
              </a:p>
              <a:p>
                <a:r>
                  <a:rPr lang="zh-CN" altLang="en-US" dirty="0"/>
                  <a:t>这种时候一般把区间整体复制一份拼接在后面，最后取所有长度为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的区间的最大值</a:t>
                </a:r>
                <a:endParaRPr lang="en-US" altLang="zh-CN" dirty="0"/>
              </a:p>
            </p:txBody>
          </p:sp>
        </mc:Choice>
        <mc:Fallback xmlns="">
          <p:sp>
            <p:nvSpPr>
              <p:cNvPr id="3" name="内容占位符 2">
                <a:extLst>
                  <a:ext uri="{FF2B5EF4-FFF2-40B4-BE49-F238E27FC236}">
                    <a16:creationId xmlns:a16="http://schemas.microsoft.com/office/drawing/2014/main" id="{FD9D2AB4-2055-4FBD-9FED-FDF21F4995D3}"/>
                  </a:ext>
                </a:extLst>
              </p:cNvPr>
              <p:cNvSpPr>
                <a:spLocks noGrp="1" noRot="1" noChangeAspect="1" noMove="1" noResize="1" noEditPoints="1" noAdjustHandles="1" noChangeArrowheads="1" noChangeShapeType="1" noTextEdit="1"/>
              </p:cNvSpPr>
              <p:nvPr>
                <p:ph idx="1"/>
              </p:nvPr>
            </p:nvSpPr>
            <p:spPr>
              <a:blipFill>
                <a:blip r:embed="rId2"/>
                <a:stretch>
                  <a:fillRect l="-1043" t="-266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56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0AE10-B130-4EF6-A10B-7AD97B64E044}"/>
              </a:ext>
            </a:extLst>
          </p:cNvPr>
          <p:cNvSpPr>
            <a:spLocks noGrp="1"/>
          </p:cNvSpPr>
          <p:nvPr>
            <p:ph type="title"/>
          </p:nvPr>
        </p:nvSpPr>
        <p:spPr/>
        <p:txBody>
          <a:bodyPr/>
          <a:lstStyle/>
          <a:p>
            <a:r>
              <a:rPr lang="zh-CN" altLang="en-US" dirty="0"/>
              <a:t>记忆化搜索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1DF710-5628-4C52-9E32-1006E7DE5C2F}"/>
                  </a:ext>
                </a:extLst>
              </p:cNvPr>
              <p:cNvSpPr>
                <a:spLocks noGrp="1"/>
              </p:cNvSpPr>
              <p:nvPr>
                <p:ph idx="1"/>
              </p:nvPr>
            </p:nvSpPr>
            <p:spPr/>
            <p:txBody>
              <a:bodyPr/>
              <a:lstStyle/>
              <a:p>
                <a:r>
                  <a:rPr lang="zh-CN" altLang="en-US" dirty="0"/>
                  <a:t>记忆化搜索 </a:t>
                </a:r>
                <a14:m>
                  <m:oMath xmlns:m="http://schemas.openxmlformats.org/officeDocument/2006/math">
                    <m:r>
                      <a:rPr lang="en-US" altLang="zh-CN" b="0" i="1" smtClean="0">
                        <a:latin typeface="Cambria Math" panose="02040503050406030204" pitchFamily="18" charset="0"/>
                      </a:rPr>
                      <m:t>=</m:t>
                    </m:r>
                  </m:oMath>
                </a14:m>
                <a:r>
                  <a:rPr lang="zh-CN" altLang="en-US" dirty="0"/>
                  <a:t> </a:t>
                </a:r>
                <a:r>
                  <a:rPr lang="en-US" altLang="zh-CN" dirty="0"/>
                  <a:t>DP</a:t>
                </a:r>
                <a:r>
                  <a:rPr lang="zh-CN" altLang="en-US" dirty="0"/>
                  <a:t>，本质是完全相同的</a:t>
                </a:r>
                <a:endParaRPr lang="en-US" altLang="zh-CN" dirty="0"/>
              </a:p>
              <a:p>
                <a:r>
                  <a:rPr lang="zh-CN" altLang="en-US" dirty="0"/>
                  <a:t>记忆化搜索的优势：</a:t>
                </a:r>
                <a:endParaRPr lang="en-US" altLang="zh-CN" dirty="0"/>
              </a:p>
              <a:p>
                <a:pPr lvl="1"/>
                <a:r>
                  <a:rPr lang="zh-CN" altLang="en-US" dirty="0"/>
                  <a:t>代码复杂度低，容易理解和调试</a:t>
                </a:r>
                <a:endParaRPr lang="en-US" altLang="zh-CN" dirty="0"/>
              </a:p>
              <a:p>
                <a:pPr lvl="1"/>
                <a:r>
                  <a:rPr lang="zh-CN" altLang="en-US" dirty="0"/>
                  <a:t>可以方便地避开</a:t>
                </a:r>
                <a:r>
                  <a:rPr lang="zh-CN" altLang="en-US" u="sng" dirty="0"/>
                  <a:t>无用状态</a:t>
                </a:r>
                <a:r>
                  <a:rPr lang="zh-CN" altLang="en-US" dirty="0"/>
                  <a:t>，降低复杂度或常数</a:t>
                </a:r>
                <a:endParaRPr lang="en-US" altLang="zh-CN" dirty="0"/>
              </a:p>
              <a:p>
                <a:r>
                  <a:rPr lang="zh-CN" altLang="en-US" dirty="0"/>
                  <a:t>记忆化搜索的劣势：</a:t>
                </a:r>
                <a:endParaRPr lang="en-US" altLang="zh-CN" dirty="0"/>
              </a:p>
              <a:p>
                <a:pPr lvl="1"/>
                <a:r>
                  <a:rPr lang="zh-CN" altLang="en-US" dirty="0"/>
                  <a:t>转移方式凌乱，不方便优化</a:t>
                </a:r>
                <a:endParaRPr lang="en-US" altLang="zh-CN" dirty="0"/>
              </a:p>
              <a:p>
                <a:pPr lvl="1"/>
                <a:r>
                  <a:rPr lang="zh-CN" altLang="en-US" dirty="0"/>
                  <a:t>空间占用大，且难以使用滚动数组等技巧</a:t>
                </a:r>
                <a:endParaRPr lang="en-US" altLang="zh-CN" dirty="0"/>
              </a:p>
              <a:p>
                <a:pPr lvl="1"/>
                <a:r>
                  <a:rPr lang="zh-CN" altLang="en-US" dirty="0"/>
                  <a:t>递归实现，常数巨大</a:t>
                </a:r>
                <a:endParaRPr lang="en-US" altLang="zh-CN" dirty="0"/>
              </a:p>
              <a:p>
                <a:r>
                  <a:rPr lang="zh-CN" altLang="en-US" dirty="0"/>
                  <a:t>一般来说，记忆化搜索能做到的，</a:t>
                </a:r>
                <a:r>
                  <a:rPr lang="en-US" altLang="zh-CN" dirty="0"/>
                  <a:t>DP </a:t>
                </a:r>
                <a:r>
                  <a:rPr lang="zh-CN" altLang="en-US" dirty="0"/>
                  <a:t>都能做到</a:t>
                </a:r>
                <a:endParaRPr lang="en-US" altLang="zh-CN" dirty="0"/>
              </a:p>
            </p:txBody>
          </p:sp>
        </mc:Choice>
        <mc:Fallback xmlns="">
          <p:sp>
            <p:nvSpPr>
              <p:cNvPr id="3" name="内容占位符 2">
                <a:extLst>
                  <a:ext uri="{FF2B5EF4-FFF2-40B4-BE49-F238E27FC236}">
                    <a16:creationId xmlns:a16="http://schemas.microsoft.com/office/drawing/2014/main" id="{B31DF710-5628-4C52-9E32-1006E7DE5C2F}"/>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7699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A6A9A-7987-428B-BEAF-EB440D876C4B}"/>
              </a:ext>
            </a:extLst>
          </p:cNvPr>
          <p:cNvSpPr>
            <a:spLocks noGrp="1"/>
          </p:cNvSpPr>
          <p:nvPr>
            <p:ph type="title"/>
          </p:nvPr>
        </p:nvSpPr>
        <p:spPr/>
        <p:txBody>
          <a:bodyPr/>
          <a:lstStyle/>
          <a:p>
            <a:r>
              <a:rPr lang="en-US" altLang="zh-CN" dirty="0">
                <a:hlinkClick r:id="rId2"/>
              </a:rPr>
              <a:t>luogu1880</a:t>
            </a:r>
            <a:r>
              <a:rPr lang="en-US" altLang="zh-CN" dirty="0"/>
              <a:t> [NOI1995] </a:t>
            </a:r>
            <a:r>
              <a:rPr lang="zh-CN" altLang="en-US" dirty="0"/>
              <a:t>石子合并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31D3CF-9101-4F4B-BA4A-E831110DD642}"/>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堆石子摆成一个环，第 </a:t>
                </a:r>
                <a14:m>
                  <m:oMath xmlns:m="http://schemas.openxmlformats.org/officeDocument/2006/math">
                    <m:r>
                      <a:rPr lang="en-US" altLang="zh-CN" b="0" i="1" smtClean="0">
                        <a:latin typeface="Cambria Math" panose="02040503050406030204" pitchFamily="18" charset="0"/>
                      </a:rPr>
                      <m:t>𝑖</m:t>
                    </m:r>
                  </m:oMath>
                </a14:m>
                <a:r>
                  <a:rPr lang="zh-CN" altLang="en-US" dirty="0"/>
                  <a:t> 堆石子数为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，每次选相邻的两堆合并起来，得分为新的一堆的石子数</a:t>
                </a:r>
                <a:endParaRPr lang="en-US" altLang="zh-CN" dirty="0"/>
              </a:p>
              <a:p>
                <a:r>
                  <a:rPr lang="zh-CN" altLang="en-US" dirty="0"/>
                  <a:t>求将所有石子合并成一堆的最小和最大得分</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m:t>
                    </m:r>
                  </m:oMath>
                </a14:m>
                <a:endParaRPr lang="zh-CN" altLang="en-US" dirty="0"/>
              </a:p>
            </p:txBody>
          </p:sp>
        </mc:Choice>
        <mc:Fallback xmlns="">
          <p:sp>
            <p:nvSpPr>
              <p:cNvPr id="3" name="内容占位符 2">
                <a:extLst>
                  <a:ext uri="{FF2B5EF4-FFF2-40B4-BE49-F238E27FC236}">
                    <a16:creationId xmlns:a16="http://schemas.microsoft.com/office/drawing/2014/main" id="{A731D3CF-9101-4F4B-BA4A-E831110DD642}"/>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03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09435-CF56-46E8-AACB-4AF01827C79F}"/>
              </a:ext>
            </a:extLst>
          </p:cNvPr>
          <p:cNvSpPr>
            <a:spLocks noGrp="1"/>
          </p:cNvSpPr>
          <p:nvPr>
            <p:ph type="title"/>
          </p:nvPr>
        </p:nvSpPr>
        <p:spPr/>
        <p:txBody>
          <a:bodyPr/>
          <a:lstStyle/>
          <a:p>
            <a:r>
              <a:rPr lang="en-US" altLang="zh-CN" dirty="0">
                <a:hlinkClick r:id="rId2"/>
              </a:rPr>
              <a:t>luogu1880</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C708D1-9B02-4B74-86B4-284E6EE4C2C4}"/>
                  </a:ext>
                </a:extLst>
              </p:cNvPr>
              <p:cNvSpPr>
                <a:spLocks noGrp="1"/>
              </p:cNvSpPr>
              <p:nvPr>
                <p:ph idx="1"/>
              </p:nvPr>
            </p:nvSpPr>
            <p:spPr/>
            <p:txBody>
              <a:bodyPr/>
              <a:lstStyle/>
              <a:p>
                <a:r>
                  <a:rPr lang="zh-CN" altLang="en-US" dirty="0"/>
                  <a:t>处理环的方法已经讲过了，将区间复制一遍贴在后面即可</a:t>
                </a:r>
                <a:endParaRPr lang="en-US" altLang="zh-CN" dirty="0"/>
              </a:p>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sub>
                    </m:sSub>
                  </m:oMath>
                </a14:m>
                <a:r>
                  <a:rPr lang="zh-CN" altLang="en-US" dirty="0"/>
                  <a:t> 表示将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 内的石子合并成一堆的最大得分</a:t>
                </a:r>
                <a:endParaRPr lang="en-US" altLang="zh-CN" dirty="0"/>
              </a:p>
              <a:p>
                <a:r>
                  <a:rPr lang="zh-CN" altLang="en-US" dirty="0"/>
                  <a:t>显然</a:t>
                </a:r>
                <a14:m>
                  <m:oMath xmlns:m="http://schemas.openxmlformats.org/officeDocument/2006/math">
                    <m:r>
                      <a:rPr lang="en-US" altLang="zh-CN" b="0" i="0"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endParaRPr lang="en-US" altLang="zh-CN" b="0" dirty="0"/>
              </a:p>
              <a:p>
                <a:r>
                  <a:rPr lang="zh-CN" altLang="en-US" dirty="0"/>
                  <a:t>对于长度大于 </a:t>
                </a:r>
                <a14:m>
                  <m:oMath xmlns:m="http://schemas.openxmlformats.org/officeDocument/2006/math">
                    <m:r>
                      <a:rPr lang="en-US" altLang="zh-CN" b="0" i="1" smtClean="0">
                        <a:latin typeface="Cambria Math" panose="02040503050406030204" pitchFamily="18" charset="0"/>
                      </a:rPr>
                      <m:t>1</m:t>
                    </m:r>
                  </m:oMath>
                </a14:m>
                <a:r>
                  <a:rPr lang="zh-CN" altLang="en-US" dirty="0"/>
                  <a:t> 的区间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e>
                    </m:d>
                  </m:oMath>
                </a14:m>
                <a:r>
                  <a:rPr lang="zh-CN" altLang="en-US" dirty="0"/>
                  <a:t>，有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𝑟</m:t>
                            </m:r>
                          </m:lim>
                        </m:limLow>
                      </m:fName>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e>
                    </m:func>
                  </m:oMath>
                </a14:m>
                <a:r>
                  <a:rPr lang="zh-CN" altLang="en-US" dirty="0"/>
                  <a:t>，其中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sub>
                    </m:sSub>
                  </m:oMath>
                </a14:m>
                <a:r>
                  <a:rPr lang="zh-CN" altLang="en-US" dirty="0"/>
                  <a:t> 表示区间内所有石子总数</a:t>
                </a:r>
                <a:endParaRPr lang="en-US" altLang="zh-CN" dirty="0"/>
              </a:p>
              <a:p>
                <a:r>
                  <a:rPr lang="zh-CN" altLang="en-US" dirty="0"/>
                  <a:t>最小值同理即可</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，实际上有方法可以优化到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 甚至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F9C708D1-9B02-4B74-86B4-284E6EE4C2C4}"/>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2504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AFD3F-6664-4465-BA53-D15775596B0E}"/>
              </a:ext>
            </a:extLst>
          </p:cNvPr>
          <p:cNvSpPr>
            <a:spLocks noGrp="1"/>
          </p:cNvSpPr>
          <p:nvPr>
            <p:ph type="title"/>
          </p:nvPr>
        </p:nvSpPr>
        <p:spPr/>
        <p:txBody>
          <a:bodyPr/>
          <a:lstStyle/>
          <a:p>
            <a:r>
              <a:rPr lang="en-US" altLang="zh-CN" dirty="0">
                <a:hlinkClick r:id="rId2"/>
              </a:rPr>
              <a:t>luogu1220</a:t>
            </a:r>
            <a:r>
              <a:rPr lang="en-US" altLang="zh-CN" dirty="0"/>
              <a:t> </a:t>
            </a:r>
            <a:r>
              <a:rPr lang="zh-CN" altLang="en-US" dirty="0"/>
              <a:t>关路灯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58AEDA-FC65-4145-9BEC-EAE76A843E33}"/>
                  </a:ext>
                </a:extLst>
              </p:cNvPr>
              <p:cNvSpPr>
                <a:spLocks noGrp="1"/>
              </p:cNvSpPr>
              <p:nvPr>
                <p:ph idx="1"/>
              </p:nvPr>
            </p:nvSpPr>
            <p:spPr/>
            <p:txBody>
              <a:bodyPr/>
              <a:lstStyle/>
              <a:p>
                <a:r>
                  <a:rPr lang="zh-CN" altLang="en-US" dirty="0"/>
                  <a:t>一条直线上有 </a:t>
                </a:r>
                <a14:m>
                  <m:oMath xmlns:m="http://schemas.openxmlformats.org/officeDocument/2006/math">
                    <m:r>
                      <a:rPr lang="en-US" altLang="zh-CN" b="0" i="1" smtClean="0">
                        <a:latin typeface="Cambria Math" panose="02040503050406030204" pitchFamily="18" charset="0"/>
                      </a:rPr>
                      <m:t>𝑛</m:t>
                    </m:r>
                  </m:oMath>
                </a14:m>
                <a:r>
                  <a:rPr lang="zh-CN" altLang="en-US" dirty="0"/>
                  <a:t> 盏路灯，第 </a:t>
                </a:r>
                <a14:m>
                  <m:oMath xmlns:m="http://schemas.openxmlformats.org/officeDocument/2006/math">
                    <m:r>
                      <a:rPr lang="en-US" altLang="zh-CN" b="0" i="1" smtClean="0">
                        <a:latin typeface="Cambria Math" panose="02040503050406030204" pitchFamily="18" charset="0"/>
                      </a:rPr>
                      <m:t>𝑖</m:t>
                    </m:r>
                  </m:oMath>
                </a14:m>
                <a:r>
                  <a:rPr lang="zh-CN" altLang="en-US" dirty="0"/>
                  <a:t> 盏路灯的位置是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功率</m:t>
                    </m:r>
                  </m:oMath>
                </a14:m>
                <a:r>
                  <a:rPr lang="zh-CN" altLang="en-US" dirty="0"/>
                  <a:t>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dirty="0"/>
              </a:p>
              <a:p>
                <a:r>
                  <a:rPr lang="zh-CN" altLang="en-US" dirty="0"/>
                  <a:t>你位于第 </a:t>
                </a:r>
                <a14:m>
                  <m:oMath xmlns:m="http://schemas.openxmlformats.org/officeDocument/2006/math">
                    <m:r>
                      <a:rPr lang="en-US" altLang="zh-CN" b="0" i="1" smtClean="0">
                        <a:latin typeface="Cambria Math" panose="02040503050406030204" pitchFamily="18" charset="0"/>
                      </a:rPr>
                      <m:t>𝑐</m:t>
                    </m:r>
                  </m:oMath>
                </a14:m>
                <a:r>
                  <a:rPr lang="zh-CN" altLang="en-US" dirty="0"/>
                  <a:t> 盏路灯处，每秒钟能移动一个单位的距离，你希望关掉所有路灯，并使得在这个过程中消耗的总能量最少（关灯不需要时间）</a:t>
                </a:r>
                <a:endParaRPr lang="en-US" altLang="zh-CN" dirty="0"/>
              </a:p>
              <a:p>
                <a:r>
                  <a:rPr lang="zh-CN" altLang="en-US" dirty="0"/>
                  <a:t>求花费的最少能量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m:t>
                    </m:r>
                  </m:oMath>
                </a14:m>
                <a:endParaRPr lang="zh-CN" altLang="en-US" dirty="0"/>
              </a:p>
            </p:txBody>
          </p:sp>
        </mc:Choice>
        <mc:Fallback xmlns="">
          <p:sp>
            <p:nvSpPr>
              <p:cNvPr id="3" name="内容占位符 2">
                <a:extLst>
                  <a:ext uri="{FF2B5EF4-FFF2-40B4-BE49-F238E27FC236}">
                    <a16:creationId xmlns:a16="http://schemas.microsoft.com/office/drawing/2014/main" id="{4558AEDA-FC65-4145-9BEC-EAE76A843E33}"/>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0566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DE1ED-4DD2-4E49-B77E-806FFFD7B22E}"/>
              </a:ext>
            </a:extLst>
          </p:cNvPr>
          <p:cNvSpPr>
            <a:spLocks noGrp="1"/>
          </p:cNvSpPr>
          <p:nvPr>
            <p:ph type="title"/>
          </p:nvPr>
        </p:nvSpPr>
        <p:spPr/>
        <p:txBody>
          <a:bodyPr/>
          <a:lstStyle/>
          <a:p>
            <a:r>
              <a:rPr lang="en-US" altLang="zh-CN" dirty="0">
                <a:hlinkClick r:id="rId2"/>
              </a:rPr>
              <a:t>luogu1220</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372289-2733-4582-984B-C6B32D179B32}"/>
                  </a:ext>
                </a:extLst>
              </p:cNvPr>
              <p:cNvSpPr>
                <a:spLocks noGrp="1"/>
              </p:cNvSpPr>
              <p:nvPr>
                <p:ph idx="1"/>
              </p:nvPr>
            </p:nvSpPr>
            <p:spPr/>
            <p:txBody>
              <a:bodyPr/>
              <a:lstStyle/>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 0/1</m:t>
                        </m:r>
                      </m:sub>
                    </m:sSub>
                  </m:oMath>
                </a14:m>
                <a:r>
                  <a:rPr lang="zh-CN" altLang="en-US" dirty="0"/>
                  <a:t>表示当前关了区间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的所有灯，且人在第 </a:t>
                </a:r>
                <a14:m>
                  <m:oMath xmlns:m="http://schemas.openxmlformats.org/officeDocument/2006/math">
                    <m:r>
                      <a:rPr lang="en-US" altLang="zh-CN" b="0" i="1" smtClean="0">
                        <a:latin typeface="Cambria Math" panose="02040503050406030204" pitchFamily="18" charset="0"/>
                      </a:rPr>
                      <m:t>𝑙</m:t>
                    </m:r>
                  </m:oMath>
                </a14:m>
                <a:r>
                  <a:rPr lang="zh-CN" altLang="en-US" dirty="0"/>
                  <a:t> </a:t>
                </a:r>
                <a:r>
                  <a:rPr lang="en-US" altLang="zh-CN" dirty="0"/>
                  <a:t>/ </a:t>
                </a:r>
                <a:r>
                  <a:rPr lang="zh-CN" altLang="en-US" dirty="0"/>
                  <a:t>第 </a:t>
                </a:r>
                <a14:m>
                  <m:oMath xmlns:m="http://schemas.openxmlformats.org/officeDocument/2006/math">
                    <m:r>
                      <a:rPr lang="en-US" altLang="zh-CN" b="0" i="1" smtClean="0">
                        <a:latin typeface="Cambria Math" panose="02040503050406030204" pitchFamily="18" charset="0"/>
                      </a:rPr>
                      <m:t>𝑟</m:t>
                    </m:r>
                  </m:oMath>
                </a14:m>
                <a:r>
                  <a:rPr lang="zh-CN" altLang="en-US" dirty="0"/>
                  <a:t> 盏灯处的最小消耗（注意这里的消耗是所有灯的消耗） </a:t>
                </a:r>
                <a:endParaRPr lang="en-US" altLang="zh-CN" dirty="0"/>
              </a:p>
              <a:p>
                <a:r>
                  <a:rPr lang="zh-CN" altLang="en-US" dirty="0"/>
                  <a:t>转移枚举上一次是在区间左侧还是右侧即可：</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min</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dis</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 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dis</m:t>
                        </m:r>
                      </m:e>
                      <m:sub>
                        <m:r>
                          <a:rPr lang="en-US" altLang="zh-CN" i="1">
                            <a:latin typeface="Cambria Math" panose="02040503050406030204" pitchFamily="18" charset="0"/>
                          </a:rPr>
                          <m:t>𝑙</m:t>
                        </m:r>
                        <m:r>
                          <a:rPr lang="en-US" altLang="zh-CN" i="1">
                            <a:latin typeface="Cambria Math" panose="02040503050406030204" pitchFamily="18" charset="0"/>
                          </a:rPr>
                          <m:t>, </m:t>
                        </m:r>
                        <m:r>
                          <a:rPr lang="en-US" altLang="zh-CN" b="0" i="1" smtClean="0">
                            <a:latin typeface="Cambria Math" panose="02040503050406030204" pitchFamily="18" charset="0"/>
                          </a:rPr>
                          <m:t>𝑟</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其中</m:t>
                    </m:r>
                  </m:oMath>
                </a14:m>
                <a:r>
                  <a:rPr lang="zh-CN" altLang="en-US" dirty="0"/>
                  <a:t> </a:t>
                </a:r>
                <a14:m>
                  <m:oMath xmlns:m="http://schemas.openxmlformats.org/officeDocument/2006/math">
                    <m:r>
                      <a:rPr lang="en-US" altLang="zh-CN" b="0" i="1" dirty="0" smtClean="0">
                        <a:latin typeface="Cambria Math" panose="02040503050406030204" pitchFamily="18" charset="0"/>
                      </a:rPr>
                      <m:t>𝑤</m:t>
                    </m:r>
                  </m:oMath>
                </a14:m>
                <a:r>
                  <a:rPr lang="zh-CN" altLang="en-US" dirty="0"/>
                  <a:t> 代表去掉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的灯，剩下灯的总功率</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zh-CN" altLang="en-US" strike="sngStrike" dirty="0"/>
                  <a:t>这个题因为太早了所以数据出很小，放现在肯定是 </a:t>
                </a:r>
                <a14:m>
                  <m:oMath xmlns:m="http://schemas.openxmlformats.org/officeDocument/2006/math">
                    <m:r>
                      <a:rPr lang="en-US" altLang="zh-CN" b="0" i="1" strike="sngStrike" smtClean="0">
                        <a:latin typeface="Cambria Math" panose="02040503050406030204" pitchFamily="18" charset="0"/>
                      </a:rPr>
                      <m:t>5000</m:t>
                    </m:r>
                  </m:oMath>
                </a14:m>
                <a:endParaRPr lang="zh-CN" altLang="en-US" strike="sngStrike" dirty="0"/>
              </a:p>
            </p:txBody>
          </p:sp>
        </mc:Choice>
        <mc:Fallback xmlns="">
          <p:sp>
            <p:nvSpPr>
              <p:cNvPr id="3" name="内容占位符 2">
                <a:extLst>
                  <a:ext uri="{FF2B5EF4-FFF2-40B4-BE49-F238E27FC236}">
                    <a16:creationId xmlns:a16="http://schemas.microsoft.com/office/drawing/2014/main" id="{FE372289-2733-4582-984B-C6B32D179B32}"/>
                  </a:ext>
                </a:extLst>
              </p:cNvPr>
              <p:cNvSpPr>
                <a:spLocks noGrp="1" noRot="1" noChangeAspect="1" noMove="1" noResize="1" noEditPoints="1" noAdjustHandles="1" noChangeArrowheads="1" noChangeShapeType="1" noTextEdit="1"/>
              </p:cNvSpPr>
              <p:nvPr>
                <p:ph idx="1"/>
              </p:nvPr>
            </p:nvSpPr>
            <p:spPr>
              <a:blipFill>
                <a:blip r:embed="rId3"/>
                <a:stretch>
                  <a:fillRect l="-1043" t="-224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2997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EF42D-1B7F-45B8-8E33-608968ABA855}"/>
              </a:ext>
            </a:extLst>
          </p:cNvPr>
          <p:cNvSpPr>
            <a:spLocks noGrp="1"/>
          </p:cNvSpPr>
          <p:nvPr>
            <p:ph type="title"/>
          </p:nvPr>
        </p:nvSpPr>
        <p:spPr/>
        <p:txBody>
          <a:bodyPr/>
          <a:lstStyle/>
          <a:p>
            <a:r>
              <a:rPr lang="zh-CN" altLang="en-US" dirty="0"/>
              <a:t>树形 </a:t>
            </a:r>
            <a:r>
              <a:rPr lang="en-US" altLang="zh-CN" dirty="0"/>
              <a:t>DP</a:t>
            </a:r>
            <a:endParaRPr lang="zh-CN" altLang="en-US" dirty="0"/>
          </a:p>
        </p:txBody>
      </p:sp>
      <p:sp>
        <p:nvSpPr>
          <p:cNvPr id="3" name="内容占位符 2">
            <a:extLst>
              <a:ext uri="{FF2B5EF4-FFF2-40B4-BE49-F238E27FC236}">
                <a16:creationId xmlns:a16="http://schemas.microsoft.com/office/drawing/2014/main" id="{8193ACB6-9DF8-4CA6-BDB1-79ABCE148BA0}"/>
              </a:ext>
            </a:extLst>
          </p:cNvPr>
          <p:cNvSpPr>
            <a:spLocks noGrp="1"/>
          </p:cNvSpPr>
          <p:nvPr>
            <p:ph idx="1"/>
          </p:nvPr>
        </p:nvSpPr>
        <p:spPr/>
        <p:txBody>
          <a:bodyPr/>
          <a:lstStyle/>
          <a:p>
            <a:r>
              <a:rPr lang="zh-CN" altLang="en-US" dirty="0"/>
              <a:t>树自带了递归结构，因此一般会按照子树去定义状态</a:t>
            </a:r>
            <a:endParaRPr lang="en-US" altLang="zh-CN" dirty="0"/>
          </a:p>
          <a:p>
            <a:r>
              <a:rPr lang="zh-CN" altLang="en-US" dirty="0"/>
              <a:t>转移一般分为两部分：对不同子树的合并和加入根节点</a:t>
            </a:r>
          </a:p>
        </p:txBody>
      </p:sp>
    </p:spTree>
    <p:extLst>
      <p:ext uri="{BB962C8B-B14F-4D97-AF65-F5344CB8AC3E}">
        <p14:creationId xmlns:p14="http://schemas.microsoft.com/office/powerpoint/2010/main" val="1065356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0C650-46E1-4887-A337-06036C7BCD41}"/>
              </a:ext>
            </a:extLst>
          </p:cNvPr>
          <p:cNvSpPr>
            <a:spLocks noGrp="1"/>
          </p:cNvSpPr>
          <p:nvPr>
            <p:ph type="title"/>
          </p:nvPr>
        </p:nvSpPr>
        <p:spPr/>
        <p:txBody>
          <a:bodyPr/>
          <a:lstStyle/>
          <a:p>
            <a:r>
              <a:rPr lang="en-US" altLang="zh-CN" dirty="0">
                <a:hlinkClick r:id="rId2"/>
              </a:rPr>
              <a:t>luogu1352</a:t>
            </a:r>
            <a:r>
              <a:rPr lang="en-US" altLang="zh-CN" dirty="0"/>
              <a:t> </a:t>
            </a:r>
            <a:r>
              <a:rPr lang="zh-CN" altLang="en-US" dirty="0"/>
              <a:t>没有上司的舞会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E922475-6237-4C86-9CEC-DCCD6BA4920A}"/>
                  </a:ext>
                </a:extLst>
              </p:cNvPr>
              <p:cNvSpPr>
                <a:spLocks noGrp="1"/>
              </p:cNvSpPr>
              <p:nvPr>
                <p:ph idx="1"/>
              </p:nvPr>
            </p:nvSpPr>
            <p:spPr/>
            <p:txBody>
              <a:bodyPr/>
              <a:lstStyle/>
              <a:p>
                <a:r>
                  <a:rPr lang="zh-CN" altLang="en-US" dirty="0"/>
                  <a:t>一棵 </a:t>
                </a:r>
                <a14:m>
                  <m:oMath xmlns:m="http://schemas.openxmlformats.org/officeDocument/2006/math">
                    <m:r>
                      <a:rPr lang="en-US" altLang="zh-CN" b="0" i="1" smtClean="0">
                        <a:latin typeface="Cambria Math" panose="02040503050406030204" pitchFamily="18" charset="0"/>
                      </a:rPr>
                      <m:t>𝑛</m:t>
                    </m:r>
                  </m:oMath>
                </a14:m>
                <a:r>
                  <a:rPr lang="zh-CN" altLang="en-US" dirty="0"/>
                  <a:t> 个节点的树，每个节点有一个快乐值</a:t>
                </a:r>
                <a:endParaRPr lang="en-US" altLang="zh-CN" dirty="0"/>
              </a:p>
              <a:p>
                <a:r>
                  <a:rPr lang="zh-CN" altLang="en-US" dirty="0"/>
                  <a:t>选择一些点，使得任意两个被选的节点之间没有直接连边</a:t>
                </a:r>
                <a:endParaRPr lang="en-US" altLang="zh-CN" dirty="0"/>
              </a:p>
              <a:p>
                <a:r>
                  <a:rPr lang="zh-CN" altLang="en-US" dirty="0"/>
                  <a:t>求最大的总快乐值</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≤6×</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3</m:t>
                        </m:r>
                      </m:sup>
                    </m:sSup>
                  </m:oMath>
                </a14:m>
                <a:endParaRPr lang="zh-CN" altLang="en-US" dirty="0"/>
              </a:p>
            </p:txBody>
          </p:sp>
        </mc:Choice>
        <mc:Fallback xmlns="">
          <p:sp>
            <p:nvSpPr>
              <p:cNvPr id="3" name="内容占位符 2">
                <a:extLst>
                  <a:ext uri="{FF2B5EF4-FFF2-40B4-BE49-F238E27FC236}">
                    <a16:creationId xmlns:a16="http://schemas.microsoft.com/office/drawing/2014/main" id="{AE922475-6237-4C86-9CEC-DCCD6BA4920A}"/>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1238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55B1-59C9-4AD1-8556-3CC5936E72B6}"/>
              </a:ext>
            </a:extLst>
          </p:cNvPr>
          <p:cNvSpPr>
            <a:spLocks noGrp="1"/>
          </p:cNvSpPr>
          <p:nvPr>
            <p:ph type="title"/>
          </p:nvPr>
        </p:nvSpPr>
        <p:spPr/>
        <p:txBody>
          <a:bodyPr/>
          <a:lstStyle/>
          <a:p>
            <a:r>
              <a:rPr lang="en-US" altLang="zh-CN" dirty="0">
                <a:hlinkClick r:id="rId2"/>
              </a:rPr>
              <a:t>luogu1352</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88E568-A8E9-44EA-86FE-809E69EB062C}"/>
                  </a:ext>
                </a:extLst>
              </p:cNvPr>
              <p:cNvSpPr>
                <a:spLocks noGrp="1"/>
              </p:cNvSpPr>
              <p:nvPr>
                <p:ph idx="1"/>
              </p:nvPr>
            </p:nvSpPr>
            <p:spPr/>
            <p:txBody>
              <a:bodyPr/>
              <a:lstStyle/>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0/1</m:t>
                        </m:r>
                      </m:sub>
                    </m:sSub>
                  </m:oMath>
                </a14:m>
                <a:r>
                  <a:rPr lang="zh-CN" altLang="en-US" dirty="0"/>
                  <a:t> 表示以 </a:t>
                </a:r>
                <a14:m>
                  <m:oMath xmlns:m="http://schemas.openxmlformats.org/officeDocument/2006/math">
                    <m:r>
                      <a:rPr lang="en-US" altLang="zh-CN" b="0" i="1" smtClean="0">
                        <a:latin typeface="Cambria Math" panose="02040503050406030204" pitchFamily="18" charset="0"/>
                      </a:rPr>
                      <m:t>𝑖</m:t>
                    </m:r>
                  </m:oMath>
                </a14:m>
                <a:r>
                  <a:rPr lang="zh-CN" altLang="en-US" dirty="0"/>
                  <a:t> 为根的子树中，没选 </a:t>
                </a:r>
                <a14:m>
                  <m:oMath xmlns:m="http://schemas.openxmlformats.org/officeDocument/2006/math">
                    <m:r>
                      <a:rPr lang="en-US" altLang="zh-CN" b="0" i="1" smtClean="0">
                        <a:latin typeface="Cambria Math" panose="02040503050406030204" pitchFamily="18" charset="0"/>
                      </a:rPr>
                      <m:t>𝑖</m:t>
                    </m:r>
                  </m:oMath>
                </a14:m>
                <a:r>
                  <a:rPr lang="zh-CN" altLang="en-US" dirty="0"/>
                  <a:t> </a:t>
                </a:r>
                <a:r>
                  <a:rPr lang="en-US" altLang="zh-CN" dirty="0"/>
                  <a:t>/ </a:t>
                </a:r>
                <a:r>
                  <a:rPr lang="zh-CN" altLang="en-US" dirty="0"/>
                  <a:t>选了 </a:t>
                </a:r>
                <a14:m>
                  <m:oMath xmlns:m="http://schemas.openxmlformats.org/officeDocument/2006/math">
                    <m:r>
                      <a:rPr lang="en-US" altLang="zh-CN" b="0" i="1" smtClean="0">
                        <a:latin typeface="Cambria Math" panose="02040503050406030204" pitchFamily="18" charset="0"/>
                      </a:rPr>
                      <m:t>𝑖</m:t>
                    </m:r>
                  </m:oMath>
                </a14:m>
                <a:r>
                  <a:rPr lang="zh-CN" altLang="en-US" dirty="0"/>
                  <a:t> 的最大总快乐值</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son</m:t>
                            </m:r>
                          </m:e>
                          <m:sub>
                            <m:r>
                              <a:rPr lang="en-US" altLang="zh-CN" b="0" i="1" smtClean="0">
                                <a:latin typeface="Cambria Math" panose="02040503050406030204" pitchFamily="18" charset="0"/>
                                <a:ea typeface="Cambria Math" panose="02040503050406030204" pitchFamily="18" charset="0"/>
                              </a:rPr>
                              <m:t>𝑖</m:t>
                            </m:r>
                          </m:sub>
                        </m:sSub>
                      </m:sub>
                      <m:sup/>
                      <m:e>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 1</m:t>
                            </m:r>
                          </m:sub>
                        </m:sSub>
                        <m:r>
                          <a:rPr lang="en-US" altLang="zh-CN" b="0" i="1" smtClean="0">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son</m:t>
                            </m:r>
                          </m:e>
                          <m:sub>
                            <m:r>
                              <a:rPr lang="en-US" altLang="zh-CN" i="1">
                                <a:latin typeface="Cambria Math" panose="02040503050406030204" pitchFamily="18" charset="0"/>
                                <a:ea typeface="Cambria Math" panose="02040503050406030204" pitchFamily="18" charset="0"/>
                              </a:rPr>
                              <m:t>𝑖</m:t>
                            </m:r>
                          </m:sub>
                        </m:sSub>
                      </m:sub>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 0</m:t>
                            </m:r>
                          </m:sub>
                        </m:sSub>
                      </m:e>
                    </m:nary>
                  </m:oMath>
                </a14:m>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CA88E568-A8E9-44EA-86FE-809E69EB062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8028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5F80-8EEA-459D-9FBB-9509A6770F04}"/>
              </a:ext>
            </a:extLst>
          </p:cNvPr>
          <p:cNvSpPr>
            <a:spLocks noGrp="1"/>
          </p:cNvSpPr>
          <p:nvPr>
            <p:ph type="title"/>
          </p:nvPr>
        </p:nvSpPr>
        <p:spPr/>
        <p:txBody>
          <a:bodyPr/>
          <a:lstStyle/>
          <a:p>
            <a:r>
              <a:rPr lang="en-US" altLang="zh-CN" dirty="0">
                <a:hlinkClick r:id="rId2"/>
              </a:rPr>
              <a:t>luogu2607</a:t>
            </a:r>
            <a:r>
              <a:rPr lang="en-US" altLang="zh-CN" dirty="0"/>
              <a:t> [ZJOI2008] </a:t>
            </a:r>
            <a:r>
              <a:rPr lang="zh-CN" altLang="en-US" dirty="0"/>
              <a:t>骑士</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C2A33E-F31E-4AC1-9DBC-423620F79EB5}"/>
                  </a:ext>
                </a:extLst>
              </p:cNvPr>
              <p:cNvSpPr>
                <a:spLocks noGrp="1"/>
              </p:cNvSpPr>
              <p:nvPr>
                <p:ph idx="1"/>
              </p:nvPr>
            </p:nvSpPr>
            <p:spPr/>
            <p:txBody>
              <a:bodyPr/>
              <a:lstStyle/>
              <a:p>
                <a:r>
                  <a:rPr lang="zh-CN" altLang="en-US" dirty="0"/>
                  <a:t>与上一题类似，但将一棵树替换成了一个基环树（在树上加一条额外的边，这样恰好有一个环）森林</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endParaRPr lang="zh-CN" altLang="en-US" dirty="0"/>
              </a:p>
            </p:txBody>
          </p:sp>
        </mc:Choice>
        <mc:Fallback xmlns="">
          <p:sp>
            <p:nvSpPr>
              <p:cNvPr id="3" name="内容占位符 2">
                <a:extLst>
                  <a:ext uri="{FF2B5EF4-FFF2-40B4-BE49-F238E27FC236}">
                    <a16:creationId xmlns:a16="http://schemas.microsoft.com/office/drawing/2014/main" id="{0DC2A33E-F31E-4AC1-9DBC-423620F79EB5}"/>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2966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6AFE1-51B6-46E3-AF68-D53664088ADA}"/>
              </a:ext>
            </a:extLst>
          </p:cNvPr>
          <p:cNvSpPr>
            <a:spLocks noGrp="1"/>
          </p:cNvSpPr>
          <p:nvPr>
            <p:ph type="title"/>
          </p:nvPr>
        </p:nvSpPr>
        <p:spPr/>
        <p:txBody>
          <a:bodyPr/>
          <a:lstStyle/>
          <a:p>
            <a:r>
              <a:rPr lang="en-US" altLang="zh-CN" dirty="0">
                <a:hlinkClick r:id="rId2"/>
              </a:rPr>
              <a:t>luogu2607</a:t>
            </a:r>
            <a:r>
              <a:rPr lang="en-US" altLang="zh-CN" dirty="0"/>
              <a:t>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20C390-88C6-4A51-A119-4D3E68CE4173}"/>
                  </a:ext>
                </a:extLst>
              </p:cNvPr>
              <p:cNvSpPr>
                <a:spLocks noGrp="1"/>
              </p:cNvSpPr>
              <p:nvPr>
                <p:ph idx="1"/>
              </p:nvPr>
            </p:nvSpPr>
            <p:spPr/>
            <p:txBody>
              <a:bodyPr/>
              <a:lstStyle/>
              <a:p>
                <a:r>
                  <a:rPr lang="zh-CN" altLang="en-US" dirty="0"/>
                  <a:t>不同连通块是独立的，只考虑一个连通块如何做</a:t>
                </a:r>
                <a:endParaRPr lang="en-US" altLang="zh-CN" dirty="0"/>
              </a:p>
              <a:p>
                <a:r>
                  <a:rPr lang="zh-CN" altLang="en-US" dirty="0"/>
                  <a:t>断开环上的某条边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，就回到了上一个问题</a:t>
                </a:r>
                <a:endParaRPr lang="en-US" altLang="zh-CN" dirty="0"/>
              </a:p>
              <a:p>
                <a:r>
                  <a:rPr lang="zh-CN" altLang="en-US" dirty="0"/>
                  <a:t>如何处理这条边的影响？</a:t>
                </a:r>
                <a:endParaRPr lang="en-US" altLang="zh-CN" dirty="0"/>
              </a:p>
              <a:p>
                <a:r>
                  <a:rPr lang="zh-CN" altLang="en-US" dirty="0"/>
                  <a:t>这条边的意义其实是：</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oMath>
                </a14:m>
                <a:r>
                  <a:rPr lang="zh-CN" altLang="en-US" dirty="0"/>
                  <a:t> 最多选其中一个</a:t>
                </a:r>
                <a:endParaRPr lang="en-US" altLang="zh-CN" dirty="0"/>
              </a:p>
              <a:p>
                <a:r>
                  <a:rPr lang="zh-CN" altLang="en-US" dirty="0"/>
                  <a:t>因此，以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oMath>
                </a14:m>
                <a:r>
                  <a:rPr lang="zh-CN" altLang="en-US" dirty="0"/>
                  <a:t> 分别为根，做两次 </a:t>
                </a:r>
                <a:r>
                  <a:rPr lang="en-US" altLang="zh-CN" dirty="0"/>
                  <a:t>DP</a:t>
                </a:r>
                <a:r>
                  <a:rPr lang="zh-CN" altLang="en-US" dirty="0"/>
                  <a:t>，答案就是 </a:t>
                </a:r>
                <a14:m>
                  <m:oMath xmlns:m="http://schemas.openxmlformats.org/officeDocument/2006/math">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 </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 0</m:t>
                        </m:r>
                      </m:sub>
                    </m:sSub>
                    <m:r>
                      <a:rPr lang="en-US" altLang="zh-CN" b="0" i="1" smtClean="0">
                        <a:latin typeface="Cambria Math" panose="02040503050406030204" pitchFamily="18" charset="0"/>
                      </a:rPr>
                      <m:t> }</m:t>
                    </m:r>
                  </m:oMath>
                </a14:m>
                <a:endParaRPr lang="zh-CN" altLang="en-US" dirty="0"/>
              </a:p>
            </p:txBody>
          </p:sp>
        </mc:Choice>
        <mc:Fallback xmlns="">
          <p:sp>
            <p:nvSpPr>
              <p:cNvPr id="3" name="内容占位符 2">
                <a:extLst>
                  <a:ext uri="{FF2B5EF4-FFF2-40B4-BE49-F238E27FC236}">
                    <a16:creationId xmlns:a16="http://schemas.microsoft.com/office/drawing/2014/main" id="{5F20C390-88C6-4A51-A119-4D3E68CE4173}"/>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4124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A3920-11F0-4FF2-A18B-7BD248B687E0}"/>
              </a:ext>
            </a:extLst>
          </p:cNvPr>
          <p:cNvSpPr>
            <a:spLocks noGrp="1"/>
          </p:cNvSpPr>
          <p:nvPr>
            <p:ph type="title"/>
          </p:nvPr>
        </p:nvSpPr>
        <p:spPr/>
        <p:txBody>
          <a:bodyPr/>
          <a:lstStyle/>
          <a:p>
            <a:r>
              <a:rPr lang="zh-CN" altLang="en-US" dirty="0"/>
              <a:t>状压 </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6B77B3-1F7E-4E2D-83CB-E08400A8F6AD}"/>
                  </a:ext>
                </a:extLst>
              </p:cNvPr>
              <p:cNvSpPr>
                <a:spLocks noGrp="1"/>
              </p:cNvSpPr>
              <p:nvPr>
                <p:ph idx="1"/>
              </p:nvPr>
            </p:nvSpPr>
            <p:spPr/>
            <p:txBody>
              <a:bodyPr/>
              <a:lstStyle/>
              <a:p>
                <a:r>
                  <a:rPr lang="zh-CN" altLang="en-US" dirty="0"/>
                  <a:t>全称为状态压缩 </a:t>
                </a:r>
                <a:r>
                  <a:rPr lang="en-US" altLang="zh-CN" dirty="0"/>
                  <a:t>DP</a:t>
                </a:r>
                <a:r>
                  <a:rPr lang="zh-CN" altLang="en-US" dirty="0"/>
                  <a:t>，特点是数据规模较小，但是 </a:t>
                </a:r>
                <a:r>
                  <a:rPr lang="en-US" altLang="zh-CN" dirty="0"/>
                  <a:t>DP </a:t>
                </a:r>
                <a:r>
                  <a:rPr lang="zh-CN" altLang="en-US" dirty="0"/>
                  <a:t>时需要记录的信息很多</a:t>
                </a:r>
                <a:endParaRPr lang="en-US" altLang="zh-CN" dirty="0"/>
              </a:p>
              <a:p>
                <a:r>
                  <a:rPr lang="zh-CN" altLang="en-US" dirty="0"/>
                  <a:t>为了记录这些信息（一般是某些事物的 </a:t>
                </a:r>
                <a14:m>
                  <m:oMath xmlns:m="http://schemas.openxmlformats.org/officeDocument/2006/math">
                    <m:r>
                      <a:rPr lang="en-US" altLang="zh-CN" b="0" i="1" smtClean="0">
                        <a:latin typeface="Cambria Math" panose="02040503050406030204" pitchFamily="18" charset="0"/>
                      </a:rPr>
                      <m:t>0/1</m:t>
                    </m:r>
                  </m:oMath>
                </a14:m>
                <a:r>
                  <a:rPr lang="zh-CN" altLang="en-US" dirty="0"/>
                  <a:t> 状态），将它们用二进制或其他方式压缩成一个正整数，作为 </a:t>
                </a:r>
                <a:r>
                  <a:rPr lang="en-US" altLang="zh-CN" dirty="0"/>
                  <a:t>DP </a:t>
                </a:r>
                <a:r>
                  <a:rPr lang="zh-CN" altLang="en-US" dirty="0"/>
                  <a:t>的状态</a:t>
                </a:r>
                <a:endParaRPr lang="en-US" altLang="zh-CN" dirty="0"/>
              </a:p>
              <a:p>
                <a:r>
                  <a:rPr lang="zh-CN" altLang="en-US" dirty="0"/>
                  <a:t>复杂度一般是指数级别</a:t>
                </a:r>
                <a:endParaRPr lang="en-US" altLang="zh-CN" dirty="0"/>
              </a:p>
              <a:p>
                <a:r>
                  <a:rPr lang="zh-CN" altLang="en-US" dirty="0"/>
                  <a:t>位运算小技巧：</a:t>
                </a:r>
                <a:endParaRPr lang="en-US" altLang="zh-CN" dirty="0"/>
              </a:p>
              <a:p>
                <a:pPr lvl="1"/>
                <a:r>
                  <a:rPr lang="zh-CN" altLang="en-US" dirty="0"/>
                  <a:t>枚举 </a:t>
                </a:r>
                <a14:m>
                  <m:oMath xmlns:m="http://schemas.openxmlformats.org/officeDocument/2006/math">
                    <m:r>
                      <a:rPr lang="en-US" altLang="zh-CN" b="0" i="1" smtClean="0">
                        <a:latin typeface="Cambria Math" panose="02040503050406030204" pitchFamily="18" charset="0"/>
                      </a:rPr>
                      <m:t>𝑥</m:t>
                    </m:r>
                  </m:oMath>
                </a14:m>
                <a:r>
                  <a:rPr lang="zh-CN" altLang="en-US" dirty="0"/>
                  <a:t> 的非空子集：</a:t>
                </a:r>
                <a:endParaRPr lang="en-US" altLang="zh-CN" dirty="0"/>
              </a:p>
              <a:p>
                <a:pPr lvl="1"/>
                <a:r>
                  <a:rPr lang="zh-CN" altLang="en-US" dirty="0"/>
                  <a:t>注意枚举子集的复杂度是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1A6B77B3-1F7E-4E2D-83CB-E08400A8F6AD}"/>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E3A48C1-6433-437D-BAAB-04352E3E0953}"/>
              </a:ext>
            </a:extLst>
          </p:cNvPr>
          <p:cNvPicPr>
            <a:picLocks noChangeAspect="1"/>
          </p:cNvPicPr>
          <p:nvPr/>
        </p:nvPicPr>
        <p:blipFill>
          <a:blip r:embed="rId3"/>
          <a:stretch>
            <a:fillRect/>
          </a:stretch>
        </p:blipFill>
        <p:spPr>
          <a:xfrm>
            <a:off x="4316261" y="4468592"/>
            <a:ext cx="4240509" cy="498884"/>
          </a:xfrm>
          <a:prstGeom prst="rect">
            <a:avLst/>
          </a:prstGeom>
        </p:spPr>
      </p:pic>
    </p:spTree>
    <p:extLst>
      <p:ext uri="{BB962C8B-B14F-4D97-AF65-F5344CB8AC3E}">
        <p14:creationId xmlns:p14="http://schemas.microsoft.com/office/powerpoint/2010/main" val="199880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4691F-4807-4906-A12D-29E1313EF096}"/>
              </a:ext>
            </a:extLst>
          </p:cNvPr>
          <p:cNvSpPr>
            <a:spLocks noGrp="1"/>
          </p:cNvSpPr>
          <p:nvPr>
            <p:ph type="title"/>
          </p:nvPr>
        </p:nvSpPr>
        <p:spPr/>
        <p:txBody>
          <a:bodyPr/>
          <a:lstStyle/>
          <a:p>
            <a:r>
              <a:rPr lang="zh-CN" altLang="en-US" dirty="0"/>
              <a:t>背包 </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7F0F96-B9A6-48E2-BACE-69AB6EB0A111}"/>
                  </a:ext>
                </a:extLst>
              </p:cNvPr>
              <p:cNvSpPr>
                <a:spLocks noGrp="1"/>
              </p:cNvSpPr>
              <p:nvPr>
                <p:ph idx="1"/>
              </p:nvPr>
            </p:nvSpPr>
            <p:spPr/>
            <p:txBody>
              <a:bodyPr/>
              <a:lstStyle/>
              <a:p>
                <a:r>
                  <a:rPr lang="zh-CN" altLang="en-US" dirty="0"/>
                  <a:t>通常是大家最早接触到的 </a:t>
                </a:r>
                <a:r>
                  <a:rPr lang="en-US" altLang="zh-CN" dirty="0"/>
                  <a:t>DP </a:t>
                </a:r>
                <a:r>
                  <a:rPr lang="zh-CN" altLang="en-US" dirty="0"/>
                  <a:t>类型</a:t>
                </a:r>
                <a:endParaRPr lang="en-US" altLang="zh-CN" dirty="0"/>
              </a:p>
              <a:p>
                <a:r>
                  <a:rPr lang="zh-CN" altLang="en-US" dirty="0"/>
                  <a:t>它的本质是二维 </a:t>
                </a:r>
                <a:r>
                  <a:rPr lang="en-US" altLang="zh-CN" dirty="0"/>
                  <a:t>DP </a:t>
                </a:r>
                <a:r>
                  <a:rPr lang="zh-CN" altLang="en-US" dirty="0"/>
                  <a:t>，两维状态分别是“物品编号”和“重量和”</a:t>
                </a:r>
                <a:endParaRPr lang="en-US" altLang="zh-CN" dirty="0"/>
              </a:p>
              <a:p>
                <a:r>
                  <a:rPr lang="zh-CN" altLang="en-US" dirty="0"/>
                  <a:t>由于物品编号这一维只在相邻的状态上转移，这一维在实际计算时往往（出于优化空间的目的）被省略</a:t>
                </a:r>
                <a:endParaRPr lang="en-US" altLang="zh-CN" dirty="0"/>
              </a:p>
              <a:p>
                <a:r>
                  <a:rPr lang="zh-CN" altLang="en-US" dirty="0"/>
                  <a:t>因此，它的状态数实际上是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r>
                  <a:rPr lang="en-US" altLang="zh-CN" dirty="0"/>
                  <a:t> </a:t>
                </a:r>
                <a:r>
                  <a:rPr lang="zh-CN" altLang="en-US" dirty="0"/>
                  <a:t>级别的</a:t>
                </a:r>
                <a:endParaRPr lang="en-US" altLang="zh-CN" dirty="0"/>
              </a:p>
              <a:p>
                <a:r>
                  <a:rPr lang="zh-CN" altLang="en-US" dirty="0"/>
                  <a:t>这也导致了它在没有特殊条件时，极难被优化</a:t>
                </a:r>
                <a:endParaRPr lang="en-US" altLang="zh-CN" dirty="0"/>
              </a:p>
              <a:p>
                <a:r>
                  <a:rPr lang="zh-CN" altLang="en-US" dirty="0"/>
                  <a:t>优化只能寻找不同的 </a:t>
                </a:r>
                <a:r>
                  <a:rPr lang="en-US" altLang="zh-CN" dirty="0"/>
                  <a:t>DP </a:t>
                </a:r>
                <a:r>
                  <a:rPr lang="zh-CN" altLang="en-US" dirty="0"/>
                  <a:t>方式，或者从压缩状态数的角度入手</a:t>
                </a:r>
                <a:endParaRPr lang="en-US" altLang="zh-CN" dirty="0"/>
              </a:p>
            </p:txBody>
          </p:sp>
        </mc:Choice>
        <mc:Fallback xmlns="">
          <p:sp>
            <p:nvSpPr>
              <p:cNvPr id="3" name="内容占位符 2">
                <a:extLst>
                  <a:ext uri="{FF2B5EF4-FFF2-40B4-BE49-F238E27FC236}">
                    <a16:creationId xmlns:a16="http://schemas.microsoft.com/office/drawing/2014/main" id="{6B7F0F96-B9A6-48E2-BACE-69AB6EB0A111}"/>
                  </a:ext>
                </a:extLst>
              </p:cNvPr>
              <p:cNvSpPr>
                <a:spLocks noGrp="1" noRot="1" noChangeAspect="1" noMove="1" noResize="1" noEditPoints="1" noAdjustHandles="1" noChangeArrowheads="1" noChangeShapeType="1" noTextEdit="1"/>
              </p:cNvSpPr>
              <p:nvPr>
                <p:ph idx="1"/>
              </p:nvPr>
            </p:nvSpPr>
            <p:spPr>
              <a:blipFill>
                <a:blip r:embed="rId2"/>
                <a:stretch>
                  <a:fillRect l="-1043" t="-26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068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E1F24-D448-4F2D-8AEC-6FF67EBCE833}"/>
              </a:ext>
            </a:extLst>
          </p:cNvPr>
          <p:cNvSpPr>
            <a:spLocks noGrp="1"/>
          </p:cNvSpPr>
          <p:nvPr>
            <p:ph type="title"/>
          </p:nvPr>
        </p:nvSpPr>
        <p:spPr/>
        <p:txBody>
          <a:bodyPr/>
          <a:lstStyle/>
          <a:p>
            <a:r>
              <a:rPr lang="en-US" altLang="zh-CN" dirty="0">
                <a:hlinkClick r:id="rId2"/>
              </a:rPr>
              <a:t>luogu1433</a:t>
            </a:r>
            <a:r>
              <a:rPr lang="en-US" altLang="zh-CN" dirty="0"/>
              <a:t> </a:t>
            </a:r>
            <a:r>
              <a:rPr lang="zh-CN" altLang="en-US" dirty="0"/>
              <a:t>吃奶酪</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E045A2-B2D5-4563-8E32-053C83C31991}"/>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著名</m:t>
                    </m:r>
                  </m:oMath>
                </a14:m>
                <a:r>
                  <a:rPr lang="zh-CN" altLang="en-US" dirty="0"/>
                  <a:t>的旅行商问题，目前没有多项式时间的解：</a:t>
                </a:r>
                <a:endParaRPr lang="en-US" altLang="zh-CN" dirty="0"/>
              </a:p>
              <a:p>
                <a:r>
                  <a:rPr lang="zh-CN" altLang="en-US" b="0" dirty="0"/>
                  <a:t>给出平面上</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𝑛</m:t>
                    </m:r>
                  </m:oMath>
                </a14:m>
                <a:r>
                  <a:rPr lang="en-US" altLang="zh-CN" dirty="0"/>
                  <a:t> </a:t>
                </a:r>
                <a:r>
                  <a:rPr lang="zh-CN" altLang="en-US" dirty="0"/>
                  <a:t>块奶酪的坐标，老鼠在 </a:t>
                </a:r>
                <a14:m>
                  <m:oMath xmlns:m="http://schemas.openxmlformats.org/officeDocument/2006/math">
                    <m:r>
                      <a:rPr lang="en-US" altLang="zh-CN" b="0" i="1" smtClean="0">
                        <a:latin typeface="Cambria Math" panose="02040503050406030204" pitchFamily="18" charset="0"/>
                      </a:rPr>
                      <m:t>(0, 0)</m:t>
                    </m:r>
                  </m:oMath>
                </a14:m>
                <a:r>
                  <a:rPr lang="en-US" altLang="zh-CN" dirty="0"/>
                  <a:t> </a:t>
                </a:r>
                <a:r>
                  <a:rPr lang="zh-CN" altLang="en-US" dirty="0"/>
                  <a:t>处</a:t>
                </a:r>
                <a:endParaRPr lang="en-US" altLang="zh-CN" dirty="0"/>
              </a:p>
              <a:p>
                <a:r>
                  <a:rPr lang="zh-CN" altLang="en-US" dirty="0"/>
                  <a:t>求老鼠吃掉所有奶酪最少需要走多远</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≤15</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7E045A2-B2D5-4563-8E32-053C83C31991}"/>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8794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E169A-BF1B-467B-9D49-ABE21793045F}"/>
              </a:ext>
            </a:extLst>
          </p:cNvPr>
          <p:cNvSpPr>
            <a:spLocks noGrp="1"/>
          </p:cNvSpPr>
          <p:nvPr>
            <p:ph type="title"/>
          </p:nvPr>
        </p:nvSpPr>
        <p:spPr/>
        <p:txBody>
          <a:bodyPr/>
          <a:lstStyle/>
          <a:p>
            <a:r>
              <a:rPr lang="en-US" altLang="zh-CN" dirty="0">
                <a:hlinkClick r:id="rId2"/>
              </a:rPr>
              <a:t>luogu1433</a:t>
            </a:r>
            <a:r>
              <a:rPr lang="en-US" altLang="zh-CN" dirty="0"/>
              <a:t> Sol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FFA9A53-0437-4875-BC8F-813F54BBA716}"/>
                  </a:ext>
                </a:extLst>
              </p:cNvPr>
              <p:cNvSpPr>
                <a:spLocks noGrp="1"/>
              </p:cNvSpPr>
              <p:nvPr>
                <p:ph idx="1"/>
              </p:nvPr>
            </p:nvSpPr>
            <p:spPr/>
            <p:txBody>
              <a:bodyPr/>
              <a:lstStyle/>
              <a:p>
                <a:r>
                  <a:rPr lang="zh-CN" altLang="en-US" dirty="0"/>
                  <a:t>由于 </a:t>
                </a:r>
                <a14:m>
                  <m:oMath xmlns:m="http://schemas.openxmlformats.org/officeDocument/2006/math">
                    <m:r>
                      <a:rPr lang="en-US" altLang="zh-CN" b="0" i="1" smtClean="0">
                        <a:latin typeface="Cambria Math" panose="02040503050406030204" pitchFamily="18" charset="0"/>
                      </a:rPr>
                      <m:t>𝑛</m:t>
                    </m:r>
                  </m:oMath>
                </a14:m>
                <a:r>
                  <a:rPr lang="zh-CN" altLang="en-US" dirty="0"/>
                  <a:t> 比较小，可以用一些加了剪枝的搜索搜过去</a:t>
                </a:r>
                <a:endParaRPr lang="en-US" altLang="zh-CN" dirty="0"/>
              </a:p>
              <a:p>
                <a:r>
                  <a:rPr lang="zh-CN" altLang="en-US" dirty="0"/>
                  <a:t>正经的解法是，设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oMath>
                </a14:m>
                <a:r>
                  <a:rPr lang="zh-CN" altLang="en-US" dirty="0"/>
                  <a:t> 表示当前在第 </a:t>
                </a:r>
                <a14:m>
                  <m:oMath xmlns:m="http://schemas.openxmlformats.org/officeDocument/2006/math">
                    <m:r>
                      <a:rPr lang="en-US" altLang="zh-CN" b="0" i="1" smtClean="0">
                        <a:latin typeface="Cambria Math" panose="02040503050406030204" pitchFamily="18" charset="0"/>
                      </a:rPr>
                      <m:t>𝑖</m:t>
                    </m:r>
                  </m:oMath>
                </a14:m>
                <a:r>
                  <a:rPr lang="zh-CN" altLang="en-US" dirty="0"/>
                  <a:t> 块奶酪处，已经吃了集合 </a:t>
                </a:r>
                <a14:m>
                  <m:oMath xmlns:m="http://schemas.openxmlformats.org/officeDocument/2006/math">
                    <m:r>
                      <a:rPr lang="en-US" altLang="zh-CN" b="0" i="1" smtClean="0">
                        <a:latin typeface="Cambria Math" panose="02040503050406030204" pitchFamily="18" charset="0"/>
                      </a:rPr>
                      <m:t>𝑆</m:t>
                    </m:r>
                  </m:oMath>
                </a14:m>
                <a:r>
                  <a:rPr lang="zh-CN" altLang="en-US" dirty="0"/>
                  <a:t> 内的奶酪的最小总距离</a:t>
                </a:r>
                <a:endParaRPr lang="en-US" altLang="zh-CN" dirty="0"/>
              </a:p>
              <a:p>
                <a:r>
                  <a:rPr lang="zh-CN" altLang="en-US" dirty="0"/>
                  <a:t>转移时枚举上一块吃的奶酪是哪一块即可</a:t>
                </a:r>
                <a:endParaRPr lang="en-US" altLang="zh-CN" dirty="0"/>
              </a:p>
              <a:p>
                <a:r>
                  <a:rPr lang="zh-CN" altLang="en-US" dirty="0"/>
                  <a:t>总复杂度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1FFA9A53-0437-4875-BC8F-813F54BBA716}"/>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0794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1F923-28E6-4112-AD61-75023DF20B04}"/>
              </a:ext>
            </a:extLst>
          </p:cNvPr>
          <p:cNvSpPr>
            <a:spLocks noGrp="1"/>
          </p:cNvSpPr>
          <p:nvPr>
            <p:ph type="title"/>
          </p:nvPr>
        </p:nvSpPr>
        <p:spPr/>
        <p:txBody>
          <a:bodyPr/>
          <a:lstStyle/>
          <a:p>
            <a:r>
              <a:rPr lang="en-US" altLang="zh-CN" dirty="0">
                <a:hlinkClick r:id="rId2"/>
              </a:rPr>
              <a:t>luogu1896</a:t>
            </a:r>
            <a:r>
              <a:rPr lang="en-US" altLang="zh-CN" dirty="0"/>
              <a:t>  [SCOI2005] </a:t>
            </a:r>
            <a:r>
              <a:rPr lang="zh-CN" altLang="en-US" dirty="0"/>
              <a:t>互不侵犯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EC64CC-2ACD-4104-918F-A38E7FEEA6AE}"/>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a14:m>
                <a:r>
                  <a:rPr lang="zh-CN" altLang="en-US" dirty="0"/>
                  <a:t> 的棋盘，从中放 </a:t>
                </a:r>
                <a14:m>
                  <m:oMath xmlns:m="http://schemas.openxmlformats.org/officeDocument/2006/math">
                    <m:r>
                      <a:rPr lang="en-US" altLang="zh-CN" b="0" i="1" smtClean="0">
                        <a:latin typeface="Cambria Math" panose="02040503050406030204" pitchFamily="18" charset="0"/>
                      </a:rPr>
                      <m:t>𝑘</m:t>
                    </m:r>
                  </m:oMath>
                </a14:m>
                <a:r>
                  <a:rPr lang="zh-CN" altLang="en-US" dirty="0"/>
                  <a:t> 个国际象棋的国王，要求互相不能攻击</a:t>
                </a:r>
                <a:endParaRPr lang="en-US" altLang="zh-CN" dirty="0"/>
              </a:p>
              <a:p>
                <a:r>
                  <a:rPr lang="zh-CN" altLang="en-US" dirty="0"/>
                  <a:t>求方案数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≤9</m:t>
                    </m:r>
                  </m:oMath>
                </a14:m>
                <a:endParaRPr lang="zh-CN" altLang="en-US" dirty="0"/>
              </a:p>
            </p:txBody>
          </p:sp>
        </mc:Choice>
        <mc:Fallback xmlns="">
          <p:sp>
            <p:nvSpPr>
              <p:cNvPr id="3" name="内容占位符 2">
                <a:extLst>
                  <a:ext uri="{FF2B5EF4-FFF2-40B4-BE49-F238E27FC236}">
                    <a16:creationId xmlns:a16="http://schemas.microsoft.com/office/drawing/2014/main" id="{C0EC64CC-2ACD-4104-918F-A38E7FEEA6AE}"/>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7541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85A2C-F5C9-4253-BEFA-0DEDBD07BD6E}"/>
              </a:ext>
            </a:extLst>
          </p:cNvPr>
          <p:cNvSpPr>
            <a:spLocks noGrp="1"/>
          </p:cNvSpPr>
          <p:nvPr>
            <p:ph type="title"/>
          </p:nvPr>
        </p:nvSpPr>
        <p:spPr/>
        <p:txBody>
          <a:bodyPr/>
          <a:lstStyle/>
          <a:p>
            <a:r>
              <a:rPr lang="en-US" altLang="zh-CN" dirty="0">
                <a:hlinkClick r:id="rId2"/>
              </a:rPr>
              <a:t>luogu1896</a:t>
            </a:r>
            <a:r>
              <a:rPr lang="en-US" altLang="zh-CN" dirty="0"/>
              <a:t> Sol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334A6EB-44F5-4F92-B512-F5F989BC53D8}"/>
                  </a:ext>
                </a:extLst>
              </p:cNvPr>
              <p:cNvSpPr>
                <a:spLocks noGrp="1"/>
              </p:cNvSpPr>
              <p:nvPr>
                <p:ph idx="1"/>
              </p:nvPr>
            </p:nvSpPr>
            <p:spPr/>
            <p:txBody>
              <a:bodyPr/>
              <a:lstStyle/>
              <a:p>
                <a:r>
                  <a:rPr lang="zh-CN" altLang="en-US" dirty="0"/>
                  <a:t>注意到国王只能影响所在和相邻的行</a:t>
                </a:r>
                <a:endParaRPr lang="en-US" altLang="zh-CN" dirty="0"/>
              </a:p>
              <a:p>
                <a:r>
                  <a:rPr lang="zh-CN" altLang="en-US" dirty="0"/>
                  <a:t>又注意到，在一行之内放若干个国王，不相互攻击，可能的方案数其实不多（远远小于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zh-CN" altLang="en-US" i="1">
                        <a:latin typeface="Cambria Math" panose="02040503050406030204" pitchFamily="18" charset="0"/>
                      </a:rPr>
                      <m:t>）</m:t>
                    </m:r>
                  </m:oMath>
                </a14:m>
                <a:endParaRPr lang="en-US" altLang="zh-CN" dirty="0"/>
              </a:p>
              <a:p>
                <a:r>
                  <a:rPr lang="zh-CN" altLang="en-US" dirty="0"/>
                  <a:t>可以先把这些状态爆搜出来，枚举的时候只枚举这些状态即可</a:t>
                </a:r>
                <a:endParaRPr lang="en-US" altLang="zh-CN" dirty="0"/>
              </a:p>
              <a:p>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𝑆</m:t>
                        </m:r>
                      </m:sub>
                    </m:sSub>
                  </m:oMath>
                </a14:m>
                <a:r>
                  <a:rPr lang="zh-CN" altLang="en-US" dirty="0"/>
                  <a:t> 表示前 </a:t>
                </a:r>
                <a14:m>
                  <m:oMath xmlns:m="http://schemas.openxmlformats.org/officeDocument/2006/math">
                    <m:r>
                      <a:rPr lang="en-US" altLang="zh-CN" b="0" i="1" smtClean="0">
                        <a:latin typeface="Cambria Math" panose="02040503050406030204" pitchFamily="18" charset="0"/>
                      </a:rPr>
                      <m:t>𝑖</m:t>
                    </m:r>
                  </m:oMath>
                </a14:m>
                <a:r>
                  <a:rPr lang="zh-CN" altLang="en-US" dirty="0"/>
                  <a:t> 行总共放了 </a:t>
                </a:r>
                <a14:m>
                  <m:oMath xmlns:m="http://schemas.openxmlformats.org/officeDocument/2006/math">
                    <m:r>
                      <a:rPr lang="en-US" altLang="zh-CN" b="0" i="1" smtClean="0">
                        <a:latin typeface="Cambria Math" panose="02040503050406030204" pitchFamily="18" charset="0"/>
                      </a:rPr>
                      <m:t>𝑗</m:t>
                    </m:r>
                  </m:oMath>
                </a14:m>
                <a:r>
                  <a:rPr lang="zh-CN" altLang="en-US" dirty="0"/>
                  <a:t> 个国王，最后一行的状态是 </a:t>
                </a:r>
                <a14:m>
                  <m:oMath xmlns:m="http://schemas.openxmlformats.org/officeDocument/2006/math">
                    <m:r>
                      <a:rPr lang="en-US" altLang="zh-CN" b="0" i="1" smtClean="0">
                        <a:latin typeface="Cambria Math" panose="02040503050406030204" pitchFamily="18" charset="0"/>
                      </a:rPr>
                      <m:t>𝑆</m:t>
                    </m:r>
                    <m:r>
                      <a:rPr lang="en-US" altLang="zh-CN" b="0" i="0"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方案数</a:t>
                </a:r>
                <a:endParaRPr lang="en-US" altLang="zh-CN" dirty="0"/>
              </a:p>
              <a:p>
                <a:r>
                  <a:rPr lang="zh-CN" altLang="en-US" dirty="0"/>
                  <a:t>转移的时候枚举下一行的情况即可，复杂度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但跑不满</a:t>
                </a:r>
                <a:endParaRPr lang="en-US" altLang="zh-CN" dirty="0"/>
              </a:p>
              <a:p>
                <a:r>
                  <a:rPr lang="zh-CN" altLang="en-US" dirty="0"/>
                  <a:t>可以利用位运算优化常数，两行可以相邻当且仅当</a:t>
                </a:r>
              </a:p>
            </p:txBody>
          </p:sp>
        </mc:Choice>
        <mc:Fallback>
          <p:sp>
            <p:nvSpPr>
              <p:cNvPr id="3" name="内容占位符 2">
                <a:extLst>
                  <a:ext uri="{FF2B5EF4-FFF2-40B4-BE49-F238E27FC236}">
                    <a16:creationId xmlns:a16="http://schemas.microsoft.com/office/drawing/2014/main" id="{E334A6EB-44F5-4F92-B512-F5F989BC53D8}"/>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E33FE26-A420-4ABE-AB02-D12E4D7C6AF1}"/>
              </a:ext>
            </a:extLst>
          </p:cNvPr>
          <p:cNvPicPr>
            <a:picLocks noChangeAspect="1"/>
          </p:cNvPicPr>
          <p:nvPr/>
        </p:nvPicPr>
        <p:blipFill>
          <a:blip r:embed="rId4"/>
          <a:stretch>
            <a:fillRect/>
          </a:stretch>
        </p:blipFill>
        <p:spPr>
          <a:xfrm>
            <a:off x="1110913" y="5713973"/>
            <a:ext cx="7091654" cy="462990"/>
          </a:xfrm>
          <a:prstGeom prst="rect">
            <a:avLst/>
          </a:prstGeom>
        </p:spPr>
      </p:pic>
    </p:spTree>
    <p:extLst>
      <p:ext uri="{BB962C8B-B14F-4D97-AF65-F5344CB8AC3E}">
        <p14:creationId xmlns:p14="http://schemas.microsoft.com/office/powerpoint/2010/main" val="3058283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F06DABC-E5DF-4C5F-946B-238D0F99559C}"/>
              </a:ext>
            </a:extLst>
          </p:cNvPr>
          <p:cNvSpPr>
            <a:spLocks noGrp="1"/>
          </p:cNvSpPr>
          <p:nvPr>
            <p:ph type="ctrTitle"/>
          </p:nvPr>
        </p:nvSpPr>
        <p:spPr/>
        <p:txBody>
          <a:bodyPr/>
          <a:lstStyle/>
          <a:p>
            <a:r>
              <a:rPr lang="en-US" altLang="zh-CN" dirty="0"/>
              <a:t>The End</a:t>
            </a:r>
            <a:endParaRPr lang="zh-CN" altLang="en-US" dirty="0"/>
          </a:p>
        </p:txBody>
      </p:sp>
      <p:sp>
        <p:nvSpPr>
          <p:cNvPr id="5" name="副标题 4">
            <a:extLst>
              <a:ext uri="{FF2B5EF4-FFF2-40B4-BE49-F238E27FC236}">
                <a16:creationId xmlns:a16="http://schemas.microsoft.com/office/drawing/2014/main" id="{6D3F67EC-A980-4123-93A5-116352BBAE66}"/>
              </a:ext>
            </a:extLst>
          </p:cNvPr>
          <p:cNvSpPr>
            <a:spLocks noGrp="1"/>
          </p:cNvSpPr>
          <p:nvPr>
            <p:ph type="subTitle" idx="1"/>
          </p:nvPr>
        </p:nvSpPr>
        <p:spPr/>
        <p:txBody>
          <a:bodyPr/>
          <a:lstStyle/>
          <a:p>
            <a:r>
              <a:rPr lang="en-US" altLang="zh-CN"/>
              <a:t>Thanks!</a:t>
            </a:r>
            <a:endParaRPr lang="zh-CN" altLang="en-US"/>
          </a:p>
        </p:txBody>
      </p:sp>
    </p:spTree>
    <p:extLst>
      <p:ext uri="{BB962C8B-B14F-4D97-AF65-F5344CB8AC3E}">
        <p14:creationId xmlns:p14="http://schemas.microsoft.com/office/powerpoint/2010/main" val="389424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834B-3E90-4AE8-A1A3-4EBEF6F3696D}"/>
              </a:ext>
            </a:extLst>
          </p:cNvPr>
          <p:cNvSpPr>
            <a:spLocks noGrp="1"/>
          </p:cNvSpPr>
          <p:nvPr>
            <p:ph type="title"/>
          </p:nvPr>
        </p:nvSpPr>
        <p:spPr/>
        <p:txBody>
          <a:bodyPr/>
          <a:lstStyle/>
          <a:p>
            <a:r>
              <a:rPr lang="zh-CN" altLang="en-US" dirty="0"/>
              <a:t>背包例题</a:t>
            </a:r>
            <a:r>
              <a:rPr lang="en-US" altLang="zh-CN" dirty="0"/>
              <a:t>0.1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4481F3-373D-408C-B402-FFD6C2818550}"/>
                  </a:ext>
                </a:extLst>
              </p:cNvPr>
              <p:cNvSpPr>
                <a:spLocks noGrp="1"/>
              </p:cNvSpPr>
              <p:nvPr>
                <p:ph idx="1"/>
              </p:nvPr>
            </p:nvSpPr>
            <p:spPr/>
            <p:txBody>
              <a:bodyPr>
                <a:normAutofit/>
              </a:bodyPr>
              <a:lstStyle/>
              <a:p>
                <a:r>
                  <a:rPr lang="zh-CN" altLang="en-US" dirty="0"/>
                  <a:t>多重背包：</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种物品，其中第 </a:t>
                </a:r>
                <a14:m>
                  <m:oMath xmlns:m="http://schemas.openxmlformats.org/officeDocument/2006/math">
                    <m:r>
                      <a:rPr lang="en-US" altLang="zh-CN" b="0" i="1" smtClean="0">
                        <a:latin typeface="Cambria Math" panose="02040503050406030204" pitchFamily="18" charset="0"/>
                      </a:rPr>
                      <m:t>𝑖</m:t>
                    </m:r>
                  </m:oMath>
                </a14:m>
                <a:r>
                  <a:rPr lang="zh-CN" altLang="en-US" dirty="0"/>
                  <a:t> 种物品有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 件，每件物品的重量都是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，价值是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dirty="0"/>
              </a:p>
              <a:p>
                <a:r>
                  <a:rPr lang="zh-CN" altLang="en-US" dirty="0"/>
                  <a:t>求对于容量为 </a:t>
                </a:r>
                <a14:m>
                  <m:oMath xmlns:m="http://schemas.openxmlformats.org/officeDocument/2006/math">
                    <m:r>
                      <a:rPr lang="en-US" altLang="zh-CN" b="0" i="1" smtClean="0">
                        <a:latin typeface="Cambria Math" panose="02040503050406030204" pitchFamily="18" charset="0"/>
                      </a:rPr>
                      <m:t>𝑚</m:t>
                    </m:r>
                  </m:oMath>
                </a14:m>
                <a:r>
                  <a:rPr lang="zh-CN" altLang="en-US" dirty="0"/>
                  <a:t> 的背包，最多能装多少价值的物品</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  </m:t>
                    </m:r>
                    <m:r>
                      <m:rPr>
                        <m:sty m:val="p"/>
                      </m:rPr>
                      <a:rPr lang="en-US" altLang="zh-CN" b="0" i="1" smtClean="0">
                        <a:latin typeface="Cambria Math" panose="02040503050406030204" pitchFamily="18" charset="0"/>
                        <a:ea typeface="Cambria Math" panose="02040503050406030204" pitchFamily="18" charset="0"/>
                      </a:rPr>
                      <m:t>max</m:t>
                    </m:r>
                    <m:r>
                      <a:rPr lang="en-US" altLang="zh-CN" b="0" i="1" smtClean="0">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≤5×</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4</m:t>
                        </m:r>
                      </m:sup>
                    </m:sSup>
                  </m:oMath>
                </a14:m>
                <a:endParaRPr lang="zh-CN" altLang="en-US" dirty="0"/>
              </a:p>
            </p:txBody>
          </p:sp>
        </mc:Choice>
        <mc:Fallback xmlns="">
          <p:sp>
            <p:nvSpPr>
              <p:cNvPr id="3" name="内容占位符 2">
                <a:extLst>
                  <a:ext uri="{FF2B5EF4-FFF2-40B4-BE49-F238E27FC236}">
                    <a16:creationId xmlns:a16="http://schemas.microsoft.com/office/drawing/2014/main" id="{734481F3-373D-408C-B402-FFD6C2818550}"/>
                  </a:ext>
                </a:extLst>
              </p:cNvPr>
              <p:cNvSpPr>
                <a:spLocks noGrp="1" noRot="1" noChangeAspect="1" noMove="1" noResize="1" noEditPoints="1" noAdjustHandles="1" noChangeArrowheads="1" noChangeShapeType="1" noTextEdit="1"/>
              </p:cNvSpPr>
              <p:nvPr>
                <p:ph idx="1"/>
              </p:nvPr>
            </p:nvSpPr>
            <p:spPr>
              <a:blipFill>
                <a:blip r:embed="rId2"/>
                <a:stretch>
                  <a:fillRect l="-1043" t="-266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589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55101-5165-45A1-80B9-FF570815D885}"/>
              </a:ext>
            </a:extLst>
          </p:cNvPr>
          <p:cNvSpPr>
            <a:spLocks noGrp="1"/>
          </p:cNvSpPr>
          <p:nvPr>
            <p:ph type="title"/>
          </p:nvPr>
        </p:nvSpPr>
        <p:spPr/>
        <p:txBody>
          <a:bodyPr/>
          <a:lstStyle/>
          <a:p>
            <a:r>
              <a:rPr lang="zh-CN" altLang="en-US" dirty="0"/>
              <a:t>背包例题</a:t>
            </a:r>
            <a:r>
              <a:rPr lang="en-US" altLang="zh-CN" dirty="0"/>
              <a:t>0.1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418D2C-4AB5-4F3B-8005-9DC49FE426EB}"/>
                  </a:ext>
                </a:extLst>
              </p:cNvPr>
              <p:cNvSpPr>
                <a:spLocks noGrp="1"/>
              </p:cNvSpPr>
              <p:nvPr>
                <p:ph idx="1"/>
              </p:nvPr>
            </p:nvSpPr>
            <p:spPr>
              <a:xfrm>
                <a:off x="838200" y="1825625"/>
                <a:ext cx="10515600" cy="5162404"/>
              </a:xfrm>
            </p:spPr>
            <p:txBody>
              <a:bodyPr>
                <a:normAutofit/>
              </a:bodyPr>
              <a:lstStyle/>
              <a:p>
                <a:r>
                  <a:rPr lang="zh-CN" altLang="en-US" dirty="0"/>
                  <a:t>一个直观的思路是把每种物品拆成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 个相同的物品，然后 </a:t>
                </a:r>
                <a:r>
                  <a:rPr lang="en-US" altLang="zh-CN" dirty="0"/>
                  <a:t>01 </a:t>
                </a:r>
                <a:r>
                  <a:rPr lang="zh-CN" altLang="en-US" dirty="0"/>
                  <a:t>背包，但是复杂度过高</a:t>
                </a:r>
                <a:endParaRPr lang="en-US" altLang="zh-CN" dirty="0"/>
              </a:p>
              <a:p>
                <a:r>
                  <a:rPr lang="zh-CN" altLang="en-US" dirty="0"/>
                  <a:t>实际上，我们在每种物品处的决策，无非就是选了</a:t>
                </a:r>
                <a:r>
                  <a:rPr lang="zh-CN" altLang="en-US" u="sng" dirty="0"/>
                  <a:t>几个</a:t>
                </a:r>
                <a:r>
                  <a:rPr lang="zh-CN" altLang="en-US" dirty="0"/>
                  <a:t>这种物品。</a:t>
                </a:r>
                <a:endParaRPr lang="en-US" altLang="zh-CN" dirty="0"/>
              </a:p>
              <a:p>
                <a:r>
                  <a:rPr lang="zh-CN" altLang="en-US" dirty="0"/>
                  <a:t>因此，我们其实需要的是一种更高效地表示“几个”的方案</a:t>
                </a:r>
                <a:endParaRPr lang="en-US" altLang="zh-CN" dirty="0"/>
              </a:p>
              <a:p>
                <a:r>
                  <a:rPr lang="zh-CN" altLang="en-US" dirty="0"/>
                  <a:t>不难发现，只需要将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en-US" altLang="zh-CN" dirty="0"/>
                  <a:t> </a:t>
                </a:r>
                <a:r>
                  <a:rPr lang="zh-CN" altLang="en-US" dirty="0"/>
                  <a:t>拆分成 </a:t>
                </a:r>
                <a14:m>
                  <m:oMath xmlns:m="http://schemas.openxmlformats.org/officeDocument/2006/math">
                    <m:r>
                      <a:rPr lang="en-US" altLang="zh-CN" b="0" i="1" smtClean="0">
                        <a:latin typeface="Cambria Math" panose="02040503050406030204" pitchFamily="18" charset="0"/>
                      </a:rPr>
                      <m:t>1, 2, 4, </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𝑘</m:t>
                        </m:r>
                      </m:sup>
                    </m:sSup>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+1</m:t>
                    </m:r>
                  </m:oMath>
                </a14:m>
                <a:r>
                  <a:rPr lang="en-US" altLang="zh-CN" dirty="0"/>
                  <a:t> </a:t>
                </a:r>
                <a:r>
                  <a:rPr lang="zh-CN" altLang="en-US" dirty="0"/>
                  <a:t>个绑定在一起的物品组，我们就可以通过选择若干个物品组，表示任意一种选“几个”的决策。</a:t>
                </a:r>
                <a:endParaRPr lang="en-US" altLang="zh-CN" dirty="0"/>
              </a:p>
              <a:p>
                <a:r>
                  <a:rPr lang="zh-CN" altLang="en-US" dirty="0"/>
                  <a:t>换句话说，对任意一种物品，每一种可能的决策都可以被这种方式表示出来，因此这样做一定可以得到最优解。</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𝑑</m:t>
                        </m:r>
                      </m:e>
                    </m:func>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C418D2C-4AB5-4F3B-8005-9DC49FE426EB}"/>
                  </a:ext>
                </a:extLst>
              </p:cNvPr>
              <p:cNvSpPr>
                <a:spLocks noGrp="1" noRot="1" noChangeAspect="1" noMove="1" noResize="1" noEditPoints="1" noAdjustHandles="1" noChangeArrowheads="1" noChangeShapeType="1" noTextEdit="1"/>
              </p:cNvSpPr>
              <p:nvPr>
                <p:ph idx="1"/>
              </p:nvPr>
            </p:nvSpPr>
            <p:spPr>
              <a:xfrm>
                <a:off x="838200" y="1825625"/>
                <a:ext cx="10515600" cy="5162404"/>
              </a:xfrm>
              <a:blipFill>
                <a:blip r:embed="rId2"/>
                <a:stretch>
                  <a:fillRect l="-1043" t="-2243"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693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B1C35-8C68-4473-8520-25FE9BE96110}"/>
              </a:ext>
            </a:extLst>
          </p:cNvPr>
          <p:cNvSpPr>
            <a:spLocks noGrp="1"/>
          </p:cNvSpPr>
          <p:nvPr>
            <p:ph type="title"/>
          </p:nvPr>
        </p:nvSpPr>
        <p:spPr/>
        <p:txBody>
          <a:bodyPr/>
          <a:lstStyle/>
          <a:p>
            <a:r>
              <a:rPr lang="zh-CN" altLang="en-US" dirty="0"/>
              <a:t>背包例题</a:t>
            </a:r>
            <a:r>
              <a:rPr lang="en-US" altLang="zh-CN" dirty="0"/>
              <a:t>0.2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36154F-A3BE-4A2B-B7AD-36BC6507AC14}"/>
                  </a:ext>
                </a:extLst>
              </p:cNvPr>
              <p:cNvSpPr>
                <a:spLocks noGrp="1"/>
              </p:cNvSpPr>
              <p:nvPr>
                <p:ph idx="1"/>
              </p:nvPr>
            </p:nvSpPr>
            <p:spPr/>
            <p:txBody>
              <a:bodyPr/>
              <a:lstStyle/>
              <a:p>
                <a:r>
                  <a:rPr lang="zh-CN" altLang="en-US" dirty="0"/>
                  <a:t>分组背包：</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件物品，其中第 </a:t>
                </a:r>
                <a14:m>
                  <m:oMath xmlns:m="http://schemas.openxmlformats.org/officeDocument/2006/math">
                    <m:r>
                      <a:rPr lang="en-US" altLang="zh-CN" b="0" i="1" smtClean="0">
                        <a:latin typeface="Cambria Math" panose="02040503050406030204" pitchFamily="18" charset="0"/>
                      </a:rPr>
                      <m:t>𝑖</m:t>
                    </m:r>
                  </m:oMath>
                </a14:m>
                <a:r>
                  <a:rPr lang="zh-CN" altLang="en-US" dirty="0"/>
                  <a:t> 件物品属于第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 组，重量是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，价值是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endParaRPr lang="en-US" altLang="zh-CN" b="0" dirty="0"/>
              </a:p>
              <a:p>
                <a:r>
                  <a:rPr lang="zh-CN" altLang="en-US" b="0" dirty="0"/>
                  <a:t>属于同一组的所有物品最多选一件</a:t>
                </a:r>
                <a:endParaRPr lang="en-US" altLang="zh-CN" b="0" dirty="0"/>
              </a:p>
              <a:p>
                <a:pPr lvl="1"/>
                <a:r>
                  <a:rPr lang="en-US" altLang="zh-CN" dirty="0"/>
                  <a:t>bonus</a:t>
                </a:r>
                <a:r>
                  <a:rPr lang="zh-CN" altLang="en-US" dirty="0"/>
                  <a:t>：条件改为：</a:t>
                </a:r>
                <a:r>
                  <a:rPr lang="zh-CN" altLang="en-US" b="0" dirty="0"/>
                  <a:t>属于同一组的所有物品</a:t>
                </a:r>
                <a:r>
                  <a:rPr lang="zh-CN" altLang="en-US" b="0" u="sng" dirty="0"/>
                  <a:t>恰好</a:t>
                </a:r>
                <a:r>
                  <a:rPr lang="zh-CN" altLang="en-US" b="0" dirty="0"/>
                  <a:t>选一件</a:t>
                </a:r>
                <a:endParaRPr lang="en-US" altLang="zh-CN" b="0" dirty="0"/>
              </a:p>
              <a:p>
                <a:r>
                  <a:rPr lang="zh-CN" altLang="en-US" dirty="0"/>
                  <a:t>求对于容量为 </a:t>
                </a:r>
                <a14:m>
                  <m:oMath xmlns:m="http://schemas.openxmlformats.org/officeDocument/2006/math">
                    <m:r>
                      <a:rPr lang="en-US" altLang="zh-CN" b="0" i="1" smtClean="0">
                        <a:latin typeface="Cambria Math" panose="02040503050406030204" pitchFamily="18" charset="0"/>
                      </a:rPr>
                      <m:t>𝑚</m:t>
                    </m:r>
                  </m:oMath>
                </a14:m>
                <a:r>
                  <a:rPr lang="zh-CN" altLang="en-US" dirty="0"/>
                  <a:t> 的背包，最多能装多少价值的物品</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D36154F-A3BE-4A2B-B7AD-36BC6507AC14}"/>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033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33E39-7F8E-4F85-B5A1-E3D5A0E220E3}"/>
              </a:ext>
            </a:extLst>
          </p:cNvPr>
          <p:cNvSpPr>
            <a:spLocks noGrp="1"/>
          </p:cNvSpPr>
          <p:nvPr>
            <p:ph type="title"/>
          </p:nvPr>
        </p:nvSpPr>
        <p:spPr/>
        <p:txBody>
          <a:bodyPr/>
          <a:lstStyle/>
          <a:p>
            <a:r>
              <a:rPr lang="zh-CN" altLang="en-US" dirty="0"/>
              <a:t>背包例题</a:t>
            </a:r>
            <a:r>
              <a:rPr lang="en-US" altLang="zh-CN" dirty="0"/>
              <a:t>0.2 Sol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C7C5F9-E7F9-44E2-BB00-C53B361664D6}"/>
                  </a:ext>
                </a:extLst>
              </p:cNvPr>
              <p:cNvSpPr>
                <a:spLocks noGrp="1"/>
              </p:cNvSpPr>
              <p:nvPr>
                <p:ph idx="1"/>
              </p:nvPr>
            </p:nvSpPr>
            <p:spPr/>
            <p:txBody>
              <a:bodyPr/>
              <a:lstStyle/>
              <a:p>
                <a:r>
                  <a:rPr lang="zh-CN" altLang="en-US" dirty="0"/>
                  <a:t>伪代码：</a:t>
                </a:r>
                <a:endParaRPr lang="en-US" altLang="zh-CN" dirty="0"/>
              </a:p>
              <a:p>
                <a:endParaRPr lang="en-US" altLang="zh-CN" dirty="0"/>
              </a:p>
              <a:p>
                <a:endParaRPr lang="en-US" altLang="zh-CN" dirty="0"/>
              </a:p>
              <a:p>
                <a:endParaRPr lang="en-US" altLang="zh-CN" dirty="0"/>
              </a:p>
              <a:p>
                <a:r>
                  <a:rPr lang="zh-CN" altLang="en-US" dirty="0"/>
                  <a:t>外面两层循环基本就是普通的 </a:t>
                </a:r>
                <a:r>
                  <a:rPr lang="en-US" altLang="zh-CN" dirty="0"/>
                  <a:t>01 </a:t>
                </a:r>
                <a:r>
                  <a:rPr lang="zh-CN" altLang="en-US" dirty="0"/>
                  <a:t>背包的写法</a:t>
                </a:r>
                <a:endParaRPr lang="en-US" altLang="zh-CN" dirty="0"/>
              </a:p>
              <a:p>
                <a:r>
                  <a:rPr lang="zh-CN" altLang="en-US" dirty="0"/>
                  <a:t>而处理第三层循环时，由于第二层的物品重量是由大到小循环的，所以第三层中的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sub>
                    </m:sSub>
                  </m:oMath>
                </a14:m>
                <a:r>
                  <a:rPr lang="en-US" altLang="zh-CN" dirty="0"/>
                  <a:t> </a:t>
                </a:r>
                <a:r>
                  <a:rPr lang="zh-CN" altLang="en-US" dirty="0"/>
                  <a:t>实际上是考虑这组物品之前的最优解，不会重复选择本组物品</a:t>
                </a:r>
                <a:endParaRPr lang="en-US" altLang="zh-CN" dirty="0"/>
              </a:p>
              <a:p>
                <a:r>
                  <a:rPr lang="zh-CN" altLang="en-US" dirty="0"/>
                  <a:t>由于最内层循环最多只会执行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次，总复杂度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5C7C5F9-E7F9-44E2-BB00-C53B361664D6}"/>
                  </a:ext>
                </a:extLst>
              </p:cNvPr>
              <p:cNvSpPr>
                <a:spLocks noGrp="1" noRot="1" noChangeAspect="1" noMove="1" noResize="1" noEditPoints="1" noAdjustHandles="1" noChangeArrowheads="1" noChangeShapeType="1" noTextEdit="1"/>
              </p:cNvSpPr>
              <p:nvPr>
                <p:ph idx="1"/>
              </p:nvPr>
            </p:nvSpPr>
            <p:spPr>
              <a:blipFill>
                <a:blip r:embed="rId2"/>
                <a:stretch>
                  <a:fillRect l="-1043" t="-2661" r="-3188" b="-35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1B9EF3B-ACD6-47E2-AC9A-DB72A03DC823}"/>
              </a:ext>
            </a:extLst>
          </p:cNvPr>
          <p:cNvPicPr>
            <a:picLocks noChangeAspect="1"/>
          </p:cNvPicPr>
          <p:nvPr/>
        </p:nvPicPr>
        <p:blipFill>
          <a:blip r:embed="rId3"/>
          <a:stretch>
            <a:fillRect/>
          </a:stretch>
        </p:blipFill>
        <p:spPr>
          <a:xfrm>
            <a:off x="2690992" y="1690688"/>
            <a:ext cx="8232642" cy="1738312"/>
          </a:xfrm>
          <a:prstGeom prst="rect">
            <a:avLst/>
          </a:prstGeom>
        </p:spPr>
      </p:pic>
    </p:spTree>
    <p:extLst>
      <p:ext uri="{BB962C8B-B14F-4D97-AF65-F5344CB8AC3E}">
        <p14:creationId xmlns:p14="http://schemas.microsoft.com/office/powerpoint/2010/main" val="3735326679"/>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Optima Bold"/>
        <a:ea typeface="思源宋体 CN Medium"/>
        <a:cs typeface=""/>
      </a:majorFont>
      <a:minorFont>
        <a:latin typeface="Optima LT Medium"/>
        <a:ea typeface="思源宋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5D79FD41-3626-43D2-9C3E-4C012812E3B8}" vid="{A9DA499B-3421-4F03-AF75-95FC861AB6A7}"/>
    </a:ext>
  </a:extLst>
</a:theme>
</file>

<file path=docProps/app.xml><?xml version="1.0" encoding="utf-8"?>
<Properties xmlns="http://schemas.openxmlformats.org/officeDocument/2006/extended-properties" xmlns:vt="http://schemas.openxmlformats.org/officeDocument/2006/docPropsVTypes">
  <Template>Default Theme</Template>
  <TotalTime>5665</TotalTime>
  <Words>4808</Words>
  <Application>Microsoft Office PowerPoint</Application>
  <PresentationFormat>宽屏</PresentationFormat>
  <Paragraphs>312</Paragraphs>
  <Slides>54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54</vt:i4>
      </vt:variant>
    </vt:vector>
  </HeadingPairs>
  <TitlesOfParts>
    <vt:vector size="59" baseType="lpstr">
      <vt:lpstr>Arial</vt:lpstr>
      <vt:lpstr>Cambria Math</vt:lpstr>
      <vt:lpstr>Optima Bold</vt:lpstr>
      <vt:lpstr>Optima LT Medium</vt:lpstr>
      <vt:lpstr>主题1</vt:lpstr>
      <vt:lpstr>简单DP</vt:lpstr>
      <vt:lpstr>什么是DP</vt:lpstr>
      <vt:lpstr>什么是 DP</vt:lpstr>
      <vt:lpstr>记忆化搜索</vt:lpstr>
      <vt:lpstr>背包 DP</vt:lpstr>
      <vt:lpstr>背包例题0.1</vt:lpstr>
      <vt:lpstr>背包例题0.1 Sol</vt:lpstr>
      <vt:lpstr>背包例题0.2</vt:lpstr>
      <vt:lpstr>背包例题0.2 Sol</vt:lpstr>
      <vt:lpstr>背包例题0.2 Sol</vt:lpstr>
      <vt:lpstr>背包例题0.3</vt:lpstr>
      <vt:lpstr>背包例题0.3 Sol</vt:lpstr>
      <vt:lpstr>背包例题0.3 Sol</vt:lpstr>
      <vt:lpstr>背包例题1</vt:lpstr>
      <vt:lpstr>背包例题1 Sol</vt:lpstr>
      <vt:lpstr>背包例题1 Sol</vt:lpstr>
      <vt:lpstr>背包例题2</vt:lpstr>
      <vt:lpstr>背包例题2 Sol</vt:lpstr>
      <vt:lpstr>背包例题2 Sol</vt:lpstr>
      <vt:lpstr>背包例题3</vt:lpstr>
      <vt:lpstr>背包例题3 Sol</vt:lpstr>
      <vt:lpstr>背包例题3 Sol</vt:lpstr>
      <vt:lpstr>LOJ3211「CSP-S 2019」Emiya 家今天的饭</vt:lpstr>
      <vt:lpstr>LOJ3211 Sol</vt:lpstr>
      <vt:lpstr>LOJ3211 Sol</vt:lpstr>
      <vt:lpstr>线形 DP</vt:lpstr>
      <vt:lpstr>LIS</vt:lpstr>
      <vt:lpstr>LIS Sol</vt:lpstr>
      <vt:lpstr>LIS Sol</vt:lpstr>
      <vt:lpstr>LIS Sol</vt:lpstr>
      <vt:lpstr>CF1552F Telepanting</vt:lpstr>
      <vt:lpstr>CF1552F Sol</vt:lpstr>
      <vt:lpstr>CF1552F Sol</vt:lpstr>
      <vt:lpstr>概率/期望 DP </vt:lpstr>
      <vt:lpstr>期望例题1</vt:lpstr>
      <vt:lpstr>期望例题1 Sol</vt:lpstr>
      <vt:lpstr>UVA11021 Tribles</vt:lpstr>
      <vt:lpstr>UVA11021 Sol</vt:lpstr>
      <vt:lpstr>区间 DP</vt:lpstr>
      <vt:lpstr>luogu1880 [NOI1995] 石子合并</vt:lpstr>
      <vt:lpstr>luogu1880 Sol</vt:lpstr>
      <vt:lpstr>luogu1220 关路灯</vt:lpstr>
      <vt:lpstr>luogu1220 Sol</vt:lpstr>
      <vt:lpstr>树形 DP</vt:lpstr>
      <vt:lpstr>luogu1352 没有上司的舞会</vt:lpstr>
      <vt:lpstr>luogu1352 Sol</vt:lpstr>
      <vt:lpstr>luogu2607 [ZJOI2008] 骑士</vt:lpstr>
      <vt:lpstr>luogu2607 Sol</vt:lpstr>
      <vt:lpstr>状压 DP</vt:lpstr>
      <vt:lpstr>luogu1433 吃奶酪</vt:lpstr>
      <vt:lpstr>luogu1433 Sol</vt:lpstr>
      <vt:lpstr>luogu1896  [SCOI2005] 互不侵犯</vt:lpstr>
      <vt:lpstr>luogu1896 Sol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简单DP</dc:title>
  <dc:creator>泄矢 诹访子</dc:creator>
  <cp:lastModifiedBy>泄矢 诹访子</cp:lastModifiedBy>
  <cp:revision>36</cp:revision>
  <dcterms:created xsi:type="dcterms:W3CDTF">2022-02-07T14:23:45Z</dcterms:created>
  <dcterms:modified xsi:type="dcterms:W3CDTF">2022-02-12T07:42:09Z</dcterms:modified>
</cp:coreProperties>
</file>