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6" r:id="rId21"/>
    <p:sldId id="277" r:id="rId22"/>
    <p:sldId id="278" r:id="rId23"/>
    <p:sldId id="280" r:id="rId24"/>
    <p:sldId id="281" r:id="rId25"/>
    <p:sldId id="282" r:id="rId26"/>
    <p:sldId id="275" r:id="rId27"/>
    <p:sldId id="283" r:id="rId28"/>
    <p:sldId id="284" r:id="rId29"/>
    <p:sldId id="297" r:id="rId30"/>
    <p:sldId id="298" r:id="rId31"/>
    <p:sldId id="285" r:id="rId32"/>
    <p:sldId id="286" r:id="rId33"/>
    <p:sldId id="287" r:id="rId34"/>
    <p:sldId id="296" r:id="rId35"/>
    <p:sldId id="336" r:id="rId36"/>
    <p:sldId id="288" r:id="rId37"/>
    <p:sldId id="289" r:id="rId38"/>
    <p:sldId id="291" r:id="rId39"/>
    <p:sldId id="292" r:id="rId40"/>
    <p:sldId id="293" r:id="rId41"/>
    <p:sldId id="294" r:id="rId42"/>
    <p:sldId id="299" r:id="rId43"/>
    <p:sldId id="300" r:id="rId44"/>
    <p:sldId id="295" r:id="rId45"/>
    <p:sldId id="303" r:id="rId46"/>
    <p:sldId id="301" r:id="rId47"/>
    <p:sldId id="302" r:id="rId48"/>
    <p:sldId id="304" r:id="rId49"/>
    <p:sldId id="305" r:id="rId50"/>
    <p:sldId id="309" r:id="rId51"/>
    <p:sldId id="310" r:id="rId52"/>
    <p:sldId id="306" r:id="rId53"/>
    <p:sldId id="307" r:id="rId54"/>
    <p:sldId id="308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2" r:id="rId65"/>
    <p:sldId id="323" r:id="rId66"/>
    <p:sldId id="324" r:id="rId67"/>
    <p:sldId id="332" r:id="rId68"/>
    <p:sldId id="333" r:id="rId69"/>
    <p:sldId id="334" r:id="rId70"/>
    <p:sldId id="335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20" r:id="rId7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5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BEAD3-4C77-41E1-9471-FC5ED212A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00D09D-6781-4D61-A0CB-B7588CDBF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38CAB3-8364-4093-9D40-0B2DFA73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8863-FECA-48C0-919E-8186470C655C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025B29-A0BA-4014-8D69-D2C2AD6F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1F4D5-FAB5-4131-9B1B-76E7C772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0969-F3BC-423B-A6B8-A4A30F71B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335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6FCFC-D970-415F-8304-3B570D4CB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DAB9F5-2CAD-44D6-8B13-5459F8B44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B9F52B-DCEB-402D-B673-46521C743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8863-FECA-48C0-919E-8186470C655C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AD92F4-3499-4CBC-83FC-50B698E4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353554-865B-4B6D-9445-08EFC466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0969-F3BC-423B-A6B8-A4A30F71B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59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7AADCB-4D57-4629-8CDF-CE2DEDE41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DE281B-06DE-481B-96EF-D4D275E85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9AF23-52DF-4F50-B267-7BF225BFA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8863-FECA-48C0-919E-8186470C655C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9DEB7E-0259-44B1-9A9B-F8510C7FA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8BABF5-B291-4F98-B7A1-28472521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0969-F3BC-423B-A6B8-A4A30F71B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885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8AA6E-65A5-49F5-9E40-BC604CE2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1414B7-0A22-40B3-AF50-3336FA72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4248BC-02CE-46D1-AE00-334E78FFF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8863-FECA-48C0-919E-8186470C655C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62A919-9E21-43D7-B295-31EEF600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DF548C-0796-47AF-88CF-FA7526F7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0969-F3BC-423B-A6B8-A4A30F71B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601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D886D-AA86-4A53-B23B-4A9A37610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225FE3-17A7-46E2-97A6-9FE20D0BC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5F911C-EBFF-4D88-9FCC-3D90A5D3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8863-FECA-48C0-919E-8186470C655C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959414-4D80-4FDD-A428-0B25F74A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FD3B2C-F1B1-4122-B907-F3B93387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0969-F3BC-423B-A6B8-A4A30F71B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992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77B08-333A-4FFE-B8E1-27659590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C0CBF9-BECC-4F98-A75F-503AE1394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B2DD47-5D46-4FA3-AB19-67CF697ED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ADBBAD-3665-44C6-9F1B-DACCA385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8863-FECA-48C0-919E-8186470C655C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4AC465-73CE-467C-BD36-D1D2A3D16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FF771E-D35B-4483-9EC2-029A5700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0969-F3BC-423B-A6B8-A4A30F71B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944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2C681-F5B1-486C-9DE2-FB7BA15C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7672DD-89D3-4BD0-93F1-070BBEB65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E4194B-C14B-4B8D-8A69-D93104660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23D6EA-132C-4BC1-9FBE-A38BB855D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1561B9-47FB-4724-A5CE-0E6C33B6EA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836841-0CDB-4AD1-A180-CB99D12C6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8863-FECA-48C0-919E-8186470C655C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67D3D3-1B8F-4D7D-B712-A27A7C40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19D816-F5E7-4821-86AC-EE71E75B4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0969-F3BC-423B-A6B8-A4A30F71B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697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05887-ACBF-4B04-B05B-55C727A9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AA3410-4E3D-4B38-8F2E-9E0C9C44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8863-FECA-48C0-919E-8186470C655C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E5067A-4B52-418F-9E9F-55D06762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6CFFB0-17A2-4EC6-B253-7574B549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0969-F3BC-423B-A6B8-A4A30F71B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269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984D84-286F-4FCA-A18E-71B76192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8863-FECA-48C0-919E-8186470C655C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361320-3541-4AF3-B415-36A1C1A6B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3BE4DB-2F70-4AEE-8CEE-68952895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0969-F3BC-423B-A6B8-A4A30F71B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562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92767-F33E-49B8-8CC4-6240DCA24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6F64FE-EA4B-4A4E-B81E-0889371F4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F2514E-0C5E-431A-9FC5-E53634E0F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F6F82E-256F-40A4-AB29-B2872258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8863-FECA-48C0-919E-8186470C655C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742593-E232-4B67-8C0D-D5A015AF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E2F50A-CAC1-4B92-8148-FD889F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0969-F3BC-423B-A6B8-A4A30F71B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903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B44D8-4FD9-4E72-9174-E43839A11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942E32-22B7-4D5B-8FF1-64D9F0E70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0FF052-74C1-47DD-B427-EA1E403DF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018BBC-8A00-4A41-9514-AEA82D190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8863-FECA-48C0-919E-8186470C655C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F5F42B-E5CB-498D-827B-7117C96F0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E665EC-F648-4AA0-80DF-9210C4785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0969-F3BC-423B-A6B8-A4A30F71B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25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763CCE-4BDA-40FA-AC8B-A169651F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10AEF3-1DC6-490A-AD02-93D4132A7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3607C7-046B-4FFE-9799-51F7FCD53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68863-FECA-48C0-919E-8186470C655C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1912E8-FAAE-4F4A-84B3-9456919D9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F901A4-F40F-4A11-9B28-DC563825C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70969-F3BC-423B-A6B8-A4A30F71B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26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arkbzoj.tk/problem/272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loj.ac/p/258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odeforces.com/problemset/problem/1334/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odeforces.com/contest/1114/problem/C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orces.com/problemset/problem/1349/A" TargetMode="External"/><Relationship Id="rId2" Type="http://schemas.openxmlformats.org/officeDocument/2006/relationships/hyperlink" Target="https://www.luogu.com.cn/problem/P106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forces.com/problemset/problem/1325/E" TargetMode="External"/><Relationship Id="rId4" Type="http://schemas.openxmlformats.org/officeDocument/2006/relationships/hyperlink" Target="https://loj.ac/p/2535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codeforces.com/problemset/problem/1359/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loj.ac/p/260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rts.wiki/w/%E6%BA%90%E7%9F%B3%E8%99%AB" TargetMode="External"/><Relationship Id="rId2" Type="http://schemas.openxmlformats.org/officeDocument/2006/relationships/hyperlink" Target="https://thwiki.cc/%E6%AF%9B%E7%8E%89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hyperlink" Target="https://darkbzoj.tk/problem/2190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blog.csdn.net/hzj1054689699/article/details/80693756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hyperlink" Target="https://darkbzoj.tk/problem/3884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arkbzoj.tk/problem/2705" TargetMode="External"/><Relationship Id="rId2" Type="http://schemas.openxmlformats.org/officeDocument/2006/relationships/hyperlink" Target="https://codeforces.com/problemset/problem/1344/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rkbzoj.tk/problem/1064" TargetMode="External"/><Relationship Id="rId4" Type="http://schemas.openxmlformats.org/officeDocument/2006/relationships/hyperlink" Target="https://codeforces.com/problemset/problem/1342/C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51nod.com/Challenge/Problem.html#problemId=1079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hyperlink" Target="http://poj.org/problem?id=2417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luogu.com.cn/problem/P1390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darkbzoj.tk/problem/3994" TargetMode="External"/><Relationship Id="rId2" Type="http://schemas.openxmlformats.org/officeDocument/2006/relationships/hyperlink" Target="https://darkbzoj.tk/problem/312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oj.ac/p/2000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F1722-CD11-46C3-8311-0658C74B1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基础数论</a:t>
            </a:r>
            <a:r>
              <a:rPr lang="en-US" altLang="zh-CN" dirty="0"/>
              <a:t>——</a:t>
            </a:r>
            <a:r>
              <a:rPr lang="zh-CN" altLang="en-US" dirty="0"/>
              <a:t>后妈式教学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A861FD-F507-4880-8526-4A0B3C1047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北京大学 袁傲慕飞</a:t>
            </a:r>
          </a:p>
        </p:txBody>
      </p:sp>
    </p:spTree>
    <p:extLst>
      <p:ext uri="{BB962C8B-B14F-4D97-AF65-F5344CB8AC3E}">
        <p14:creationId xmlns:p14="http://schemas.microsoft.com/office/powerpoint/2010/main" val="1941786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3B0E7-AB81-4267-A382-71393D89C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模板题</a:t>
            </a:r>
            <a:r>
              <a:rPr lang="en-US" altLang="zh-CN" dirty="0"/>
              <a:t>1 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AA87AE4-D992-43CB-BC33-8FB4606774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这下我们知道，只需要枚举质数的倍数即可</a:t>
                </a:r>
                <a:endParaRPr lang="en-US" altLang="zh-CN" dirty="0"/>
              </a:p>
              <a:p>
                <a:r>
                  <a:rPr lang="zh-CN" altLang="en-US" dirty="0"/>
                  <a:t>还有别的优化吗？</a:t>
                </a:r>
                <a:endParaRPr lang="en-US" altLang="zh-CN" dirty="0"/>
              </a:p>
              <a:p>
                <a:r>
                  <a:rPr lang="zh-CN" altLang="en-US" dirty="0"/>
                  <a:t>枚举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的倍数时，只需从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开始枚举</a:t>
                </a:r>
                <a:endParaRPr lang="en-US" altLang="zh-CN" dirty="0"/>
              </a:p>
              <a:p>
                <a:r>
                  <a:rPr lang="zh-CN" altLang="en-US" dirty="0"/>
                  <a:t>证明？</a:t>
                </a:r>
                <a:endParaRPr lang="en-US" altLang="zh-CN" dirty="0"/>
              </a:p>
              <a:p>
                <a:r>
                  <a:rPr lang="zh-CN" altLang="en-US" dirty="0"/>
                  <a:t>时间复杂度？</a:t>
                </a:r>
                <a:endParaRPr lang="en-US" altLang="zh-CN" dirty="0"/>
              </a:p>
              <a:p>
                <a:r>
                  <a:rPr lang="zh-CN" altLang="en-US" dirty="0"/>
                  <a:t>可以证明是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，但我不会证（</a:t>
                </a:r>
                <a:endParaRPr lang="en-US" altLang="zh-CN" dirty="0"/>
              </a:p>
              <a:p>
                <a:r>
                  <a:rPr lang="zh-CN" altLang="en-US" dirty="0"/>
                  <a:t>这也就是传说中的埃氏筛，绝大多数情况下够用了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AA87AE4-D992-43CB-BC33-8FB4606774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61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2305F-7AB1-4FDD-9285-934AD436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模板题</a:t>
            </a:r>
            <a:r>
              <a:rPr lang="en-US" altLang="zh-CN" dirty="0"/>
              <a:t>1 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771F8A-2AA6-40AF-BEBB-B9E17D3BA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但是！我们居然有一种炫酷的线性做法！</a:t>
                </a:r>
                <a:endParaRPr lang="en-US" altLang="zh-CN" dirty="0"/>
              </a:p>
              <a:p>
                <a:r>
                  <a:rPr lang="zh-CN" altLang="en-US" dirty="0"/>
                  <a:t>刚才的做法已经很优秀了，可是为什么还不是线性呢？</a:t>
                </a:r>
                <a:endParaRPr lang="en-US" altLang="zh-CN" dirty="0"/>
              </a:p>
              <a:p>
                <a:r>
                  <a:rPr lang="zh-CN" altLang="en-US" dirty="0"/>
                  <a:t>原因仍然在于，一个数字可能被筛掉多次</a:t>
                </a:r>
                <a:endParaRPr lang="en-US" altLang="zh-CN" dirty="0"/>
              </a:p>
              <a:p>
                <a:r>
                  <a:rPr lang="zh-CN" altLang="en-US" dirty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zh-CN" altLang="en-US" dirty="0"/>
                  <a:t>，那么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这个数会在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时各被筛一次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771F8A-2AA6-40AF-BEBB-B9E17D3BA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643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56E70-D6A4-4D06-8C71-583D9449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模板题</a:t>
            </a:r>
            <a:r>
              <a:rPr lang="en-US" altLang="zh-CN" dirty="0"/>
              <a:t>1 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8C764F-18FE-463D-9773-0030F5E32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想要做到线性，就必须让一个数只被一个质数筛掉</a:t>
                </a:r>
                <a:endParaRPr lang="en-US" altLang="zh-CN" dirty="0"/>
              </a:p>
              <a:p>
                <a:r>
                  <a:rPr lang="zh-CN" altLang="en-US" dirty="0"/>
                  <a:t>我们选择这个数为它最小的质因数</a:t>
                </a:r>
                <a:endParaRPr lang="en-US" altLang="zh-CN" dirty="0"/>
              </a:p>
              <a:p>
                <a:r>
                  <a:rPr lang="zh-CN" altLang="en-US" dirty="0"/>
                  <a:t>首先从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到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枚举自然数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（不一定是质数），再从小到大枚举比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小的质数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筛掉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zh-CN" altLang="en-US" b="0" dirty="0"/>
                  <a:t>；如果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的倍数，就跳出内层循环</a:t>
                </a:r>
                <a:endParaRPr lang="en-US" altLang="zh-CN" b="0" dirty="0"/>
              </a:p>
              <a:p>
                <a:r>
                  <a:rPr lang="zh-CN" altLang="en-US" dirty="0"/>
                  <a:t>正确性证明？</a:t>
                </a:r>
                <a:endParaRPr lang="en-US" altLang="zh-CN" dirty="0"/>
              </a:p>
              <a:p>
                <a:r>
                  <a:rPr lang="zh-CN" altLang="en-US" dirty="0"/>
                  <a:t>时间复杂度证明？</a:t>
                </a:r>
                <a:endParaRPr lang="en-US" altLang="zh-CN" dirty="0"/>
              </a:p>
              <a:p>
                <a:r>
                  <a:rPr lang="zh-CN" altLang="en-US" dirty="0"/>
                  <a:t>最后让我们感谢它的发明者</a:t>
                </a:r>
                <a:r>
                  <a:rPr lang="zh-CN" altLang="en-US" strike="sngStrike" dirty="0"/>
                  <a:t>数学史第一毒瘤</a:t>
                </a:r>
                <a:r>
                  <a:rPr lang="zh-CN" altLang="en-US" dirty="0"/>
                  <a:t>欧拉</a:t>
                </a:r>
                <a:endParaRPr lang="en-US" altLang="zh-CN" dirty="0"/>
              </a:p>
              <a:p>
                <a:r>
                  <a:rPr lang="zh-CN" altLang="en-US" dirty="0"/>
                  <a:t>我们可能还会再遇到他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8C764F-18FE-463D-9773-0030F5E32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682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1C21C-B635-4BFC-AA64-763A158C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顺便一提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A6D2A5-10EB-474E-BB43-AC8D0C2E1B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根据“高斯素数定理”（我不知道的定理</a:t>
                </a:r>
                <a:r>
                  <a:rPr lang="en-US" altLang="zh-CN" dirty="0"/>
                  <a:t>+1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如果需要粗略的估计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[2,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 内的素数个数，可以直接硬点它为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以后的一些复杂度分析会直接用到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A6D2A5-10EB-474E-BB43-AC8D0C2E1B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313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FC4B0-B8B9-44E5-AAF9-FD634F15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BZOJ2721</a:t>
            </a:r>
            <a:r>
              <a:rPr lang="en-US" altLang="zh-CN" dirty="0"/>
              <a:t> [Violet 5]</a:t>
            </a:r>
            <a:r>
              <a:rPr lang="zh-CN" altLang="en-US" dirty="0"/>
              <a:t>樱花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CD54D5-6E2B-4BD5-8CD6-5D996182AF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求不定方程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zh-CN" altLang="en-US" dirty="0"/>
                  <a:t> 的正整数解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的组数</a:t>
                </a:r>
                <a:endParaRPr lang="en-US" altLang="zh-CN" dirty="0"/>
              </a:p>
              <a:p>
                <a:r>
                  <a:rPr lang="zh-CN" altLang="en-US" dirty="0"/>
                  <a:t>注意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是不同的解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Plus</a:t>
                </a:r>
                <a:r>
                  <a:rPr lang="zh-CN" altLang="en-US" dirty="0"/>
                  <a:t>：求出所有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对应的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的和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CD54D5-6E2B-4BD5-8CD6-5D996182AF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087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ADC99-7404-4C94-A4F3-14028C80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[Violet 5]</a:t>
            </a:r>
            <a:r>
              <a:rPr lang="zh-CN" altLang="en-US" dirty="0"/>
              <a:t>樱花 </a:t>
            </a:r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3E7209-3FD6-4CD7-9A56-10C340A191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经过简单的变形，我们获得了这样一个式子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!)(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也就是说，设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，那么每一组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都一一对应着一组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现在我们只需求出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 的因子个数，就是答案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3E7209-3FD6-4CD7-9A56-10C340A191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494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44EA1-727C-43B9-A82B-895E5F09A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[Violet 5]</a:t>
            </a:r>
            <a:r>
              <a:rPr lang="zh-CN" altLang="en-US" dirty="0"/>
              <a:t>樱花 </a:t>
            </a:r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EB945C-E8A1-40E2-BEFD-6DB76DA86B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42955"/>
              </a:xfrm>
            </p:spPr>
            <p:txBody>
              <a:bodyPr/>
              <a:lstStyle/>
              <a:p>
                <a:r>
                  <a:rPr lang="zh-CN" altLang="en-US" dirty="0"/>
                  <a:t>根据之前的算术基本定理，有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∙⋯∙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zh-CN" altLang="en-US" dirty="0"/>
                  <a:t>由乘法原理可知，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的因子个数为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用欧拉筛求出每个数的最小质因子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表示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 中出现的次幂数，初始均为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b="0" dirty="0"/>
              </a:p>
              <a:p>
                <a:pPr lvl="1"/>
                <a:r>
                  <a:rPr lang="zh-CN" altLang="en-US" dirty="0"/>
                  <a:t>注意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是一个变化的数组，但是始终满足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从大到小扫一遍，若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为合数，令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sub>
                    </m:sSub>
                  </m:oMath>
                </a14:m>
                <a:r>
                  <a:rPr lang="zh-CN" altLang="en-US" dirty="0"/>
                  <a:t> 均加上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即可</a:t>
                </a:r>
                <a:endParaRPr lang="en-US" altLang="zh-CN" dirty="0"/>
              </a:p>
              <a:p>
                <a:r>
                  <a:rPr lang="zh-CN" altLang="en-US" dirty="0"/>
                  <a:t>对于 </a:t>
                </a:r>
                <a:r>
                  <a:rPr lang="en-US" altLang="zh-CN" dirty="0"/>
                  <a:t>Plus</a:t>
                </a:r>
                <a:r>
                  <a:rPr lang="zh-CN" altLang="en-US" dirty="0"/>
                  <a:t> 问题，与刚才类似，本质是求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的因子和</a:t>
                </a:r>
                <a:endParaRPr lang="en-US" altLang="zh-CN" dirty="0"/>
              </a:p>
              <a:p>
                <a:r>
                  <a:rPr lang="zh-CN" altLang="en-US" dirty="0"/>
                  <a:t>由乘法原理及等比数列求和可知，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的因子和为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EB945C-E8A1-40E2-BEFD-6DB76DA86B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42955"/>
              </a:xfrm>
              <a:blipFill>
                <a:blip r:embed="rId2"/>
                <a:stretch>
                  <a:fillRect l="-1043" t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355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84F02-6FEE-4E77-AA3E-879E704D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GCD&amp;LCM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2C289F-6A7B-4223-9E28-C79BEA6D37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GCD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Greatest Common Divisor </a:t>
                </a:r>
                <a:r>
                  <a:rPr lang="zh-CN" altLang="en-US" dirty="0"/>
                  <a:t>的缩写，意为最大公约数</a:t>
                </a:r>
                <a:endParaRPr lang="en-US" altLang="zh-CN" dirty="0"/>
              </a:p>
              <a:p>
                <a:r>
                  <a:rPr lang="en-US" altLang="zh-CN" dirty="0"/>
                  <a:t>LCM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Least Common Multiple </a:t>
                </a:r>
                <a:r>
                  <a:rPr lang="zh-CN" altLang="en-US" dirty="0"/>
                  <a:t>的缩写，意为最小公倍数</a:t>
                </a:r>
                <a:endParaRPr lang="en-US" altLang="zh-CN" dirty="0"/>
              </a:p>
              <a:p>
                <a:r>
                  <a:rPr lang="zh-CN" altLang="en-US" dirty="0"/>
                  <a:t>伟大的欧几里得告诉我们：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nor/>
                      </m:rPr>
                      <a:rPr lang="en-US" altLang="zh-CN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>
                        <a:latin typeface="Cambria Math" panose="02040503050406030204" pitchFamily="18" charset="0"/>
                      </a:rPr>
                      <m:t>gcd</m:t>
                    </m:r>
                    <m:r>
                      <m:rPr>
                        <m:nor/>
                      </m:rP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证明？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的公约数集合与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的公约数集合完全相同</a:t>
                </a:r>
                <a:endParaRPr lang="en-US" altLang="zh-CN" dirty="0"/>
              </a:p>
              <a:p>
                <a:r>
                  <a:rPr lang="zh-CN" altLang="en-US" dirty="0"/>
                  <a:t>复杂度？</a:t>
                </a:r>
                <a:endParaRPr lang="en-US" altLang="zh-CN" dirty="0"/>
              </a:p>
              <a:p>
                <a:r>
                  <a:rPr lang="zh-CN" altLang="en-US" dirty="0"/>
                  <a:t>注意到每次取模至少减半，因此复杂度为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2C289F-6A7B-4223-9E28-C79BEA6D3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87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513C4-7BF4-4681-8701-A9ABF3F9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GCD&amp;LCM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60A6F6-F4B1-4559-8765-87FF0D9838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而求 </a:t>
                </a:r>
                <a:r>
                  <a:rPr lang="en-US" altLang="zh-CN" dirty="0"/>
                  <a:t>LCM </a:t>
                </a:r>
                <a:r>
                  <a:rPr lang="zh-CN" altLang="en-US" dirty="0"/>
                  <a:t>只需求出 </a:t>
                </a:r>
                <a:r>
                  <a:rPr lang="en-US" altLang="zh-CN" dirty="0"/>
                  <a:t>GCD</a:t>
                </a:r>
                <a:r>
                  <a:rPr lang="zh-CN" altLang="en-US" dirty="0"/>
                  <a:t> ，因为：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)∙ 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lcm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证明？</a:t>
                </a:r>
                <a:endParaRPr lang="en-US" altLang="zh-CN" dirty="0"/>
              </a:p>
              <a:p>
                <a:r>
                  <a:rPr lang="zh-CN" altLang="en-US" dirty="0"/>
                  <a:t>分别考虑每个质因子出现的次幂数即可</a:t>
                </a:r>
                <a:endParaRPr lang="en-US" altLang="zh-CN" dirty="0"/>
              </a:p>
              <a:p>
                <a:r>
                  <a:rPr lang="zh-CN" altLang="en-US" dirty="0"/>
                  <a:t>这个“对每个质因子分别考虑”的思路非常常见，但条件是各个质因子相互独立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60A6F6-F4B1-4559-8765-87FF0D9838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655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8543D-D6CB-4372-9C40-9CCF7153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LOJ2589</a:t>
            </a:r>
            <a:r>
              <a:rPr lang="en-US" altLang="zh-CN" dirty="0"/>
              <a:t> </a:t>
            </a:r>
            <a:r>
              <a:rPr lang="en-US" altLang="zh-CN" dirty="0" err="1"/>
              <a:t>Hankson</a:t>
            </a:r>
            <a:r>
              <a:rPr lang="en-US" altLang="zh-CN" dirty="0"/>
              <a:t> </a:t>
            </a:r>
            <a:r>
              <a:rPr lang="zh-CN" altLang="en-US" dirty="0"/>
              <a:t>的趣味题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AE298F-58F4-48F3-A540-E458D2DA20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次询问，每次给出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，求满足条件的正整数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个数：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lcm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≤2000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AE298F-58F4-48F3-A540-E458D2DA20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083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22A70-72FA-44C8-9A58-A53136D5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数论是什么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C038B4-0EC4-4422-B4EE-D7B5D056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trike="sngStrike" dirty="0"/>
              <a:t>救命啊，我不要学数学</a:t>
            </a:r>
            <a:endParaRPr lang="en-US" altLang="zh-CN" strike="sngStrike" dirty="0"/>
          </a:p>
          <a:p>
            <a:r>
              <a:rPr lang="zh-CN" altLang="en-US" strike="sngStrike" dirty="0"/>
              <a:t>太难了，</a:t>
            </a:r>
            <a:r>
              <a:rPr lang="en-US" altLang="zh-CN" strike="sngStrike" dirty="0" err="1"/>
              <a:t>awsl</a:t>
            </a:r>
            <a:endParaRPr lang="en-US" altLang="zh-CN" strike="sngStrike" dirty="0"/>
          </a:p>
          <a:p>
            <a:r>
              <a:rPr lang="zh-CN" altLang="en-US" dirty="0"/>
              <a:t>相信同学们都被数论题虐过，而且被虐得毫无还手之力（</a:t>
            </a:r>
            <a:endParaRPr lang="en-US" altLang="zh-CN" dirty="0"/>
          </a:p>
          <a:p>
            <a:r>
              <a:rPr lang="zh-CN" altLang="en-US" dirty="0"/>
              <a:t>其实它真的很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哦好吧并没有那么简单 </a:t>
            </a:r>
            <a:r>
              <a:rPr lang="en-US" altLang="zh-CN" dirty="0" err="1"/>
              <a:t>orz</a:t>
            </a:r>
            <a:endParaRPr lang="en-US" altLang="zh-CN" dirty="0"/>
          </a:p>
          <a:p>
            <a:r>
              <a:rPr lang="zh-CN" altLang="en-US" dirty="0"/>
              <a:t>前排提醒，学数论的时候请拿好纸笔，自己推一下式子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5894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84996-586D-4366-B5FD-71679B6F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Hankson</a:t>
            </a:r>
            <a:r>
              <a:rPr lang="en-US" altLang="zh-CN" dirty="0"/>
              <a:t> </a:t>
            </a:r>
            <a:r>
              <a:rPr lang="zh-CN" altLang="en-US" dirty="0"/>
              <a:t>的趣味题 </a:t>
            </a:r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F463CF-4157-46D6-9A28-E06C643FDF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仍然是考虑每个质因数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设它的次幂数为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的限制等价于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>
                        <a:latin typeface="Cambria Math" panose="02040503050406030204" pitchFamily="18" charset="0"/>
                      </a:rPr>
                      <m:t>lcm</m:t>
                    </m:r>
                    <m:r>
                      <m:rPr>
                        <m:nor/>
                      </m:rP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 的限制等价于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ax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那么对于每个 </a:t>
                </a:r>
                <a:r>
                  <a:rPr lang="en-US" altLang="zh-CN" dirty="0"/>
                  <a:t>p </a:t>
                </a:r>
                <a:r>
                  <a:rPr lang="zh-CN" altLang="en-US" dirty="0"/>
                  <a:t>都可以根据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的关系求出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的个数</a:t>
                </a:r>
                <a:endParaRPr lang="en-US" altLang="zh-CN" dirty="0"/>
              </a:p>
              <a:p>
                <a:r>
                  <a:rPr lang="zh-CN" altLang="en-US" dirty="0"/>
                  <a:t>根据乘法原理，把所有 </a:t>
                </a:r>
                <a:r>
                  <a:rPr lang="en-US" altLang="zh-CN" dirty="0"/>
                  <a:t>p </a:t>
                </a:r>
                <a:r>
                  <a:rPr lang="zh-CN" altLang="en-US" dirty="0"/>
                  <a:t>的答案乘起来即可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F463CF-4157-46D6-9A28-E06C643FDF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036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E57EB-970B-4F3D-93DF-6815B024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CF1334E</a:t>
            </a:r>
            <a:r>
              <a:rPr lang="en-US" altLang="zh-CN" dirty="0"/>
              <a:t> Divisor Paths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C4B445-D5BF-46CA-8E45-979C83EB2D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给出正整数 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 和一张图 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，满足：</a:t>
                </a:r>
                <a:endParaRPr lang="en-US" altLang="zh-CN" dirty="0"/>
              </a:p>
              <a:p>
                <a:r>
                  <a:rPr lang="en-US" altLang="zh-CN" dirty="0"/>
                  <a:t>G </a:t>
                </a:r>
                <a:r>
                  <a:rPr lang="zh-CN" altLang="en-US" dirty="0"/>
                  <a:t>中每个节点都与 </a:t>
                </a:r>
                <a:r>
                  <a:rPr lang="en-US" altLang="zh-CN" dirty="0"/>
                  <a:t>D </a:t>
                </a:r>
                <a:r>
                  <a:rPr lang="zh-CN" altLang="en-US" dirty="0"/>
                  <a:t>的因子一一对应</a:t>
                </a:r>
                <a:endParaRPr lang="en-US" altLang="zh-CN" dirty="0"/>
              </a:p>
              <a:p>
                <a:r>
                  <a:rPr lang="zh-CN" altLang="en-US" dirty="0"/>
                  <a:t>存在无向边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当且仅当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整除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zh-CN" altLang="en-US" dirty="0"/>
                  <a:t> 是质数</a:t>
                </a:r>
                <a:endParaRPr lang="en-US" altLang="zh-CN" dirty="0"/>
              </a:p>
              <a:p>
                <a:r>
                  <a:rPr lang="zh-CN" altLang="en-US" b="0" dirty="0"/>
                  <a:t>边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的长度为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dirty="0"/>
                  <a:t>，其中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代表正整数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的因子个数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 次询问，每次给出 </a:t>
                </a:r>
                <a:r>
                  <a:rPr lang="en-US" altLang="zh-CN" dirty="0"/>
                  <a:t>D </a:t>
                </a:r>
                <a:r>
                  <a:rPr lang="zh-CN" altLang="en-US" dirty="0"/>
                  <a:t>的因子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，求 </a:t>
                </a:r>
                <a:r>
                  <a:rPr lang="en-US" altLang="zh-CN" dirty="0"/>
                  <a:t>G </a:t>
                </a:r>
                <a:r>
                  <a:rPr lang="zh-CN" altLang="en-US" dirty="0"/>
                  <a:t>中节点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之间的最短路条数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3×10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C4B445-D5BF-46CA-8E45-979C83EB2D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 r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882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D3CDD-D876-4D9D-B055-16B339402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Divisor Paths Sol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DC2060-1068-4387-BF60-4764AF486A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的过程，最短路经过的节点必然是先除质数再乘质数</a:t>
                </a:r>
                <a:endParaRPr lang="en-US" altLang="zh-CN" dirty="0"/>
              </a:p>
              <a:p>
                <a:r>
                  <a:rPr lang="zh-CN" altLang="en-US" dirty="0"/>
                  <a:t>否则一定可以通过交换步骤来使得路程更短</a:t>
                </a:r>
                <a:endParaRPr lang="en-US" altLang="zh-CN" dirty="0"/>
              </a:p>
              <a:p>
                <a:r>
                  <a:rPr lang="zh-CN" altLang="en-US" dirty="0"/>
                  <a:t>不难发现这个节点就是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设为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对于一条连续除质数的路径，写出边权和式子，发现中间的项都可以消掉，说明最短路和具体路径无关，只要连续变小即可</a:t>
                </a:r>
                <a:endParaRPr lang="en-US" altLang="zh-CN" dirty="0"/>
              </a:p>
              <a:p>
                <a:r>
                  <a:rPr lang="zh-CN" altLang="en-US" dirty="0"/>
                  <a:t>那么设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的最短路只和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有关</a:t>
                </a:r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zh-CN" altLang="en-US" dirty="0"/>
                  <a:t>，那么最短路条数为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nary>
                          <m:naryPr>
                            <m:chr m:val="∏"/>
                            <m:subHide m:val="on"/>
                            <m:sup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nary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所有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都是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的因子，预处理出每个因子的表示法即可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DC2060-1068-4387-BF60-4764AF486A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 b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880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77153-7957-4259-93E9-1A1F2E16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进制转换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2D3C1D-D5C3-4EF6-85AB-DD53D6D703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将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位 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进制数转化为 </a:t>
                </a:r>
                <a:r>
                  <a:rPr lang="en-US" altLang="zh-CN" dirty="0"/>
                  <a:t>b </a:t>
                </a:r>
                <a:r>
                  <a:rPr lang="zh-CN" altLang="en-US" dirty="0"/>
                  <a:t>进制数，最终为 </a:t>
                </a:r>
                <a:r>
                  <a:rPr lang="en-US" altLang="zh-CN" dirty="0"/>
                  <a:t>m </a:t>
                </a:r>
                <a:r>
                  <a:rPr lang="zh-CN" altLang="en-US" dirty="0"/>
                  <a:t>位</a:t>
                </a:r>
                <a:endParaRPr lang="en-US" altLang="zh-CN" dirty="0"/>
              </a:p>
              <a:p>
                <a:r>
                  <a:rPr lang="zh-CN" altLang="en-US" dirty="0"/>
                  <a:t>将给定的 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进制数从高位向低位扫描，每次将当前结果乘以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，并加上当前位的系数，再从低位向高位进位即可</a:t>
                </a:r>
                <a:endParaRPr lang="en-US" altLang="zh-CN" dirty="0"/>
              </a:p>
              <a:p>
                <a:r>
                  <a:rPr lang="zh-CN" altLang="en-US" dirty="0"/>
                  <a:t>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，用多项式科技可以优化，但大多数情况下没必要</a:t>
                </a:r>
                <a:endParaRPr lang="en-US" altLang="zh-CN" dirty="0"/>
              </a:p>
              <a:p>
                <a:r>
                  <a:rPr lang="zh-CN" altLang="en-US" dirty="0"/>
                  <a:t>瓶颈在于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次乘 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和进位，每次都是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</a:t>
                </a:r>
                <a:endParaRPr lang="en-US" altLang="zh-CN" dirty="0"/>
              </a:p>
              <a:p>
                <a:r>
                  <a:rPr lang="zh-CN" altLang="en-US" dirty="0"/>
                  <a:t>如果 </a:t>
                </a:r>
                <a:r>
                  <a:rPr lang="en-US" altLang="zh-CN" dirty="0"/>
                  <a:t>a, b </a:t>
                </a:r>
                <a:r>
                  <a:rPr lang="zh-CN" altLang="en-US" dirty="0"/>
                  <a:t>比较小，可以通过压位的方式进一步优化</a:t>
                </a:r>
                <a:endParaRPr lang="en-US" altLang="zh-CN" dirty="0"/>
              </a:p>
              <a:p>
                <a:r>
                  <a:rPr lang="zh-CN" altLang="en-US" dirty="0"/>
                  <a:t>即，先将原数转化为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进制，再转化为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进制，可以将复杂度降为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，为了计算方便，以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不超过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为妙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2D3C1D-D5C3-4EF6-85AB-DD53D6D703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969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9AE2F-CFA2-4E74-AE27-3DE25D64B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CF1114C</a:t>
            </a:r>
            <a:r>
              <a:rPr lang="en-US" altLang="zh-CN" dirty="0"/>
              <a:t> Trailing Loves (or </a:t>
            </a:r>
            <a:r>
              <a:rPr lang="en-US" altLang="zh-CN" dirty="0" err="1"/>
              <a:t>L'oeufs</a:t>
            </a:r>
            <a:r>
              <a:rPr lang="en-US" altLang="zh-CN" dirty="0"/>
              <a:t>?)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7D0636-25A9-437F-9773-5BB5E34D4A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给定十进制数 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，求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 </m:t>
                    </m:r>
                  </m:oMath>
                </a14:m>
                <a:r>
                  <a:rPr lang="zh-CN" altLang="en-US" dirty="0"/>
                  <a:t>在 </a:t>
                </a:r>
                <a:r>
                  <a:rPr lang="en-US" altLang="zh-CN" dirty="0"/>
                  <a:t>k </a:t>
                </a:r>
                <a:r>
                  <a:rPr lang="zh-CN" altLang="en-US" dirty="0"/>
                  <a:t>进制下末尾的 </a:t>
                </a:r>
                <a:r>
                  <a:rPr lang="en-US" altLang="zh-CN" dirty="0"/>
                  <a:t>0 </a:t>
                </a:r>
                <a:r>
                  <a:rPr lang="zh-CN" altLang="en-US" dirty="0"/>
                  <a:t>个数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7D0636-25A9-437F-9773-5BB5E34D4A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424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5BA49-458D-41C8-BE42-2A3965E9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Trailing Loves (or </a:t>
            </a:r>
            <a:r>
              <a:rPr lang="en-US" altLang="zh-CN" dirty="0" err="1"/>
              <a:t>L'oeufs</a:t>
            </a:r>
            <a:r>
              <a:rPr lang="en-US" altLang="zh-CN" dirty="0"/>
              <a:t>?) 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6FAA27-8ED9-4F81-B9C4-D2ED52D2DA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N </a:t>
                </a:r>
                <a:r>
                  <a:rPr lang="zh-CN" altLang="en-US" dirty="0"/>
                  <a:t>在 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 进制下 </a:t>
                </a:r>
                <a:r>
                  <a:rPr lang="en-US" altLang="zh-CN" dirty="0"/>
                  <a:t>0 </a:t>
                </a:r>
                <a:r>
                  <a:rPr lang="zh-CN" altLang="en-US" dirty="0"/>
                  <a:t>的个数等于 </a:t>
                </a:r>
                <a:r>
                  <a:rPr lang="en-US" altLang="zh-CN" dirty="0"/>
                  <a:t>k </a:t>
                </a:r>
                <a:r>
                  <a:rPr lang="zh-CN" altLang="en-US" dirty="0"/>
                  <a:t>在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中出现的最大次幂数</a:t>
                </a:r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对</m:t>
                    </m:r>
                  </m:oMath>
                </a14:m>
                <a:r>
                  <a:rPr lang="zh-CN" altLang="en-US" dirty="0"/>
                  <a:t>每个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，令其在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中出现了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次，那么答案即为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可以在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内求出，那么只需求出每个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不难发现，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/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6FAA27-8ED9-4F81-B9C4-D2ED52D2DA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5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069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DF83A-3A7B-4783-93C4-DB1C17E3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练习题（</a:t>
            </a:r>
            <a:r>
              <a:rPr lang="en-US" altLang="zh-CN" dirty="0"/>
              <a:t>Part1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969FB0-D1F2-4511-8F2B-E6D947284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luogu1069</a:t>
            </a:r>
            <a:r>
              <a:rPr lang="en-US" altLang="zh-CN" dirty="0"/>
              <a:t> [NOIP2009 </a:t>
            </a:r>
            <a:r>
              <a:rPr lang="zh-CN" altLang="en-US" dirty="0"/>
              <a:t>普及组</a:t>
            </a:r>
            <a:r>
              <a:rPr lang="en-US" altLang="zh-CN" dirty="0"/>
              <a:t>] </a:t>
            </a:r>
            <a:r>
              <a:rPr lang="zh-CN" altLang="en-US" dirty="0"/>
              <a:t>细胞分裂（</a:t>
            </a:r>
            <a:r>
              <a:rPr lang="en-US" altLang="zh-CN" dirty="0"/>
              <a:t>Easy</a:t>
            </a:r>
            <a:r>
              <a:rPr lang="zh-CN" altLang="en-US" dirty="0"/>
              <a:t>）</a:t>
            </a:r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CF1349A</a:t>
            </a:r>
            <a:r>
              <a:rPr lang="en-US" altLang="zh-CN" dirty="0"/>
              <a:t> </a:t>
            </a:r>
            <a:r>
              <a:rPr lang="en-US" altLang="zh-CN" dirty="0" err="1"/>
              <a:t>Orac</a:t>
            </a:r>
            <a:r>
              <a:rPr lang="en-US" altLang="zh-CN" dirty="0"/>
              <a:t> and LCM</a:t>
            </a:r>
            <a:r>
              <a:rPr lang="zh-CN" altLang="en-US" dirty="0"/>
              <a:t>（</a:t>
            </a:r>
            <a:r>
              <a:rPr lang="en-US" altLang="zh-CN" dirty="0"/>
              <a:t>Normal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LOJ2535</a:t>
            </a:r>
            <a:r>
              <a:rPr lang="en-US" altLang="zh-CN" dirty="0"/>
              <a:t> </a:t>
            </a:r>
            <a:r>
              <a:rPr lang="zh-CN" altLang="en-US" dirty="0"/>
              <a:t>「</a:t>
            </a:r>
            <a:r>
              <a:rPr lang="en-US" altLang="zh-CN" dirty="0"/>
              <a:t>CQOI2018</a:t>
            </a:r>
            <a:r>
              <a:rPr lang="zh-CN" altLang="en-US" dirty="0"/>
              <a:t>」九连环（</a:t>
            </a:r>
            <a:r>
              <a:rPr lang="en-US" altLang="zh-CN" dirty="0"/>
              <a:t>Normal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CF1325E</a:t>
            </a:r>
            <a:r>
              <a:rPr lang="en-US" altLang="zh-CN" dirty="0"/>
              <a:t> Ehab‘s REAL Number Theory Problem</a:t>
            </a:r>
            <a:r>
              <a:rPr lang="zh-CN" altLang="en-US" dirty="0"/>
              <a:t>（</a:t>
            </a:r>
            <a:r>
              <a:rPr lang="en-US" altLang="zh-CN" dirty="0"/>
              <a:t>Hard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练习题算法与前面讲的内容相关，题解会单独附上</a:t>
            </a:r>
            <a:endParaRPr lang="en-US" altLang="zh-CN" dirty="0"/>
          </a:p>
          <a:p>
            <a:r>
              <a:rPr lang="zh-CN" altLang="en-US" dirty="0"/>
              <a:t>题目难度不一，请量力而行</a:t>
            </a:r>
          </a:p>
        </p:txBody>
      </p:sp>
    </p:spTree>
    <p:extLst>
      <p:ext uri="{BB962C8B-B14F-4D97-AF65-F5344CB8AC3E}">
        <p14:creationId xmlns:p14="http://schemas.microsoft.com/office/powerpoint/2010/main" val="573039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1BA4023-63CB-4F69-8C61-3A884EE4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2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119F41-0591-41FD-8A33-8129CD3401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Optima LT Medium"/>
                <a:ea typeface="思源宋体 CN Light"/>
                <a:cs typeface="+mn-cs"/>
              </a:rPr>
              <a:t>三日月（</a:t>
            </a:r>
            <a:r>
              <a:rPr lang="en-US" altLang="zh-CN" dirty="0">
                <a:solidFill>
                  <a:srgbClr val="5B9BD5">
                    <a:lumMod val="50000"/>
                  </a:srgbClr>
                </a:solidFill>
                <a:latin typeface="Optima LT Medium"/>
                <a:ea typeface="思源宋体 CN Light"/>
              </a:rPr>
              <a:t>Normal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Optima LT Medium"/>
                <a:ea typeface="思源宋体 CN Light"/>
                <a:cs typeface="+mn-cs"/>
              </a:rPr>
              <a:t> Mode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Optima LT Medium"/>
                <a:ea typeface="思源宋体 CN Light"/>
                <a:cs typeface="+mn-cs"/>
              </a:rPr>
              <a:t>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Optima LT Medium"/>
                <a:ea typeface="思源宋体 CN Light"/>
                <a:cs typeface="+mn-cs"/>
              </a:rPr>
              <a:t>~ </a:t>
            </a:r>
            <a:r>
              <a:rPr lang="zh-CN" altLang="en-US" dirty="0">
                <a:solidFill>
                  <a:srgbClr val="5B9BD5">
                    <a:lumMod val="50000"/>
                  </a:srgbClr>
                </a:solidFill>
                <a:latin typeface="Optima LT Medium"/>
                <a:ea typeface="思源宋体 CN Light"/>
              </a:rPr>
              <a:t>努力的一般人也能学会的数论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Optima LT Medium"/>
              <a:ea typeface="思源宋体 CN Light"/>
              <a:cs typeface="+mn-c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2963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A00F448-8DDE-4E1E-8560-CE277F8DF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49B9D710-8F54-4D6D-B843-C44B91613E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若对于给定的正整数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，有正整数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，满足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zh-CN" altLang="en-US" dirty="0"/>
                  <a:t>，则称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同余，用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</a:t>
                </a:r>
                <a:endParaRPr lang="en-US" altLang="zh-CN" dirty="0"/>
              </a:p>
              <a:p>
                <a:r>
                  <a:rPr lang="zh-CN" altLang="en-US" dirty="0"/>
                  <a:t>看起来好水啊，这不就是取模运算吗</a:t>
                </a:r>
                <a:endParaRPr lang="en-US" altLang="zh-CN" dirty="0"/>
              </a:p>
              <a:p>
                <a:r>
                  <a:rPr lang="zh-CN" altLang="en-US" strike="sngStrike" dirty="0"/>
                  <a:t>实际上确实很水</a:t>
                </a:r>
                <a:endParaRPr lang="en-US" altLang="zh-CN" strike="sngStrike" dirty="0"/>
              </a:p>
              <a:p>
                <a:r>
                  <a:rPr lang="zh-CN" altLang="en-US" dirty="0"/>
                  <a:t>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意义下，整数集只剩下了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个整数，其他整数都应该加上或减去若干个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来调整到这个区间内</a:t>
                </a:r>
                <a:endParaRPr lang="en-US" altLang="zh-CN" dirty="0"/>
              </a:p>
              <a:p>
                <a:r>
                  <a:rPr lang="zh-CN" altLang="en-US" dirty="0"/>
                  <a:t>注意到负整数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对应的数是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而不是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顺便提一句，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，这一点后面还会提到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49B9D710-8F54-4D6D-B843-C44B91613E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 r="-4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932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186BA-57AF-4EBE-BF50-6B1FD67A4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CF1359E</a:t>
            </a:r>
            <a:r>
              <a:rPr lang="en-US" altLang="zh-CN" dirty="0"/>
              <a:t> Modular Stability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11D932-E060-4CBB-886F-2449874943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39275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求长度为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，值域是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 内整数的严格递增数组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个数，满足：</a:t>
                </a:r>
                <a:endParaRPr lang="en-US" altLang="zh-CN" dirty="0"/>
              </a:p>
              <a:p>
                <a:r>
                  <a:rPr lang="zh-CN" altLang="en-US" dirty="0"/>
                  <a:t>对于任意正整数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任意排列后，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 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的值都相等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11D932-E060-4CBB-886F-2449874943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39275" cy="4351338"/>
              </a:xfrm>
              <a:blipFill>
                <a:blip r:embed="rId3"/>
                <a:stretch>
                  <a:fillRect l="-956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667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A662B-9189-4DF6-AE3A-C0B43160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数论是什么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05EDB5-E9E2-4E1C-8904-CBD436479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目前，我们在信息学竞赛中用到的数论知识仅限于初等数论</a:t>
            </a:r>
            <a:endParaRPr lang="en-US" altLang="zh-CN" dirty="0"/>
          </a:p>
          <a:p>
            <a:r>
              <a:rPr lang="zh-CN" altLang="en-US" strike="sngStrike" dirty="0"/>
              <a:t>而且高等数论我也不会</a:t>
            </a:r>
            <a:endParaRPr lang="en-US" altLang="zh-CN" strike="sngStrike" dirty="0"/>
          </a:p>
          <a:p>
            <a:r>
              <a:rPr lang="zh-CN" altLang="en-US" dirty="0"/>
              <a:t>某度百科告诉我们：</a:t>
            </a:r>
            <a:endParaRPr lang="en-US" altLang="zh-CN" dirty="0"/>
          </a:p>
          <a:p>
            <a:r>
              <a:rPr lang="zh-CN" altLang="en-US" dirty="0"/>
              <a:t>“数论是纯粹数学的分支之一，主要研究整数的性质”</a:t>
            </a:r>
            <a:endParaRPr lang="en-US" altLang="zh-CN" dirty="0"/>
          </a:p>
          <a:p>
            <a:r>
              <a:rPr lang="zh-CN" altLang="en-US" dirty="0"/>
              <a:t>我们至少可以暂时松一口气了</a:t>
            </a:r>
            <a:r>
              <a:rPr lang="en-US" altLang="zh-CN" dirty="0"/>
              <a:t>——</a:t>
            </a:r>
            <a:r>
              <a:rPr lang="zh-CN" altLang="en-US" dirty="0"/>
              <a:t>不用再考虑 </a:t>
            </a:r>
            <a:r>
              <a:rPr lang="en-US" altLang="zh-CN" dirty="0"/>
              <a:t>double </a:t>
            </a:r>
            <a:r>
              <a:rPr lang="zh-CN" altLang="en-US" dirty="0"/>
              <a:t>的精度了</a:t>
            </a:r>
          </a:p>
        </p:txBody>
      </p:sp>
    </p:spTree>
    <p:extLst>
      <p:ext uri="{BB962C8B-B14F-4D97-AF65-F5344CB8AC3E}">
        <p14:creationId xmlns:p14="http://schemas.microsoft.com/office/powerpoint/2010/main" val="14657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0E605-A06C-4297-B1A7-D5A77D5D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Modular Stability 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28C65B-61CD-4932-A556-BDA6D83E90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结论：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满足条件当且仅当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|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证明充分性：只需考虑，设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，则过程中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 始终不变，且结果必然为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证明必要性：若存在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不是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倍数，只需令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正序排列时结果为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排在最前面时结果为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统计答案只需枚举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，剩下部分为简单组合数学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28C65B-61CD-4932-A556-BDA6D83E90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 r="-4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903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43BBD-8D4F-4647-B14C-36FCD3DF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531BFF-183F-4B7F-9843-130B5F1B6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不难证明，模意义下的加法、减法、乘法与一般意义下相同，各运算规律依然满足</a:t>
                </a:r>
                <a:endParaRPr lang="en-US" altLang="zh-CN" dirty="0"/>
              </a:p>
              <a:p>
                <a:r>
                  <a:rPr lang="zh-CN" altLang="en-US" dirty="0"/>
                  <a:t>但是很可惜，除法与它们不同</a:t>
                </a:r>
                <a:endParaRPr lang="en-US" altLang="zh-CN" dirty="0"/>
              </a:p>
              <a:p>
                <a:r>
                  <a:rPr lang="zh-CN" altLang="en-US" dirty="0"/>
                  <a:t>考虑一般意义下的除法，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等价于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/>
                  <a:t>，而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满足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这一性质，从而进行乘法的逆运算</a:t>
                </a:r>
                <a:endParaRPr lang="en-US" altLang="zh-CN" dirty="0"/>
              </a:p>
              <a:p>
                <a:r>
                  <a:rPr lang="zh-CN" altLang="en-US" dirty="0"/>
                  <a:t>换句话说，假如我们能对任意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找到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/>
                  <a:t>，使得  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>
                        <a:latin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nor/>
                      </m:rP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不就能实现模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意义下的除法了吗？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531BFF-183F-4B7F-9843-130B5F1B69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914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13419-B091-4D26-9AF2-53180E5A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44B719-046A-4C70-9379-91DCC741BF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因此，我们需要引入逆元的概念</a:t>
                </a:r>
                <a:endParaRPr lang="en-US" altLang="zh-CN" dirty="0"/>
              </a:p>
              <a:p>
                <a:r>
                  <a:rPr lang="zh-CN" altLang="en-US" dirty="0"/>
                  <a:t>大多数情况下，当我们需要在模意义下做除法时，模数都是质数</a:t>
                </a:r>
                <a:endParaRPr lang="en-US" altLang="zh-CN" dirty="0"/>
              </a:p>
              <a:p>
                <a:r>
                  <a:rPr lang="zh-CN" altLang="en-US" dirty="0"/>
                  <a:t>此时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中每个整数都有唯一的逆元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44B719-046A-4C70-9379-91DCC741BF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708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8CED9-498A-4791-94A9-544B16ECB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费马小定理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A0A84F-AFC5-487D-933A-533F16F5E4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1959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若整数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为质数，则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证明？写出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1, 2, 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，显然它们两两不同</a:t>
                </a:r>
                <a:endParaRPr lang="en-US" altLang="zh-CN" dirty="0"/>
              </a:p>
              <a:p>
                <a:r>
                  <a:rPr lang="zh-CN" altLang="en-US" dirty="0"/>
                  <a:t>将它们全部乘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，得到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⋯,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，可以证明它们模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也两两不同，那么它们其实是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1, 2, 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的另一种排列方式</a:t>
                </a:r>
                <a:endParaRPr lang="en-US" altLang="zh-CN" dirty="0"/>
              </a:p>
              <a:p>
                <a:r>
                  <a:rPr lang="zh-CN" altLang="en-US" dirty="0"/>
                  <a:t>所以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𝑎𝑖</m:t>
                        </m:r>
                      </m:e>
                    </m:nary>
                  </m:oMath>
                </a14:m>
                <a:r>
                  <a:rPr lang="zh-CN" altLang="en-US" dirty="0"/>
                  <a:t>，即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≡0 (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，所以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绝大多数情况下逆元都是这样求的，但要求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必须是质数</a:t>
                </a:r>
                <a:endParaRPr lang="en-US" altLang="zh-CN" dirty="0"/>
              </a:p>
              <a:p>
                <a:r>
                  <a:rPr lang="zh-CN" altLang="en-US" dirty="0"/>
                  <a:t>但是总有毒瘤出题人，喜欢搞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不是质数的情况，我们一会再说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A0A84F-AFC5-487D-933A-533F16F5E4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195960"/>
              </a:xfrm>
              <a:blipFill>
                <a:blip r:embed="rId2"/>
                <a:stretch>
                  <a:fillRect l="-1043" t="-2227" r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386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5B819-B6F5-4FD0-863E-7833F98F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FA2E0F-8182-448D-A0F8-831BB3C398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刚刚的费马小定理可以迅速求出一个数的逆元</a:t>
                </a:r>
                <a:endParaRPr lang="en-US" altLang="zh-CN" dirty="0"/>
              </a:p>
              <a:p>
                <a:r>
                  <a:rPr lang="zh-CN" altLang="en-US" dirty="0"/>
                  <a:t>但是实际上逆元还有一种递推法，非常炫酷</a:t>
                </a:r>
                <a:endParaRPr lang="en-US" altLang="zh-CN" dirty="0"/>
              </a:p>
              <a:p>
                <a:r>
                  <a:rPr lang="zh-CN" altLang="en-US" dirty="0"/>
                  <a:t>用到了刚才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的性质</a:t>
                </a:r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，显然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项在模意义下为 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zh-CN" altLang="en-US" strike="sngStrike" dirty="0"/>
                  <a:t>然而这个递推大部分情况下没啥用因为暴力也很快</a:t>
                </a:r>
                <a:endParaRPr lang="en-US" altLang="zh-CN" strike="sngStrike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FA2E0F-8182-448D-A0F8-831BB3C398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631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61F46-B785-4044-8172-8F782DB6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3A84AF6-9024-42B0-9808-ED9253B154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另外一种实用（好记）的逆元递推法是这样的：</a:t>
                </a:r>
                <a:endParaRPr lang="en-US" altLang="zh-CN" dirty="0"/>
              </a:p>
              <a:p>
                <a:r>
                  <a:rPr lang="zh-CN" altLang="en-US" dirty="0"/>
                  <a:t>首先求出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的阶乘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再用费马小定理求出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的逆元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有了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不难发现，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所以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类似地，由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:r>
                  <a:rPr lang="zh-CN" altLang="en-US" dirty="0">
                    <a:ea typeface="Cambria Math" panose="02040503050406030204" pitchFamily="18" charset="0"/>
                  </a:rPr>
                  <a:t>也可以得到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>
                    <a:ea typeface="Cambria Math" panose="02040503050406030204" pitchFamily="18" charset="0"/>
                  </a:rPr>
                  <a:t>于是就轻松愉快地递推出了阶乘和单个数的逆元</a:t>
                </a:r>
                <a:endParaRPr lang="en-US" altLang="zh-CN" dirty="0">
                  <a:ea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3A84AF6-9024-42B0-9808-ED9253B154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38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C5BB3-D430-4921-AEAF-432D2881D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扩展欧几里得算法 </a:t>
            </a:r>
            <a:r>
              <a:rPr lang="en-US" altLang="zh-CN" dirty="0"/>
              <a:t>&amp; </a:t>
            </a:r>
            <a:r>
              <a:rPr lang="zh-CN" altLang="en-US" dirty="0"/>
              <a:t>裴蜀定理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77574A-A4C1-45B7-8D58-744E8DE84F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/>
                  <a:t>，那么有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将它写成一般形式，得到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的不定方程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如果能得到一组整数解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，我们就可以得到它的通解：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zh-CN" altLang="en-US" dirty="0"/>
                  <a:t>，选择合适的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即可得到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现在问题在于，方程是否有解，以及如何找到一组特解</a:t>
                </a:r>
                <a:endParaRPr lang="en-US" altLang="zh-CN" dirty="0"/>
              </a:p>
              <a:p>
                <a:r>
                  <a:rPr lang="zh-CN" altLang="en-US" dirty="0"/>
                  <a:t>裴蜀定理：对于给定的正整数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，则关于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的不定方程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 存在整数解，当且仅当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必要性很好证明，而下面要讲的扩展欧几里得算法则通过构造证明了充分性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77574A-A4C1-45B7-8D58-744E8DE84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7"/>
                <a:stretch>
                  <a:fillRect l="-1043" t="-2661" b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719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C2700-37D3-4ADA-AD61-77C0F2952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扩展欧几里得算法（</a:t>
            </a:r>
            <a:r>
              <a:rPr lang="en-US" altLang="zh-CN" dirty="0" err="1"/>
              <a:t>exgcd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FEDFE0-BDB7-4439-B969-8EFAA205A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，扩展欧几里得算法可以给出不定方程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 的一组整数特解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类比刚才的情况，通解有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 的情况，可以先解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，再将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都乘以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FEDFE0-BDB7-4439-B969-8EFAA205A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821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CF511-C101-4994-9751-4F91E03D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扩展欧几里得算法（</a:t>
            </a:r>
            <a:r>
              <a:rPr lang="en-US" altLang="zh-CN" dirty="0" err="1"/>
              <a:t>exgcd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D3FDA4-B2B4-4ED2-AC6A-D6780E9142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考虑之前欧几里得算法求 </a:t>
                </a:r>
                <a:r>
                  <a:rPr lang="en-US" altLang="zh-CN" dirty="0" err="1"/>
                  <a:t>gcd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的过程，我们从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递归到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那么如果我们有了不定方程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的一组整数解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，能否推出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的一组整数解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呢？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，代回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得到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，整理得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也就是说，令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即可完成递归的回推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D3FDA4-B2B4-4ED2-AC6A-D6780E9142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350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594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731BA-FAE0-454D-90B5-42D64AF5A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LOJ2605</a:t>
            </a:r>
            <a:r>
              <a:rPr lang="en-US" altLang="zh-CN" dirty="0"/>
              <a:t> </a:t>
            </a:r>
            <a:r>
              <a:rPr lang="zh-CN" altLang="en-US" dirty="0"/>
              <a:t>「</a:t>
            </a:r>
            <a:r>
              <a:rPr lang="en-US" altLang="zh-CN" dirty="0"/>
              <a:t>NOIP2012</a:t>
            </a:r>
            <a:r>
              <a:rPr lang="zh-CN" altLang="en-US" dirty="0"/>
              <a:t>」同余方程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19A9B2-F297-424B-8D35-F542FC93B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求关于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的同余方程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 (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的最小正整数解</a:t>
                </a:r>
                <a:endParaRPr lang="en-US" altLang="zh-CN" dirty="0"/>
              </a:p>
              <a:p>
                <a:r>
                  <a:rPr lang="zh-CN" altLang="en-US" dirty="0"/>
                  <a:t>保证有解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19A9B2-F297-424B-8D35-F542FC93B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948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92E8E7D-9B62-4EE6-BCC8-87D885B3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4CAC8A-C4BF-4019-8B26-AEACCDFB3C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初月（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Easy Mode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）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~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毛玉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和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源石虫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都能听懂的数论</a:t>
            </a:r>
          </a:p>
        </p:txBody>
      </p:sp>
    </p:spTree>
    <p:extLst>
      <p:ext uri="{BB962C8B-B14F-4D97-AF65-F5344CB8AC3E}">
        <p14:creationId xmlns:p14="http://schemas.microsoft.com/office/powerpoint/2010/main" val="1615524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0FB60-ECEA-4511-B7BF-8FC88FC7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「</a:t>
            </a:r>
            <a:r>
              <a:rPr lang="en-US" altLang="zh-CN" dirty="0"/>
              <a:t>NOIP2012</a:t>
            </a:r>
            <a:r>
              <a:rPr lang="zh-CN" altLang="en-US" dirty="0"/>
              <a:t>」同余方程 </a:t>
            </a:r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F3F0D6-C2BC-4FCA-A890-878243849A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其实就是刚才学的东西</a:t>
                </a:r>
                <a:endParaRPr lang="en-US" altLang="zh-CN" dirty="0"/>
              </a:p>
              <a:p>
                <a:r>
                  <a:rPr lang="zh-CN" altLang="en-US" dirty="0"/>
                  <a:t>原式转化为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由于保证有解，可知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互质</a:t>
                </a:r>
                <a:endParaRPr lang="en-US" altLang="zh-CN" dirty="0"/>
              </a:p>
              <a:p>
                <a:r>
                  <a:rPr lang="zh-CN" altLang="en-US" dirty="0"/>
                  <a:t>直接用 </a:t>
                </a:r>
                <a:r>
                  <a:rPr lang="en-US" altLang="zh-CN" dirty="0" err="1"/>
                  <a:t>exgcd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求出一个符合条件的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=[(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 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注意运算时用 </a:t>
                </a:r>
                <a:r>
                  <a:rPr lang="en-US" altLang="zh-CN" dirty="0"/>
                  <a:t>long </a:t>
                </a:r>
                <a:r>
                  <a:rPr lang="en-US" altLang="zh-CN" dirty="0" err="1"/>
                  <a:t>long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F3F0D6-C2BC-4FCA-A890-878243849A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976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F88ED-39F5-43C9-9B2D-60E09399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29E19D-C44C-4D6D-9864-2BF63DBA32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trike="sngStrike" dirty="0"/>
                  <a:t>数学界第一毒瘤欧拉，他来了</a:t>
                </a:r>
                <a:endParaRPr lang="en-US" altLang="zh-CN" strike="sngStrike" dirty="0"/>
              </a:p>
              <a:p>
                <a:r>
                  <a:rPr lang="zh-CN" altLang="en-US" dirty="0"/>
                  <a:t>欧拉函数：定义域为正整数的函数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表示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中与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互质的正整数个数</a:t>
                </a:r>
                <a:endParaRPr lang="en-US" altLang="zh-CN" dirty="0"/>
              </a:p>
              <a:p>
                <a:r>
                  <a:rPr lang="zh-CN" altLang="en-US" dirty="0"/>
                  <a:t>它</a:t>
                </a:r>
                <a:r>
                  <a:rPr lang="zh-CN" altLang="en-US" strike="sngStrike" dirty="0"/>
                  <a:t>看起来就很没用</a:t>
                </a:r>
                <a:r>
                  <a:rPr lang="zh-CN" altLang="en-US" dirty="0"/>
                  <a:t>还是挺有用的</a:t>
                </a:r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zh-CN" altLang="en-US" dirty="0"/>
                  <a:t>，则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证明可以考虑每次划掉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所有质因子的倍数，剩下的就是与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互质的</a:t>
                </a:r>
                <a:endParaRPr lang="en-US" altLang="zh-CN" dirty="0"/>
              </a:p>
              <a:p>
                <a:r>
                  <a:rPr lang="zh-CN" altLang="en-US" dirty="0"/>
                  <a:t>欧拉函数可以线性筛，只需判断当前质因子是否出现过，以选择乘以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还是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29E19D-C44C-4D6D-9864-2BF63DBA32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409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14619-FB3C-43DD-A738-A6931FC17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BZOJ2190</a:t>
            </a:r>
            <a:r>
              <a:rPr lang="en-US" altLang="zh-CN" dirty="0"/>
              <a:t> [SDOI2008]</a:t>
            </a:r>
            <a:r>
              <a:rPr lang="zh-CN" altLang="en-US" dirty="0"/>
              <a:t>仪仗队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1E7A42-EDDE-42EC-A011-CD82FC6B2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一个格点为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的正方形网格，你在最左下角的格点</a:t>
                </a:r>
                <a:endParaRPr lang="en-US" altLang="zh-CN" dirty="0"/>
              </a:p>
              <a:p>
                <a:r>
                  <a:rPr lang="zh-CN" altLang="en-US" dirty="0"/>
                  <a:t>若你到某个格点的线段没有经过其他任何一个格点，则称你能看到这个格点</a:t>
                </a:r>
                <a:endParaRPr lang="en-US" altLang="zh-CN" dirty="0"/>
              </a:p>
              <a:p>
                <a:r>
                  <a:rPr lang="zh-CN" altLang="en-US" dirty="0"/>
                  <a:t>求你能看到的格点个数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≤40000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1E7A42-EDDE-42EC-A011-CD82FC6B2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375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70AD4-0D47-40F7-9186-D0FD6659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[SDOI2008]</a:t>
            </a:r>
            <a:r>
              <a:rPr lang="zh-CN" altLang="en-US" dirty="0"/>
              <a:t>仪仗队 </a:t>
            </a:r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53BFB9-21C7-48C8-BD06-332613E4BA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堪称欧拉函数模板题的题目</a:t>
                </a:r>
                <a:endParaRPr lang="en-US" altLang="zh-CN" dirty="0"/>
              </a:p>
              <a:p>
                <a:r>
                  <a:rPr lang="zh-CN" altLang="en-US" dirty="0"/>
                  <a:t>称左下角为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(0, 0)</m:t>
                    </m:r>
                  </m:oMath>
                </a14:m>
                <a:r>
                  <a:rPr lang="zh-CN" altLang="en-US" dirty="0"/>
                  <a:t>，则对于格点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/>
                  <a:t>，我们能看到它当且仅当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互质</a:t>
                </a:r>
                <a:endParaRPr lang="en-US" altLang="zh-CN" dirty="0"/>
              </a:p>
              <a:p>
                <a:r>
                  <a:rPr lang="zh-CN" altLang="en-US" dirty="0"/>
                  <a:t>因此答案就是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53BFB9-21C7-48C8-BD06-332613E4BA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384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3BA95-0322-4084-A2B8-8A6063F79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282CA5-F3E0-4C10-AEFE-C3A120FCD7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那么为什么要讲欧拉函数呢？就是为了引出欧拉定理！</a:t>
                </a:r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互质，则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中与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互质的数列出来，设为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，可以证明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两两模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不同余，且任意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互质</a:t>
                </a:r>
                <a:endParaRPr lang="en-US" altLang="zh-CN" dirty="0"/>
              </a:p>
              <a:p>
                <a:r>
                  <a:rPr lang="zh-CN" altLang="en-US" dirty="0"/>
                  <a:t>那么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其实是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重排的结果，因为与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互质的数只有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</a:t>
                </a:r>
                <a:endParaRPr lang="en-US" altLang="zh-CN" dirty="0"/>
              </a:p>
              <a:p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≡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m:rPr>
                            <m:nor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dirty="0"/>
                  <a:t>，得证</a:t>
                </a:r>
                <a:endParaRPr lang="en-US" altLang="zh-CN" dirty="0"/>
              </a:p>
              <a:p>
                <a:r>
                  <a:rPr lang="zh-CN" altLang="en-US" dirty="0"/>
                  <a:t>前面提到的费马小定理其实是欧拉定理的子定理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282CA5-F3E0-4C10-AEFE-C3A120FCD7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790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79A81-450C-4D99-B4D0-F200E9F14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扩展欧拉定理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7D0C27-FDB3-4075-B2AE-36F93AD80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刚才的欧拉定理只适用于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互质的情况</a:t>
                </a:r>
                <a:endParaRPr lang="en-US" altLang="zh-CN" dirty="0"/>
              </a:p>
              <a:p>
                <a:r>
                  <a:rPr lang="zh-CN" altLang="en-US" dirty="0"/>
                  <a:t>对于不互质的情况，此处不证明地给出扩展欧拉定理：</a:t>
                </a:r>
                <a:endParaRPr lang="en-US" altLang="zh-CN" dirty="0"/>
              </a:p>
              <a:p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dirty="0"/>
                  <a:t>，则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证明比较复杂，有兴趣的同学可以自行查阅或浏览</a:t>
                </a:r>
                <a:r>
                  <a:rPr lang="zh-CN" altLang="en-US" dirty="0">
                    <a:hlinkClick r:id="rId2"/>
                  </a:rPr>
                  <a:t>这篇博客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7D0C27-FDB3-4075-B2AE-36F93AD80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138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EF47C-61C3-46D5-913B-8C2E69FE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BZOJ3884</a:t>
            </a:r>
            <a:r>
              <a:rPr lang="en-US" altLang="zh-CN" dirty="0"/>
              <a:t> </a:t>
            </a:r>
            <a:r>
              <a:rPr lang="zh-CN" altLang="en-US" dirty="0"/>
              <a:t>上帝与集合的正确用法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3B369A-2152-4750-8D26-2129C58BD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 组询问，每次给出正整数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，求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sup>
                            </m:sSup>
                          </m:sup>
                        </m:sSup>
                      </m:sup>
                    </m:sSup>
                  </m:oMath>
                </a14:m>
                <a:r>
                  <a:rPr lang="zh-CN" altLang="en-US" dirty="0"/>
                  <a:t> （无限个幂）对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取模的结果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≤1000,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3B369A-2152-4750-8D26-2129C58BD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980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366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8E331-0334-4864-9044-BA373B53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上帝与集合的正确用法 </a:t>
            </a:r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15857C-C8DD-46EF-BD42-66AF8825A5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sup>
                            </m:sSup>
                          </m:sup>
                        </m:sSup>
                      </m:sup>
                    </m:sSup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由于有无限个幂，可知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由扩展欧拉定理，可知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因此我们只需求出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的值，代回计算即可</a:t>
                </a:r>
                <a:endParaRPr lang="en-US" altLang="zh-CN" dirty="0"/>
              </a:p>
              <a:p>
                <a:r>
                  <a:rPr lang="zh-CN" altLang="en-US" dirty="0"/>
                  <a:t>可以发现变成了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更小的子问题，当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为偶数，则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，否则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的所有质因子都为奇数，可知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为偶数</a:t>
                </a:r>
                <a:endParaRPr lang="en-US" altLang="zh-CN" dirty="0"/>
              </a:p>
              <a:p>
                <a:r>
                  <a:rPr lang="zh-CN" altLang="en-US" dirty="0"/>
                  <a:t>因此最多迭代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15857C-C8DD-46EF-BD42-66AF8825A5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980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115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C31A2-5571-4ABE-8D89-BAA5E4D7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练习题（</a:t>
            </a:r>
            <a:r>
              <a:rPr lang="en-US" altLang="zh-CN" dirty="0"/>
              <a:t>Part 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7DDEC-8C22-468E-A846-62ADF1268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CF1344A</a:t>
            </a:r>
            <a:r>
              <a:rPr lang="en-US" altLang="zh-CN" dirty="0"/>
              <a:t> Hilbert</a:t>
            </a:r>
            <a:r>
              <a:rPr lang="en-US" altLang="zh-CN" dirty="0">
                <a:hlinkClick r:id="rId3"/>
              </a:rPr>
              <a:t>‘</a:t>
            </a:r>
            <a:r>
              <a:rPr lang="en-US" altLang="zh-CN" dirty="0"/>
              <a:t>s Hotel</a:t>
            </a:r>
            <a:r>
              <a:rPr lang="zh-CN" altLang="en-US" dirty="0"/>
              <a:t>（</a:t>
            </a:r>
            <a:r>
              <a:rPr lang="en-US" altLang="zh-CN" dirty="0"/>
              <a:t>Easy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CF1342C </a:t>
            </a:r>
            <a:r>
              <a:rPr lang="en-US" altLang="zh-CN" dirty="0"/>
              <a:t>Yet Another Counting Problem</a:t>
            </a:r>
            <a:r>
              <a:rPr lang="zh-CN" altLang="en-US" dirty="0"/>
              <a:t>（</a:t>
            </a:r>
            <a:r>
              <a:rPr lang="en-US" altLang="zh-CN" dirty="0"/>
              <a:t>Easy</a:t>
            </a:r>
            <a:r>
              <a:rPr lang="zh-CN" altLang="en-US" dirty="0"/>
              <a:t>）</a:t>
            </a:r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BZOJ2705</a:t>
            </a:r>
            <a:r>
              <a:rPr lang="en-US" altLang="zh-CN" dirty="0"/>
              <a:t> [SDOI2012]</a:t>
            </a:r>
            <a:r>
              <a:rPr lang="en-US" altLang="zh-CN" dirty="0" err="1"/>
              <a:t>Longge</a:t>
            </a:r>
            <a:r>
              <a:rPr lang="zh-CN" altLang="en-US" dirty="0"/>
              <a:t>的问题（</a:t>
            </a:r>
            <a:r>
              <a:rPr lang="en-US" altLang="zh-CN" dirty="0"/>
              <a:t>Normal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BZOJ1064</a:t>
            </a:r>
            <a:r>
              <a:rPr lang="en-US" altLang="zh-CN" dirty="0"/>
              <a:t> [NOI2008]</a:t>
            </a:r>
            <a:r>
              <a:rPr lang="zh-CN" altLang="en-US" dirty="0"/>
              <a:t>假面舞会（</a:t>
            </a:r>
            <a:r>
              <a:rPr lang="en-US" altLang="zh-CN" dirty="0"/>
              <a:t>Normal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练习题算法与前面讲的内容相关，题解会单独附上</a:t>
            </a:r>
            <a:endParaRPr lang="en-US" altLang="zh-CN" dirty="0"/>
          </a:p>
          <a:p>
            <a:r>
              <a:rPr lang="zh-CN" altLang="en-US" dirty="0"/>
              <a:t>题目难度不一，请量力而行</a:t>
            </a:r>
          </a:p>
        </p:txBody>
      </p:sp>
    </p:spTree>
    <p:extLst>
      <p:ext uri="{BB962C8B-B14F-4D97-AF65-F5344CB8AC3E}">
        <p14:creationId xmlns:p14="http://schemas.microsoft.com/office/powerpoint/2010/main" val="2937659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E4F21E9-0366-4F8F-BC7C-2F0F0FEA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3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03C6E1-B463-4E7D-B902-22CD9EE2CD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zh-CN" altLang="en-US" dirty="0">
                <a:solidFill>
                  <a:srgbClr val="5B9BD5">
                    <a:lumMod val="50000"/>
                  </a:srgbClr>
                </a:solidFill>
                <a:latin typeface="Optima LT Medium"/>
                <a:ea typeface="思源宋体 CN Light"/>
              </a:rPr>
              <a:t>上弦月（</a:t>
            </a:r>
            <a:r>
              <a:rPr lang="en-US" altLang="zh-CN" dirty="0">
                <a:solidFill>
                  <a:srgbClr val="5B9BD5">
                    <a:lumMod val="50000"/>
                  </a:srgbClr>
                </a:solidFill>
                <a:latin typeface="Optima LT Medium"/>
                <a:ea typeface="思源宋体 CN Light"/>
              </a:rPr>
              <a:t>Hard Mode</a:t>
            </a:r>
            <a:r>
              <a:rPr lang="zh-CN" altLang="en-US" dirty="0">
                <a:solidFill>
                  <a:srgbClr val="5B9BD5">
                    <a:lumMod val="50000"/>
                  </a:srgbClr>
                </a:solidFill>
                <a:latin typeface="Optima LT Medium"/>
                <a:ea typeface="思源宋体 CN Light"/>
              </a:rPr>
              <a:t>）</a:t>
            </a:r>
            <a:r>
              <a:rPr lang="en-US" altLang="zh-CN" dirty="0">
                <a:solidFill>
                  <a:srgbClr val="5B9BD5">
                    <a:lumMod val="50000"/>
                  </a:srgbClr>
                </a:solidFill>
                <a:latin typeface="Optima LT Medium"/>
                <a:ea typeface="思源宋体 CN Light"/>
              </a:rPr>
              <a:t>~ </a:t>
            </a:r>
            <a:r>
              <a:rPr lang="zh-CN" altLang="en-US" dirty="0">
                <a:solidFill>
                  <a:srgbClr val="5B9BD5">
                    <a:lumMod val="50000"/>
                  </a:srgbClr>
                </a:solidFill>
                <a:latin typeface="Optima LT Medium"/>
                <a:ea typeface="思源宋体 CN Light"/>
              </a:rPr>
              <a:t>就算是天才也有可能被甩下的难度</a:t>
            </a:r>
          </a:p>
        </p:txBody>
      </p:sp>
    </p:spTree>
    <p:extLst>
      <p:ext uri="{BB962C8B-B14F-4D97-AF65-F5344CB8AC3E}">
        <p14:creationId xmlns:p14="http://schemas.microsoft.com/office/powerpoint/2010/main" val="3730622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DA1D7-40E2-4EC7-A56D-5701F2C40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质数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D17112-061C-411E-BF6C-49F44DF8AE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随机抽取一位幸运同学给大家背一下质数的定义</a:t>
                </a:r>
                <a:endParaRPr lang="en-US" altLang="zh-CN" dirty="0"/>
              </a:p>
              <a:p>
                <a:r>
                  <a:rPr lang="zh-CN" altLang="en-US" dirty="0"/>
                  <a:t>某度同学告诉我们：</a:t>
                </a:r>
                <a:endParaRPr lang="en-US" altLang="zh-CN" dirty="0"/>
              </a:p>
              <a:p>
                <a:r>
                  <a:rPr lang="zh-CN" altLang="en-US" dirty="0"/>
                  <a:t>“质数是指在大于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的自然数中，除了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和它本身以外不再有其他因数的自然数”</a:t>
                </a:r>
                <a:endParaRPr lang="en-US" altLang="zh-CN" dirty="0"/>
              </a:p>
              <a:p>
                <a:r>
                  <a:rPr lang="zh-CN" altLang="en-US" dirty="0"/>
                  <a:t>那么如何判断一个数是不是质数呢？</a:t>
                </a:r>
                <a:endParaRPr lang="en-US" altLang="zh-CN" dirty="0"/>
              </a:p>
              <a:p>
                <a:r>
                  <a:rPr lang="zh-CN" altLang="en-US" dirty="0"/>
                  <a:t>从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枚举到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dirty="0"/>
                  <a:t> 试试是否可以整除就可以啦</a:t>
                </a:r>
                <a:endParaRPr lang="en-US" altLang="zh-CN" dirty="0"/>
              </a:p>
              <a:p>
                <a:r>
                  <a:rPr lang="zh-CN" altLang="en-US" dirty="0"/>
                  <a:t>显然时间复杂度是 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dirty="0"/>
                  <a:t> 的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D17112-061C-411E-BF6C-49F44DF8AE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487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0C4DD52-9AE7-40B8-9D16-312CA3D4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347"/>
            <a:ext cx="10515600" cy="1325563"/>
          </a:xfrm>
        </p:spPr>
        <p:txBody>
          <a:bodyPr/>
          <a:lstStyle/>
          <a:p>
            <a:r>
              <a:rPr lang="zh-CN" altLang="en-US" dirty="0"/>
              <a:t>中国剩余定理（</a:t>
            </a:r>
            <a:r>
              <a:rPr lang="en-US" altLang="zh-CN" dirty="0">
                <a:hlinkClick r:id="rId2"/>
              </a:rPr>
              <a:t>51nod 1079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2C846ED1-3AC5-4678-8B58-4B23678E59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设存在同余方程组：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且满足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两两互质，求最小的正整数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2C846ED1-3AC5-4678-8B58-4B23678E5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410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7B8BC-6023-422C-AF52-21F64A08D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中国剩余定理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2AC82D-3DAE-493E-80FA-3FA9414624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（注意这里都是直接乘除法，没有取模）</a:t>
                </a:r>
                <a:endParaRPr lang="en-US" altLang="zh-CN" dirty="0"/>
              </a:p>
              <a:p>
                <a:r>
                  <a:rPr lang="zh-CN" altLang="en-US" dirty="0"/>
                  <a:t>可以发现，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zh-CN" altLang="en-US" dirty="0"/>
                  <a:t> 当且仅当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mod</m:t>
                            </m:r>
                            <m:r>
                              <m:rPr>
                                <m:nor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0, </m:t>
                            </m:r>
                            <m:r>
                              <m:rPr>
                                <m:nor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因此，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 一定是原同余方程组的解</a:t>
                </a:r>
                <a:endParaRPr lang="en-US" altLang="zh-CN" dirty="0"/>
              </a:p>
              <a:p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两两互质，每组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唯一对应了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的一个正整数，因此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 即为答案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2AC82D-3DAE-493E-80FA-3FA9414624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560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567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AF5EB8C-AAF7-4146-B06B-28D623AE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BSGS </a:t>
            </a:r>
            <a:r>
              <a:rPr lang="zh-CN" altLang="en-US" dirty="0"/>
              <a:t>算法（</a:t>
            </a:r>
            <a:r>
              <a:rPr lang="en-US" altLang="zh-CN" dirty="0">
                <a:hlinkClick r:id="rId2"/>
              </a:rPr>
              <a:t>POJ2417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256D1652-8FFC-4BF3-8D8E-B656B2AAD8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trike="sngStrike" dirty="0"/>
                  <a:t>北上广深算法</a:t>
                </a:r>
                <a:endParaRPr lang="en-US" altLang="zh-CN" strike="sngStrike" dirty="0"/>
              </a:p>
              <a:p>
                <a:r>
                  <a:rPr lang="zh-CN" altLang="en-US" dirty="0"/>
                  <a:t>全称为 </a:t>
                </a:r>
                <a:r>
                  <a:rPr lang="en-US" altLang="zh-CN" dirty="0"/>
                  <a:t>Baby Step Giant Step</a:t>
                </a:r>
                <a:r>
                  <a:rPr lang="zh-CN" altLang="en-US" dirty="0"/>
                  <a:t>，小步大步算法</a:t>
                </a:r>
                <a:endParaRPr lang="en-US" altLang="zh-CN" dirty="0"/>
              </a:p>
              <a:p>
                <a:r>
                  <a:rPr lang="zh-CN" altLang="en-US" dirty="0"/>
                  <a:t>给定正整数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，保证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互质，求最小的非负整数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实际上不保证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互质也能做，限于篇幅原因不作介绍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256D1652-8FFC-4BF3-8D8E-B656B2AAD8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325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B44C2-872C-4F4A-93A6-9563F06D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BSGS 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216EB5-8712-43DF-A3AB-4AF90C5B9D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由欧拉定理我们知道，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(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因此，若存在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，否则无解</a:t>
                </a:r>
                <a:endParaRPr lang="en-US" altLang="zh-CN" dirty="0"/>
              </a:p>
              <a:p>
                <a:r>
                  <a:rPr lang="zh-CN" altLang="en-US" dirty="0"/>
                  <a:t>直接枚举仍然太慢</a:t>
                </a:r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，满足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，移项得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因此，我们首先枚举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，将所有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存入哈希表</a:t>
                </a:r>
                <a:endParaRPr lang="en-US" altLang="zh-CN" dirty="0"/>
              </a:p>
              <a:p>
                <a:r>
                  <a:rPr lang="zh-CN" altLang="en-US" dirty="0"/>
                  <a:t>然后枚举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，算出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zh-CN" altLang="en-US" dirty="0"/>
                  <a:t>，在哈希表中查阅即可</a:t>
                </a:r>
                <a:endParaRPr lang="en-US" altLang="zh-CN" dirty="0"/>
              </a:p>
              <a:p>
                <a:r>
                  <a:rPr lang="zh-CN" altLang="en-US" dirty="0"/>
                  <a:t>注意我们要求最小的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，应使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尽可能小，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尽可能大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216EB5-8712-43DF-A3AB-4AF90C5B9D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602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58196-8ABC-4409-AF01-7787EC48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整除分块（数论分块）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C468C4-7699-4A7D-BE90-AC0795554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0167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其实这个东西很简单，但是一般不会出整除分块的板子题，而是作为后续内容的基础，在复杂题目里面作为一小部分出现</a:t>
                </a:r>
                <a:endParaRPr lang="en-US" altLang="zh-CN" dirty="0"/>
              </a:p>
              <a:p>
                <a:r>
                  <a:rPr lang="zh-CN" altLang="en-US" dirty="0"/>
                  <a:t>因此才把它放到了 </a:t>
                </a:r>
                <a:r>
                  <a:rPr lang="en-US" altLang="zh-CN" dirty="0"/>
                  <a:t>Part 3</a:t>
                </a:r>
              </a:p>
              <a:p>
                <a:r>
                  <a:rPr lang="zh-CN" altLang="en-US" dirty="0"/>
                  <a:t>对于任意正整数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，枚举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 的整数整除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，最多只能得到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dirty="0"/>
                  <a:t> 种不同的商</a:t>
                </a:r>
                <a:endParaRPr lang="en-US" altLang="zh-CN" dirty="0"/>
              </a:p>
              <a:p>
                <a:r>
                  <a:rPr lang="zh-CN" altLang="en-US" dirty="0"/>
                  <a:t>证明？</a:t>
                </a:r>
                <a:endParaRPr lang="en-US" altLang="zh-CN" dirty="0"/>
              </a:p>
              <a:p>
                <a:r>
                  <a:rPr lang="zh-CN" altLang="en-US" dirty="0"/>
                  <a:t>值得一提的是，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，证明只需考虑整除的实际意义</a:t>
                </a:r>
                <a:r>
                  <a:rPr lang="en-US" altLang="zh-CN" dirty="0"/>
                  <a:t>——</a:t>
                </a:r>
              </a:p>
              <a:p>
                <a:r>
                  <a:rPr lang="zh-CN" altLang="en-US" dirty="0"/>
                  <a:t>在若干个物品中，每隔若干个就取走一个，两种计算方式取走的物品的集合显然是相同的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C468C4-7699-4A7D-BE90-AC0795554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01679"/>
              </a:xfrm>
              <a:blipFill>
                <a:blip r:embed="rId2"/>
                <a:stretch>
                  <a:fillRect l="-1043" t="-21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730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06647-44F4-4CAE-95AE-B75414622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04919D-D9DF-41EC-BBD8-9CDB36B5AB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，求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m:rPr>
                            <m:nor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04919D-D9DF-41EC-BBD8-9CDB36B5A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415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89DA2-6FDE-4C9A-A2AC-64D5DEE83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模板题</a:t>
            </a:r>
            <a:r>
              <a:rPr lang="en-US" altLang="zh-CN" dirty="0"/>
              <a:t>2 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107554-96A5-48BF-BD43-B59CB62D7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m:rPr>
                            <m:nor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枚举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 的值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，可以算出最小和最大的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，使得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107554-96A5-48BF-BD43-B59CB62D7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820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4A05F-3578-4F08-9BFF-5B535687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积性函数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6BF7E8-7A55-48F8-92AF-89BC477F38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对于定义域为正整数的函数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，若其满足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互质时，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，则称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为积性函数</a:t>
                </a:r>
                <a:endParaRPr lang="en-US" altLang="zh-CN" dirty="0"/>
              </a:p>
              <a:p>
                <a:r>
                  <a:rPr lang="zh-CN" altLang="en-US" dirty="0"/>
                  <a:t>特别的，若任意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都满足上述性质，则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为完全积性函数</a:t>
                </a:r>
                <a:endParaRPr lang="en-US" altLang="zh-CN" dirty="0"/>
              </a:p>
              <a:p>
                <a:r>
                  <a:rPr lang="zh-CN" altLang="en-US" dirty="0"/>
                  <a:t>为满足上述性质，任意积性函数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需满足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分解为质数幂积，得到：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nary>
                              <m:naryPr>
                                <m:chr m:val="∏"/>
                                <m:subHide m:val="on"/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积性函数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nary>
                              <m:naryPr>
                                <m:chr m:val="∏"/>
                                <m:subHide m:val="on"/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nary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完全积性函数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借由以上性质，任意积性函数均可线性筛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6BF7E8-7A55-48F8-92AF-89BC477F38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680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C2C09-ECA2-4A58-8821-D5A2E595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常见积性函数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BA2256-35CA-42E1-8767-D10FDCB4CC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除数函数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时意义为约数个数，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 时意义为约数和</a:t>
                </a:r>
                <a:endParaRPr lang="en-US" altLang="zh-CN" dirty="0"/>
              </a:p>
              <a:p>
                <a:r>
                  <a:rPr lang="zh-CN" altLang="en-US" dirty="0"/>
                  <a:t>之前提到的欧拉函数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莫比乌斯函数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(−1)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∏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m:rPr>
                                <m:nor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理解莫比乌斯函数可以从容斥系数的角度入手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BA2256-35CA-42E1-8767-D10FDCB4CC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801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54ED6-FA6C-4BC2-B513-13405490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莫比乌斯反演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5A2AC6-E797-4A64-BB2A-54524FF331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曾经风靡一时，省选</a:t>
                </a:r>
                <a:r>
                  <a:rPr lang="en-US" altLang="zh-CN" dirty="0"/>
                  <a:t>NOI</a:t>
                </a:r>
                <a:r>
                  <a:rPr lang="zh-CN" altLang="en-US" dirty="0"/>
                  <a:t>都在考</a:t>
                </a:r>
                <a:endParaRPr lang="en-US" altLang="zh-CN" dirty="0"/>
              </a:p>
              <a:p>
                <a:r>
                  <a:rPr lang="zh-CN" altLang="en-US" dirty="0"/>
                  <a:t>它有一个核心式子：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=1]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证明？</a:t>
                </a:r>
                <a:endParaRPr lang="en-US" altLang="zh-CN" dirty="0"/>
              </a:p>
              <a:p>
                <a:r>
                  <a:rPr lang="zh-CN" altLang="en-US" dirty="0"/>
                  <a:t>莫比乌斯反演一般会和 </a:t>
                </a:r>
                <a:r>
                  <a:rPr lang="en-US" altLang="zh-CN" dirty="0" err="1"/>
                  <a:t>gcd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联系起来</a:t>
                </a:r>
                <a:endParaRPr lang="en-US" altLang="zh-CN" dirty="0"/>
              </a:p>
              <a:p>
                <a:r>
                  <a:rPr lang="zh-CN" altLang="en-US" dirty="0"/>
                  <a:t>使用方法则一般都是先枚举 </a:t>
                </a:r>
                <a:r>
                  <a:rPr lang="en-US" altLang="zh-CN" dirty="0" err="1"/>
                  <a:t>gcd</a:t>
                </a:r>
                <a:r>
                  <a:rPr lang="zh-CN" altLang="en-US" dirty="0"/>
                  <a:t>，除掉 </a:t>
                </a:r>
                <a:r>
                  <a:rPr lang="en-US" altLang="zh-CN" dirty="0" err="1"/>
                  <a:t>gcd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后的部分需要互质，即 </a:t>
                </a:r>
                <a:r>
                  <a:rPr lang="en-US" altLang="zh-CN" dirty="0" err="1"/>
                  <a:t>gcd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为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，即可套用上面的式子，从而实现化简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5A2AC6-E797-4A64-BB2A-54524FF331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8378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14155-46C3-4D6A-8FDA-B630CA99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1DC30D-6CE2-4C8B-BD93-88FC55F1F7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[2,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 内质数的个数，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1DC30D-6CE2-4C8B-BD93-88FC55F1F7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672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DAF45-57DB-45E8-BCF2-BFEE9C9A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模板题</a:t>
            </a:r>
            <a:r>
              <a:rPr lang="en-US" altLang="zh-CN" dirty="0"/>
              <a:t>3</a:t>
            </a:r>
            <a:r>
              <a:rPr lang="zh-CN" altLang="en-US" dirty="0"/>
              <a:t>（</a:t>
            </a:r>
            <a:r>
              <a:rPr lang="en-US" altLang="zh-CN" dirty="0">
                <a:hlinkClick r:id="rId2"/>
              </a:rPr>
              <a:t>luogu1390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50C00C-A961-42D2-B191-CF5B718FB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gcd</m:t>
                            </m:r>
                            <m:r>
                              <m:rPr>
                                <m:nor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50C00C-A961-42D2-B191-CF5B718FB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253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604BF-2EDB-4CAB-87F7-E045B0F9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模板题</a:t>
            </a:r>
            <a:r>
              <a:rPr lang="en-US" altLang="zh-CN" dirty="0"/>
              <a:t>3 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B8E10C-DC3D-40F9-B785-628EA7B52A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9811" y="1817236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首先枚举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，再枚举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可以发现此处的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必然是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 的倍数</a:t>
                </a:r>
                <a:endParaRPr lang="en-US" altLang="zh-CN" dirty="0"/>
              </a:p>
              <a:p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zh-CN" altLang="en-US" dirty="0"/>
                  <a:t>，则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 上界为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，且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gcd</m:t>
                            </m:r>
                            <m:r>
                              <m:rPr>
                                <m:nor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⌊"/>
                                <m:endChr m:val="⌋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</m:d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23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23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den>
                                    </m:f>
                                  </m:e>
                                </m:d>
                              </m:sup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gcd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=1]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⌊"/>
                                <m:endChr m:val="⌋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</m:d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23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23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den>
                                    </m:f>
                                  </m:e>
                                </m:d>
                              </m:sup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gcd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/>
                                  <m:e>
                                    <m: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nary>
                          <m:naryPr>
                            <m:chr m:val="∑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</m:d>
                          </m:sup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B8E10C-DC3D-40F9-B785-628EA7B52A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9811" y="1817236"/>
                <a:ext cx="10515600" cy="4351338"/>
              </a:xfrm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492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1DA27-C62E-424C-9169-422743D5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模板题</a:t>
            </a:r>
            <a:r>
              <a:rPr lang="en-US" altLang="zh-CN" dirty="0"/>
              <a:t>3 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600596-DCE0-43AE-89C9-8218638567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，最外层枚举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，得到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内层枚举只和 </a:t>
                </a:r>
                <a:r>
                  <a:rPr lang="en-US" altLang="zh-CN" dirty="0"/>
                  <a:t>T </a:t>
                </a:r>
                <a:r>
                  <a:rPr lang="zh-CN" altLang="en-US" dirty="0"/>
                  <a:t>有关，可以各种方法预处理</a:t>
                </a:r>
                <a:endParaRPr lang="en-US" altLang="zh-CN" dirty="0"/>
              </a:p>
              <a:p>
                <a:r>
                  <a:rPr lang="zh-CN" altLang="en-US" dirty="0"/>
                  <a:t>如果你对莫比乌斯函数的容斥性质理解比较透彻的话，可以看出内层枚举结果是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莫比乌斯反演看起来吓人，实际上大多数题套路都是</a:t>
                </a:r>
                <a:r>
                  <a:rPr lang="zh-CN" altLang="en-US"/>
                  <a:t>一致的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600596-DCE0-43AE-89C9-8218638567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370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49BF3-DDEC-4782-9EE5-F18A1803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练习题（</a:t>
            </a:r>
            <a:r>
              <a:rPr lang="en-US" altLang="zh-CN" dirty="0"/>
              <a:t>Part 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867020-6767-4C34-9D35-8D67B50AA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BZOJ3122</a:t>
            </a:r>
            <a:r>
              <a:rPr lang="en-US" altLang="zh-CN" dirty="0"/>
              <a:t> [SDOI2013]</a:t>
            </a:r>
            <a:r>
              <a:rPr lang="zh-CN" altLang="en-US" dirty="0"/>
              <a:t>随机数生成器（</a:t>
            </a:r>
            <a:r>
              <a:rPr lang="en-US" altLang="zh-CN" dirty="0"/>
              <a:t>Normal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BZOJ3994</a:t>
            </a:r>
            <a:r>
              <a:rPr lang="en-US" altLang="zh-CN" dirty="0"/>
              <a:t> [SDOI2015]</a:t>
            </a:r>
            <a:r>
              <a:rPr lang="zh-CN" altLang="en-US" dirty="0"/>
              <a:t>约数个数和（</a:t>
            </a:r>
            <a:r>
              <a:rPr lang="en-US" altLang="zh-CN" dirty="0"/>
              <a:t>Hard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LOJ2000</a:t>
            </a:r>
            <a:r>
              <a:rPr lang="en-US" altLang="zh-CN" dirty="0"/>
              <a:t> </a:t>
            </a:r>
            <a:r>
              <a:rPr lang="zh-CN" altLang="en-US" dirty="0"/>
              <a:t>「</a:t>
            </a:r>
            <a:r>
              <a:rPr lang="en-US" altLang="zh-CN" dirty="0"/>
              <a:t>SDOI2017</a:t>
            </a:r>
            <a:r>
              <a:rPr lang="zh-CN" altLang="en-US" dirty="0"/>
              <a:t>」数字表格（</a:t>
            </a:r>
            <a:r>
              <a:rPr lang="en-US" altLang="zh-CN" dirty="0"/>
              <a:t>Hard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strike="sngStrike" dirty="0"/>
              <a:t>怎么毒瘤题都出自 </a:t>
            </a:r>
            <a:r>
              <a:rPr lang="en-US" altLang="zh-CN" strike="sngStrike" dirty="0"/>
              <a:t>SDOI</a:t>
            </a:r>
          </a:p>
          <a:p>
            <a:r>
              <a:rPr lang="zh-CN" altLang="en-US" dirty="0"/>
              <a:t>练习题算法与前面讲的内容相关，题解会单独附上</a:t>
            </a:r>
            <a:endParaRPr lang="en-US" altLang="zh-CN" dirty="0"/>
          </a:p>
          <a:p>
            <a:r>
              <a:rPr lang="zh-CN" altLang="en-US" dirty="0"/>
              <a:t>题目难度不一，请量力而行</a:t>
            </a:r>
          </a:p>
          <a:p>
            <a:pPr marL="0" indent="0">
              <a:buNone/>
            </a:pPr>
            <a:endParaRPr lang="zh-CN" alt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280933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E4F21E9-0366-4F8F-BC7C-2F0F0FEA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4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03C6E1-B463-4E7D-B902-22CD9EE2CD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zh-CN" altLang="en-US" dirty="0">
                <a:solidFill>
                  <a:srgbClr val="5B9BD5">
                    <a:lumMod val="50000"/>
                  </a:srgbClr>
                </a:solidFill>
                <a:latin typeface="Optima LT Medium"/>
                <a:ea typeface="思源宋体 CN Light"/>
              </a:rPr>
              <a:t>望月（</a:t>
            </a:r>
            <a:r>
              <a:rPr lang="en-US" altLang="zh-CN" dirty="0">
                <a:solidFill>
                  <a:srgbClr val="5B9BD5">
                    <a:lumMod val="50000"/>
                  </a:srgbClr>
                </a:solidFill>
                <a:latin typeface="Optima LT Medium"/>
                <a:ea typeface="思源宋体 CN Light"/>
              </a:rPr>
              <a:t>Extra Mode</a:t>
            </a:r>
            <a:r>
              <a:rPr lang="zh-CN" altLang="en-US" dirty="0">
                <a:solidFill>
                  <a:srgbClr val="5B9BD5">
                    <a:lumMod val="50000"/>
                  </a:srgbClr>
                </a:solidFill>
                <a:latin typeface="Optima LT Medium"/>
                <a:ea typeface="思源宋体 CN Light"/>
              </a:rPr>
              <a:t>）</a:t>
            </a:r>
            <a:r>
              <a:rPr lang="en-US" altLang="zh-CN" dirty="0">
                <a:solidFill>
                  <a:srgbClr val="5B9BD5">
                    <a:lumMod val="50000"/>
                  </a:srgbClr>
                </a:solidFill>
                <a:latin typeface="Optima LT Medium"/>
                <a:ea typeface="思源宋体 CN Light"/>
              </a:rPr>
              <a:t>~ </a:t>
            </a:r>
            <a:r>
              <a:rPr lang="zh-CN" altLang="en-US" dirty="0">
                <a:solidFill>
                  <a:srgbClr val="5B9BD5">
                    <a:lumMod val="50000"/>
                  </a:srgbClr>
                </a:solidFill>
                <a:latin typeface="Optima LT Medium"/>
                <a:ea typeface="思源宋体 CN Light"/>
              </a:rPr>
              <a:t>可能和数论关系比较浅但是很重要的内容</a:t>
            </a:r>
          </a:p>
        </p:txBody>
      </p:sp>
    </p:spTree>
    <p:extLst>
      <p:ext uri="{BB962C8B-B14F-4D97-AF65-F5344CB8AC3E}">
        <p14:creationId xmlns:p14="http://schemas.microsoft.com/office/powerpoint/2010/main" val="1173516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D5E77E1-5B52-482C-B910-718ED79A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18EFF57-698A-42DA-8B26-8BD24D6F93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全排列：将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个不同的物品任意排列的方案数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排列：从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个不同物品中选出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个，并将这个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个物品再任意排列的方案数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)!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组合：从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个不同物品中选出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个，不需再排列这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个物品的方案数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可重全排列：将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 个物品，其中相同的第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种物品有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件的方案数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nary>
                          <m:naryPr>
                            <m:chr m:val="∏"/>
                            <m:subHide m:val="on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nary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18EFF57-698A-42DA-8B26-8BD24D6F9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69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9E3DE-601A-4BED-859E-CEC55060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B243C6-7037-47C1-82A6-ED3073330D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/>
                  <a:t>组合数是刚才几种数中最重要的，它有一些特殊的性质</a:t>
                </a:r>
                <a:endParaRPr lang="en-US" altLang="zh-CN" b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=0]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B243C6-7037-47C1-82A6-ED3073330D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967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25EFE-F2F0-42F3-9107-04D65F1FF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932C4A-FCE6-4CF3-82A8-8830D65378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的网格图左下角走到右上角，每次只能向上或向右走一步的方案数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932C4A-FCE6-4CF3-82A8-8830D65378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980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092E1-EFD0-4044-B52E-57BF04D3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模板题</a:t>
            </a:r>
            <a:r>
              <a:rPr lang="en-US" altLang="zh-CN" dirty="0"/>
              <a:t>1 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D97A5F-3FA8-4BCB-8C10-7B8CAF7192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可以发现一共会走恰好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步，其中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步向上，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步向右</a:t>
                </a:r>
                <a:endParaRPr lang="en-US" altLang="zh-CN" dirty="0"/>
              </a:p>
              <a:p>
                <a:r>
                  <a:rPr lang="zh-CN" altLang="en-US" dirty="0"/>
                  <a:t>等价于一个长度为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的序列，从其中选择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个填上“上”</a:t>
                </a:r>
                <a:endParaRPr lang="en-US" altLang="zh-CN" dirty="0"/>
              </a:p>
              <a:p>
                <a:r>
                  <a:rPr lang="zh-CN" altLang="en-US" dirty="0"/>
                  <a:t>直接计算组合数即可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D97A5F-3FA8-4BCB-8C10-7B8CAF7192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0089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E7453-36F9-4384-8ACD-7E99654D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E8D055-062D-47A9-BD27-BCEA40273D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求不定方程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的非负整数解组数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E8D055-062D-47A9-BD27-BCEA40273D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396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05026-03D3-4876-BA7D-5401943C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模板题</a:t>
            </a:r>
            <a:r>
              <a:rPr lang="en-US" altLang="zh-CN" dirty="0"/>
              <a:t>1 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641C4D-0069-4D20-8EE9-E027D1D29E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trike="sngStrike" dirty="0"/>
                  <a:t>min25</a:t>
                </a:r>
                <a:r>
                  <a:rPr lang="zh-CN" altLang="en-US" strike="sngStrike" dirty="0"/>
                  <a:t>筛！</a:t>
                </a:r>
                <a:endParaRPr lang="en-US" altLang="zh-CN" strike="sngStrike" dirty="0"/>
              </a:p>
              <a:p>
                <a:r>
                  <a:rPr lang="zh-CN" altLang="en-US" dirty="0"/>
                  <a:t>相信大多数同学都已经用远比题解高明的方式切了，可喜可贺</a:t>
                </a:r>
                <a:endParaRPr lang="en-US" altLang="zh-CN" dirty="0"/>
              </a:p>
              <a:p>
                <a:r>
                  <a:rPr lang="zh-CN" altLang="en-US" dirty="0"/>
                  <a:t>这道题其实在要求我们判断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[2,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中每个整数是否是质数</a:t>
                </a:r>
                <a:endParaRPr lang="en-US" altLang="zh-CN" dirty="0"/>
              </a:p>
              <a:p>
                <a:r>
                  <a:rPr lang="zh-CN" altLang="en-US" dirty="0"/>
                  <a:t>刚才的方法只能判断一个整数是否是质数，但 </a:t>
                </a:r>
                <a:r>
                  <a:rPr lang="en-US" altLang="zh-CN" dirty="0"/>
                  <a:t>OI </a:t>
                </a:r>
                <a:r>
                  <a:rPr lang="zh-CN" altLang="en-US" dirty="0"/>
                  <a:t>中的数论题目往往不会这么简单粗暴，而是要求你发挥计算机的特长</a:t>
                </a:r>
                <a:r>
                  <a:rPr lang="en-US" altLang="zh-CN" dirty="0"/>
                  <a:t>——</a:t>
                </a:r>
              </a:p>
              <a:p>
                <a:r>
                  <a:rPr lang="zh-CN" altLang="en-US" dirty="0"/>
                  <a:t>用更</a:t>
                </a:r>
                <a:r>
                  <a:rPr lang="zh-CN" altLang="en-US" u="sng" dirty="0"/>
                  <a:t>高效</a:t>
                </a:r>
                <a:r>
                  <a:rPr lang="zh-CN" altLang="en-US" dirty="0"/>
                  <a:t>的方法</a:t>
                </a:r>
                <a:r>
                  <a:rPr lang="zh-CN" altLang="en-US" u="sng" dirty="0"/>
                  <a:t>批量</a:t>
                </a:r>
                <a:r>
                  <a:rPr lang="zh-CN" altLang="en-US" dirty="0"/>
                  <a:t>处理数据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641C4D-0069-4D20-8EE9-E027D1D29E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377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AB367-DA8F-402A-88FA-EFA24028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模板题</a:t>
            </a:r>
            <a:r>
              <a:rPr lang="en-US" altLang="zh-CN" dirty="0"/>
              <a:t>2 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30AF0C-764C-4B8F-AAE3-5815B88A1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抽象一下，它等价于将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个没有标号的球放进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个有标号的盒子里的方案数</a:t>
                </a:r>
                <a:endParaRPr lang="en-US" altLang="zh-CN" dirty="0"/>
              </a:p>
              <a:p>
                <a:r>
                  <a:rPr lang="zh-CN" altLang="en-US" dirty="0"/>
                  <a:t>经典插板法，将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个盒子转换为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个隔板，把它们按顺序插进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个球的序列中</a:t>
                </a:r>
                <a:endParaRPr lang="en-US" altLang="zh-CN" dirty="0"/>
              </a:p>
              <a:p>
                <a:r>
                  <a:rPr lang="zh-CN" altLang="en-US" dirty="0"/>
                  <a:t>也就是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30AF0C-764C-4B8F-AAE3-5815B88A1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070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B9D35-3898-4D51-A67D-852655BF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二项式定理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A3087C-0B24-47F8-B569-00471E65E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证明只需考虑其实际意义</a:t>
                </a:r>
                <a:endParaRPr lang="en-US" altLang="zh-CN" dirty="0"/>
              </a:p>
              <a:p>
                <a:r>
                  <a:rPr lang="zh-CN" altLang="en-US" dirty="0"/>
                  <a:t>于是可以反推回前面两个式子的证明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A3087C-0B24-47F8-B569-00471E65E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517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1C8EC-0789-44CE-9A35-2C18F15C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6A32720-F613-4699-B1CF-875B857290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矩阵可以被理解为一个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列）的二维数组，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表示矩阵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行第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列的数字</a:t>
                </a:r>
                <a:endParaRPr lang="en-US" altLang="zh-CN" dirty="0"/>
              </a:p>
              <a:p>
                <a:r>
                  <a:rPr lang="zh-CN" altLang="en-US" dirty="0"/>
                  <a:t>两个矩阵如果高和宽都相等，那么它们可以相加减，即每个位置对应相加或相减，复杂度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两个矩阵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，如果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的列数等于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的行数，那么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可以相乘得到矩阵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不妨设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规模为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规模为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，那么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的规模为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，且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可见矩阵乘法复杂度为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𝑛𝑚𝑞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6A32720-F613-4699-B1CF-875B857290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102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BCB4C-1DD1-439C-867B-CF3762B4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118219-66B8-4A69-928F-5093779A74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那么它有什么用呢？</a:t>
                </a:r>
                <a:endParaRPr lang="en-US" altLang="zh-CN" dirty="0"/>
              </a:p>
              <a:p>
                <a:r>
                  <a:rPr lang="zh-CN" altLang="en-US" dirty="0"/>
                  <a:t>矩阵乘法虽然不满足交换律，但它满足结合律</a:t>
                </a:r>
                <a:endParaRPr lang="en-US" altLang="zh-CN" dirty="0"/>
              </a:p>
              <a:p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对于一些递推式，我们可以将它每次递推都写成矩阵乘法的形式</a:t>
                </a:r>
                <a:endParaRPr lang="en-US" altLang="zh-CN" dirty="0"/>
              </a:p>
              <a:p>
                <a:r>
                  <a:rPr lang="zh-CN" altLang="en-US" dirty="0"/>
                  <a:t>这样多次递推等价于连续左乘一个转移矩阵，就可以先算出左乘的这些矩阵的幂，而这个过程可以用快速幂优化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118219-66B8-4A69-928F-5093779A74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844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A9768-BDE8-4A08-9107-8E94516C8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F0C0B8-45A7-4AAA-89F9-497A8C290B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求斐波那契数列的第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项的值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F0C0B8-45A7-4AAA-89F9-497A8C290B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485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A9EF4-3EBB-43DC-8759-2FCA9743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模板题</a:t>
            </a:r>
            <a:r>
              <a:rPr lang="en-US" altLang="zh-CN" dirty="0"/>
              <a:t>1 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F690E7-3703-4760-93CA-B66BC6AE88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太简单了，直接构造转移矩阵即可</a:t>
                </a:r>
                <a:endParaRPr lang="en-US" altLang="zh-CN" dirty="0"/>
              </a:p>
              <a:p>
                <a:r>
                  <a:rPr lang="zh-CN" altLang="en-US" dirty="0"/>
                  <a:t>由于这是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 阶递推，矩阵大小为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zh-CN" altLang="en-US" dirty="0"/>
                  <a:t>，复杂度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F690E7-3703-4760-93CA-B66BC6AE88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408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7C42C-1E88-4177-B8BC-615BA395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8AAA56-C339-41AF-8EA2-8CB5E5A37D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7236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给出递推式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次询问，每次给出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的值，求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8AAA56-C339-41AF-8EA2-8CB5E5A37D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7236"/>
                <a:ext cx="10515600" cy="4351338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0223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F6DA7-BB62-45CF-9262-87CE0B37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模板题</a:t>
            </a:r>
            <a:r>
              <a:rPr lang="en-US" altLang="zh-CN" dirty="0"/>
              <a:t>2 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3A5DA3D-D2FF-4FEB-945A-362958C708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暴力做复杂度是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的，无法接受</a:t>
                </a:r>
                <a:endParaRPr lang="en-US" altLang="zh-CN" dirty="0"/>
              </a:p>
              <a:p>
                <a:r>
                  <a:rPr lang="zh-CN" altLang="en-US" dirty="0"/>
                  <a:t>转移矩阵的幂可以预处理，每次询问只需要用一个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zh-CN" altLang="en-US" dirty="0"/>
                  <a:t> 的矩阵去乘若干个转移矩阵的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dirty="0"/>
                  <a:t> 次幂</a:t>
                </a:r>
                <a:endParaRPr lang="en-US" altLang="zh-CN" dirty="0"/>
              </a:p>
              <a:p>
                <a:r>
                  <a:rPr lang="zh-CN" altLang="en-US" dirty="0"/>
                  <a:t>复杂度降为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，仍然有些吃力</a:t>
                </a:r>
                <a:endParaRPr lang="en-US" altLang="zh-CN" dirty="0"/>
              </a:p>
              <a:p>
                <a:r>
                  <a:rPr lang="zh-CN" altLang="en-US" dirty="0"/>
                  <a:t>发现复杂度的两边并不平衡，考虑略微增加预处理复杂度</a:t>
                </a:r>
                <a:endParaRPr lang="en-US" altLang="zh-CN" dirty="0"/>
              </a:p>
              <a:p>
                <a:r>
                  <a:rPr lang="zh-CN" altLang="en-US" dirty="0"/>
                  <a:t>注意到我们并非一定要用二进制快速幂，可以改为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进制</a:t>
                </a:r>
                <a:endParaRPr lang="en-US" altLang="zh-CN" dirty="0"/>
              </a:p>
              <a:p>
                <a:r>
                  <a:rPr lang="zh-CN" altLang="en-US" dirty="0"/>
                  <a:t>这种情况下复杂度为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可以通过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3A5DA3D-D2FF-4FEB-945A-362958C70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861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EABF348-7AE2-4E85-A142-E70C9AF05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 End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47BCDFD-4107-41C8-8D3C-92187F8FE7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Thanks for listening!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326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7E4B2-FB70-48E7-86F5-FA329FC3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模板题</a:t>
            </a:r>
            <a:r>
              <a:rPr lang="en-US" altLang="zh-CN" dirty="0"/>
              <a:t>1 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0F2AC9-95A5-43F3-A263-B20475BD4C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刚才的试除法让我们知道，找到一个数的因数是很难的</a:t>
                </a:r>
                <a:endParaRPr lang="en-US" altLang="zh-CN" dirty="0"/>
              </a:p>
              <a:p>
                <a:r>
                  <a:rPr lang="zh-CN" altLang="en-US" dirty="0"/>
                  <a:t>但是找到一个数的倍数就很简单了</a:t>
                </a:r>
                <a:endParaRPr lang="en-US" altLang="zh-CN" dirty="0"/>
              </a:p>
              <a:p>
                <a:r>
                  <a:rPr lang="zh-CN" altLang="en-US" dirty="0"/>
                  <a:t>因此我们可以从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[2,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 中依次枚举，每个数的倍数必然不是质数</a:t>
                </a:r>
                <a:endParaRPr lang="en-US" altLang="zh-CN" dirty="0"/>
              </a:p>
              <a:p>
                <a:r>
                  <a:rPr lang="zh-CN" altLang="en-US" dirty="0"/>
                  <a:t>复杂度？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实际上底数是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/>
                  <a:t>，因此调和级数的常数很小，</a:t>
                </a:r>
                <a:r>
                  <a:rPr lang="en-US" altLang="zh-CN" dirty="0"/>
                  <a:t>1s </a:t>
                </a:r>
                <a:r>
                  <a:rPr lang="zh-CN" altLang="en-US" dirty="0"/>
                  <a:t>跑得过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0F2AC9-95A5-43F3-A263-B20475BD4C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831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DA474-BBA5-40BD-BB68-2935BB70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插播一条定理：算术基本定理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AB32B3-AD38-4C7A-929B-95F7AE838A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它其实很重要，但是太简单了所以总被忽略（</a:t>
                </a:r>
                <a:endParaRPr lang="en-US" altLang="zh-CN" dirty="0"/>
              </a:p>
              <a:p>
                <a:r>
                  <a:rPr lang="zh-CN" altLang="en-US" dirty="0"/>
                  <a:t>若大于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的自然数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不是质数，那么它必然可以唯一写成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∙⋯∙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CN" altLang="en-US" dirty="0"/>
                  <a:t> 的形式，其中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是互不相同的质数</a:t>
                </a:r>
                <a:endParaRPr lang="en-US" altLang="zh-CN" dirty="0"/>
              </a:p>
              <a:p>
                <a:r>
                  <a:rPr lang="zh-CN" altLang="en-US" dirty="0"/>
                  <a:t>证明？</a:t>
                </a:r>
                <a:endParaRPr lang="en-US" altLang="zh-CN" dirty="0"/>
              </a:p>
              <a:p>
                <a:r>
                  <a:rPr lang="zh-CN" altLang="en-US" dirty="0"/>
                  <a:t>数学归纳法！</a:t>
                </a:r>
                <a:endParaRPr lang="en-US" altLang="zh-CN" dirty="0"/>
              </a:p>
              <a:p>
                <a:r>
                  <a:rPr lang="zh-CN" altLang="en-US" dirty="0"/>
                  <a:t>显然所有质数和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dirty="0"/>
                  <a:t> 都符合；如果小于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的自然数都符合，那么将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任意分解成两个数的乘积，再将它们的表示法合并起来即可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AB32B3-AD38-4C7A-929B-95F7AE838A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218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4000"/>
      </a:dk1>
      <a:lt1>
        <a:sysClr val="window" lastClr="F2F5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Optima Bold"/>
        <a:ea typeface="思源宋体 CN Medium"/>
        <a:cs typeface=""/>
      </a:majorFont>
      <a:minorFont>
        <a:latin typeface="Optima LT Medium"/>
        <a:ea typeface="思源宋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5D79FD41-3626-43D2-9C3E-4C012812E3B8}" vid="{A9DA499B-3421-4F03-AF75-95FC861AB6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7429</TotalTime>
  <Words>5520</Words>
  <Application>Microsoft Office PowerPoint</Application>
  <PresentationFormat>宽屏</PresentationFormat>
  <Paragraphs>424</Paragraphs>
  <Slides>78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83" baseType="lpstr">
      <vt:lpstr>Arial</vt:lpstr>
      <vt:lpstr>Cambria Math</vt:lpstr>
      <vt:lpstr>Optima Bold</vt:lpstr>
      <vt:lpstr>Optima LT Medium</vt:lpstr>
      <vt:lpstr>主题1</vt:lpstr>
      <vt:lpstr>基础数论——后妈式教学</vt:lpstr>
      <vt:lpstr>数论是什么</vt:lpstr>
      <vt:lpstr>数论是什么</vt:lpstr>
      <vt:lpstr>Part 1</vt:lpstr>
      <vt:lpstr>质数</vt:lpstr>
      <vt:lpstr>模板题1</vt:lpstr>
      <vt:lpstr>模板题1 Sol</vt:lpstr>
      <vt:lpstr>模板题1 Sol</vt:lpstr>
      <vt:lpstr>插播一条定理：算术基本定理</vt:lpstr>
      <vt:lpstr>模板题1 Sol</vt:lpstr>
      <vt:lpstr>模板题1 Sol</vt:lpstr>
      <vt:lpstr>模板题1 Sol</vt:lpstr>
      <vt:lpstr>顺便一提</vt:lpstr>
      <vt:lpstr>BZOJ2721 [Violet 5]樱花</vt:lpstr>
      <vt:lpstr>[Violet 5]樱花 Sol</vt:lpstr>
      <vt:lpstr>[Violet 5]樱花 Sol</vt:lpstr>
      <vt:lpstr>GCD&amp;LCM</vt:lpstr>
      <vt:lpstr>GCD&amp;LCM</vt:lpstr>
      <vt:lpstr>LOJ2589 Hankson 的趣味题</vt:lpstr>
      <vt:lpstr>Hankson 的趣味题 Sol</vt:lpstr>
      <vt:lpstr>CF1334E Divisor Paths</vt:lpstr>
      <vt:lpstr>Divisor Paths Sol</vt:lpstr>
      <vt:lpstr>进制转换</vt:lpstr>
      <vt:lpstr>CF1114C Trailing Loves (or L'oeufs?)</vt:lpstr>
      <vt:lpstr>Trailing Loves (or L'oeufs?) Sol</vt:lpstr>
      <vt:lpstr>练习题（Part1）</vt:lpstr>
      <vt:lpstr>Part 2</vt:lpstr>
      <vt:lpstr>同余</vt:lpstr>
      <vt:lpstr>CF1359E Modular Stability</vt:lpstr>
      <vt:lpstr>Modular Stability Sol</vt:lpstr>
      <vt:lpstr>同余</vt:lpstr>
      <vt:lpstr>逆元</vt:lpstr>
      <vt:lpstr>费马小定理</vt:lpstr>
      <vt:lpstr>逆元</vt:lpstr>
      <vt:lpstr>逆元</vt:lpstr>
      <vt:lpstr>扩展欧几里得算法 &amp; 裴蜀定理</vt:lpstr>
      <vt:lpstr>扩展欧几里得算法（exgcd）</vt:lpstr>
      <vt:lpstr>扩展欧几里得算法（exgcd）</vt:lpstr>
      <vt:lpstr>LOJ2605 「NOIP2012」同余方程</vt:lpstr>
      <vt:lpstr>「NOIP2012」同余方程 Sol</vt:lpstr>
      <vt:lpstr>欧拉函数</vt:lpstr>
      <vt:lpstr>BZOJ2190 [SDOI2008]仪仗队</vt:lpstr>
      <vt:lpstr>[SDOI2008]仪仗队 Sol</vt:lpstr>
      <vt:lpstr>欧拉定理</vt:lpstr>
      <vt:lpstr>扩展欧拉定理</vt:lpstr>
      <vt:lpstr>BZOJ3884 上帝与集合的正确用法</vt:lpstr>
      <vt:lpstr>上帝与集合的正确用法 Sol</vt:lpstr>
      <vt:lpstr>练习题（Part 2）</vt:lpstr>
      <vt:lpstr>Part 3</vt:lpstr>
      <vt:lpstr>中国剩余定理（51nod 1079）</vt:lpstr>
      <vt:lpstr>中国剩余定理</vt:lpstr>
      <vt:lpstr>BSGS 算法（POJ2417）</vt:lpstr>
      <vt:lpstr>BSGS 算法</vt:lpstr>
      <vt:lpstr>整除分块（数论分块）</vt:lpstr>
      <vt:lpstr>模板题2</vt:lpstr>
      <vt:lpstr>模板题2 Sol</vt:lpstr>
      <vt:lpstr>积性函数</vt:lpstr>
      <vt:lpstr>常见积性函数</vt:lpstr>
      <vt:lpstr>莫比乌斯反演</vt:lpstr>
      <vt:lpstr>模板题3（luogu1390）</vt:lpstr>
      <vt:lpstr>模板题3 Sol</vt:lpstr>
      <vt:lpstr>模板题3 Sol</vt:lpstr>
      <vt:lpstr>练习题（Part 3）</vt:lpstr>
      <vt:lpstr>Part 4</vt:lpstr>
      <vt:lpstr>组合数学</vt:lpstr>
      <vt:lpstr>组合数</vt:lpstr>
      <vt:lpstr>模板题1</vt:lpstr>
      <vt:lpstr>模板题1 Sol</vt:lpstr>
      <vt:lpstr>模板题2</vt:lpstr>
      <vt:lpstr>模板题2 Sol</vt:lpstr>
      <vt:lpstr>二项式定理</vt:lpstr>
      <vt:lpstr>矩阵乘法</vt:lpstr>
      <vt:lpstr>矩阵乘法</vt:lpstr>
      <vt:lpstr>模板题1</vt:lpstr>
      <vt:lpstr>模板题1 Sol</vt:lpstr>
      <vt:lpstr>模板题2</vt:lpstr>
      <vt:lpstr>模板题2 Sol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基础数论——后妈式教学</dc:title>
  <dc:creator>泄矢 诹访子</dc:creator>
  <cp:lastModifiedBy>泄矢 诹访子</cp:lastModifiedBy>
  <cp:revision>152</cp:revision>
  <dcterms:created xsi:type="dcterms:W3CDTF">2021-07-08T13:00:26Z</dcterms:created>
  <dcterms:modified xsi:type="dcterms:W3CDTF">2022-02-13T18:45:37Z</dcterms:modified>
</cp:coreProperties>
</file>