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5" r:id="rId12"/>
    <p:sldId id="276" r:id="rId13"/>
    <p:sldId id="273" r:id="rId14"/>
    <p:sldId id="274" r:id="rId15"/>
    <p:sldId id="272" r:id="rId16"/>
    <p:sldId id="268" r:id="rId17"/>
    <p:sldId id="266" r:id="rId18"/>
    <p:sldId id="267" r:id="rId19"/>
    <p:sldId id="265" r:id="rId20"/>
    <p:sldId id="271" r:id="rId2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–"/>
      <a:defRPr sz="2000" kern="1200">
        <a:solidFill>
          <a:schemeClr val="accent2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–"/>
      <a:defRPr sz="2000" kern="1200">
        <a:solidFill>
          <a:schemeClr val="accent2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–"/>
      <a:defRPr sz="2000" kern="1200">
        <a:solidFill>
          <a:schemeClr val="accent2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–"/>
      <a:defRPr sz="2000" kern="1200">
        <a:solidFill>
          <a:schemeClr val="accent2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–"/>
      <a:defRPr sz="2000" kern="1200">
        <a:solidFill>
          <a:schemeClr val="accent2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accent2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accent2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accent2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accent2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66FF"/>
    <a:srgbClr val="0000FF"/>
    <a:srgbClr val="FF0000"/>
    <a:srgbClr val="0033CC"/>
    <a:srgbClr val="000099"/>
    <a:srgbClr val="FF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 autoAdjust="0"/>
    <p:restoredTop sz="96025" autoAdjust="0"/>
  </p:normalViewPr>
  <p:slideViewPr>
    <p:cSldViewPr>
      <p:cViewPr>
        <p:scale>
          <a:sx n="114" d="100"/>
          <a:sy n="114" d="100"/>
        </p:scale>
        <p:origin x="-990" y="-72"/>
      </p:cViewPr>
      <p:guideLst>
        <p:guide orient="horz" pos="2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93092-3349-4241-8635-7FD8020E8D4A}" type="datetimeFigureOut">
              <a:rPr lang="zh-CN" altLang="en-US" smtClean="0"/>
              <a:t>2013/11/5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EC64B-8A43-4ADF-8AA1-425FB4FCB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7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BC82BD1-001C-4F6E-9E7B-C21F3DB09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95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fld id="{F7EA9474-5310-47D6-A1F5-3B2A6E3717F1}" type="slidenum">
              <a:rPr lang="en-US" altLang="zh-CN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7A145-F206-40D6-A5F6-AAA91AD762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3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43B2F-4E04-4464-9496-51E51FD26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86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4625" y="333375"/>
            <a:ext cx="2173288" cy="5461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333375"/>
            <a:ext cx="6372225" cy="5461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18410-986E-49F1-B144-6948F91EA2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28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BBF8E-5E1A-496C-845C-918E82C259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3D4E9-D2CD-47A1-82C5-41B6CDAAD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23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21A6C-A79E-416C-83F1-C46D912A3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2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F933A-93DB-4184-8D3B-DAF502D520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47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A9914-F7ED-4016-85C9-995869320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71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16F67-0F47-4DEE-8E8D-0A4AADA7D1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53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59284-5CB7-43F4-82C4-19CAF0AF2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54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1D181-FF2E-430D-B83F-4497B699BD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62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9900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981075"/>
            <a:ext cx="9144000" cy="5111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3728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237288"/>
            <a:ext cx="28956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研发中心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软件架构部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00338" y="6165850"/>
            <a:ext cx="54927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41D0E5-C5D0-4F20-A343-49829299C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8" descr="LOGO0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165850"/>
            <a:ext cx="1343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82.85/display/ARCH/DALFX+Shard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nf/pages/viewpage.action?pageId=12672827" TargetMode="External"/><Relationship Id="rId2" Type="http://schemas.openxmlformats.org/officeDocument/2006/relationships/hyperlink" Target="http://sitemon.sh.ctripcor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itsm.sh.ctriptravel.com/MainFrame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" TargetMode="External"/><Relationship Id="rId2" Type="http://schemas.openxmlformats.org/officeDocument/2006/relationships/hyperlink" Target="http://jira.ctripcor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192.168.82.85/pages/viewpage.action?pageId=750645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92.168.82.85/pages/viewpage.action?pageId=1266689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 smtClean="0">
                <a:solidFill>
                  <a:schemeClr val="tx1"/>
                </a:solidFill>
              </a:rPr>
              <a:t>研发中心 </a:t>
            </a:r>
            <a:r>
              <a:rPr lang="en-US" altLang="zh-CN" sz="1200" dirty="0" smtClean="0">
                <a:solidFill>
                  <a:schemeClr val="tx1"/>
                </a:solidFill>
              </a:rPr>
              <a:t>- </a:t>
            </a:r>
            <a:r>
              <a:rPr lang="zh-CN" altLang="en-US" sz="1200" dirty="0" smtClean="0">
                <a:solidFill>
                  <a:schemeClr val="tx1"/>
                </a:solidFill>
              </a:rPr>
              <a:t>软件架构部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76475"/>
            <a:ext cx="7772400" cy="2447925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>
                <a:ea typeface="黑体" pitchFamily="2" charset="-122"/>
              </a:rPr>
              <a:t>携程架构学习笔记</a:t>
            </a:r>
            <a:r>
              <a:rPr lang="en-US" altLang="zh-CN" b="1" dirty="0" smtClean="0">
                <a:ea typeface="黑体" pitchFamily="2" charset="-122"/>
              </a:rPr>
              <a:t/>
            </a:r>
            <a:br>
              <a:rPr lang="en-US" altLang="zh-CN" b="1" dirty="0" smtClean="0">
                <a:ea typeface="黑体" pitchFamily="2" charset="-122"/>
              </a:rPr>
            </a:br>
            <a:r>
              <a:rPr lang="en-US" altLang="zh-CN" sz="6000" b="1" dirty="0" smtClean="0">
                <a:ea typeface="黑体" pitchFamily="2" charset="-122"/>
              </a:rPr>
              <a:t/>
            </a:r>
            <a:br>
              <a:rPr lang="en-US" altLang="zh-CN" sz="6000" b="1" dirty="0" smtClean="0">
                <a:ea typeface="黑体" pitchFamily="2" charset="-122"/>
              </a:rPr>
            </a:br>
            <a:r>
              <a:rPr lang="zh-CN" altLang="en-US" sz="3000" dirty="0" smtClean="0">
                <a:ea typeface="黑体" pitchFamily="2" charset="-122"/>
              </a:rPr>
              <a:t>高亚峰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数据分片方案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DAL </a:t>
            </a:r>
            <a:r>
              <a:rPr lang="en-US" altLang="zh-CN" dirty="0" err="1" smtClean="0"/>
              <a:t>Fx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sz="1600" dirty="0">
                <a:hlinkClick r:id="rId2"/>
              </a:rPr>
              <a:t>http://192.168.82.85/display/ARCH/DALFX+Sharding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支持数据 </a:t>
            </a:r>
            <a:r>
              <a:rPr lang="en-US" altLang="zh-CN" dirty="0" smtClean="0"/>
              <a:t>ORM</a:t>
            </a:r>
          </a:p>
          <a:p>
            <a:pPr lvl="1"/>
            <a:r>
              <a:rPr lang="zh-CN" altLang="en-US" dirty="0" smtClean="0"/>
              <a:t>支持数据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支持读写分离配置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6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SOA 1.0: MS ESB</a:t>
            </a:r>
          </a:p>
          <a:p>
            <a:r>
              <a:rPr lang="en-US" altLang="zh-CN" dirty="0" smtClean="0"/>
              <a:t>SOA 2.0: </a:t>
            </a:r>
            <a:r>
              <a:rPr lang="zh-CN" altLang="en-US" dirty="0" smtClean="0"/>
              <a:t>开发中 （</a:t>
            </a:r>
            <a:r>
              <a:rPr lang="zh-CN" altLang="en-US" sz="2400" dirty="0" smtClean="0"/>
              <a:t>直连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消息中间件</a:t>
            </a:r>
            <a:r>
              <a:rPr lang="en-US" altLang="zh-CN" sz="2400" dirty="0" err="1" smtClean="0"/>
              <a:t>CMessage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82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cache</a:t>
            </a:r>
          </a:p>
          <a:p>
            <a:r>
              <a:rPr lang="en-US" altLang="zh-CN" dirty="0" smtClean="0"/>
              <a:t>Remote cache: </a:t>
            </a:r>
            <a:r>
              <a:rPr lang="en-US" altLang="zh-CN" dirty="0" err="1" smtClean="0"/>
              <a:t>Memcache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87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运维：数据中心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数据中心分布</a:t>
            </a:r>
            <a:endParaRPr lang="en-US" altLang="zh-CN" sz="1200" b="1" dirty="0"/>
          </a:p>
          <a:p>
            <a:pPr lvl="1"/>
            <a:endParaRPr lang="zh-CN" altLang="en-US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5229200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 </a:t>
            </a:r>
            <a:r>
              <a:rPr lang="en-US" altLang="zh-CN" dirty="0" smtClean="0"/>
              <a:t>LB</a:t>
            </a:r>
            <a:r>
              <a:rPr lang="zh-CN" altLang="en-US" dirty="0" smtClean="0"/>
              <a:t> </a:t>
            </a:r>
            <a:r>
              <a:rPr lang="en-US" altLang="zh-CN" dirty="0" smtClean="0"/>
              <a:t>AX 10 </a:t>
            </a:r>
            <a:r>
              <a:rPr lang="zh-CN" altLang="en-US" dirty="0" smtClean="0"/>
              <a:t>台，集群 </a:t>
            </a:r>
            <a:r>
              <a:rPr lang="en-US" altLang="zh-CN" dirty="0" smtClean="0"/>
              <a:t>527 </a:t>
            </a:r>
            <a:r>
              <a:rPr lang="zh-CN" altLang="en-US" dirty="0" smtClean="0"/>
              <a:t>个，服务器 </a:t>
            </a:r>
            <a:r>
              <a:rPr lang="en-US" altLang="zh-CN" dirty="0" smtClean="0"/>
              <a:t>2127</a:t>
            </a:r>
            <a:r>
              <a:rPr lang="zh-CN" altLang="en-US" dirty="0" smtClean="0"/>
              <a:t>台 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190750"/>
            <a:ext cx="61150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76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运维：</a:t>
            </a:r>
            <a:r>
              <a:rPr lang="zh-CN" altLang="en-US" dirty="0"/>
              <a:t>运维监控工具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监控工具</a:t>
            </a:r>
            <a:r>
              <a:rPr lang="en-US" altLang="zh-CN" dirty="0" smtClean="0"/>
              <a:t>: </a:t>
            </a:r>
            <a:r>
              <a:rPr lang="en-US" altLang="zh-CN" sz="1600" dirty="0">
                <a:hlinkClick r:id="rId2"/>
              </a:rPr>
              <a:t>http://sitemon.sh.ctripcorp.com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 smtClean="0"/>
          </a:p>
          <a:p>
            <a:pPr lvl="1"/>
            <a:r>
              <a:rPr lang="en-US" altLang="zh-CN" sz="1200" dirty="0" smtClean="0"/>
              <a:t>ATP </a:t>
            </a:r>
            <a:r>
              <a:rPr lang="zh-CN" altLang="en-US" sz="1200" dirty="0" smtClean="0"/>
              <a:t>监控</a:t>
            </a:r>
            <a:r>
              <a:rPr lang="en-US" altLang="zh-CN" sz="1200" dirty="0" smtClean="0"/>
              <a:t>:</a:t>
            </a:r>
            <a:r>
              <a:rPr lang="zh-CN" altLang="en-US" sz="1200" b="1" dirty="0" smtClean="0"/>
              <a:t>主要</a:t>
            </a:r>
            <a:r>
              <a:rPr lang="zh-CN" altLang="en-US" sz="1200" b="1" dirty="0"/>
              <a:t>监控各类订单告警，包括酒店，机票，无线，高铁，度假，高铁</a:t>
            </a:r>
            <a:r>
              <a:rPr lang="en-US" altLang="zh-CN" sz="1200" b="1" dirty="0"/>
              <a:t>.</a:t>
            </a:r>
            <a:r>
              <a:rPr lang="zh-CN" altLang="en-US" sz="1200" b="1" dirty="0"/>
              <a:t>并能按照</a:t>
            </a:r>
            <a:r>
              <a:rPr lang="en-US" altLang="zh-CN" sz="1200" b="1" dirty="0"/>
              <a:t>online/offline,</a:t>
            </a:r>
            <a:r>
              <a:rPr lang="zh-CN" altLang="en-US" sz="1200" b="1" dirty="0"/>
              <a:t>国内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国际， 或者支付方式单独搜索和展现</a:t>
            </a:r>
            <a:r>
              <a:rPr lang="en-US" altLang="zh-CN" sz="1200" b="1" dirty="0"/>
              <a:t>.</a:t>
            </a:r>
            <a:r>
              <a:rPr lang="zh-CN" altLang="en-US" sz="1200" b="1" dirty="0"/>
              <a:t>并对各类订单做了</a:t>
            </a:r>
            <a:r>
              <a:rPr lang="zh-CN" altLang="en-US" sz="1200" b="1" dirty="0" smtClean="0"/>
              <a:t>告警</a:t>
            </a:r>
            <a:r>
              <a:rPr lang="zh-CN" altLang="en-US" sz="800" b="1" dirty="0" smtClean="0"/>
              <a:t> </a:t>
            </a:r>
            <a:r>
              <a:rPr lang="en-US" altLang="zh-CN" sz="800" b="1" dirty="0" smtClean="0"/>
              <a:t>(</a:t>
            </a:r>
            <a:r>
              <a:rPr lang="en-US" altLang="zh-CN" sz="800" dirty="0">
                <a:hlinkClick r:id="rId3"/>
              </a:rPr>
              <a:t>http://conf/pages/viewpage.action?pageId=12672827</a:t>
            </a:r>
            <a:r>
              <a:rPr lang="en-US" altLang="zh-CN" sz="800" dirty="0"/>
              <a:t> </a:t>
            </a:r>
            <a:r>
              <a:rPr lang="en-US" altLang="zh-CN" sz="800" b="1" dirty="0" smtClean="0"/>
              <a:t>)</a:t>
            </a:r>
            <a:endParaRPr lang="zh-CN" altLang="en-US" sz="800" b="1" dirty="0"/>
          </a:p>
          <a:p>
            <a:pPr lvl="1"/>
            <a:r>
              <a:rPr lang="en-US" altLang="zh-CN" sz="1200" dirty="0" smtClean="0"/>
              <a:t>Web Info: </a:t>
            </a:r>
            <a:r>
              <a:rPr lang="zh-CN" altLang="en-US" sz="1200" b="1" dirty="0" smtClean="0"/>
              <a:t>可以</a:t>
            </a:r>
            <a:r>
              <a:rPr lang="zh-CN" altLang="en-US" sz="1200" b="1" dirty="0"/>
              <a:t>查询负载均衡（</a:t>
            </a:r>
            <a:r>
              <a:rPr lang="en-US" altLang="zh-CN" sz="1200" b="1" dirty="0"/>
              <a:t>A10</a:t>
            </a:r>
            <a:r>
              <a:rPr lang="zh-CN" altLang="en-US" sz="1200" b="1" dirty="0"/>
              <a:t>）配置中每个集群中包括了哪些服务器。以及这些机器的监控图标</a:t>
            </a:r>
          </a:p>
          <a:p>
            <a:pPr lvl="1"/>
            <a:r>
              <a:rPr lang="en-US" altLang="zh-CN" sz="1200" dirty="0" smtClean="0"/>
              <a:t>ODB: </a:t>
            </a:r>
            <a:r>
              <a:rPr lang="zh-CN" altLang="en-US" sz="1200" b="1" dirty="0" smtClean="0"/>
              <a:t>查询</a:t>
            </a:r>
            <a:r>
              <a:rPr lang="zh-CN" altLang="en-US" sz="1200" b="1" dirty="0"/>
              <a:t>到应用，机器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集群</a:t>
            </a:r>
            <a:r>
              <a:rPr lang="en-US" altLang="zh-CN" sz="1200" b="1" dirty="0"/>
              <a:t>,A10(LB),Service Group</a:t>
            </a:r>
          </a:p>
          <a:p>
            <a:pPr lvl="1"/>
            <a:r>
              <a:rPr lang="en-US" altLang="zh-CN" sz="1200" dirty="0" smtClean="0"/>
              <a:t>IRC Chat: </a:t>
            </a:r>
            <a:r>
              <a:rPr lang="zh-CN" altLang="en-US" sz="1200" b="1" dirty="0" smtClean="0"/>
              <a:t>当</a:t>
            </a:r>
            <a:r>
              <a:rPr lang="zh-CN" altLang="en-US" sz="1200" b="1" dirty="0"/>
              <a:t>事故发生时候，可以用这个聊天工具来及时共享大家都信息。方便解决线上事故</a:t>
            </a:r>
          </a:p>
          <a:p>
            <a:pPr lvl="1"/>
            <a:r>
              <a:rPr lang="en-US" altLang="zh-CN" sz="1200" b="1" dirty="0"/>
              <a:t>DB </a:t>
            </a:r>
            <a:r>
              <a:rPr lang="en-US" altLang="zh-CN" sz="1200" b="1" dirty="0" smtClean="0"/>
              <a:t>Monitoring:</a:t>
            </a:r>
            <a:r>
              <a:rPr lang="zh-CN" altLang="en-US" sz="1200" b="1" dirty="0"/>
              <a:t>对线上数据库进行监控汇总</a:t>
            </a:r>
          </a:p>
          <a:p>
            <a:pPr lvl="1"/>
            <a:r>
              <a:rPr lang="en-US" altLang="zh-CN" sz="1200" b="1" dirty="0" err="1" smtClean="0"/>
              <a:t>NEtRange</a:t>
            </a:r>
            <a:r>
              <a:rPr lang="en-US" altLang="zh-CN" sz="1200" b="1" dirty="0" smtClean="0"/>
              <a:t>:</a:t>
            </a:r>
            <a:r>
              <a:rPr lang="zh-CN" altLang="en-US" sz="1200" b="1" dirty="0"/>
              <a:t>查询服务器，</a:t>
            </a:r>
            <a:r>
              <a:rPr lang="en-US" altLang="zh-CN" sz="1200" b="1" dirty="0"/>
              <a:t>IP</a:t>
            </a:r>
            <a:r>
              <a:rPr lang="zh-CN" altLang="en-US" sz="1200" b="1" dirty="0"/>
              <a:t>地址，机器型号，交换机端口，以及网络实时状态</a:t>
            </a:r>
          </a:p>
          <a:p>
            <a:pPr lvl="1"/>
            <a:r>
              <a:rPr lang="en-US" altLang="zh-CN" sz="1200" b="1" dirty="0" err="1"/>
              <a:t>Zabbix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Server:</a:t>
            </a:r>
            <a:r>
              <a:rPr lang="zh-CN" altLang="en-US" sz="1200" b="1" dirty="0"/>
              <a:t>对服务器的性能监控和告警，包括</a:t>
            </a:r>
            <a:r>
              <a:rPr lang="en-US" altLang="zh-CN" sz="1200" b="1" dirty="0"/>
              <a:t>CPU</a:t>
            </a:r>
            <a:r>
              <a:rPr lang="zh-CN" altLang="en-US" sz="1200" b="1" dirty="0"/>
              <a:t>，</a:t>
            </a:r>
            <a:r>
              <a:rPr lang="en-US" altLang="zh-CN" sz="1200" b="1" dirty="0" err="1"/>
              <a:t>Mem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Disk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IO</a:t>
            </a:r>
            <a:r>
              <a:rPr lang="zh-CN" altLang="en-US" sz="1200" b="1" dirty="0"/>
              <a:t>，</a:t>
            </a:r>
            <a:r>
              <a:rPr lang="zh-CN" altLang="en-US" sz="1200" b="1" dirty="0" smtClean="0"/>
              <a:t>连接数</a:t>
            </a:r>
            <a:endParaRPr lang="en-US" altLang="zh-CN" sz="1200" b="1" dirty="0"/>
          </a:p>
          <a:p>
            <a:pPr lvl="1"/>
            <a:r>
              <a:rPr lang="en-US" altLang="zh-CN" sz="1200" b="1" dirty="0" err="1"/>
              <a:t>Zabbix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Network:</a:t>
            </a:r>
            <a:r>
              <a:rPr lang="zh-CN" altLang="en-US" sz="1200" b="1" dirty="0"/>
              <a:t>对所有网络设备的监控和告警</a:t>
            </a:r>
            <a:r>
              <a:rPr lang="en-US" altLang="zh-CN" sz="1200" b="1" dirty="0"/>
              <a:t>,</a:t>
            </a:r>
            <a:r>
              <a:rPr lang="zh-CN" altLang="en-US" sz="1200" b="1" dirty="0"/>
              <a:t>包括路由器，交换机，专线，端口，</a:t>
            </a:r>
            <a:r>
              <a:rPr lang="zh-CN" altLang="en-US" sz="1200" b="1" dirty="0" smtClean="0"/>
              <a:t>流量</a:t>
            </a:r>
            <a:endParaRPr lang="en-US" altLang="zh-CN" sz="1200" b="1" dirty="0"/>
          </a:p>
          <a:p>
            <a:pPr lvl="1"/>
            <a:r>
              <a:rPr lang="en-US" altLang="zh-CN" sz="1200" b="1" dirty="0" err="1" smtClean="0"/>
              <a:t>Smokeping</a:t>
            </a:r>
            <a:r>
              <a:rPr lang="en-US" altLang="zh-CN" sz="1200" b="1" dirty="0" smtClean="0"/>
              <a:t>:</a:t>
            </a:r>
            <a:r>
              <a:rPr lang="zh-CN" altLang="en-US" sz="1200" b="1" dirty="0"/>
              <a:t>对网络的关键路径延时及丢包进行</a:t>
            </a:r>
            <a:r>
              <a:rPr lang="zh-CN" altLang="en-US" sz="1200" b="1" dirty="0" smtClean="0"/>
              <a:t>监测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网站</a:t>
            </a:r>
            <a:r>
              <a:rPr lang="zh-CN" altLang="en-US" sz="1200" b="1" dirty="0" smtClean="0"/>
              <a:t>统计</a:t>
            </a:r>
            <a:r>
              <a:rPr lang="en-US" altLang="zh-CN" sz="1200" b="1" dirty="0" smtClean="0"/>
              <a:t>:</a:t>
            </a:r>
            <a:r>
              <a:rPr lang="zh-CN" altLang="en-US" sz="1200" b="1" dirty="0"/>
              <a:t>监控网站流量统计及</a:t>
            </a:r>
            <a:r>
              <a:rPr lang="en-US" altLang="zh-CN" sz="1200" b="1" dirty="0" err="1"/>
              <a:t>PageView</a:t>
            </a:r>
            <a:endParaRPr lang="en-US" altLang="zh-CN" sz="1200" b="1" dirty="0"/>
          </a:p>
          <a:p>
            <a:pPr lvl="1"/>
            <a:r>
              <a:rPr lang="en-US" altLang="zh-CN" sz="1200" b="1" dirty="0" smtClean="0"/>
              <a:t>OSSIM:</a:t>
            </a:r>
            <a:r>
              <a:rPr lang="zh-CN" altLang="en-US" sz="1200" b="1" dirty="0"/>
              <a:t>网络安全监控</a:t>
            </a:r>
          </a:p>
          <a:p>
            <a:pPr lvl="1"/>
            <a:r>
              <a:rPr lang="en-US" altLang="zh-CN" sz="1200" b="1" dirty="0" smtClean="0"/>
              <a:t>Remedy:</a:t>
            </a:r>
            <a:r>
              <a:rPr lang="zh-CN" altLang="en-US" sz="1200" b="1" dirty="0" smtClean="0"/>
              <a:t>工</a:t>
            </a:r>
            <a:r>
              <a:rPr lang="zh-CN" altLang="en-US" sz="1200" b="1" dirty="0"/>
              <a:t>单实时查询系统</a:t>
            </a:r>
          </a:p>
          <a:p>
            <a:pPr lvl="1"/>
            <a:r>
              <a:rPr lang="en-US" altLang="zh-CN" sz="1200" b="1" dirty="0" err="1"/>
              <a:t>Ctrip</a:t>
            </a:r>
            <a:r>
              <a:rPr lang="en-US" altLang="zh-CN" sz="1200" b="1" dirty="0"/>
              <a:t> Alerting and Tracking </a:t>
            </a:r>
            <a:r>
              <a:rPr lang="en-US" altLang="zh-CN" sz="1200" b="1" dirty="0" smtClean="0"/>
              <a:t>System:</a:t>
            </a:r>
            <a:r>
              <a:rPr lang="zh-CN" altLang="en-US" sz="1200" b="1" dirty="0"/>
              <a:t>为各类报警系统提供一个统一的报警事件再处理和存储平台</a:t>
            </a:r>
          </a:p>
          <a:p>
            <a:pPr lvl="1"/>
            <a:r>
              <a:rPr lang="en-US" altLang="zh-CN" sz="1200" b="1" dirty="0"/>
              <a:t>A10</a:t>
            </a:r>
            <a:r>
              <a:rPr lang="zh-CN" altLang="en-US" sz="1200" b="1" dirty="0"/>
              <a:t>日志实时查询</a:t>
            </a:r>
            <a:r>
              <a:rPr lang="zh-CN" altLang="en-US" sz="1200" b="1" dirty="0" smtClean="0"/>
              <a:t>系统</a:t>
            </a:r>
            <a:endParaRPr lang="zh-CN" altLang="en-US" sz="1200" b="1" dirty="0"/>
          </a:p>
          <a:p>
            <a:pPr lvl="1"/>
            <a:r>
              <a:rPr lang="en-US" altLang="zh-CN" sz="1200" b="1" dirty="0"/>
              <a:t>System </a:t>
            </a:r>
            <a:r>
              <a:rPr lang="en-US" altLang="zh-CN" sz="1200" b="1" dirty="0" smtClean="0"/>
              <a:t>Monitor:</a:t>
            </a:r>
            <a:r>
              <a:rPr lang="zh-CN" altLang="en-US" sz="1200" b="1" dirty="0"/>
              <a:t>用于集群和服务器的各项性能数据展示，可以后台配置需要展示的数据。以后会添加</a:t>
            </a:r>
            <a:r>
              <a:rPr lang="en-US" altLang="zh-CN" sz="1200" b="1" dirty="0" err="1"/>
              <a:t>memcache</a:t>
            </a:r>
            <a:r>
              <a:rPr lang="zh-CN" altLang="en-US" sz="1200" b="1" dirty="0"/>
              <a:t>，网络等类型</a:t>
            </a:r>
          </a:p>
          <a:p>
            <a:pPr lvl="1"/>
            <a:r>
              <a:rPr lang="en-US" altLang="zh-CN" sz="1200" b="1" dirty="0" err="1" smtClean="0"/>
              <a:t>Ewatch</a:t>
            </a:r>
            <a:r>
              <a:rPr lang="en-US" altLang="zh-CN" sz="1200" b="1" dirty="0" smtClean="0"/>
              <a:t>:</a:t>
            </a:r>
            <a:r>
              <a:rPr lang="zh-CN" altLang="en-US" sz="1200" b="1" dirty="0"/>
              <a:t>快速报修通道</a:t>
            </a:r>
          </a:p>
          <a:p>
            <a:pPr lvl="1"/>
            <a:r>
              <a:rPr lang="en-US" altLang="zh-CN" sz="1200" b="1" dirty="0"/>
              <a:t>Logging </a:t>
            </a:r>
            <a:r>
              <a:rPr lang="en-US" altLang="zh-CN" sz="1200" b="1" dirty="0" smtClean="0"/>
              <a:t>Gateway: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IIS</a:t>
            </a:r>
            <a:r>
              <a:rPr lang="zh-CN" altLang="en-US" sz="1200" b="1" dirty="0"/>
              <a:t>日志查询系统</a:t>
            </a:r>
          </a:p>
          <a:p>
            <a:pPr lvl="1"/>
            <a:r>
              <a:rPr lang="en-US" altLang="zh-CN" sz="1200" b="1" dirty="0" err="1" smtClean="0"/>
              <a:t>CapacityModel</a:t>
            </a:r>
            <a:r>
              <a:rPr lang="en-US" altLang="zh-CN" sz="1200" b="1" dirty="0" smtClean="0"/>
              <a:t>:</a:t>
            </a:r>
            <a:r>
              <a:rPr lang="zh-CN" altLang="en-US" sz="1200" b="1" dirty="0"/>
              <a:t>查询</a:t>
            </a:r>
            <a:r>
              <a:rPr lang="en-US" altLang="zh-CN" sz="1200" b="1" dirty="0"/>
              <a:t>Web</a:t>
            </a:r>
            <a:r>
              <a:rPr lang="zh-CN" altLang="en-US" sz="1200" b="1" dirty="0"/>
              <a:t>各集群</a:t>
            </a:r>
            <a:r>
              <a:rPr lang="en-US" altLang="zh-CN" sz="1200" b="1" dirty="0"/>
              <a:t>CPU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Requests</a:t>
            </a:r>
            <a:r>
              <a:rPr lang="zh-CN" altLang="en-US" sz="1200" b="1" dirty="0"/>
              <a:t>、容量的实际值预测值，检测容量发生明显提升或下降的集群</a:t>
            </a:r>
          </a:p>
          <a:p>
            <a:pPr lvl="1"/>
            <a:endParaRPr lang="en-US" altLang="zh-CN" sz="1200" b="1" dirty="0" smtClean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zh-CN" altLang="en-US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3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运维：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CDN 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r>
              <a:rPr lang="en-US" altLang="zh-CN" dirty="0" smtClean="0"/>
              <a:t>CDN Cache </a:t>
            </a:r>
            <a:r>
              <a:rPr lang="zh-CN" altLang="en-US" dirty="0" smtClean="0"/>
              <a:t>清理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36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架构一些个人想法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服务治理程度还比较低（</a:t>
            </a:r>
            <a:r>
              <a:rPr lang="en-US" altLang="zh-CN" sz="1600" dirty="0" smtClean="0"/>
              <a:t>85%</a:t>
            </a:r>
            <a:r>
              <a:rPr lang="zh-CN" altLang="en-US" sz="1600" dirty="0" smtClean="0"/>
              <a:t>以上还是“烟囱”模式）；服务采用</a:t>
            </a:r>
            <a:r>
              <a:rPr lang="en-US" altLang="zh-CN" sz="1600" dirty="0" smtClean="0"/>
              <a:t>XML</a:t>
            </a:r>
            <a:r>
              <a:rPr lang="zh-CN" altLang="en-US" sz="1600" dirty="0" smtClean="0"/>
              <a:t>内容作为参数，一定程度上加大了系统消耗</a:t>
            </a:r>
            <a:endParaRPr lang="en-US" altLang="zh-CN" sz="1600" dirty="0" smtClean="0"/>
          </a:p>
          <a:p>
            <a:r>
              <a:rPr lang="zh-CN" altLang="en-US" sz="1600" dirty="0" smtClean="0"/>
              <a:t>完善分布式服务框架 （目前</a:t>
            </a:r>
            <a:r>
              <a:rPr lang="en-US" altLang="zh-CN" sz="1600" dirty="0" smtClean="0"/>
              <a:t>ESB + </a:t>
            </a:r>
            <a:r>
              <a:rPr lang="en-US" altLang="zh-CN" sz="1600" dirty="0" err="1" smtClean="0"/>
              <a:t>CMessage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可以参考 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HSF</a:t>
            </a:r>
            <a:r>
              <a:rPr lang="zh-CN" altLang="en-US" sz="1600" dirty="0" smtClean="0"/>
              <a:t>：淘宝系，基于消息中间件（未开源，可能是基于</a:t>
            </a:r>
            <a:r>
              <a:rPr lang="en-US" altLang="zh-CN" sz="1600" dirty="0" err="1" smtClean="0"/>
              <a:t>JBoss</a:t>
            </a:r>
            <a:r>
              <a:rPr lang="en-US" altLang="zh-CN" sz="1600" dirty="0" smtClean="0"/>
              <a:t> MQ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2"/>
            <a:r>
              <a:rPr lang="en-US" altLang="zh-CN" sz="1600" dirty="0" err="1" smtClean="0"/>
              <a:t>Dubbo</a:t>
            </a:r>
            <a:r>
              <a:rPr lang="zh-CN" altLang="en-US" sz="1600" dirty="0" smtClean="0"/>
              <a:t>：阿里</a:t>
            </a:r>
            <a:r>
              <a:rPr lang="en-US" altLang="zh-CN" sz="1600" dirty="0" smtClean="0"/>
              <a:t>B2B</a:t>
            </a:r>
            <a:r>
              <a:rPr lang="zh-CN" altLang="en-US" sz="1600" dirty="0"/>
              <a:t>系</a:t>
            </a:r>
            <a:r>
              <a:rPr lang="zh-CN" altLang="en-US" sz="1600" dirty="0" smtClean="0"/>
              <a:t>，基于</a:t>
            </a:r>
            <a:r>
              <a:rPr lang="en-US" altLang="zh-CN" sz="1600" dirty="0" smtClean="0"/>
              <a:t>RPC(</a:t>
            </a:r>
            <a:r>
              <a:rPr lang="zh-CN" altLang="en-US" sz="1600" dirty="0" smtClean="0"/>
              <a:t>直连</a:t>
            </a:r>
            <a:r>
              <a:rPr lang="en-US" altLang="zh-CN" sz="1600" dirty="0" smtClean="0"/>
              <a:t>) + Zookeeper </a:t>
            </a:r>
            <a:r>
              <a:rPr lang="zh-CN" altLang="en-US" sz="1600" dirty="0" smtClean="0"/>
              <a:t>（开源，已经被“去哪儿”，“京东”</a:t>
            </a:r>
            <a:r>
              <a:rPr lang="zh-CN" altLang="en-US" sz="1600" i="1" dirty="0">
                <a:solidFill>
                  <a:srgbClr val="6699FF"/>
                </a:solidFill>
              </a:rPr>
              <a:t>宿敌？ </a:t>
            </a:r>
            <a:r>
              <a:rPr lang="zh-CN" altLang="en-US" sz="1600" dirty="0" smtClean="0"/>
              <a:t>采用）</a:t>
            </a:r>
            <a:endParaRPr lang="en-US" altLang="zh-CN" sz="1600" dirty="0" smtClean="0"/>
          </a:p>
          <a:p>
            <a:pPr lvl="1"/>
            <a:r>
              <a:rPr lang="zh-CN" altLang="en-US" sz="1600" dirty="0">
                <a:cs typeface="+mn-cs"/>
              </a:rPr>
              <a:t>考量</a:t>
            </a:r>
            <a:r>
              <a:rPr lang="zh-CN" altLang="en-US" sz="1600" dirty="0" smtClean="0">
                <a:cs typeface="+mn-cs"/>
              </a:rPr>
              <a:t>指标</a:t>
            </a:r>
            <a:endParaRPr lang="en-US" altLang="zh-CN" sz="1600" dirty="0" smtClean="0">
              <a:cs typeface="+mn-cs"/>
            </a:endParaRPr>
          </a:p>
          <a:p>
            <a:pPr lvl="2"/>
            <a:r>
              <a:rPr lang="zh-CN" altLang="en-US" sz="1600" dirty="0" smtClean="0">
                <a:cs typeface="+mn-cs"/>
              </a:rPr>
              <a:t>高效</a:t>
            </a:r>
            <a:endParaRPr lang="en-US" altLang="zh-CN" sz="1600" dirty="0" smtClean="0">
              <a:cs typeface="+mn-cs"/>
            </a:endParaRPr>
          </a:p>
          <a:p>
            <a:pPr lvl="2"/>
            <a:r>
              <a:rPr lang="en-US" altLang="zh-CN" sz="1600" dirty="0" smtClean="0">
                <a:cs typeface="+mn-cs"/>
              </a:rPr>
              <a:t>IT </a:t>
            </a:r>
            <a:r>
              <a:rPr lang="zh-CN" altLang="en-US" sz="1600" dirty="0" smtClean="0">
                <a:cs typeface="+mn-cs"/>
              </a:rPr>
              <a:t>治理水平 </a:t>
            </a:r>
            <a:r>
              <a:rPr lang="en-US" altLang="zh-CN" sz="1600" dirty="0" smtClean="0">
                <a:cs typeface="+mn-cs"/>
              </a:rPr>
              <a:t>(</a:t>
            </a:r>
            <a:r>
              <a:rPr lang="zh-CN" altLang="en-US" sz="1600" dirty="0" smtClean="0">
                <a:cs typeface="+mn-cs"/>
              </a:rPr>
              <a:t>监控，报警等</a:t>
            </a:r>
            <a:r>
              <a:rPr lang="en-US" altLang="zh-CN" sz="1600" dirty="0" smtClean="0">
                <a:cs typeface="+mn-cs"/>
              </a:rPr>
              <a:t>)</a:t>
            </a:r>
            <a:endParaRPr lang="en-US" altLang="zh-CN" sz="1600" dirty="0">
              <a:cs typeface="+mn-cs"/>
            </a:endParaRPr>
          </a:p>
          <a:p>
            <a:r>
              <a:rPr lang="zh-CN" altLang="en-US" sz="1600" dirty="0" smtClean="0"/>
              <a:t>集群负载多</a:t>
            </a:r>
            <a:r>
              <a:rPr lang="zh-CN" altLang="en-US" sz="1600" dirty="0"/>
              <a:t>采用硬件方式（</a:t>
            </a:r>
            <a:r>
              <a:rPr lang="en-US" altLang="zh-CN" sz="1600" i="1" dirty="0">
                <a:solidFill>
                  <a:srgbClr val="6699FF"/>
                </a:solidFill>
              </a:rPr>
              <a:t>A10?</a:t>
            </a:r>
            <a:r>
              <a:rPr lang="zh-CN" altLang="en-US" sz="1600" dirty="0"/>
              <a:t>）：成本高，调整不够</a:t>
            </a:r>
            <a:r>
              <a:rPr lang="zh-CN" altLang="en-US" sz="1600" dirty="0" smtClean="0"/>
              <a:t>灵活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目前大烟囱模式下，问题可能还不是很明显；当加大服务治理程度时候，应该多考虑软负载</a:t>
            </a:r>
            <a:endParaRPr lang="en-US" altLang="zh-CN" sz="1600" dirty="0" smtClean="0"/>
          </a:p>
          <a:p>
            <a:r>
              <a:rPr lang="en-US" altLang="zh-CN" sz="1600" dirty="0" smtClean="0"/>
              <a:t>…</a:t>
            </a:r>
          </a:p>
          <a:p>
            <a:pPr lvl="1"/>
            <a:endParaRPr lang="en-US" altLang="zh-CN" sz="1600" dirty="0" smtClean="0"/>
          </a:p>
          <a:p>
            <a:endParaRPr lang="en-US" altLang="zh-CN" sz="2000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8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酒店模块工作流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持续细化</a:t>
            </a:r>
            <a:r>
              <a:rPr lang="zh-CN" altLang="en-US" sz="2400" dirty="0"/>
              <a:t>中</a:t>
            </a:r>
            <a:r>
              <a:rPr lang="en-US" altLang="zh-CN" sz="2400" dirty="0"/>
              <a:t>… 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2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酒店模块数据流 </a:t>
            </a:r>
            <a:r>
              <a:rPr lang="en-US" altLang="zh-CN" sz="2400" dirty="0"/>
              <a:t>(</a:t>
            </a:r>
            <a:r>
              <a:rPr lang="zh-CN" altLang="en-US" sz="2400" dirty="0"/>
              <a:t>持续细化中</a:t>
            </a:r>
            <a:r>
              <a:rPr lang="en-US" altLang="zh-CN" sz="2400" dirty="0"/>
              <a:t>… 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6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：本地开发环境配置过程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下载</a:t>
            </a:r>
            <a:r>
              <a:rPr lang="en-US" altLang="zh-CN" sz="1600" dirty="0" smtClean="0"/>
              <a:t>TFS</a:t>
            </a:r>
            <a:r>
              <a:rPr lang="zh-CN" altLang="en-US" sz="1600" dirty="0" smtClean="0"/>
              <a:t>源代码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下载公司</a:t>
            </a:r>
            <a:r>
              <a:rPr lang="en-US" altLang="zh-CN" sz="1600" dirty="0" smtClean="0"/>
              <a:t>Common</a:t>
            </a:r>
            <a:r>
              <a:rPr lang="zh-CN" altLang="en-US" sz="1600" dirty="0" smtClean="0"/>
              <a:t>组件</a:t>
            </a:r>
            <a:r>
              <a:rPr lang="en-US" altLang="zh-CN" sz="1600" dirty="0" smtClean="0"/>
              <a:t>: </a:t>
            </a:r>
            <a:r>
              <a:rPr lang="en-US" altLang="zh-CN" sz="1600" dirty="0" smtClean="0">
                <a:solidFill>
                  <a:srgbClr val="FFC000"/>
                </a:solidFill>
              </a:rPr>
              <a:t>198.168.83.70\Common</a:t>
            </a:r>
            <a:r>
              <a:rPr lang="zh-CN" altLang="en-US" sz="1600" dirty="0" smtClean="0"/>
              <a:t> （注意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本地映射路径关系和</a:t>
            </a:r>
            <a:r>
              <a:rPr lang="en-US" altLang="zh-CN" sz="1600" dirty="0" smtClean="0"/>
              <a:t>TFS</a:t>
            </a:r>
            <a:r>
              <a:rPr lang="zh-CN" altLang="en-US" sz="1600" dirty="0" smtClean="0"/>
              <a:t>服务器保持一致，目前组件依赖采用相对路径来管理  </a:t>
            </a:r>
            <a:r>
              <a:rPr lang="en-US" altLang="zh-CN" sz="1600" i="1" dirty="0" smtClean="0">
                <a:solidFill>
                  <a:srgbClr val="6699FF"/>
                </a:solidFill>
              </a:rPr>
              <a:t>maven?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下载业务组</a:t>
            </a:r>
            <a:r>
              <a:rPr lang="en-US" altLang="zh-CN" sz="1600" dirty="0" smtClean="0"/>
              <a:t>Common</a:t>
            </a:r>
            <a:r>
              <a:rPr lang="zh-CN" altLang="en-US" sz="1600" dirty="0" smtClean="0"/>
              <a:t>组件</a:t>
            </a:r>
            <a:r>
              <a:rPr lang="en-US" altLang="zh-CN" sz="1600" dirty="0"/>
              <a:t>: </a:t>
            </a:r>
            <a:r>
              <a:rPr lang="en-US" altLang="zh-CN" sz="1600" dirty="0" smtClean="0">
                <a:solidFill>
                  <a:srgbClr val="FFC000"/>
                </a:solidFill>
              </a:rPr>
              <a:t>198.168.83.70\Hotel\Common</a:t>
            </a:r>
          </a:p>
          <a:p>
            <a:pPr lvl="1"/>
            <a:r>
              <a:rPr lang="zh-CN" altLang="en-US" sz="1600" dirty="0" smtClean="0"/>
              <a:t>下载项目代码：</a:t>
            </a:r>
            <a:r>
              <a:rPr lang="en-US" altLang="zh-CN" sz="1600" dirty="0"/>
              <a:t> : </a:t>
            </a:r>
            <a:r>
              <a:rPr lang="en-US" altLang="zh-CN" sz="1600" dirty="0" smtClean="0">
                <a:solidFill>
                  <a:srgbClr val="FFC000"/>
                </a:solidFill>
              </a:rPr>
              <a:t>198.168.83.70\Hotel\Order</a:t>
            </a:r>
          </a:p>
          <a:p>
            <a:r>
              <a:rPr lang="zh-CN" altLang="en-US" sz="1600" dirty="0" smtClean="0"/>
              <a:t>安装</a:t>
            </a:r>
            <a:r>
              <a:rPr lang="en-US" altLang="zh-CN" sz="1600" dirty="0" err="1" smtClean="0"/>
              <a:t>.net</a:t>
            </a:r>
            <a:r>
              <a:rPr lang="en-US" altLang="zh-CN" sz="1600" dirty="0" smtClean="0"/>
              <a:t> MVC3(</a:t>
            </a:r>
            <a:r>
              <a:rPr lang="zh-CN" altLang="en-US" sz="1600" dirty="0" smtClean="0"/>
              <a:t>根据项目要求</a:t>
            </a:r>
            <a:r>
              <a:rPr lang="en-US" altLang="zh-CN" sz="1600" dirty="0" smtClean="0"/>
              <a:t>)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ConfigGen</a:t>
            </a:r>
            <a:endParaRPr lang="en-US" altLang="zh-CN" sz="1600" dirty="0" smtClean="0"/>
          </a:p>
          <a:p>
            <a:r>
              <a:rPr lang="en-US" altLang="zh-CN" sz="1600" dirty="0" smtClean="0"/>
              <a:t>IIS</a:t>
            </a:r>
            <a:r>
              <a:rPr lang="zh-CN" altLang="en-US" sz="1600" dirty="0" smtClean="0"/>
              <a:t>启动</a:t>
            </a:r>
            <a:r>
              <a:rPr lang="en-US" altLang="zh-CN" sz="1600" dirty="0" smtClean="0"/>
              <a:t>32</a:t>
            </a:r>
            <a:r>
              <a:rPr lang="zh-CN" altLang="en-US" sz="1600" dirty="0" smtClean="0"/>
              <a:t>位应用支持（根据项目要求）</a:t>
            </a:r>
            <a:endParaRPr lang="en-US" altLang="zh-CN" sz="1600" dirty="0" smtClean="0"/>
          </a:p>
          <a:p>
            <a:r>
              <a:rPr lang="zh-CN" altLang="en-US" sz="1600" dirty="0" smtClean="0"/>
              <a:t>用</a:t>
            </a:r>
            <a:r>
              <a:rPr lang="en-US" altLang="zh-CN" sz="1600" dirty="0" smtClean="0"/>
              <a:t>VS2010</a:t>
            </a:r>
            <a:r>
              <a:rPr lang="zh-CN" altLang="en-US" sz="1600" dirty="0" smtClean="0"/>
              <a:t>打开工程</a:t>
            </a:r>
            <a:endParaRPr lang="en-US" altLang="zh-CN" sz="1600" dirty="0" smtClean="0"/>
          </a:p>
          <a:p>
            <a:r>
              <a:rPr lang="zh-CN" altLang="en-US" sz="1600" dirty="0" smtClean="0"/>
              <a:t>绑定</a:t>
            </a:r>
            <a:r>
              <a:rPr lang="en-US" altLang="zh-CN" sz="1600" dirty="0"/>
              <a:t>D</a:t>
            </a:r>
            <a:r>
              <a:rPr lang="en-US" altLang="zh-CN" sz="1600" dirty="0" smtClean="0"/>
              <a:t>ebug</a:t>
            </a:r>
            <a:r>
              <a:rPr lang="zh-CN" altLang="en-US" sz="1600" dirty="0" smtClean="0"/>
              <a:t>线程：菜单“</a:t>
            </a:r>
            <a:r>
              <a:rPr lang="en-US" altLang="zh-CN" sz="1600" dirty="0" smtClean="0"/>
              <a:t>Debug</a:t>
            </a:r>
            <a:r>
              <a:rPr lang="zh-CN" altLang="en-US" sz="1600" dirty="0" smtClean="0"/>
              <a:t>”</a:t>
            </a:r>
            <a:r>
              <a:rPr lang="en-US" altLang="zh-CN" sz="1600" dirty="0" smtClean="0"/>
              <a:t>-&gt;</a:t>
            </a:r>
            <a:r>
              <a:rPr lang="zh-CN" altLang="en-US" sz="1600" dirty="0" smtClean="0"/>
              <a:t>“</a:t>
            </a:r>
            <a:r>
              <a:rPr lang="en-US" altLang="zh-CN" sz="1600" dirty="0" smtClean="0"/>
              <a:t>Attach to process…</a:t>
            </a:r>
            <a:r>
              <a:rPr lang="zh-CN" altLang="en-US" sz="1600" dirty="0" smtClean="0"/>
              <a:t>”</a:t>
            </a:r>
            <a:r>
              <a:rPr lang="en-US" altLang="zh-CN" sz="1600" dirty="0" smtClean="0"/>
              <a:t>:w3wp</a:t>
            </a:r>
          </a:p>
          <a:p>
            <a:r>
              <a:rPr lang="zh-CN" altLang="en-US" sz="1600" dirty="0" smtClean="0"/>
              <a:t>在单点登陆网址登陆 </a:t>
            </a:r>
            <a:r>
              <a:rPr lang="en-US" altLang="zh-CN" sz="1600" dirty="0" smtClean="0">
                <a:sym typeface="Wingdings" pitchFamily="2" charset="2"/>
              </a:rPr>
              <a:t>(xx.xx.com/CII/cii.asp</a:t>
            </a:r>
            <a:r>
              <a:rPr lang="zh-CN" altLang="en-US" sz="1600" dirty="0" smtClean="0">
                <a:sym typeface="Wingdings" pitchFamily="2" charset="2"/>
              </a:rPr>
              <a:t>，一般可能采用访问测试环境找到</a:t>
            </a:r>
            <a:r>
              <a:rPr lang="en-US" altLang="zh-CN" sz="1600" dirty="0" smtClean="0">
                <a:sym typeface="Wingdings" pitchFamily="2" charset="2"/>
              </a:rPr>
              <a:t>)</a:t>
            </a:r>
          </a:p>
          <a:p>
            <a:r>
              <a:rPr lang="zh-CN" altLang="en-US" sz="1600" dirty="0" smtClean="0">
                <a:sym typeface="Wingdings" pitchFamily="2" charset="2"/>
              </a:rPr>
              <a:t>修改</a:t>
            </a:r>
            <a:r>
              <a:rPr lang="en-US" altLang="zh-CN" sz="1600" dirty="0" smtClean="0">
                <a:sym typeface="Wingdings" pitchFamily="2" charset="2"/>
              </a:rPr>
              <a:t>host</a:t>
            </a:r>
            <a:r>
              <a:rPr lang="zh-CN" altLang="en-US" sz="1600" dirty="0" smtClean="0">
                <a:sym typeface="Wingdings" pitchFamily="2" charset="2"/>
              </a:rPr>
              <a:t>映射：把网址解析执行本地</a:t>
            </a:r>
            <a:endParaRPr lang="en-US" altLang="zh-CN" sz="1600" dirty="0" smtClean="0">
              <a:sym typeface="Wingdings" pitchFamily="2" charset="2"/>
            </a:endParaRPr>
          </a:p>
          <a:p>
            <a:pPr lvl="1"/>
            <a:r>
              <a:rPr lang="zh-CN" altLang="en-US" sz="1600" dirty="0" smtClean="0">
                <a:sym typeface="Wingdings" pitchFamily="2" charset="2"/>
              </a:rPr>
              <a:t>如增加：</a:t>
            </a:r>
            <a:r>
              <a:rPr lang="en-US" altLang="zh-CN" sz="1600" dirty="0">
                <a:sym typeface="Wingdings" pitchFamily="2" charset="2"/>
              </a:rPr>
              <a:t>127.0.0.1 </a:t>
            </a:r>
            <a:r>
              <a:rPr lang="en-US" altLang="zh-CN" sz="1600" dirty="0" smtClean="0">
                <a:sym typeface="Wingdings" pitchFamily="2" charset="2"/>
              </a:rPr>
              <a:t>htlint.test.sh.ctriptravel.com</a:t>
            </a:r>
            <a:endParaRPr lang="en-US" altLang="zh-CN" sz="1600" dirty="0">
              <a:sym typeface="Wingdings" pitchFamily="2" charset="2"/>
            </a:endParaRPr>
          </a:p>
          <a:p>
            <a:pPr lvl="1"/>
            <a:r>
              <a:rPr lang="zh-CN" altLang="en-US" sz="1600" dirty="0" smtClean="0"/>
              <a:t>因为系统整体按照功能模块分多站点模式开发的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一个工程只包含一个站点代码，如果要运行一个完整流程，需要多个站点协作（多站点共享数据库）。当运行本地代码对应站点时候，请增加</a:t>
            </a:r>
            <a:r>
              <a:rPr lang="en-US" altLang="zh-CN" sz="1600" dirty="0" smtClean="0"/>
              <a:t>host</a:t>
            </a:r>
            <a:r>
              <a:rPr lang="zh-CN" altLang="en-US" sz="1600" dirty="0" smtClean="0"/>
              <a:t>映射；运行其他站点，请去掉映射</a:t>
            </a: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3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dirty="0" smtClean="0"/>
              <a:t>系统部署结构</a:t>
            </a:r>
            <a:endParaRPr lang="en-US" altLang="zh-CN" sz="1200" dirty="0" smtClean="0"/>
          </a:p>
          <a:p>
            <a:r>
              <a:rPr lang="zh-CN" altLang="en-US" sz="1200" dirty="0" smtClean="0"/>
              <a:t>架构发展状态</a:t>
            </a:r>
            <a:endParaRPr lang="en-US" altLang="zh-CN" sz="1200" dirty="0" smtClean="0"/>
          </a:p>
          <a:p>
            <a:r>
              <a:rPr lang="zh-CN" altLang="en-US" sz="1200" dirty="0" smtClean="0"/>
              <a:t>组件构成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系统组件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ESB / </a:t>
            </a:r>
            <a:r>
              <a:rPr lang="en-US" altLang="zh-CN" sz="1200" dirty="0" err="1" smtClean="0"/>
              <a:t>CMessaging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…</a:t>
            </a:r>
          </a:p>
          <a:p>
            <a:pPr lvl="1"/>
            <a:r>
              <a:rPr lang="zh-CN" altLang="en-US" sz="1200" dirty="0" smtClean="0"/>
              <a:t>业务组件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Hotel</a:t>
            </a:r>
          </a:p>
          <a:p>
            <a:pPr lvl="2"/>
            <a:r>
              <a:rPr lang="en-US" altLang="zh-CN" sz="1200" dirty="0" smtClean="0"/>
              <a:t>…</a:t>
            </a:r>
          </a:p>
          <a:p>
            <a:r>
              <a:rPr lang="zh-CN" altLang="en-US" sz="1200" dirty="0" smtClean="0"/>
              <a:t>开发过程</a:t>
            </a:r>
            <a:endParaRPr lang="en-US" altLang="zh-CN" sz="1200" dirty="0"/>
          </a:p>
          <a:p>
            <a:pPr lvl="1"/>
            <a:r>
              <a:rPr lang="zh-CN" altLang="en-US" sz="1200" dirty="0" smtClean="0"/>
              <a:t>配置管理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代码管理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发布流程</a:t>
            </a:r>
            <a:endParaRPr lang="en-US" altLang="zh-CN" sz="1200" dirty="0" smtClean="0"/>
          </a:p>
          <a:p>
            <a:r>
              <a:rPr lang="zh-CN" altLang="en-US" sz="1200" dirty="0"/>
              <a:t>读写分离</a:t>
            </a:r>
            <a:endParaRPr lang="en-US" altLang="zh-CN" sz="1200" dirty="0"/>
          </a:p>
          <a:p>
            <a:r>
              <a:rPr lang="zh-CN" altLang="en-US" sz="1200" dirty="0"/>
              <a:t>数据</a:t>
            </a:r>
            <a:r>
              <a:rPr lang="zh-CN" altLang="en-US" sz="1200" dirty="0" smtClean="0"/>
              <a:t>分片</a:t>
            </a:r>
            <a:endParaRPr lang="en-US" altLang="zh-CN" sz="1200" dirty="0" smtClean="0"/>
          </a:p>
          <a:p>
            <a:r>
              <a:rPr lang="en-US" altLang="zh-CN" sz="1200" dirty="0" smtClean="0"/>
              <a:t>SOA</a:t>
            </a:r>
          </a:p>
          <a:p>
            <a:r>
              <a:rPr lang="en-US" altLang="zh-CN" sz="1200" dirty="0" smtClean="0"/>
              <a:t>Cache</a:t>
            </a:r>
          </a:p>
          <a:p>
            <a:r>
              <a:rPr lang="zh-CN" altLang="en-US" sz="1200" dirty="0" smtClean="0"/>
              <a:t>运维</a:t>
            </a:r>
            <a:endParaRPr lang="en-US" altLang="zh-CN" sz="1200" dirty="0" smtClean="0"/>
          </a:p>
          <a:p>
            <a:pPr lvl="1"/>
            <a:r>
              <a:rPr lang="zh-CN" altLang="en-US" sz="800" dirty="0" smtClean="0"/>
              <a:t>数据中心</a:t>
            </a:r>
            <a:endParaRPr lang="en-US" altLang="zh-CN" sz="800" dirty="0" smtClean="0"/>
          </a:p>
          <a:p>
            <a:pPr lvl="1"/>
            <a:r>
              <a:rPr lang="en-US" altLang="zh-CN" sz="800" dirty="0" smtClean="0"/>
              <a:t>CDN </a:t>
            </a:r>
            <a:r>
              <a:rPr lang="zh-CN" altLang="en-US" sz="800" dirty="0" smtClean="0"/>
              <a:t>管理</a:t>
            </a:r>
            <a:endParaRPr lang="en-US" altLang="zh-CN" sz="800" dirty="0" smtClean="0"/>
          </a:p>
          <a:p>
            <a:r>
              <a:rPr lang="zh-CN" altLang="en-US" sz="1200" dirty="0" smtClean="0"/>
              <a:t>架构一些个人想法</a:t>
            </a:r>
            <a:endParaRPr lang="en-US" altLang="zh-CN" sz="1200" dirty="0"/>
          </a:p>
          <a:p>
            <a:r>
              <a:rPr lang="zh-CN" altLang="en-US" sz="1200" dirty="0" smtClean="0"/>
              <a:t>酒店</a:t>
            </a:r>
            <a:r>
              <a:rPr lang="zh-CN" altLang="en-US" sz="1200" dirty="0"/>
              <a:t>模块</a:t>
            </a:r>
            <a:r>
              <a:rPr lang="zh-CN" altLang="en-US" sz="1200" dirty="0" smtClean="0"/>
              <a:t>工作</a:t>
            </a:r>
            <a:r>
              <a:rPr lang="zh-CN" altLang="en-US" sz="1200" dirty="0"/>
              <a:t>流</a:t>
            </a:r>
            <a:r>
              <a:rPr lang="en-US" altLang="zh-CN" sz="1200" dirty="0"/>
              <a:t> / </a:t>
            </a:r>
            <a:r>
              <a:rPr lang="zh-CN" altLang="en-US" sz="1200" dirty="0" smtClean="0"/>
              <a:t>数据流</a:t>
            </a:r>
            <a:endParaRPr lang="en-US" altLang="zh-CN" sz="1200" dirty="0" smtClean="0"/>
          </a:p>
          <a:p>
            <a:r>
              <a:rPr lang="zh-CN" altLang="en-US" sz="1200" dirty="0" smtClean="0"/>
              <a:t>附录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本地开发环境配置</a:t>
            </a:r>
            <a:endParaRPr lang="en-US" altLang="zh-CN" sz="1200" dirty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：数据字典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数据变更管理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hlinkClick r:id="rId2"/>
              </a:rPr>
              <a:t>http://</a:t>
            </a:r>
            <a:r>
              <a:rPr lang="en-US" altLang="zh-CN" sz="1600" dirty="0" smtClean="0">
                <a:hlinkClick r:id="rId2"/>
              </a:rPr>
              <a:t>citsm.sh.ctriptravel.com/MainFrame.aspx</a:t>
            </a:r>
            <a:r>
              <a:rPr lang="en-US" altLang="zh-CN" sz="1600" dirty="0" smtClean="0"/>
              <a:t>   &gt; </a:t>
            </a:r>
            <a:r>
              <a:rPr lang="zh-CN" altLang="en-US" sz="1600" b="1" dirty="0" smtClean="0"/>
              <a:t>数据</a:t>
            </a:r>
            <a:r>
              <a:rPr lang="zh-CN" altLang="en-US" sz="1600" b="1" dirty="0"/>
              <a:t>架构管理</a:t>
            </a:r>
          </a:p>
          <a:p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2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部署结构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2751"/>
            <a:ext cx="548640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44208" y="2420888"/>
            <a:ext cx="2610010" cy="199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/>
              <a:t>可能</a:t>
            </a:r>
            <a:r>
              <a:rPr lang="zh-CN" altLang="en-US" dirty="0" smtClean="0"/>
              <a:t>存在问题：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sz="1600" dirty="0" smtClean="0"/>
              <a:t>Cookie </a:t>
            </a:r>
            <a:r>
              <a:rPr lang="zh-CN" altLang="en-US" sz="1600" dirty="0" smtClean="0"/>
              <a:t>安全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可能替换方案：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 smtClean="0"/>
              <a:t>Session + Cache </a:t>
            </a:r>
            <a:r>
              <a:rPr lang="zh-CN" altLang="en-US" sz="1600" dirty="0" smtClean="0"/>
              <a:t>集群</a:t>
            </a:r>
            <a:endParaRPr lang="en-US" altLang="zh-CN" sz="1600" dirty="0"/>
          </a:p>
          <a:p>
            <a:pPr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41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架构发展状态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595297" y="3356992"/>
            <a:ext cx="6624736" cy="72008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6" name="矩形 5"/>
          <p:cNvSpPr/>
          <p:nvPr/>
        </p:nvSpPr>
        <p:spPr>
          <a:xfrm>
            <a:off x="3323489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7" name="矩形 6"/>
          <p:cNvSpPr/>
          <p:nvPr/>
        </p:nvSpPr>
        <p:spPr>
          <a:xfrm>
            <a:off x="4835657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8" name="矩形 7"/>
          <p:cNvSpPr/>
          <p:nvPr/>
        </p:nvSpPr>
        <p:spPr>
          <a:xfrm>
            <a:off x="3539513" y="3356992"/>
            <a:ext cx="216024" cy="79208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9" name="矩形 8"/>
          <p:cNvSpPr/>
          <p:nvPr/>
        </p:nvSpPr>
        <p:spPr>
          <a:xfrm>
            <a:off x="3899553" y="3356992"/>
            <a:ext cx="216024" cy="79208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0" name="矩形 9"/>
          <p:cNvSpPr/>
          <p:nvPr/>
        </p:nvSpPr>
        <p:spPr>
          <a:xfrm>
            <a:off x="4259593" y="3356992"/>
            <a:ext cx="216024" cy="79208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1" name="矩形 10"/>
          <p:cNvSpPr/>
          <p:nvPr/>
        </p:nvSpPr>
        <p:spPr>
          <a:xfrm>
            <a:off x="5051681" y="3356992"/>
            <a:ext cx="216024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2" name="矩形 11"/>
          <p:cNvSpPr/>
          <p:nvPr/>
        </p:nvSpPr>
        <p:spPr>
          <a:xfrm>
            <a:off x="5411721" y="3356992"/>
            <a:ext cx="216024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3" name="矩形 12"/>
          <p:cNvSpPr/>
          <p:nvPr/>
        </p:nvSpPr>
        <p:spPr>
          <a:xfrm>
            <a:off x="5771761" y="3356992"/>
            <a:ext cx="216024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4" name="矩形 13"/>
          <p:cNvSpPr/>
          <p:nvPr/>
        </p:nvSpPr>
        <p:spPr>
          <a:xfrm>
            <a:off x="5051681" y="3933056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5" name="矩形 14"/>
          <p:cNvSpPr/>
          <p:nvPr/>
        </p:nvSpPr>
        <p:spPr>
          <a:xfrm>
            <a:off x="5411721" y="3933056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6" name="矩形 15"/>
          <p:cNvSpPr/>
          <p:nvPr/>
        </p:nvSpPr>
        <p:spPr>
          <a:xfrm>
            <a:off x="5771761" y="3933056"/>
            <a:ext cx="216024" cy="21602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cxnSp>
        <p:nvCxnSpPr>
          <p:cNvPr id="17" name="直接箭头连接符 14"/>
          <p:cNvCxnSpPr>
            <a:stCxn id="11" idx="2"/>
            <a:endCxn id="15" idx="0"/>
          </p:cNvCxnSpPr>
          <p:nvPr/>
        </p:nvCxnSpPr>
        <p:spPr>
          <a:xfrm>
            <a:off x="515969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4" idx="0"/>
          </p:cNvCxnSpPr>
          <p:nvPr/>
        </p:nvCxnSpPr>
        <p:spPr>
          <a:xfrm>
            <a:off x="5159693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2"/>
            <a:endCxn id="15" idx="0"/>
          </p:cNvCxnSpPr>
          <p:nvPr/>
        </p:nvCxnSpPr>
        <p:spPr>
          <a:xfrm>
            <a:off x="5519733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20"/>
          <p:cNvCxnSpPr>
            <a:stCxn id="13" idx="2"/>
            <a:endCxn id="16" idx="0"/>
          </p:cNvCxnSpPr>
          <p:nvPr/>
        </p:nvCxnSpPr>
        <p:spPr>
          <a:xfrm>
            <a:off x="5879773" y="364502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2"/>
          <p:cNvCxnSpPr>
            <a:stCxn id="13" idx="2"/>
            <a:endCxn id="15" idx="0"/>
          </p:cNvCxnSpPr>
          <p:nvPr/>
        </p:nvCxnSpPr>
        <p:spPr>
          <a:xfrm flipH="1">
            <a:off x="551973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4"/>
          <p:cNvCxnSpPr>
            <a:stCxn id="12" idx="2"/>
            <a:endCxn id="14" idx="0"/>
          </p:cNvCxnSpPr>
          <p:nvPr/>
        </p:nvCxnSpPr>
        <p:spPr>
          <a:xfrm flipH="1">
            <a:off x="515969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6"/>
          <p:cNvCxnSpPr>
            <a:stCxn id="12" idx="2"/>
            <a:endCxn id="16" idx="0"/>
          </p:cNvCxnSpPr>
          <p:nvPr/>
        </p:nvCxnSpPr>
        <p:spPr>
          <a:xfrm>
            <a:off x="5519733" y="364502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347825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25" name="矩形 24"/>
          <p:cNvSpPr/>
          <p:nvPr/>
        </p:nvSpPr>
        <p:spPr>
          <a:xfrm>
            <a:off x="6563849" y="3356992"/>
            <a:ext cx="216024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26" name="矩形 25"/>
          <p:cNvSpPr/>
          <p:nvPr/>
        </p:nvSpPr>
        <p:spPr>
          <a:xfrm>
            <a:off x="6923889" y="3356992"/>
            <a:ext cx="216024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27" name="矩形 26"/>
          <p:cNvSpPr/>
          <p:nvPr/>
        </p:nvSpPr>
        <p:spPr>
          <a:xfrm>
            <a:off x="7283929" y="3356992"/>
            <a:ext cx="216024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28" name="云形 27"/>
          <p:cNvSpPr/>
          <p:nvPr/>
        </p:nvSpPr>
        <p:spPr>
          <a:xfrm>
            <a:off x="6667524" y="3861048"/>
            <a:ext cx="720080" cy="288032"/>
          </a:xfrm>
          <a:prstGeom prst="cloud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cxnSp>
        <p:nvCxnSpPr>
          <p:cNvPr id="29" name="直接箭头连接符 33"/>
          <p:cNvCxnSpPr>
            <a:stCxn id="25" idx="2"/>
            <a:endCxn id="28" idx="3"/>
          </p:cNvCxnSpPr>
          <p:nvPr/>
        </p:nvCxnSpPr>
        <p:spPr>
          <a:xfrm>
            <a:off x="6671861" y="3645024"/>
            <a:ext cx="355703" cy="2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35"/>
          <p:cNvCxnSpPr>
            <a:stCxn id="26" idx="2"/>
            <a:endCxn id="28" idx="3"/>
          </p:cNvCxnSpPr>
          <p:nvPr/>
        </p:nvCxnSpPr>
        <p:spPr>
          <a:xfrm flipH="1">
            <a:off x="7027564" y="3645024"/>
            <a:ext cx="4337" cy="2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7"/>
          <p:cNvCxnSpPr>
            <a:stCxn id="27" idx="2"/>
            <a:endCxn id="28" idx="3"/>
          </p:cNvCxnSpPr>
          <p:nvPr/>
        </p:nvCxnSpPr>
        <p:spPr>
          <a:xfrm flipH="1">
            <a:off x="7027564" y="3645024"/>
            <a:ext cx="364377" cy="2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811321" y="3068960"/>
            <a:ext cx="1368152" cy="122413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33" name="矩形 32"/>
          <p:cNvSpPr/>
          <p:nvPr/>
        </p:nvSpPr>
        <p:spPr>
          <a:xfrm>
            <a:off x="2027345" y="3356992"/>
            <a:ext cx="936104" cy="79208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34" name="TextBox 55"/>
          <p:cNvSpPr txBox="1"/>
          <p:nvPr/>
        </p:nvSpPr>
        <p:spPr>
          <a:xfrm>
            <a:off x="2099353" y="3079993"/>
            <a:ext cx="659155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All in One</a:t>
            </a:r>
            <a:endParaRPr lang="zh-CN" altLang="en-US" sz="700" dirty="0"/>
          </a:p>
        </p:txBody>
      </p:sp>
      <p:sp>
        <p:nvSpPr>
          <p:cNvPr id="35" name="TextBox 56"/>
          <p:cNvSpPr txBox="1"/>
          <p:nvPr/>
        </p:nvSpPr>
        <p:spPr>
          <a:xfrm>
            <a:off x="3323489" y="3079993"/>
            <a:ext cx="1074333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Vertical Application</a:t>
            </a:r>
            <a:endParaRPr lang="zh-CN" altLang="en-US" sz="700" dirty="0"/>
          </a:p>
        </p:txBody>
      </p:sp>
      <p:sp>
        <p:nvSpPr>
          <p:cNvPr id="36" name="TextBox 57"/>
          <p:cNvSpPr txBox="1"/>
          <p:nvPr/>
        </p:nvSpPr>
        <p:spPr>
          <a:xfrm>
            <a:off x="4854707" y="3079993"/>
            <a:ext cx="1045479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Distributed Service</a:t>
            </a:r>
            <a:endParaRPr lang="zh-CN" altLang="en-US" sz="700" dirty="0"/>
          </a:p>
        </p:txBody>
      </p:sp>
      <p:sp>
        <p:nvSpPr>
          <p:cNvPr id="37" name="TextBox 58"/>
          <p:cNvSpPr txBox="1"/>
          <p:nvPr/>
        </p:nvSpPr>
        <p:spPr>
          <a:xfrm>
            <a:off x="6395096" y="3079993"/>
            <a:ext cx="1013419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Elastic Computing</a:t>
            </a:r>
            <a:endParaRPr lang="zh-CN" altLang="en-US" sz="700" dirty="0"/>
          </a:p>
        </p:txBody>
      </p:sp>
      <p:sp>
        <p:nvSpPr>
          <p:cNvPr id="38" name="TextBox 34"/>
          <p:cNvSpPr txBox="1"/>
          <p:nvPr/>
        </p:nvSpPr>
        <p:spPr>
          <a:xfrm>
            <a:off x="2243369" y="4304129"/>
            <a:ext cx="513282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1 ~ 10</a:t>
            </a:r>
            <a:endParaRPr lang="zh-CN" altLang="en-US" sz="700" dirty="0"/>
          </a:p>
        </p:txBody>
      </p:sp>
      <p:sp>
        <p:nvSpPr>
          <p:cNvPr id="39" name="TextBox 36"/>
          <p:cNvSpPr txBox="1"/>
          <p:nvPr/>
        </p:nvSpPr>
        <p:spPr>
          <a:xfrm>
            <a:off x="3603241" y="4304129"/>
            <a:ext cx="671979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10 ~ 1000</a:t>
            </a:r>
            <a:endParaRPr lang="zh-CN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5012446" y="4304129"/>
            <a:ext cx="830677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1000 ~ 10000</a:t>
            </a:r>
            <a:endParaRPr lang="zh-CN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6699585" y="4304129"/>
            <a:ext cx="591829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10000 +</a:t>
            </a:r>
            <a:endParaRPr lang="zh-CN" altLang="en-US" sz="700" dirty="0"/>
          </a:p>
        </p:txBody>
      </p:sp>
      <p:sp>
        <p:nvSpPr>
          <p:cNvPr id="42" name="矩形 41"/>
          <p:cNvSpPr/>
          <p:nvPr/>
        </p:nvSpPr>
        <p:spPr>
          <a:xfrm>
            <a:off x="957599" y="2265839"/>
            <a:ext cx="144016" cy="14401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43" name="矩形 42"/>
          <p:cNvSpPr/>
          <p:nvPr/>
        </p:nvSpPr>
        <p:spPr>
          <a:xfrm>
            <a:off x="1918078" y="2265839"/>
            <a:ext cx="144016" cy="14401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44" name="TextBox 61"/>
          <p:cNvSpPr txBox="1"/>
          <p:nvPr/>
        </p:nvSpPr>
        <p:spPr>
          <a:xfrm>
            <a:off x="1043608" y="2204864"/>
            <a:ext cx="712054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application</a:t>
            </a:r>
            <a:endParaRPr lang="zh-CN" altLang="en-US" sz="700" dirty="0" smtClean="0"/>
          </a:p>
        </p:txBody>
      </p:sp>
      <p:sp>
        <p:nvSpPr>
          <p:cNvPr id="45" name="TextBox 62"/>
          <p:cNvSpPr txBox="1"/>
          <p:nvPr/>
        </p:nvSpPr>
        <p:spPr>
          <a:xfrm>
            <a:off x="2014461" y="2204864"/>
            <a:ext cx="526106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service</a:t>
            </a:r>
            <a:endParaRPr lang="zh-CN" altLang="en-US" sz="700" dirty="0" smtClean="0"/>
          </a:p>
        </p:txBody>
      </p:sp>
      <p:sp>
        <p:nvSpPr>
          <p:cNvPr id="46" name="TextBox 47"/>
          <p:cNvSpPr txBox="1"/>
          <p:nvPr/>
        </p:nvSpPr>
        <p:spPr>
          <a:xfrm>
            <a:off x="2211456" y="2780928"/>
            <a:ext cx="453970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ORM</a:t>
            </a:r>
            <a:endParaRPr lang="zh-CN" altLang="en-US" sz="700" dirty="0" smtClean="0"/>
          </a:p>
        </p:txBody>
      </p:sp>
      <p:sp>
        <p:nvSpPr>
          <p:cNvPr id="47" name="TextBox 48"/>
          <p:cNvSpPr txBox="1"/>
          <p:nvPr/>
        </p:nvSpPr>
        <p:spPr>
          <a:xfrm>
            <a:off x="3766987" y="2780928"/>
            <a:ext cx="441146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MVC</a:t>
            </a:r>
            <a:endParaRPr lang="zh-CN" altLang="en-US" sz="700" dirty="0" smtClean="0"/>
          </a:p>
        </p:txBody>
      </p:sp>
      <p:sp>
        <p:nvSpPr>
          <p:cNvPr id="48" name="TextBox 49"/>
          <p:cNvSpPr txBox="1"/>
          <p:nvPr/>
        </p:nvSpPr>
        <p:spPr>
          <a:xfrm>
            <a:off x="5117292" y="2780928"/>
            <a:ext cx="631904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RPC/SOA</a:t>
            </a:r>
            <a:endParaRPr lang="zh-CN" altLang="en-US" sz="700" dirty="0" smtClean="0"/>
          </a:p>
        </p:txBody>
      </p:sp>
      <p:sp>
        <p:nvSpPr>
          <p:cNvPr id="49" name="TextBox 50"/>
          <p:cNvSpPr txBox="1"/>
          <p:nvPr/>
        </p:nvSpPr>
        <p:spPr>
          <a:xfrm>
            <a:off x="6681585" y="2780928"/>
            <a:ext cx="548548" cy="189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CLOUD</a:t>
            </a:r>
            <a:endParaRPr lang="zh-CN" altLang="en-US" sz="700" dirty="0" smtClean="0"/>
          </a:p>
        </p:txBody>
      </p:sp>
      <p:sp>
        <p:nvSpPr>
          <p:cNvPr id="50" name="五边形 49"/>
          <p:cNvSpPr/>
          <p:nvPr/>
        </p:nvSpPr>
        <p:spPr>
          <a:xfrm>
            <a:off x="947225" y="2852936"/>
            <a:ext cx="792088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Framework</a:t>
            </a:r>
            <a:endParaRPr lang="zh-CN" altLang="en-US" sz="700" b="1" dirty="0"/>
          </a:p>
        </p:txBody>
      </p:sp>
      <p:sp>
        <p:nvSpPr>
          <p:cNvPr id="51" name="五边形 50"/>
          <p:cNvSpPr/>
          <p:nvPr/>
        </p:nvSpPr>
        <p:spPr>
          <a:xfrm>
            <a:off x="947225" y="3140968"/>
            <a:ext cx="792088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Architecture</a:t>
            </a:r>
            <a:endParaRPr lang="zh-CN" altLang="en-US" sz="700" b="1" dirty="0"/>
          </a:p>
        </p:txBody>
      </p:sp>
      <p:sp>
        <p:nvSpPr>
          <p:cNvPr id="52" name="五边形 51"/>
          <p:cNvSpPr/>
          <p:nvPr/>
        </p:nvSpPr>
        <p:spPr>
          <a:xfrm>
            <a:off x="947225" y="4293096"/>
            <a:ext cx="792088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b="1" dirty="0" smtClean="0"/>
              <a:t>Cluster</a:t>
            </a:r>
            <a:endParaRPr lang="zh-CN" altLang="en-US" sz="700" b="1" dirty="0"/>
          </a:p>
        </p:txBody>
      </p:sp>
      <p:sp>
        <p:nvSpPr>
          <p:cNvPr id="53" name="矩形 52"/>
          <p:cNvSpPr/>
          <p:nvPr/>
        </p:nvSpPr>
        <p:spPr>
          <a:xfrm>
            <a:off x="947225" y="3534916"/>
            <a:ext cx="720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54" name="矩形 53"/>
          <p:cNvSpPr/>
          <p:nvPr/>
        </p:nvSpPr>
        <p:spPr>
          <a:xfrm>
            <a:off x="1091241" y="3534916"/>
            <a:ext cx="12910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55" name="矩形 54"/>
          <p:cNvSpPr/>
          <p:nvPr/>
        </p:nvSpPr>
        <p:spPr>
          <a:xfrm>
            <a:off x="1297740" y="3534916"/>
            <a:ext cx="216024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56" name="右箭头 55"/>
          <p:cNvSpPr/>
          <p:nvPr/>
        </p:nvSpPr>
        <p:spPr>
          <a:xfrm rot="5400000">
            <a:off x="3941930" y="1610799"/>
            <a:ext cx="1620180" cy="10801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sz="1200" dirty="0" smtClean="0"/>
              <a:t>我们在这里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26809" y="5229200"/>
            <a:ext cx="613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 </a:t>
            </a:r>
            <a:r>
              <a:rPr lang="en-US" altLang="zh-CN" dirty="0" smtClean="0"/>
              <a:t>8</a:t>
            </a:r>
            <a:r>
              <a:rPr lang="en-US" altLang="zh-CN" dirty="0"/>
              <a:t>5</a:t>
            </a:r>
            <a:r>
              <a:rPr lang="en-US" altLang="zh-CN" dirty="0" smtClean="0"/>
              <a:t>% </a:t>
            </a:r>
            <a:r>
              <a:rPr lang="zh-CN" altLang="en-US" dirty="0" smtClean="0"/>
              <a:t>还处于第二阶段，服务治理需要更多努力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3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400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7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Track </a:t>
            </a:r>
            <a:r>
              <a:rPr lang="zh-CN" altLang="en-US" dirty="0" smtClean="0"/>
              <a:t>管理： </a:t>
            </a:r>
            <a:r>
              <a:rPr lang="en-US" altLang="zh-CN" dirty="0" smtClean="0"/>
              <a:t>JIRA</a:t>
            </a:r>
          </a:p>
          <a:p>
            <a:pPr lvl="2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jira.ctripcorp.com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版本控制：</a:t>
            </a:r>
            <a:r>
              <a:rPr lang="en-US" altLang="zh-CN" dirty="0" smtClean="0"/>
              <a:t>Microsoft TFS (Team Foundation Server)</a:t>
            </a:r>
          </a:p>
          <a:p>
            <a:pPr lvl="2"/>
            <a:r>
              <a:rPr lang="en-US" altLang="zh-CN" dirty="0" smtClean="0"/>
              <a:t>192.168.83.70</a:t>
            </a:r>
          </a:p>
          <a:p>
            <a:pPr lvl="1"/>
            <a:r>
              <a:rPr lang="zh-CN" altLang="en-US" dirty="0" smtClean="0"/>
              <a:t>知识库：</a:t>
            </a:r>
            <a:r>
              <a:rPr lang="en-US" altLang="zh-CN" dirty="0" smtClean="0"/>
              <a:t>Confluence</a:t>
            </a:r>
          </a:p>
          <a:p>
            <a:pPr lvl="2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conf.ctripcorp.com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8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代码管理规范：</a:t>
            </a:r>
            <a:r>
              <a:rPr lang="en-US" altLang="zh-CN" sz="1000" dirty="0" smtClean="0">
                <a:hlinkClick r:id="rId2"/>
              </a:rPr>
              <a:t>http</a:t>
            </a:r>
            <a:r>
              <a:rPr lang="en-US" altLang="zh-CN" sz="1000" dirty="0">
                <a:hlinkClick r:id="rId2"/>
              </a:rPr>
              <a:t>://192.168.82.85/pages/viewpage.action?pageId=7506456</a:t>
            </a:r>
            <a:endParaRPr lang="en-US" altLang="zh-CN" sz="10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  <p:pic>
        <p:nvPicPr>
          <p:cNvPr id="4098" name="Picture 2" descr="D:\Work\Pic\aa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48931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发布过程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460432" cy="228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1210581" y="4725144"/>
            <a:ext cx="724749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堡垒机：生产环境一台服务器，主要用来生产前最后一次验证</a:t>
            </a:r>
            <a:endParaRPr lang="en-US" altLang="zh-CN" dirty="0" smtClean="0"/>
          </a:p>
          <a:p>
            <a:r>
              <a:rPr lang="zh-CN" altLang="en-US" dirty="0" smtClean="0"/>
              <a:t>拉出：服务器从集群脱离</a:t>
            </a:r>
            <a:endParaRPr lang="en-US" altLang="zh-CN" dirty="0" smtClean="0"/>
          </a:p>
          <a:p>
            <a:r>
              <a:rPr lang="zh-CN" altLang="en-US" dirty="0"/>
              <a:t>拉</a:t>
            </a:r>
            <a:r>
              <a:rPr lang="zh-CN" altLang="en-US" dirty="0" smtClean="0"/>
              <a:t>入：服务器加入集群，同时完成对集群其他服务器应用同步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数据读写分离方案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>
                <a:hlinkClick r:id="rId2"/>
              </a:rPr>
              <a:t>http://192.168.82.85/pages/viewpage.action?pageId=12666893</a:t>
            </a:r>
            <a:endParaRPr lang="zh-CN" altLang="en-US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研发中心 </a:t>
            </a:r>
            <a:r>
              <a:rPr lang="en-US" altLang="zh-CN" smtClean="0"/>
              <a:t>- </a:t>
            </a:r>
            <a:r>
              <a:rPr lang="zh-CN" altLang="en-US" smtClean="0"/>
              <a:t>软件架构部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96572"/>
            <a:ext cx="4392488" cy="355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2492896"/>
            <a:ext cx="3312368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现在</a:t>
            </a:r>
            <a:r>
              <a:rPr lang="en-US" altLang="zh-CN" sz="1600" dirty="0" err="1"/>
              <a:t>OrderDB</a:t>
            </a:r>
            <a:r>
              <a:rPr lang="zh-CN" altLang="zh-CN" sz="1600" dirty="0"/>
              <a:t>每日峰值</a:t>
            </a:r>
            <a:r>
              <a:rPr lang="zh-CN" altLang="en-US" sz="1600" dirty="0"/>
              <a:t>数据</a:t>
            </a:r>
            <a:r>
              <a:rPr lang="zh-CN" altLang="zh-CN" sz="1600" dirty="0"/>
              <a:t>变化为</a:t>
            </a:r>
            <a:r>
              <a:rPr lang="en-US" altLang="zh-CN" sz="1600" dirty="0"/>
              <a:t>578</a:t>
            </a:r>
            <a:r>
              <a:rPr lang="zh-CN" altLang="zh-CN" sz="1600" dirty="0"/>
              <a:t>次</a:t>
            </a:r>
            <a:r>
              <a:rPr lang="en-US" altLang="zh-CN" sz="1600" dirty="0"/>
              <a:t>/S</a:t>
            </a:r>
            <a:r>
              <a:rPr lang="zh-CN" altLang="zh-CN" sz="1600" dirty="0" smtClean="0"/>
              <a:t>，距</a:t>
            </a:r>
            <a:r>
              <a:rPr lang="en-US" altLang="zh-CN" sz="1600" dirty="0"/>
              <a:t>2500</a:t>
            </a:r>
            <a:r>
              <a:rPr lang="zh-CN" altLang="zh-CN" sz="1600" dirty="0"/>
              <a:t>次</a:t>
            </a:r>
            <a:r>
              <a:rPr lang="en-US" altLang="zh-CN" sz="1600" dirty="0"/>
              <a:t>/s</a:t>
            </a:r>
            <a:r>
              <a:rPr lang="zh-CN" altLang="zh-CN" sz="1600" dirty="0"/>
              <a:t>（</a:t>
            </a:r>
            <a:r>
              <a:rPr lang="zh-CN" altLang="en-US" sz="1600" dirty="0"/>
              <a:t>硬件配置：</a:t>
            </a:r>
            <a:r>
              <a:rPr lang="en-US" altLang="zh-CN" sz="1600" dirty="0"/>
              <a:t>16</a:t>
            </a:r>
            <a:r>
              <a:rPr lang="zh-CN" altLang="zh-CN" sz="1600" dirty="0"/>
              <a:t>核</a:t>
            </a:r>
            <a:r>
              <a:rPr lang="en-US" altLang="zh-CN" sz="1600" dirty="0"/>
              <a:t>CPU</a:t>
            </a:r>
            <a:r>
              <a:rPr lang="zh-CN" altLang="en-US" sz="1600" dirty="0"/>
              <a:t>，</a:t>
            </a:r>
            <a:r>
              <a:rPr lang="en-US" altLang="zh-CN" sz="1600" dirty="0"/>
              <a:t>16G</a:t>
            </a:r>
            <a:r>
              <a:rPr lang="zh-CN" altLang="en-US" sz="1600" dirty="0"/>
              <a:t>内存</a:t>
            </a:r>
            <a:r>
              <a:rPr lang="zh-CN" altLang="zh-CN" sz="1600" dirty="0"/>
              <a:t>）的上限有较大距离，在此情况下，分发服务器推送数据到订阅端服务器，</a:t>
            </a:r>
            <a:r>
              <a:rPr lang="zh-CN" altLang="en-US" sz="1600" dirty="0"/>
              <a:t>理论</a:t>
            </a:r>
            <a:r>
              <a:rPr lang="zh-CN" altLang="zh-CN" sz="1600" dirty="0" smtClean="0"/>
              <a:t>延迟时间</a:t>
            </a:r>
            <a:r>
              <a:rPr lang="en-US" altLang="zh-CN" sz="1600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2S</a:t>
            </a:r>
            <a:r>
              <a:rPr lang="zh-CN" altLang="zh-CN" sz="1600" dirty="0"/>
              <a:t>，可以</a:t>
            </a:r>
            <a:r>
              <a:rPr lang="zh-CN" altLang="en-US" sz="1600" dirty="0"/>
              <a:t>保证</a:t>
            </a:r>
            <a:r>
              <a:rPr lang="en-US" altLang="zh-CN" dirty="0"/>
              <a:t>99.99</a:t>
            </a:r>
            <a:r>
              <a:rPr lang="en-US" altLang="zh-CN" dirty="0" smtClean="0"/>
              <a:t>% 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情况下复制分发机制可以正常稳定运行</a:t>
            </a:r>
          </a:p>
        </p:txBody>
      </p:sp>
    </p:spTree>
    <p:extLst>
      <p:ext uri="{BB962C8B-B14F-4D97-AF65-F5344CB8AC3E}">
        <p14:creationId xmlns:p14="http://schemas.microsoft.com/office/powerpoint/2010/main" val="10639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11124</TotalTime>
  <Words>1175</Words>
  <Application>Microsoft Office PowerPoint</Application>
  <PresentationFormat>全屏显示(4:3)</PresentationFormat>
  <Paragraphs>174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默认设计模板</vt:lpstr>
      <vt:lpstr>携程架构学习笔记  高亚峰</vt:lpstr>
      <vt:lpstr>Agenda</vt:lpstr>
      <vt:lpstr>系统部署结构</vt:lpstr>
      <vt:lpstr>架构发展状态</vt:lpstr>
      <vt:lpstr>组件构成</vt:lpstr>
      <vt:lpstr>开发过程</vt:lpstr>
      <vt:lpstr>开发过程</vt:lpstr>
      <vt:lpstr>开发过程</vt:lpstr>
      <vt:lpstr>数据读写分离方案</vt:lpstr>
      <vt:lpstr>数据分片方案</vt:lpstr>
      <vt:lpstr>SOA</vt:lpstr>
      <vt:lpstr>Cache</vt:lpstr>
      <vt:lpstr>运维：数据中心</vt:lpstr>
      <vt:lpstr>运维：运维监控工具</vt:lpstr>
      <vt:lpstr>运维：CDN 管理</vt:lpstr>
      <vt:lpstr>架构一些个人想法</vt:lpstr>
      <vt:lpstr>酒店模块工作流 (持续细化中… )</vt:lpstr>
      <vt:lpstr>酒店模块数据流 (持续细化中… )</vt:lpstr>
      <vt:lpstr>附录1：本地开发环境配置过程</vt:lpstr>
      <vt:lpstr>附录2：数据字典/数据变更管理</vt:lpstr>
    </vt:vector>
  </TitlesOfParts>
  <Company>Ctrip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软件架构部 Kick-off Meeting</dc:title>
  <dc:creator>zzz2010bj</dc:creator>
  <cp:lastModifiedBy>gyf高亚峰(IT)</cp:lastModifiedBy>
  <cp:revision>1854</cp:revision>
  <dcterms:created xsi:type="dcterms:W3CDTF">2011-05-03T01:40:37Z</dcterms:created>
  <dcterms:modified xsi:type="dcterms:W3CDTF">2013-11-05T11:27:58Z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orporation">
    <vt:lpwstr>上海</vt:lpwstr>
  </property>
  <property fmtid="{D5CDD505-2E9C-101B-9397-08002B2CF9AE}" pid="3" name="DocumentType">
    <vt:lpwstr>操作类文档</vt:lpwstr>
  </property>
  <property fmtid="{D5CDD505-2E9C-101B-9397-08002B2CF9AE}" pid="4" name="display_urn:schemas-microsoft-com:office:office#DocumentOwner">
    <vt:lpwstr>vzwl张雯蕾</vt:lpwstr>
  </property>
  <property fmtid="{D5CDD505-2E9C-101B-9397-08002B2CF9AE}" pid="5" name="DocumentNo">
    <vt:lpwstr>SH-TD-6-07883</vt:lpwstr>
  </property>
  <property fmtid="{D5CDD505-2E9C-101B-9397-08002B2CF9AE}" pid="6" name="DocumentDepartment">
    <vt:lpwstr>技术研发中心</vt:lpwstr>
  </property>
  <property fmtid="{D5CDD505-2E9C-101B-9397-08002B2CF9AE}" pid="7" name="DocumentScore">
    <vt:lpwstr>5</vt:lpwstr>
  </property>
  <property fmtid="{D5CDD505-2E9C-101B-9397-08002B2CF9AE}" pid="8" name="DocumentOwner">
    <vt:lpwstr>2449</vt:lpwstr>
  </property>
  <property fmtid="{D5CDD505-2E9C-101B-9397-08002B2CF9AE}" pid="9" name="display_urn:schemas-microsoft-com:office:office#Editor">
    <vt:lpwstr>vzwl张雯蕾</vt:lpwstr>
  </property>
  <property fmtid="{D5CDD505-2E9C-101B-9397-08002B2CF9AE}" pid="10" name="DocumentDigest">
    <vt:lpwstr/>
  </property>
  <property fmtid="{D5CDD505-2E9C-101B-9397-08002B2CF9AE}" pid="11" name="DocumentSecret">
    <vt:lpwstr>内部使用</vt:lpwstr>
  </property>
  <property fmtid="{D5CDD505-2E9C-101B-9397-08002B2CF9AE}" pid="12" name="IssueNo">
    <vt:lpwstr>1</vt:lpwstr>
  </property>
  <property fmtid="{D5CDD505-2E9C-101B-9397-08002B2CF9AE}" pid="13" name="UsePublishDate">
    <vt:lpwstr>1</vt:lpwstr>
  </property>
  <property fmtid="{D5CDD505-2E9C-101B-9397-08002B2CF9AE}" pid="14" name="EffectiveDate">
    <vt:lpwstr/>
  </property>
  <property fmtid="{D5CDD505-2E9C-101B-9397-08002B2CF9AE}" pid="15" name="DocumentStatus">
    <vt:lpwstr>发布</vt:lpwstr>
  </property>
  <property fmtid="{D5CDD505-2E9C-101B-9397-08002B2CF9AE}" pid="16" name="PublishedBy">
    <vt:lpwstr/>
  </property>
  <property fmtid="{D5CDD505-2E9C-101B-9397-08002B2CF9AE}" pid="17" name="PublishDate">
    <vt:lpwstr/>
  </property>
  <property fmtid="{D5CDD505-2E9C-101B-9397-08002B2CF9AE}" pid="18" name="Subject">
    <vt:lpwstr/>
  </property>
  <property fmtid="{D5CDD505-2E9C-101B-9397-08002B2CF9AE}" pid="19" name="Keywords">
    <vt:lpwstr/>
  </property>
  <property fmtid="{D5CDD505-2E9C-101B-9397-08002B2CF9AE}" pid="20" name="_Author">
    <vt:lpwstr>IT</vt:lpwstr>
  </property>
  <property fmtid="{D5CDD505-2E9C-101B-9397-08002B2CF9AE}" pid="21" name="_Category">
    <vt:lpwstr/>
  </property>
  <property fmtid="{D5CDD505-2E9C-101B-9397-08002B2CF9AE}" pid="22" name="Slides">
    <vt:lpwstr>58</vt:lpwstr>
  </property>
  <property fmtid="{D5CDD505-2E9C-101B-9397-08002B2CF9AE}" pid="23" name="Categories">
    <vt:lpwstr/>
  </property>
  <property fmtid="{D5CDD505-2E9C-101B-9397-08002B2CF9AE}" pid="24" name="Approval Level">
    <vt:lpwstr/>
  </property>
  <property fmtid="{D5CDD505-2E9C-101B-9397-08002B2CF9AE}" pid="25" name="_Comments">
    <vt:lpwstr/>
  </property>
  <property fmtid="{D5CDD505-2E9C-101B-9397-08002B2CF9AE}" pid="26" name="Assigned To">
    <vt:lpwstr/>
  </property>
</Properties>
</file>