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3" r:id="rId10"/>
    <p:sldId id="278" r:id="rId11"/>
    <p:sldId id="262" r:id="rId12"/>
    <p:sldId id="280" r:id="rId13"/>
    <p:sldId id="266" r:id="rId14"/>
    <p:sldId id="273" r:id="rId15"/>
    <p:sldId id="27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>
        <p:scale>
          <a:sx n="113" d="100"/>
          <a:sy n="113" d="100"/>
        </p:scale>
        <p:origin x="-94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9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6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0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A8A0-BBDC-4C93-A72B-1D53BA1EBE38}" type="datetimeFigureOut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6083847" TargetMode="External"/><Relationship Id="rId2" Type="http://schemas.openxmlformats.org/officeDocument/2006/relationships/hyperlink" Target="http://conf.ctripcorp.com/pages/viewpage.action?pageId=2387715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xtools.dev.sh.ctripcorp.com/" TargetMode="External"/><Relationship Id="rId2" Type="http://schemas.openxmlformats.org/officeDocument/2006/relationships/hyperlink" Target="http://conf.ctripcorp.com/pages/viewpage.action?pageId=2759326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7593284" TargetMode="External"/><Relationship Id="rId2" Type="http://schemas.openxmlformats.org/officeDocument/2006/relationships/hyperlink" Target="http://conf.ctripcorp.com/pages/viewpage.action?pageId=275932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.ctripcorp.com/pages/viewpage.action?pageId=283450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3875098" TargetMode="External"/><Relationship Id="rId2" Type="http://schemas.openxmlformats.org/officeDocument/2006/relationships/hyperlink" Target="http://conf.ctripcorp.com/pages/viewpage.action?pageId=238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sitory.soa.ctripcorp.com/view/servic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b.yang@Ctri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6083805" TargetMode="External"/><Relationship Id="rId2" Type="http://schemas.openxmlformats.org/officeDocument/2006/relationships/hyperlink" Target="http://conf.ctripcorp.com/pages/viewpage.action?pageId=320802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.ctripcorp.com/pages/viewpage.action?pageId=238626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3873738" TargetMode="External"/><Relationship Id="rId2" Type="http://schemas.openxmlformats.org/officeDocument/2006/relationships/hyperlink" Target="http://conf.ctripcorp.com/pages/viewpage.action?pageId=2387747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url/%7bformat%7d/%7boperation%7d%7b?params%7d" TargetMode="External"/><Relationship Id="rId2" Type="http://schemas.openxmlformats.org/officeDocument/2006/relationships/hyperlink" Target="http://conf.ctripcorp.com/pages/viewpage.action?pageId=238653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93/api/json/checkhealt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3/checkhealth?format=json" TargetMode="External"/><Relationship Id="rId2" Type="http://schemas.openxmlformats.org/officeDocument/2006/relationships/hyperlink" Target="http://localhost:8093/checkhealth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SOA 2.0</a:t>
            </a:r>
            <a:br>
              <a:rPr lang="en-US" altLang="zh-CN" dirty="0" smtClean="0"/>
            </a:br>
            <a:r>
              <a:rPr lang="zh-CN" altLang="en-US" sz="3100" dirty="0"/>
              <a:t>功能亮点</a:t>
            </a:r>
            <a:r>
              <a:rPr lang="zh-CN" altLang="en-US" sz="3100" dirty="0" smtClean="0"/>
              <a:t>、开发和</a:t>
            </a:r>
            <a:r>
              <a:rPr lang="en-US" altLang="zh-CN" sz="3100" dirty="0" smtClean="0"/>
              <a:t> </a:t>
            </a:r>
            <a:r>
              <a:rPr lang="zh-CN" altLang="en-US" sz="3100" dirty="0" smtClean="0"/>
              <a:t>治理流程</a:t>
            </a:r>
            <a:endParaRPr lang="zh-CN" altLang="en-US" sz="31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/>
              <a:t>赵强</a:t>
            </a:r>
            <a:r>
              <a:rPr lang="zh-CN" altLang="en-US" sz="1800" dirty="0"/>
              <a:t> </a:t>
            </a:r>
            <a:r>
              <a:rPr lang="zh-CN" altLang="zh-CN" sz="1800" dirty="0" smtClean="0"/>
              <a:t>框架</a:t>
            </a:r>
            <a:r>
              <a:rPr lang="zh-CN" altLang="zh-CN" sz="1800" dirty="0"/>
              <a:t>研发部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SOA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4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同时支持同步和异步调用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同步调用</a:t>
            </a:r>
            <a:endParaRPr lang="en-US" altLang="zh-CN" dirty="0" smtClean="0"/>
          </a:p>
          <a:p>
            <a:pPr marL="0" indent="0">
              <a:lnSpc>
                <a:spcPct val="220000"/>
              </a:lnSpc>
              <a:spcAft>
                <a:spcPts val="264"/>
              </a:spcAft>
              <a:buNone/>
            </a:pPr>
            <a:r>
              <a:rPr lang="en-US" altLang="zh-CN" sz="1400" b="1" dirty="0" smtClean="0"/>
              <a:t>public</a:t>
            </a:r>
            <a:r>
              <a:rPr lang="en-US" altLang="zh-CN" sz="1400" b="1" dirty="0"/>
              <a:t> virtual </a:t>
            </a:r>
            <a:r>
              <a:rPr lang="en-US" altLang="zh-CN" sz="1400" b="1" dirty="0" err="1"/>
              <a:t>CheckHealthResponseType</a:t>
            </a:r>
            <a:r>
              <a:rPr lang="en-US" altLang="zh-CN" sz="1400" b="1" dirty="0"/>
              <a:t> </a:t>
            </a:r>
            <a:r>
              <a:rPr lang="en-US" altLang="zh-CN" sz="1400" b="1" dirty="0" err="1"/>
              <a:t>CheckHealth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CheckHealthRequestType</a:t>
            </a:r>
            <a:r>
              <a:rPr lang="en-US" altLang="zh-CN" sz="1400" b="1" dirty="0"/>
              <a:t> </a:t>
            </a:r>
            <a:r>
              <a:rPr lang="en-US" altLang="zh-CN" sz="1400" b="1" dirty="0" err="1"/>
              <a:t>checkHealthIn</a:t>
            </a:r>
            <a:r>
              <a:rPr lang="en-US" altLang="zh-CN" sz="1400" b="1" dirty="0"/>
              <a:t>)  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TPL</a:t>
            </a:r>
            <a:r>
              <a:rPr lang="zh-CN" altLang="en-US" dirty="0" smtClean="0"/>
              <a:t>的异步调用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b="1" dirty="0"/>
              <a:t>public virtual Task&lt;</a:t>
            </a:r>
            <a:r>
              <a:rPr lang="en-US" altLang="zh-CN" sz="1400" b="1" dirty="0" err="1"/>
              <a:t>CheckHealthResponseType</a:t>
            </a:r>
            <a:r>
              <a:rPr lang="en-US" altLang="zh-CN" sz="1400" b="1" dirty="0"/>
              <a:t>&gt; </a:t>
            </a:r>
            <a:r>
              <a:rPr lang="en-US" altLang="zh-CN" sz="1400" b="1" dirty="0" err="1"/>
              <a:t>CreateAsyncTaskOfCheckHealth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checkHealthIn</a:t>
            </a:r>
            <a:r>
              <a:rPr lang="en-US" altLang="zh-CN" sz="1400" b="1" dirty="0"/>
              <a:t>, </a:t>
            </a:r>
            <a:r>
              <a:rPr lang="en-US" altLang="zh-CN" sz="1400" b="1" dirty="0" err="1"/>
              <a:t>cancellationToken</a:t>
            </a:r>
            <a:r>
              <a:rPr lang="en-US" altLang="zh-CN" sz="1400" b="1" dirty="0"/>
              <a:t> = null, </a:t>
            </a:r>
            <a:r>
              <a:rPr lang="en-US" altLang="zh-CN" sz="1400" b="1" dirty="0" err="1"/>
              <a:t>taskCreationOptions</a:t>
            </a:r>
            <a:r>
              <a:rPr lang="en-US" altLang="zh-CN" sz="1400" b="1" dirty="0"/>
              <a:t> = null) 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300" dirty="0" smtClean="0"/>
              <a:t>[</a:t>
            </a:r>
            <a:r>
              <a:rPr lang="en-US" altLang="zh-CN" sz="1300" dirty="0" err="1"/>
              <a:t>TestMethod</a:t>
            </a:r>
            <a:r>
              <a:rPr lang="en-US" altLang="zh-CN" sz="1300" dirty="0"/>
              <a:t>]         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en-US" altLang="zh-CN" sz="1300" dirty="0" smtClean="0"/>
              <a:t>public</a:t>
            </a:r>
            <a:r>
              <a:rPr lang="en-US" altLang="zh-CN" sz="1300" dirty="0"/>
              <a:t> void </a:t>
            </a:r>
            <a:r>
              <a:rPr lang="en-US" altLang="zh-CN" sz="1300" dirty="0" err="1"/>
              <a:t>GetItemsByTask</a:t>
            </a:r>
            <a:r>
              <a:rPr lang="en-US" altLang="zh-CN" sz="1300" dirty="0"/>
              <a:t>()        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en-US" altLang="zh-CN" sz="1300" dirty="0"/>
              <a:t> {             </a:t>
            </a:r>
          </a:p>
          <a:p>
            <a:pPr marL="400050" lvl="1" indent="0">
              <a:buNone/>
            </a:pPr>
            <a:r>
              <a:rPr lang="en-US" altLang="zh-CN" sz="1300" dirty="0"/>
              <a:t>Task&lt;</a:t>
            </a:r>
            <a:r>
              <a:rPr lang="en-US" altLang="zh-CN" sz="1300" dirty="0" err="1"/>
              <a:t>EbayCargoClient.GetItemsResponseType</a:t>
            </a:r>
            <a:r>
              <a:rPr lang="en-US" altLang="zh-CN" sz="1300" dirty="0"/>
              <a:t>&gt; task = _</a:t>
            </a:r>
            <a:r>
              <a:rPr lang="en-US" altLang="zh-CN" sz="1300" dirty="0" err="1"/>
              <a:t>serviceClient.CreateAsyncTaskOfGetItems</a:t>
            </a:r>
            <a:r>
              <a:rPr lang="en-US" altLang="zh-CN" sz="1300" dirty="0"/>
              <a:t>(                 </a:t>
            </a:r>
          </a:p>
          <a:p>
            <a:pPr marL="800100" lvl="2" indent="0">
              <a:buNone/>
            </a:pPr>
            <a:r>
              <a:rPr lang="en-US" altLang="zh-CN" sz="1300" dirty="0"/>
              <a:t>new </a:t>
            </a:r>
            <a:r>
              <a:rPr lang="en-US" altLang="zh-CN" sz="1300" dirty="0" err="1"/>
              <a:t>EbayCargoClient.GetItemsRequestType</a:t>
            </a:r>
            <a:r>
              <a:rPr lang="en-US" altLang="zh-CN" sz="1300" dirty="0"/>
              <a:t>() { Take = 1, Random = "111111" });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task.Start</a:t>
            </a:r>
            <a:r>
              <a:rPr lang="en-US" altLang="zh-CN" sz="1300" dirty="0"/>
              <a:t>();         </a:t>
            </a:r>
          </a:p>
          <a:p>
            <a:pPr marL="400050" lvl="1" indent="0">
              <a:buNone/>
            </a:pPr>
            <a:r>
              <a:rPr lang="en-US" altLang="zh-CN" sz="1300" dirty="0"/>
              <a:t>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task.IsCompleted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task.IsCanceled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task.IsFaulted</a:t>
            </a:r>
            <a:r>
              <a:rPr lang="en-US" altLang="zh-CN" sz="1300" dirty="0"/>
              <a:t>);            </a:t>
            </a:r>
            <a:endParaRPr lang="en-US" altLang="zh-CN" sz="1300" dirty="0" smtClean="0"/>
          </a:p>
          <a:p>
            <a:pPr marL="400050" lvl="1" indent="0">
              <a:buNone/>
            </a:pPr>
            <a:r>
              <a:rPr lang="en-US" altLang="zh-CN" sz="1300" dirty="0"/>
              <a:t> </a:t>
            </a:r>
          </a:p>
          <a:p>
            <a:pPr marL="400050" lvl="1" indent="0">
              <a:buNone/>
            </a:pPr>
            <a:r>
              <a:rPr lang="en-US" altLang="zh-CN" sz="1300" dirty="0" err="1"/>
              <a:t>EbayCargoClient.GetItemsResponseType</a:t>
            </a:r>
            <a:r>
              <a:rPr lang="en-US" altLang="zh-CN" sz="1300" dirty="0"/>
              <a:t> response = </a:t>
            </a:r>
            <a:r>
              <a:rPr lang="en-US" altLang="zh-CN" sz="1300" dirty="0" err="1"/>
              <a:t>task.Result</a:t>
            </a:r>
            <a:r>
              <a:rPr lang="en-US" altLang="zh-CN" sz="1300" dirty="0"/>
              <a:t>;           </a:t>
            </a:r>
            <a:endParaRPr lang="en-US" altLang="zh-CN" sz="1300" dirty="0" smtClean="0"/>
          </a:p>
          <a:p>
            <a:pPr marL="400050" lvl="1" indent="0">
              <a:buNone/>
            </a:pPr>
            <a:r>
              <a:rPr lang="en-US" altLang="zh-CN" sz="1300" dirty="0"/>
              <a:t>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</a:t>
            </a:r>
            <a:r>
              <a:rPr lang="en-US" altLang="zh-CN" sz="1300" dirty="0" err="1"/>
              <a:t>task.IsCompleted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task.IsCanceled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task.IsFaulted</a:t>
            </a:r>
            <a:r>
              <a:rPr lang="en-US" altLang="zh-CN" sz="1300" dirty="0"/>
              <a:t>);         </a:t>
            </a:r>
          </a:p>
          <a:p>
            <a:pPr marL="0" indent="0">
              <a:buNone/>
            </a:pPr>
            <a:r>
              <a:rPr lang="en-US" altLang="zh-CN" sz="1300" dirty="0"/>
              <a:t>} </a:t>
            </a:r>
            <a:endParaRPr lang="en-US" altLang="zh-CN" sz="13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800" dirty="0">
                <a:hlinkClick r:id="rId2"/>
              </a:rPr>
              <a:t>创建一个服务客户端代理实例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>
                <a:hlinkClick r:id="rId3"/>
              </a:rPr>
              <a:t>SOA </a:t>
            </a:r>
            <a:r>
              <a:rPr lang="en-US" altLang="zh-CN" sz="1800" dirty="0">
                <a:hlinkClick r:id="rId3"/>
              </a:rPr>
              <a:t>2.0</a:t>
            </a:r>
            <a:r>
              <a:rPr lang="zh-CN" altLang="en-US" sz="1800" dirty="0">
                <a:hlinkClick r:id="rId3"/>
              </a:rPr>
              <a:t>里的异步</a:t>
            </a:r>
            <a:r>
              <a:rPr lang="en-US" altLang="zh-CN" sz="1800" dirty="0">
                <a:hlinkClick r:id="rId3"/>
              </a:rPr>
              <a:t>Client</a:t>
            </a:r>
            <a:r>
              <a:rPr lang="zh-CN" altLang="en-US" sz="1800" dirty="0">
                <a:hlinkClick r:id="rId3"/>
              </a:rPr>
              <a:t>调用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021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集成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Trace</a:t>
            </a:r>
            <a:r>
              <a:rPr lang="zh-CN" altLang="en-US" dirty="0"/>
              <a:t>和</a:t>
            </a:r>
            <a:r>
              <a:rPr lang="en-US" altLang="zh-CN" dirty="0"/>
              <a:t>Metrics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自动</a:t>
            </a:r>
            <a:r>
              <a:rPr lang="en-US" altLang="zh-CN" sz="2400" dirty="0"/>
              <a:t>Log</a:t>
            </a:r>
            <a:r>
              <a:rPr lang="zh-CN" altLang="en-US" sz="2400" dirty="0" smtClean="0"/>
              <a:t>异常</a:t>
            </a:r>
            <a:endParaRPr lang="en-US" altLang="zh-CN" sz="1400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Service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Framework Error, Service Error, Validation Error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Error Response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Client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Error from Service</a:t>
            </a:r>
          </a:p>
          <a:p>
            <a:pPr lvl="2">
              <a:spcBef>
                <a:spcPts val="0"/>
              </a:spcBef>
            </a:pPr>
            <a:r>
              <a:rPr lang="zh-CN" altLang="en-US" sz="1600" dirty="0" smtClean="0"/>
              <a:t>请求网络异常</a:t>
            </a:r>
            <a:endParaRPr lang="en-US" altLang="zh-CN" sz="16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默认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请求信息，可配置停用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&lt;add key="</a:t>
            </a:r>
            <a:r>
              <a:rPr lang="en-US" altLang="zh-CN" sz="1600" dirty="0" err="1"/>
              <a:t>SOA.LogErrorWithRequestInfo</a:t>
            </a:r>
            <a:r>
              <a:rPr lang="en-US" altLang="zh-CN" sz="1600" dirty="0"/>
              <a:t>" value="true"/&gt; </a:t>
            </a:r>
            <a:endParaRPr lang="en-US" altLang="zh-CN" sz="16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自动记录</a:t>
            </a:r>
            <a:r>
              <a:rPr lang="en-US" altLang="zh-CN" sz="2400" dirty="0" smtClean="0"/>
              <a:t>Trace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启动</a:t>
            </a:r>
            <a:r>
              <a:rPr lang="en-US" altLang="zh-CN" sz="2000" dirty="0" smtClean="0"/>
              <a:t>parent </a:t>
            </a:r>
            <a:r>
              <a:rPr lang="en-US" altLang="zh-CN" sz="2000" dirty="0"/>
              <a:t>trace span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SOA 2.0 Client</a:t>
            </a:r>
            <a:r>
              <a:rPr lang="zh-CN" altLang="en-US" sz="2000" dirty="0"/>
              <a:t>调用</a:t>
            </a:r>
            <a:r>
              <a:rPr lang="en-US" altLang="zh-CN" sz="2000" dirty="0"/>
              <a:t>service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停止</a:t>
            </a:r>
            <a:r>
              <a:rPr lang="en-US" altLang="zh-CN" sz="2000" dirty="0"/>
              <a:t>parent trace </a:t>
            </a:r>
            <a:r>
              <a:rPr lang="en-US" altLang="zh-CN" sz="2000" dirty="0" smtClean="0"/>
              <a:t>span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自动</a:t>
            </a:r>
            <a:r>
              <a:rPr lang="zh-CN" altLang="en-US" sz="2400" dirty="0" smtClean="0"/>
              <a:t>记录</a:t>
            </a:r>
            <a:r>
              <a:rPr lang="en-US" altLang="zh-CN" sz="2400" dirty="0"/>
              <a:t>Metrics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500" dirty="0">
                <a:hlinkClick r:id="rId2"/>
              </a:rPr>
              <a:t>查看</a:t>
            </a:r>
            <a:r>
              <a:rPr lang="en-US" altLang="zh-CN" sz="1500" dirty="0">
                <a:hlinkClick r:id="rId2"/>
              </a:rPr>
              <a:t>SOA 2.0</a:t>
            </a:r>
            <a:r>
              <a:rPr lang="zh-CN" altLang="en-US" sz="1500" dirty="0">
                <a:hlinkClick r:id="rId2"/>
              </a:rPr>
              <a:t>服务的实时访问</a:t>
            </a:r>
            <a:r>
              <a:rPr lang="zh-CN" altLang="en-US" sz="1500" dirty="0" smtClean="0">
                <a:hlinkClick r:id="rId2"/>
              </a:rPr>
              <a:t>数据</a:t>
            </a:r>
            <a:endParaRPr lang="en-US" altLang="zh-CN" sz="1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700" dirty="0" smtClean="0">
                <a:hlinkClick r:id="rId3"/>
              </a:rPr>
              <a:t>http</a:t>
            </a:r>
            <a:r>
              <a:rPr lang="en-US" altLang="zh-CN" sz="1700" dirty="0">
                <a:hlinkClick r:id="rId3"/>
              </a:rPr>
              <a:t>://fxtools.dev.sh.ctripcorp.com</a:t>
            </a:r>
            <a:r>
              <a:rPr lang="en-US" altLang="zh-CN" sz="1700" dirty="0" smtClean="0">
                <a:hlinkClick r:id="rId3"/>
              </a:rPr>
              <a:t>/</a:t>
            </a:r>
            <a:r>
              <a:rPr lang="en-US" altLang="zh-CN" sz="17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1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安全和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zh-CN" altLang="en-US" sz="2400" dirty="0"/>
              <a:t>白名单和</a:t>
            </a:r>
            <a:r>
              <a:rPr lang="en-US" altLang="zh-CN" sz="2400" dirty="0"/>
              <a:t>Rate Limiting</a:t>
            </a:r>
            <a:r>
              <a:rPr lang="zh-CN" altLang="en-US" sz="2400" dirty="0"/>
              <a:t>检查</a:t>
            </a:r>
            <a:endParaRPr lang="en-US" altLang="zh-CN" sz="2400" dirty="0" smtClean="0"/>
          </a:p>
          <a:p>
            <a:pPr marL="914400" lvl="1" indent="-457200"/>
            <a:r>
              <a:rPr lang="zh-CN" altLang="en-US" sz="2000" dirty="0" smtClean="0"/>
              <a:t>默认不启用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配置启用</a:t>
            </a:r>
            <a:endParaRPr lang="en-US" altLang="zh-CN" sz="2000" dirty="0" smtClean="0"/>
          </a:p>
          <a:p>
            <a:pPr marL="914400" lvl="1" indent="-457200"/>
            <a:r>
              <a:rPr lang="zh-CN" altLang="en-US" sz="2000" dirty="0" smtClean="0"/>
              <a:t>不损失性能</a:t>
            </a:r>
            <a:endParaRPr lang="en-US" altLang="zh-CN" sz="2000" dirty="0" smtClean="0"/>
          </a:p>
          <a:p>
            <a:pPr marL="514350" indent="-457200"/>
            <a:r>
              <a:rPr lang="zh-CN" altLang="en-US" sz="2400" dirty="0"/>
              <a:t>动态策略</a:t>
            </a:r>
            <a:endParaRPr lang="en-US" altLang="zh-CN" sz="2400" dirty="0"/>
          </a:p>
          <a:p>
            <a:pPr marL="914400" lvl="1" indent="-457200"/>
            <a:r>
              <a:rPr lang="zh-CN" altLang="en-US" sz="2000" dirty="0"/>
              <a:t>运行时在治理系统里更改服务配置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sz="1400" dirty="0" err="1" smtClean="0">
                <a:hlinkClick r:id="rId2"/>
              </a:rPr>
              <a:t>AppID</a:t>
            </a:r>
            <a:r>
              <a:rPr lang="zh-CN" altLang="en-US" sz="1400" dirty="0">
                <a:hlinkClick r:id="rId2"/>
              </a:rPr>
              <a:t>和</a:t>
            </a:r>
            <a:r>
              <a:rPr lang="en-US" altLang="zh-CN" sz="1400" dirty="0">
                <a:hlinkClick r:id="rId2"/>
              </a:rPr>
              <a:t>IP</a:t>
            </a:r>
            <a:r>
              <a:rPr lang="zh-CN" altLang="en-US" sz="1400" dirty="0">
                <a:hlinkClick r:id="rId2"/>
              </a:rPr>
              <a:t>白名单检查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>
                <a:hlinkClick r:id="rId3"/>
              </a:rPr>
              <a:t>AppId</a:t>
            </a:r>
            <a:r>
              <a:rPr lang="zh-CN" altLang="en-US" sz="1400" dirty="0">
                <a:hlinkClick r:id="rId3"/>
              </a:rPr>
              <a:t>和</a:t>
            </a:r>
            <a:r>
              <a:rPr lang="en-US" altLang="zh-CN" sz="1400" dirty="0">
                <a:hlinkClick r:id="rId3"/>
              </a:rPr>
              <a:t>IP Rate </a:t>
            </a:r>
            <a:r>
              <a:rPr lang="en-US" altLang="zh-CN" sz="1400" dirty="0" smtClean="0">
                <a:hlinkClick r:id="rId3"/>
              </a:rPr>
              <a:t>Limiting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>
                <a:hlinkClick r:id="rId4"/>
              </a:rPr>
              <a:t>启用动态</a:t>
            </a:r>
            <a:r>
              <a:rPr lang="zh-CN" altLang="en-US" sz="1400" dirty="0" smtClean="0">
                <a:hlinkClick r:id="rId4"/>
              </a:rPr>
              <a:t>配置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733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测试友好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浏览器测试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Metadata </a:t>
            </a:r>
            <a:r>
              <a:rPr lang="zh-CN" altLang="en-US" sz="2000" dirty="0" smtClean="0"/>
              <a:t>页面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构造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URL</a:t>
            </a:r>
          </a:p>
          <a:p>
            <a:r>
              <a:rPr lang="en-US" altLang="zh-CN" sz="2400" dirty="0"/>
              <a:t>Self Hosting</a:t>
            </a:r>
            <a:r>
              <a:rPr lang="zh-CN" altLang="en-US" sz="2400" dirty="0"/>
              <a:t>单元测试</a:t>
            </a:r>
            <a:endParaRPr lang="en-US" altLang="zh-CN" sz="2400" dirty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HTTP Listener</a:t>
            </a:r>
            <a:r>
              <a:rPr lang="zh-CN" altLang="en-US" sz="2000" dirty="0"/>
              <a:t>自监测一个端口</a:t>
            </a:r>
            <a:endParaRPr lang="en-US" altLang="zh-CN" sz="2000" dirty="0"/>
          </a:p>
          <a:p>
            <a:pPr lvl="1"/>
            <a:r>
              <a:rPr lang="zh-CN" altLang="en-US" sz="2000" dirty="0"/>
              <a:t>定义在测试基类里重用</a:t>
            </a:r>
            <a:endParaRPr lang="en-US" altLang="zh-CN" sz="2000" dirty="0"/>
          </a:p>
          <a:p>
            <a:pPr lvl="1"/>
            <a:r>
              <a:rPr lang="en-US" altLang="zh-CN" sz="2000" dirty="0"/>
              <a:t>REST</a:t>
            </a:r>
            <a:r>
              <a:rPr lang="zh-CN" altLang="en-US" sz="2000" dirty="0" smtClean="0"/>
              <a:t>测试</a:t>
            </a:r>
            <a:endParaRPr lang="en-US" altLang="zh-CN" sz="2000" dirty="0" smtClean="0"/>
          </a:p>
          <a:p>
            <a:r>
              <a:rPr lang="zh-CN" altLang="en-US" sz="2400" dirty="0" smtClean="0"/>
              <a:t>性能测试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JMeter</a:t>
            </a:r>
            <a:r>
              <a:rPr lang="zh-CN" altLang="en-US" sz="2000" dirty="0" smtClean="0"/>
              <a:t>访问构造的请求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8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开发治理流程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 smtClean="0">
                <a:hlinkClick r:id="rId2"/>
              </a:rPr>
              <a:t>SOA </a:t>
            </a:r>
            <a:r>
              <a:rPr lang="en-US" altLang="zh-CN" sz="1400" dirty="0">
                <a:hlinkClick r:id="rId2"/>
              </a:rPr>
              <a:t>2.0 </a:t>
            </a:r>
            <a:r>
              <a:rPr lang="zh-CN" altLang="en-US" sz="1400" dirty="0">
                <a:hlinkClick r:id="rId2"/>
              </a:rPr>
              <a:t>治理系统和支持服务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>
                <a:hlinkClick r:id="rId3"/>
              </a:rPr>
              <a:t>SOA </a:t>
            </a:r>
            <a:r>
              <a:rPr lang="en-US" altLang="zh-CN" sz="1400" dirty="0">
                <a:hlinkClick r:id="rId3"/>
              </a:rPr>
              <a:t>2.0</a:t>
            </a:r>
            <a:r>
              <a:rPr lang="zh-CN" altLang="en-US" sz="1400" dirty="0">
                <a:hlinkClick r:id="rId3"/>
              </a:rPr>
              <a:t>服务开发和</a:t>
            </a:r>
            <a:r>
              <a:rPr lang="zh-CN" altLang="en-US" sz="1400" dirty="0" smtClean="0">
                <a:hlinkClick r:id="rId3"/>
              </a:rPr>
              <a:t>治理流程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>
                <a:hlinkClick r:id="rId4"/>
              </a:rPr>
              <a:t>已注册服务列表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在治理系统里注册开发者账号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在治理</a:t>
            </a:r>
            <a:r>
              <a:rPr lang="zh-CN" altLang="en-US" sz="1800" dirty="0" smtClean="0"/>
              <a:t>系统里创建服务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制作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类型定义</a:t>
            </a:r>
            <a:r>
              <a:rPr lang="en-US" altLang="zh-CN" sz="1800" dirty="0" smtClean="0"/>
              <a:t>XSD</a:t>
            </a:r>
            <a:r>
              <a:rPr lang="zh-CN" altLang="en-US" sz="1800" dirty="0" smtClean="0"/>
              <a:t>和服务操作消息定义</a:t>
            </a:r>
            <a:r>
              <a:rPr lang="en-US" altLang="zh-CN" sz="1800" dirty="0" smtClean="0"/>
              <a:t>XSD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使用代码生成工具生成服务定义</a:t>
            </a:r>
            <a:r>
              <a:rPr lang="en-US" altLang="zh-CN" sz="1800" dirty="0" smtClean="0"/>
              <a:t>WSDL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使用代码生成工具生成服务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类型和接口定义代码文件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实现服务接口和直连单元测试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建立一个专有的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项目，生成客户端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类型和代理代码文件，编译程序集给服务调用方使用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治理</a:t>
            </a:r>
            <a:r>
              <a:rPr lang="zh-CN" altLang="en-US" sz="1800" dirty="0" smtClean="0"/>
              <a:t>系统里更新服务</a:t>
            </a:r>
            <a:r>
              <a:rPr lang="zh-CN" altLang="en-US" sz="1800" dirty="0"/>
              <a:t>状态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间连</a:t>
            </a:r>
            <a:r>
              <a:rPr lang="zh-CN" altLang="en-US" sz="1800" dirty="0" smtClean="0"/>
              <a:t>测试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上传服务契约文件（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和消息定义</a:t>
            </a:r>
            <a:r>
              <a:rPr lang="en-US" altLang="zh-CN" sz="1800" dirty="0" smtClean="0"/>
              <a:t>XSD</a:t>
            </a:r>
            <a:r>
              <a:rPr lang="zh-CN" altLang="en-US" sz="1800" dirty="0" smtClean="0"/>
              <a:t>，生成的</a:t>
            </a:r>
            <a:r>
              <a:rPr lang="en-US" altLang="zh-CN" sz="1800" smtClean="0"/>
              <a:t>WSDL</a:t>
            </a:r>
            <a:r>
              <a:rPr lang="zh-CN" altLang="en-US" sz="1800" smtClean="0"/>
              <a:t>）</a:t>
            </a:r>
            <a:r>
              <a:rPr lang="zh-CN" altLang="en-US" sz="1800" dirty="0" smtClean="0"/>
              <a:t>和设计文档到治理系统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评审，更新服务状态到</a:t>
            </a:r>
            <a:r>
              <a:rPr lang="en-US" altLang="zh-CN" sz="1800" dirty="0" smtClean="0"/>
              <a:t>UAT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发布测试，部署到生产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在治理系统里更新服务状态到</a:t>
            </a:r>
            <a:r>
              <a:rPr lang="en-US" altLang="zh-CN" sz="1800" dirty="0" smtClean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36067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开发和支持团队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框架开发和支持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赵强</a:t>
            </a:r>
            <a:r>
              <a:rPr lang="en-US" altLang="zh-CN" b="1" dirty="0">
                <a:solidFill>
                  <a:srgbClr val="0000CC"/>
                </a:solidFill>
              </a:rPr>
              <a:t>(q_zhao@Ctrip.com)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en-US" altLang="zh-CN" dirty="0" smtClean="0"/>
              <a:t>Repository</a:t>
            </a:r>
            <a:r>
              <a:rPr lang="zh-CN" altLang="en-US" dirty="0" smtClean="0"/>
              <a:t>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吴振</a:t>
            </a:r>
            <a:r>
              <a:rPr lang="en-US" altLang="zh-CN" b="1" dirty="0">
                <a:solidFill>
                  <a:srgbClr val="0000CC"/>
                </a:solidFill>
              </a:rPr>
              <a:t>(z_wu@Ctrip.com)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项目管理，接入支持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周琦</a:t>
            </a:r>
            <a:r>
              <a:rPr lang="en-US" altLang="zh-CN" b="1" dirty="0">
                <a:solidFill>
                  <a:srgbClr val="0000CC"/>
                </a:solidFill>
              </a:rPr>
              <a:t>(zhou_q@Ctrip.com)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开发经理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杨波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hlinkClick r:id="rId2"/>
              </a:rPr>
              <a:t>b.yang@Ctrip.com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项目邮件组 </a:t>
            </a:r>
            <a:r>
              <a:rPr lang="en-US" altLang="zh-CN" b="1" dirty="0" smtClean="0">
                <a:solidFill>
                  <a:srgbClr val="0000CC"/>
                </a:solidFill>
              </a:rPr>
              <a:t/>
            </a:r>
            <a:br>
              <a:rPr lang="en-US" altLang="zh-CN" b="1" dirty="0" smtClean="0">
                <a:solidFill>
                  <a:srgbClr val="0000CC"/>
                </a:solidFill>
              </a:rPr>
            </a:b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RDkjsoa@Ctrip.com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r>
              <a:rPr lang="en-US" altLang="zh-CN" dirty="0" smtClean="0"/>
              <a:t>SOA 2.0 </a:t>
            </a:r>
            <a:r>
              <a:rPr lang="zh-CN" altLang="en-US" dirty="0" smtClean="0"/>
              <a:t>功能亮点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zh-CN" altLang="en-US" dirty="0"/>
              <a:t>项目结构和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zh-CN" altLang="en-US" dirty="0" smtClean="0"/>
              <a:t>开发治理流程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23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smtClean="0"/>
              <a:t>框架结构</a:t>
            </a:r>
            <a:endParaRPr lang="zh-CN" altLang="en-US" dirty="0"/>
          </a:p>
        </p:txBody>
      </p:sp>
      <p:pic>
        <p:nvPicPr>
          <p:cNvPr id="1026" name="Picture 2" descr="d:\Users\q_zhao\Desktop\Design_Runtime_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485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 smtClean="0"/>
              <a:t>功能亮点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契约优先和强类型代码自动生成</a:t>
            </a:r>
            <a:endParaRPr lang="en-US" altLang="zh-CN" sz="2800" dirty="0" smtClean="0"/>
          </a:p>
          <a:p>
            <a:r>
              <a:rPr lang="zh-CN" altLang="en-US" sz="2800" dirty="0" smtClean="0"/>
              <a:t>支持多种数据传输格式</a:t>
            </a:r>
            <a:endParaRPr lang="en-US" altLang="zh-CN" sz="2800" dirty="0" smtClean="0"/>
          </a:p>
          <a:p>
            <a:r>
              <a:rPr lang="zh-CN" altLang="en-US" sz="2800" dirty="0" smtClean="0"/>
              <a:t>自动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请求验证</a:t>
            </a:r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zh-CN" altLang="en-US" sz="2800" dirty="0"/>
              <a:t>自定义路由和</a:t>
            </a:r>
            <a:r>
              <a:rPr lang="en-US" altLang="zh-CN" sz="2800" dirty="0" err="1" smtClean="0"/>
              <a:t>RESTful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同时支持同步和异步调用</a:t>
            </a:r>
            <a:endParaRPr lang="en-US" altLang="zh-CN" sz="2800" dirty="0"/>
          </a:p>
          <a:p>
            <a:r>
              <a:rPr lang="zh-CN" altLang="en-US" sz="2800" dirty="0" smtClean="0"/>
              <a:t>集成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Trace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Metrics</a:t>
            </a:r>
          </a:p>
          <a:p>
            <a:r>
              <a:rPr lang="zh-CN" altLang="en-US" sz="2800" dirty="0" smtClean="0"/>
              <a:t>安全和配置</a:t>
            </a:r>
            <a:endParaRPr lang="en-US" altLang="zh-CN" sz="2800" dirty="0" smtClean="0"/>
          </a:p>
          <a:p>
            <a:r>
              <a:rPr lang="zh-CN" altLang="en-US" sz="2800" dirty="0" smtClean="0"/>
              <a:t>测试友好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08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项目</a:t>
            </a:r>
            <a:r>
              <a:rPr lang="zh-CN" altLang="en-US" dirty="0" smtClean="0"/>
              <a:t>结构</a:t>
            </a:r>
            <a:r>
              <a:rPr lang="zh-CN" altLang="en-US" dirty="0"/>
              <a:t>和实践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TaskManager.Service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服务契约、</a:t>
            </a:r>
            <a:r>
              <a:rPr lang="en-US" altLang="zh-CN" sz="1600" dirty="0" smtClean="0"/>
              <a:t>DTO</a:t>
            </a:r>
            <a:r>
              <a:rPr lang="zh-CN" altLang="en-US" sz="1600" dirty="0" smtClean="0"/>
              <a:t>和服务接口</a:t>
            </a:r>
            <a:endParaRPr lang="en-US" altLang="zh-CN" sz="16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服务实现（分层结构、</a:t>
            </a:r>
            <a:r>
              <a:rPr lang="en-US" altLang="zh-CN" sz="1600" dirty="0" err="1" smtClean="0"/>
              <a:t>RESTful</a:t>
            </a:r>
            <a:r>
              <a:rPr lang="zh-CN" altLang="en-US" sz="1600" dirty="0" smtClean="0"/>
              <a:t>和自动请求验证）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err="1" smtClean="0"/>
              <a:t>TaskManager.Client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600" dirty="0" smtClean="0"/>
              <a:t>DTO</a:t>
            </a:r>
            <a:r>
              <a:rPr lang="zh-CN" altLang="en-US" sz="1600" dirty="0" smtClean="0"/>
              <a:t>和服务</a:t>
            </a:r>
            <a:r>
              <a:rPr lang="en-US" altLang="zh-CN" sz="1600" dirty="0" smtClean="0"/>
              <a:t>Client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err="1" smtClean="0"/>
              <a:t>TaskManager.WebHost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服务的载体，部署在</a:t>
            </a:r>
            <a:r>
              <a:rPr lang="en-US" altLang="zh-CN" sz="1600" dirty="0" smtClean="0"/>
              <a:t>IIS</a:t>
            </a:r>
            <a:r>
              <a:rPr lang="zh-CN" altLang="en-US" sz="1600" dirty="0" smtClean="0"/>
              <a:t>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 err="1" smtClean="0"/>
              <a:t>TaskManager.Tests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标准的单元测试项目，基于</a:t>
            </a:r>
            <a:r>
              <a:rPr lang="en-US" altLang="zh-CN" sz="1600" dirty="0" err="1" smtClean="0"/>
              <a:t>SelfHost</a:t>
            </a:r>
            <a:endParaRPr lang="en-US" altLang="zh-CN" sz="1600" dirty="0" smtClean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400" smtClean="0">
                <a:hlinkClick r:id="rId2"/>
              </a:rPr>
              <a:t>SOA </a:t>
            </a:r>
            <a:r>
              <a:rPr lang="en-US" altLang="zh-CN" sz="1400" dirty="0">
                <a:hlinkClick r:id="rId2"/>
              </a:rPr>
              <a:t>2.0</a:t>
            </a:r>
            <a:r>
              <a:rPr lang="zh-CN" altLang="en-US" sz="1400" dirty="0">
                <a:hlinkClick r:id="rId2"/>
              </a:rPr>
              <a:t>框架产品</a:t>
            </a:r>
            <a:r>
              <a:rPr lang="zh-CN" altLang="en-US" sz="1400" dirty="0" smtClean="0">
                <a:hlinkClick r:id="rId2"/>
              </a:rPr>
              <a:t>下载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hlinkClick r:id="rId3"/>
              </a:rPr>
              <a:t>SOA 2.0</a:t>
            </a:r>
            <a:r>
              <a:rPr lang="zh-CN" altLang="en-US" sz="1400" dirty="0" smtClean="0">
                <a:hlinkClick r:id="rId3"/>
              </a:rPr>
              <a:t>培训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>
                <a:hlinkClick r:id="rId4"/>
              </a:rPr>
              <a:t>创建你的第一个</a:t>
            </a:r>
            <a:r>
              <a:rPr lang="en-US" altLang="zh-CN" sz="1400" dirty="0">
                <a:hlinkClick r:id="rId4"/>
              </a:rPr>
              <a:t>SOA 2.0</a:t>
            </a:r>
            <a:r>
              <a:rPr lang="zh-CN" altLang="en-US" sz="1400" dirty="0" smtClean="0">
                <a:hlinkClick r:id="rId4"/>
              </a:rPr>
              <a:t>服务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36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契约优先和强类型代码自动生成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CTripSOACommonTypes_V1.0.0.xsd</a:t>
            </a:r>
          </a:p>
          <a:p>
            <a:pPr lvl="1"/>
            <a:r>
              <a:rPr lang="en-US" altLang="zh-CN" sz="2000" dirty="0" smtClean="0"/>
              <a:t>DTO</a:t>
            </a:r>
            <a:r>
              <a:rPr lang="zh-CN" altLang="en-US" sz="2000" dirty="0" smtClean="0"/>
              <a:t>公共类型（</a:t>
            </a:r>
            <a:r>
              <a:rPr lang="en-US" altLang="zh-CN" sz="2000" dirty="0" err="1" smtClean="0"/>
              <a:t>ResponseStatus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CheckHealth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消息定义</a:t>
            </a:r>
            <a:endParaRPr lang="en-US" altLang="zh-CN" sz="2000" dirty="0" smtClean="0"/>
          </a:p>
          <a:p>
            <a:r>
              <a:rPr lang="zh-CN" altLang="en-US" sz="2400" dirty="0" smtClean="0"/>
              <a:t>服务</a:t>
            </a:r>
            <a:r>
              <a:rPr lang="en-US" altLang="zh-CN" sz="2400" dirty="0" smtClean="0"/>
              <a:t>DTO</a:t>
            </a:r>
            <a:r>
              <a:rPr lang="zh-CN" altLang="en-US" sz="2400" dirty="0" smtClean="0"/>
              <a:t>定义文件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TaskTypes.xsd</a:t>
            </a:r>
          </a:p>
          <a:p>
            <a:r>
              <a:rPr lang="zh-CN" altLang="en-US" sz="2400" dirty="0" smtClean="0"/>
              <a:t>消息定义文件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TaskMessages.xsd</a:t>
            </a:r>
          </a:p>
          <a:p>
            <a:r>
              <a:rPr lang="zh-CN" altLang="en-US" sz="2400" dirty="0" smtClean="0"/>
              <a:t>服务定义文件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TaskManagerService.wsdl</a:t>
            </a:r>
            <a:endParaRPr lang="en-US" altLang="zh-CN" sz="1600" dirty="0" smtClean="0"/>
          </a:p>
          <a:p>
            <a:r>
              <a:rPr lang="en-US" altLang="zh-CN" sz="2400" dirty="0" smtClean="0"/>
              <a:t>DTO</a:t>
            </a:r>
            <a:r>
              <a:rPr lang="zh-CN" altLang="en-US" sz="2400" dirty="0" smtClean="0"/>
              <a:t>和服务接口文件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TaskManagerService.cs</a:t>
            </a:r>
            <a:endParaRPr lang="en-US" altLang="zh-CN" sz="1600" dirty="0" smtClean="0"/>
          </a:p>
          <a:p>
            <a:r>
              <a:rPr lang="en-US" altLang="zh-CN" sz="2400" dirty="0" smtClean="0"/>
              <a:t>DTO</a:t>
            </a:r>
            <a:r>
              <a:rPr lang="zh-CN" altLang="en-US" sz="2400" dirty="0" smtClean="0"/>
              <a:t>和客户端</a:t>
            </a:r>
            <a:r>
              <a:rPr lang="zh-CN" altLang="en-US" sz="2400" dirty="0"/>
              <a:t>代理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TaskManagerServiceClient.cs</a:t>
            </a:r>
            <a:endParaRPr lang="en-US" altLang="zh-CN" sz="16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1500" dirty="0">
                <a:hlinkClick r:id="rId2"/>
              </a:rPr>
              <a:t>契约优先</a:t>
            </a:r>
            <a:r>
              <a:rPr lang="en-US" altLang="zh-CN" sz="1500" dirty="0">
                <a:hlinkClick r:id="rId2"/>
              </a:rPr>
              <a:t>(Contract First)</a:t>
            </a:r>
            <a:r>
              <a:rPr lang="zh-CN" altLang="en-US" sz="1500" dirty="0">
                <a:hlinkClick r:id="rId2"/>
              </a:rPr>
              <a:t>服务</a:t>
            </a:r>
            <a:r>
              <a:rPr lang="zh-CN" altLang="en-US" sz="1500" dirty="0" smtClean="0">
                <a:hlinkClick r:id="rId2"/>
              </a:rPr>
              <a:t>开发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600" dirty="0">
                <a:hlinkClick r:id="rId3"/>
              </a:rPr>
              <a:t>SOA2.0 XSD/Schema</a:t>
            </a:r>
            <a:r>
              <a:rPr lang="zh-CN" altLang="en-US" sz="1600" dirty="0">
                <a:hlinkClick r:id="rId3"/>
              </a:rPr>
              <a:t>设计</a:t>
            </a:r>
            <a:r>
              <a:rPr lang="en-US" altLang="zh-CN" sz="1600" dirty="0" err="1">
                <a:hlinkClick r:id="rId3"/>
              </a:rPr>
              <a:t>GuideLine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657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支持多种数据传输格式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XML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默认格式</a:t>
            </a:r>
            <a:endParaRPr lang="en-US" altLang="zh-CN" sz="2000" dirty="0" smtClean="0"/>
          </a:p>
          <a:p>
            <a:r>
              <a:rPr lang="en-US" altLang="zh-CN" sz="2400" dirty="0" smtClean="0"/>
              <a:t>JSON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QueryString</a:t>
            </a:r>
            <a:r>
              <a:rPr lang="zh-CN" altLang="en-US" sz="2000" dirty="0" smtClean="0"/>
              <a:t>里加上</a:t>
            </a:r>
            <a:r>
              <a:rPr lang="en-US" altLang="zh-CN" sz="2000" dirty="0" smtClean="0"/>
              <a:t>callback</a:t>
            </a:r>
            <a:r>
              <a:rPr lang="zh-CN" altLang="en-US" sz="2000" dirty="0" smtClean="0"/>
              <a:t>参数后自动返回</a:t>
            </a:r>
            <a:r>
              <a:rPr lang="en-US" altLang="zh-CN" sz="2000" dirty="0" smtClean="0"/>
              <a:t>JSONP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r>
              <a:rPr lang="en-US" altLang="zh-CN" sz="2400" dirty="0" smtClean="0"/>
              <a:t>X-</a:t>
            </a:r>
            <a:r>
              <a:rPr lang="en-US" altLang="zh-CN" sz="2400" dirty="0" err="1" smtClean="0"/>
              <a:t>ProtoBuf</a:t>
            </a:r>
            <a:endParaRPr lang="en-US" altLang="zh-CN" sz="2400" dirty="0"/>
          </a:p>
          <a:p>
            <a:pPr lvl="1"/>
            <a:r>
              <a:rPr lang="zh-CN" altLang="en-US" sz="1600" dirty="0" smtClean="0"/>
              <a:t>二进制数据，数据传输少，性能高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DTO</a:t>
            </a:r>
            <a:r>
              <a:rPr lang="zh-CN" altLang="en-US" sz="1600" dirty="0" smtClean="0"/>
              <a:t>定义有限制</a:t>
            </a:r>
            <a:endParaRPr lang="en-US" altLang="zh-CN" sz="1600" dirty="0" smtClean="0"/>
          </a:p>
          <a:p>
            <a:pPr lvl="1"/>
            <a:r>
              <a:rPr lang="zh-CN" altLang="en-US" sz="1600" dirty="0">
                <a:hlinkClick r:id="rId2"/>
              </a:rPr>
              <a:t>在</a:t>
            </a:r>
            <a:r>
              <a:rPr lang="en-US" altLang="zh-CN" sz="1600" dirty="0">
                <a:hlinkClick r:id="rId2"/>
              </a:rPr>
              <a:t>SOA 2.0</a:t>
            </a:r>
            <a:r>
              <a:rPr lang="zh-CN" altLang="en-US" sz="1600" dirty="0">
                <a:hlinkClick r:id="rId2"/>
              </a:rPr>
              <a:t>中使用</a:t>
            </a:r>
            <a:r>
              <a:rPr lang="en-US" altLang="zh-CN" sz="1600" dirty="0" err="1" smtClean="0">
                <a:hlinkClick r:id="rId2"/>
              </a:rPr>
              <a:t>ProtoBuf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0" lvl="1" indent="0">
              <a:buNone/>
            </a:pPr>
            <a:r>
              <a:rPr lang="zh-CN" altLang="en-US" sz="2000" dirty="0"/>
              <a:t>一般访问</a:t>
            </a:r>
            <a:r>
              <a:rPr lang="zh-CN" altLang="en-US" sz="2000" dirty="0" smtClean="0"/>
              <a:t>格式：</a:t>
            </a:r>
            <a:endParaRPr lang="en-US" altLang="zh-CN" sz="2000" dirty="0" smtClean="0"/>
          </a:p>
          <a:p>
            <a:pPr marL="400050" lvl="2" indent="0">
              <a:buNone/>
            </a:pPr>
            <a:r>
              <a:rPr lang="en-US" altLang="zh-CN" sz="1600" dirty="0" smtClean="0">
                <a:hlinkClick r:id="rId3"/>
              </a:rPr>
              <a:t>http://serviceurl/{format}/{operation}{?params}</a:t>
            </a:r>
            <a:endParaRPr lang="en-US" altLang="zh-CN" sz="1600" dirty="0" smtClean="0"/>
          </a:p>
          <a:p>
            <a:pPr marL="0" lvl="1" indent="0">
              <a:buNone/>
            </a:pPr>
            <a:r>
              <a:rPr lang="zh-CN" altLang="en-US" sz="2000" dirty="0" smtClean="0"/>
              <a:t>如：</a:t>
            </a:r>
            <a:endParaRPr lang="en-US" altLang="zh-CN" sz="2000" dirty="0" smtClean="0"/>
          </a:p>
          <a:p>
            <a:pPr marL="800100" lvl="2" indent="-400050">
              <a:buNone/>
            </a:pPr>
            <a:r>
              <a:rPr lang="en-US" altLang="zh-CN" sz="1600" dirty="0" smtClean="0">
                <a:hlinkClick r:id="rId4"/>
              </a:rPr>
              <a:t>http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localhost:8093/api/json/checkhealth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458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自动进行请求验证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dirty="0" smtClean="0"/>
              <a:t>定义</a:t>
            </a:r>
            <a:r>
              <a:rPr lang="en-US" altLang="zh-CN" sz="2600" dirty="0" smtClean="0"/>
              <a:t>Validator</a:t>
            </a:r>
          </a:p>
          <a:p>
            <a:pPr marL="0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class </a:t>
            </a:r>
            <a:r>
              <a:rPr lang="en-US" altLang="zh-CN" sz="1500" dirty="0" err="1"/>
              <a:t>GetUserRequestValidator</a:t>
            </a:r>
            <a:r>
              <a:rPr lang="en-US" altLang="zh-CN" sz="1500" dirty="0"/>
              <a:t> : </a:t>
            </a:r>
            <a:r>
              <a:rPr lang="en-US" altLang="zh-CN" sz="1500" b="1" dirty="0" err="1"/>
              <a:t>AbstractValidator</a:t>
            </a:r>
            <a:r>
              <a:rPr lang="en-US" altLang="zh-CN" sz="1500" b="1" dirty="0"/>
              <a:t>&lt;</a:t>
            </a:r>
            <a:r>
              <a:rPr lang="en-US" altLang="zh-CN" sz="1500" b="1" dirty="0" err="1"/>
              <a:t>GetUserRequestType</a:t>
            </a:r>
            <a:r>
              <a:rPr lang="en-US" altLang="zh-CN" sz="1500" b="1" dirty="0"/>
              <a:t>&gt;  </a:t>
            </a:r>
            <a:r>
              <a:rPr lang="en-US" altLang="zh-CN" sz="1500" dirty="0"/>
              <a:t>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</a:t>
            </a:r>
            <a:r>
              <a:rPr lang="en-US" altLang="zh-CN" sz="1500" dirty="0" err="1"/>
              <a:t>GetUserRequestValidator</a:t>
            </a:r>
            <a:r>
              <a:rPr lang="en-US" altLang="zh-CN" sz="1500" dirty="0"/>
              <a:t>() 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    </a:t>
            </a:r>
            <a:endParaRPr lang="en-US" altLang="zh-CN" sz="1500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RuleFor</a:t>
            </a:r>
            <a:r>
              <a:rPr lang="en-US" altLang="zh-CN" sz="1500" b="1" dirty="0" smtClean="0"/>
              <a:t>(r</a:t>
            </a:r>
            <a:r>
              <a:rPr lang="en-US" altLang="zh-CN" sz="1500" b="1" dirty="0"/>
              <a:t> =&gt; </a:t>
            </a:r>
            <a:r>
              <a:rPr lang="en-US" altLang="zh-CN" sz="1500" b="1" dirty="0" err="1"/>
              <a:t>r.Id</a:t>
            </a:r>
            <a:r>
              <a:rPr lang="en-US" altLang="zh-CN" sz="1500" b="1" dirty="0"/>
              <a:t>).</a:t>
            </a:r>
            <a:r>
              <a:rPr lang="en-US" altLang="zh-CN" sz="1500" b="1" dirty="0" err="1"/>
              <a:t>GreaterThanOrEqualTo</a:t>
            </a:r>
            <a:r>
              <a:rPr lang="en-US" altLang="zh-CN" sz="1500" b="1" dirty="0"/>
              <a:t>(0);    </a:t>
            </a:r>
            <a:r>
              <a:rPr lang="en-US" altLang="zh-CN" sz="1500" dirty="0"/>
              <a:t>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} </a:t>
            </a:r>
          </a:p>
          <a:p>
            <a:pPr marL="0" indent="0">
              <a:buNone/>
            </a:pPr>
            <a:r>
              <a:rPr lang="en-US" altLang="zh-CN" sz="1500" dirty="0" smtClean="0"/>
              <a:t>}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sz="2600" dirty="0" smtClean="0"/>
              <a:t>启用</a:t>
            </a:r>
            <a:r>
              <a:rPr lang="en-US" altLang="zh-CN" sz="2600" dirty="0" smtClean="0"/>
              <a:t>Validation</a:t>
            </a:r>
          </a:p>
          <a:p>
            <a:pPr marL="0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class </a:t>
            </a:r>
            <a:r>
              <a:rPr lang="en-US" altLang="zh-CN" sz="1500" dirty="0" err="1"/>
              <a:t>TaskManagerWebHost</a:t>
            </a:r>
            <a:r>
              <a:rPr lang="en-US" altLang="zh-CN" sz="1500" dirty="0"/>
              <a:t> : </a:t>
            </a:r>
            <a:r>
              <a:rPr lang="en-US" altLang="zh-CN" sz="1500" dirty="0" err="1"/>
              <a:t>AppHostBase</a:t>
            </a:r>
            <a:r>
              <a:rPr lang="en-US" altLang="zh-CN" sz="1500" dirty="0"/>
              <a:t>  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</a:t>
            </a:r>
            <a:r>
              <a:rPr lang="en-US" altLang="zh-CN" sz="1500" dirty="0" err="1"/>
              <a:t>TaskManagerWebHost</a:t>
            </a:r>
            <a:r>
              <a:rPr lang="en-US" altLang="zh-CN" sz="1500" dirty="0"/>
              <a:t>() : base(</a:t>
            </a:r>
            <a:r>
              <a:rPr lang="en-US" altLang="zh-CN" sz="1500" dirty="0" err="1"/>
              <a:t>typeof</a:t>
            </a:r>
            <a:r>
              <a:rPr lang="en-US" altLang="zh-CN" sz="1500" dirty="0"/>
              <a:t>(</a:t>
            </a:r>
            <a:r>
              <a:rPr lang="en-US" altLang="zh-CN" sz="1500" dirty="0" err="1"/>
              <a:t>TaskManagerService</a:t>
            </a:r>
            <a:r>
              <a:rPr lang="en-US" altLang="zh-CN" sz="1500" dirty="0"/>
              <a:t>).Assembly</a:t>
            </a:r>
            <a:r>
              <a:rPr lang="en-US" altLang="zh-CN" sz="1500" dirty="0" smtClean="0"/>
              <a:t>) { }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override void Configure(Container container) 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    </a:t>
            </a:r>
            <a:endParaRPr lang="en-US" altLang="zh-CN" sz="1500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Plugins.Add</a:t>
            </a:r>
            <a:r>
              <a:rPr lang="en-US" altLang="zh-CN" sz="1500" b="1" dirty="0" smtClean="0"/>
              <a:t>(new</a:t>
            </a:r>
            <a:r>
              <a:rPr lang="en-US" altLang="zh-CN" sz="1500" b="1" dirty="0"/>
              <a:t> </a:t>
            </a:r>
            <a:r>
              <a:rPr lang="en-US" altLang="zh-CN" sz="1500" b="1" dirty="0" err="1"/>
              <a:t>ValidationFeature</a:t>
            </a:r>
            <a:r>
              <a:rPr lang="en-US" altLang="zh-CN" sz="1500" b="1" dirty="0"/>
              <a:t>());             </a:t>
            </a:r>
            <a:endParaRPr lang="en-US" altLang="zh-CN" sz="1500" b="1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container.RegisterValidators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typeof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TaskManagerService</a:t>
            </a:r>
            <a:r>
              <a:rPr lang="en-US" altLang="zh-CN" sz="1500" b="1" dirty="0"/>
              <a:t>).Assembly);         </a:t>
            </a:r>
            <a:endParaRPr lang="en-US" altLang="zh-CN" sz="1500" b="1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} </a:t>
            </a:r>
            <a:r>
              <a:rPr lang="en-US" altLang="zh-CN" sz="1500" dirty="0"/>
              <a:t> 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044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支持自定义路由和</a:t>
            </a:r>
            <a:r>
              <a:rPr lang="en-US" altLang="zh-CN" dirty="0" err="1"/>
              <a:t>RESTful</a:t>
            </a:r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Attribute</a:t>
            </a:r>
          </a:p>
          <a:p>
            <a:pPr marL="400050" lvl="1" indent="0">
              <a:buNone/>
            </a:pP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</a:t>
            </a:r>
            <a:r>
              <a:rPr lang="en-US" altLang="zh-CN" sz="1400" dirty="0" err="1"/>
              <a:t>checkhealth</a:t>
            </a:r>
            <a:r>
              <a:rPr lang="en-US" altLang="zh-CN" sz="1400" dirty="0" smtClean="0"/>
              <a:t>")]</a:t>
            </a:r>
          </a:p>
          <a:p>
            <a:pPr marL="400050" lvl="1" indent="0">
              <a:buNone/>
            </a:pPr>
            <a:r>
              <a:rPr lang="en-US" altLang="zh-CN" sz="1400" dirty="0" smtClean="0"/>
              <a:t>public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CheckHealthResponseType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CheckHealth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CheckHealthRequestType</a:t>
            </a:r>
            <a:r>
              <a:rPr lang="en-US" altLang="zh-CN" sz="1400" dirty="0"/>
              <a:t> request)  </a:t>
            </a:r>
          </a:p>
          <a:p>
            <a:pPr marL="400050" lvl="1" indent="0">
              <a:buNone/>
            </a:pPr>
            <a:endParaRPr lang="en-US" altLang="zh-CN" sz="1400" dirty="0"/>
          </a:p>
          <a:p>
            <a:r>
              <a:rPr lang="zh-CN" altLang="en-US" sz="2400" dirty="0"/>
              <a:t>支持</a:t>
            </a:r>
            <a:r>
              <a:rPr lang="en-US" altLang="zh-CN" sz="2400" dirty="0" smtClean="0"/>
              <a:t>REST</a:t>
            </a:r>
            <a:endParaRPr lang="en-US" altLang="zh-CN" sz="2400" dirty="0"/>
          </a:p>
          <a:p>
            <a:pPr marL="400050" lvl="1" indent="0">
              <a:buNone/>
            </a:pP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Route("/task/{Id}",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Route("/task/user/{</a:t>
            </a:r>
            <a:r>
              <a:rPr lang="en-US" altLang="zh-CN" sz="1400" dirty="0" err="1"/>
              <a:t>UserId</a:t>
            </a:r>
            <a:r>
              <a:rPr lang="en-US" altLang="zh-CN" sz="1400" dirty="0"/>
              <a:t>}", "</a:t>
            </a:r>
            <a:r>
              <a:rPr lang="en-US" altLang="zh-CN" sz="1400" dirty="0" smtClean="0"/>
              <a:t>GET POST")] </a:t>
            </a:r>
            <a:r>
              <a:rPr lang="en-US" altLang="zh-CN" sz="1400" dirty="0"/>
              <a:t>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Route("/task/status/{Status}",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public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GetTaskResponseType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GetTask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GetTaskRequestType</a:t>
            </a:r>
            <a:r>
              <a:rPr lang="en-US" altLang="zh-CN" sz="1400" dirty="0"/>
              <a:t> request)  </a:t>
            </a:r>
            <a:endParaRPr lang="en-US" altLang="zh-CN" sz="1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REST</a:t>
            </a:r>
            <a:r>
              <a:rPr lang="zh-CN" altLang="en-US" sz="2400" dirty="0"/>
              <a:t>访问</a:t>
            </a:r>
            <a:r>
              <a:rPr lang="zh-CN" altLang="en-US" sz="2400" dirty="0" smtClean="0"/>
              <a:t>格式</a:t>
            </a:r>
            <a:endParaRPr lang="en-US" altLang="zh-CN" sz="1000" dirty="0" smtClean="0"/>
          </a:p>
          <a:p>
            <a:pPr lvl="1"/>
            <a:r>
              <a:rPr lang="en-US" altLang="zh-CN" sz="1400" dirty="0" smtClean="0">
                <a:hlinkClick r:id="rId2"/>
              </a:rPr>
              <a:t>http://localhost:8093/api/checkhealth.json</a:t>
            </a:r>
            <a:endParaRPr lang="en-US" altLang="zh-CN" sz="1400" dirty="0" smtClean="0"/>
          </a:p>
          <a:p>
            <a:pPr lvl="1"/>
            <a:r>
              <a:rPr lang="en-US" altLang="zh-CN" sz="1400" dirty="0">
                <a:hlinkClick r:id="rId3"/>
              </a:rPr>
              <a:t>http://</a:t>
            </a:r>
            <a:r>
              <a:rPr lang="en-US" altLang="zh-CN" sz="1400" dirty="0" smtClean="0">
                <a:hlinkClick r:id="rId3"/>
              </a:rPr>
              <a:t>localhost:8093/api/checkhealth?format=json</a:t>
            </a:r>
            <a:endParaRPr lang="en-US" altLang="zh-CN" sz="1400" dirty="0" smtClean="0"/>
          </a:p>
          <a:p>
            <a:pPr marL="400050" lvl="1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667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561</Words>
  <Application>Microsoft Office PowerPoint</Application>
  <PresentationFormat>全屏显示(4:3)</PresentationFormat>
  <Paragraphs>194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SOA 2.0 功能亮点、开发和 治理流程</vt:lpstr>
      <vt:lpstr>Agenda</vt:lpstr>
      <vt:lpstr>SOA 2.0 框架结构</vt:lpstr>
      <vt:lpstr>SOA 2.0 功能亮点</vt:lpstr>
      <vt:lpstr>开发项目结构和实践</vt:lpstr>
      <vt:lpstr>契约优先和强类型代码自动生成</vt:lpstr>
      <vt:lpstr>支持多种数据传输格式</vt:lpstr>
      <vt:lpstr>自动进行请求验证</vt:lpstr>
      <vt:lpstr>支持自定义路由和RESTful调用</vt:lpstr>
      <vt:lpstr>同时支持同步和异步调用</vt:lpstr>
      <vt:lpstr>集成Log、Trace和Metrics</vt:lpstr>
      <vt:lpstr>安全和配置</vt:lpstr>
      <vt:lpstr>测试友好</vt:lpstr>
      <vt:lpstr>开发治理流程</vt:lpstr>
      <vt:lpstr>SOA 2.0开发和支持团队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2.0 Highlights, Development &amp; Governance Process</dc:title>
  <dc:creator>赵强</dc:creator>
  <cp:lastModifiedBy>赵强</cp:lastModifiedBy>
  <cp:revision>234</cp:revision>
  <dcterms:created xsi:type="dcterms:W3CDTF">2013-12-24T01:35:35Z</dcterms:created>
  <dcterms:modified xsi:type="dcterms:W3CDTF">2014-02-24T10:56:42Z</dcterms:modified>
</cp:coreProperties>
</file>