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4" r:id="rId10"/>
    <p:sldId id="280" r:id="rId11"/>
    <p:sldId id="270" r:id="rId12"/>
    <p:sldId id="272" r:id="rId13"/>
    <p:sldId id="271" r:id="rId14"/>
    <p:sldId id="265" r:id="rId15"/>
    <p:sldId id="263" r:id="rId16"/>
    <p:sldId id="267" r:id="rId17"/>
    <p:sldId id="269" r:id="rId18"/>
    <p:sldId id="268" r:id="rId19"/>
    <p:sldId id="275" r:id="rId20"/>
    <p:sldId id="279" r:id="rId21"/>
    <p:sldId id="277" r:id="rId22"/>
    <p:sldId id="276" r:id="rId23"/>
    <p:sldId id="273" r:id="rId24"/>
    <p:sldId id="27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b.yang@Ctrip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conf.ctripcorp.com/pages/viewpage.action?pageId=23877472" TargetMode="External"/><Relationship Id="rId3" Type="http://schemas.openxmlformats.org/officeDocument/2006/relationships/hyperlink" Target="http://conf.ctripcorp.com/pages/viewpage.action?pageId=23862354" TargetMode="External"/><Relationship Id="rId7" Type="http://schemas.openxmlformats.org/officeDocument/2006/relationships/hyperlink" Target="http://conf.ctripcorp.com/pages/viewpage.action?pageId=23862624" TargetMode="External"/><Relationship Id="rId2" Type="http://schemas.openxmlformats.org/officeDocument/2006/relationships/hyperlink" Target="http://conf.ctripcorp.com/pages/viewpage.action?spaceKey=FRAM&amp;title=SOA2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f.ctripcorp.com/pages/viewpage.action?pageId=23864002" TargetMode="External"/><Relationship Id="rId5" Type="http://schemas.openxmlformats.org/officeDocument/2006/relationships/hyperlink" Target="http://conf.ctripcorp.com/pages/viewpage.action?pageId=23863885" TargetMode="External"/><Relationship Id="rId10" Type="http://schemas.openxmlformats.org/officeDocument/2006/relationships/hyperlink" Target="http://conf.ctripcorp.com/pages/viewpage.action?pageId=23868774" TargetMode="External"/><Relationship Id="rId4" Type="http://schemas.openxmlformats.org/officeDocument/2006/relationships/hyperlink" Target="http://conf.ctripcorp.com/pages/viewpage.action?pageId=23875098" TargetMode="External"/><Relationship Id="rId9" Type="http://schemas.openxmlformats.org/officeDocument/2006/relationships/hyperlink" Target="http://conf.ctripcorp.com/pages/viewpage.action?pageId=2386446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361950"/>
            <a:ext cx="57816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78662" y="5733256"/>
            <a:ext cx="2768352" cy="57606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-by William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9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支持服务概念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服务</a:t>
            </a:r>
            <a:r>
              <a:rPr lang="zh-CN" altLang="en-US" b="1" dirty="0" smtClean="0">
                <a:solidFill>
                  <a:srgbClr val="0000CC"/>
                </a:solidFill>
              </a:rPr>
              <a:t>元数据库</a:t>
            </a:r>
            <a:r>
              <a:rPr lang="en-US" altLang="zh-CN" b="1" dirty="0" smtClean="0">
                <a:solidFill>
                  <a:srgbClr val="0000CC"/>
                </a:solidFill>
              </a:rPr>
              <a:t>(SOA Repository)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负责服务注册，服务治理，路由配置，服务安全和配置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CC"/>
                </a:solidFill>
              </a:rPr>
              <a:t>注册表服务</a:t>
            </a:r>
            <a:r>
              <a:rPr lang="en-US" altLang="zh-CN" b="1" dirty="0" smtClean="0">
                <a:solidFill>
                  <a:srgbClr val="0000CC"/>
                </a:solidFill>
              </a:rPr>
              <a:t>(SOA Registry Service)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负责运行期服务发现和路由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CC"/>
                </a:solidFill>
              </a:rPr>
              <a:t>政策服务</a:t>
            </a:r>
            <a:r>
              <a:rPr lang="en-US" altLang="zh-CN" b="1" dirty="0" smtClean="0">
                <a:solidFill>
                  <a:srgbClr val="0000CC"/>
                </a:solidFill>
              </a:rPr>
              <a:t>(SOA Policy Service)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运行期安全和配置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Repository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76456" cy="537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8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部署架构</a:t>
            </a:r>
            <a:r>
              <a:rPr lang="en-US" altLang="zh-CN" dirty="0"/>
              <a:t> </a:t>
            </a:r>
            <a:r>
              <a:rPr lang="en-US" altLang="zh-CN" dirty="0" smtClean="0"/>
              <a:t>- Registry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296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2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部署架构</a:t>
            </a:r>
            <a:r>
              <a:rPr lang="en-US" altLang="zh-CN" dirty="0"/>
              <a:t> </a:t>
            </a:r>
            <a:r>
              <a:rPr lang="en-US" altLang="zh-CN" dirty="0" smtClean="0"/>
              <a:t>- Policy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9" y="1700808"/>
            <a:ext cx="849296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92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smtClean="0"/>
              <a:t>开发、测试和部署流程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022999" cy="490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5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zh-CN" altLang="en-US" dirty="0"/>
              <a:t>编程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3600400" cy="463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设计和运行时视图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465973" cy="441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66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 Metrics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53952" cy="54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3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影响因素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硬件，网络，后台计算逻辑，</a:t>
            </a:r>
            <a:r>
              <a:rPr lang="en-US" altLang="zh-CN" dirty="0" smtClean="0"/>
              <a:t>Payload size</a:t>
            </a:r>
            <a:r>
              <a:rPr lang="zh-CN" altLang="en-US" dirty="0" smtClean="0"/>
              <a:t>，序列化器，并发</a:t>
            </a:r>
            <a:endParaRPr lang="en-US" altLang="zh-CN" dirty="0" smtClean="0"/>
          </a:p>
          <a:p>
            <a:r>
              <a:rPr lang="zh-CN" altLang="en-US" dirty="0" smtClean="0"/>
              <a:t>实测最佳性能可达</a:t>
            </a:r>
            <a:r>
              <a:rPr lang="en-US" altLang="zh-CN" b="1" dirty="0" smtClean="0">
                <a:solidFill>
                  <a:srgbClr val="FF0000"/>
                </a:solidFill>
              </a:rPr>
              <a:t>10000 Requests/Second</a:t>
            </a:r>
          </a:p>
          <a:p>
            <a:r>
              <a:rPr lang="zh-CN" altLang="en-US" dirty="0" smtClean="0"/>
              <a:t>序列化器比较：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序列化性能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(binary) &gt;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&gt; Xml</a:t>
            </a:r>
          </a:p>
          <a:p>
            <a:pPr lvl="1"/>
            <a:r>
              <a:rPr lang="en-US" altLang="zh-CN" dirty="0" smtClean="0"/>
              <a:t>Payload size: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(binary) &lt;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&lt; Xml</a:t>
            </a:r>
          </a:p>
          <a:p>
            <a:pPr lvl="1"/>
            <a:r>
              <a:rPr lang="zh-CN" altLang="en-US" dirty="0" smtClean="0"/>
              <a:t>可读性 </a:t>
            </a:r>
            <a:r>
              <a:rPr lang="en-US" altLang="zh-CN" dirty="0" smtClean="0"/>
              <a:t>: Xml &gt;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(binary)</a:t>
            </a:r>
          </a:p>
          <a:p>
            <a:r>
              <a:rPr lang="zh-CN" altLang="en-US" dirty="0" smtClean="0"/>
              <a:t>最佳实践：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</a:t>
            </a:r>
            <a:r>
              <a:rPr lang="en-US" altLang="zh-CN" dirty="0" smtClean="0"/>
              <a:t>Payload size</a:t>
            </a:r>
            <a:r>
              <a:rPr lang="zh-CN" altLang="en-US" dirty="0" smtClean="0"/>
              <a:t>要分页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一般应用建议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，性能要求高建议</a:t>
            </a:r>
            <a:r>
              <a:rPr lang="en-US" altLang="zh-CN" dirty="0" err="1" smtClean="0"/>
              <a:t>ProtoBuf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调用建议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7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开发实战</a:t>
            </a:r>
            <a:r>
              <a:rPr lang="en-US" altLang="zh-CN" dirty="0" smtClean="0"/>
              <a:t>(Demo)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8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功能亮点</a:t>
            </a:r>
            <a:r>
              <a:rPr lang="en-US" altLang="zh-CN" dirty="0" smtClean="0"/>
              <a:t>(Feature Highlight)</a:t>
            </a:r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开发模型和治理流程</a:t>
            </a:r>
            <a:endParaRPr lang="en-US" altLang="zh-CN" dirty="0" smtClean="0"/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架构和设计</a:t>
            </a:r>
            <a:endParaRPr lang="en-US" altLang="zh-CN" dirty="0" smtClean="0"/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开发实战</a:t>
            </a:r>
            <a:r>
              <a:rPr lang="en-US" altLang="zh-CN" dirty="0" smtClean="0"/>
              <a:t>(Demo)</a:t>
            </a:r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8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ESB</a:t>
            </a:r>
            <a:r>
              <a:rPr lang="zh-CN" altLang="en-US" dirty="0" smtClean="0"/>
              <a:t>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开发模型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契约优先，</a:t>
            </a:r>
            <a:r>
              <a:rPr lang="en-US" altLang="zh-CN" dirty="0" err="1" smtClean="0"/>
              <a:t>codegen</a:t>
            </a:r>
            <a:r>
              <a:rPr lang="zh-CN" altLang="en-US" dirty="0" smtClean="0"/>
              <a:t>，基于接口编程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代码优先；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CC"/>
                </a:solidFill>
              </a:rPr>
              <a:t>服务粒度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粗粒度服务</a:t>
            </a:r>
            <a:r>
              <a:rPr lang="en-US" altLang="zh-CN" dirty="0" smtClean="0"/>
              <a:t>(service with operations)</a:t>
            </a:r>
            <a:r>
              <a:rPr lang="zh-CN" altLang="en-US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细粒度服务</a:t>
            </a:r>
            <a:r>
              <a:rPr lang="en-US" altLang="zh-CN" dirty="0" smtClean="0"/>
              <a:t>(request type as service)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CC"/>
                </a:solidFill>
              </a:rPr>
              <a:t>序列化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多种序列化</a:t>
            </a:r>
            <a:r>
              <a:rPr lang="en-US" altLang="zh-CN" dirty="0" smtClean="0"/>
              <a:t>(XML,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stream based</a:t>
            </a:r>
            <a:r>
              <a:rPr lang="zh-CN" altLang="en-US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XML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, string based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CC"/>
                </a:solidFill>
              </a:rPr>
              <a:t>服务调用风格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REST/PRC mixed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RPC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8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ESB to SOA 2.0</a:t>
            </a:r>
            <a:r>
              <a:rPr lang="zh-CN" altLang="en-US" dirty="0" smtClean="0"/>
              <a:t>移植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5600"/>
            <a:ext cx="4073104" cy="417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07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开发和支持团队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框架开发和支持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赵强</a:t>
            </a:r>
            <a:r>
              <a:rPr lang="en-US" altLang="zh-CN" b="1" dirty="0">
                <a:solidFill>
                  <a:srgbClr val="0000CC"/>
                </a:solidFill>
              </a:rPr>
              <a:t>(q_zhao@Ctrip.com)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en-US" altLang="zh-CN" dirty="0" smtClean="0"/>
              <a:t>Repository</a:t>
            </a:r>
            <a:r>
              <a:rPr lang="zh-CN" altLang="en-US" dirty="0" smtClean="0"/>
              <a:t>开发和支持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吴振</a:t>
            </a:r>
            <a:r>
              <a:rPr lang="en-US" altLang="zh-CN" b="1" dirty="0">
                <a:solidFill>
                  <a:srgbClr val="0000CC"/>
                </a:solidFill>
              </a:rPr>
              <a:t>(z_wu@Ctrip.com)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项目管理，接入支持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周琦</a:t>
            </a:r>
            <a:r>
              <a:rPr lang="en-US" altLang="zh-CN" b="1" dirty="0">
                <a:solidFill>
                  <a:srgbClr val="0000CC"/>
                </a:solidFill>
              </a:rPr>
              <a:t>(zhou_q@Ctrip.com)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r>
              <a:rPr lang="zh-CN" altLang="en-US" dirty="0" smtClean="0"/>
              <a:t>开发经理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rgbClr val="0000CC"/>
                </a:solidFill>
              </a:rPr>
              <a:t>杨波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hlinkClick r:id="rId2"/>
              </a:rPr>
              <a:t>b.yang@Ctrip.com</a:t>
            </a:r>
            <a:r>
              <a:rPr lang="en-US" altLang="zh-CN" b="1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项目邮件组 </a:t>
            </a:r>
            <a:r>
              <a:rPr lang="en-US" altLang="zh-CN" b="1" dirty="0" smtClean="0">
                <a:solidFill>
                  <a:srgbClr val="0000CC"/>
                </a:solidFill>
              </a:rPr>
              <a:t/>
            </a:r>
            <a:br>
              <a:rPr lang="en-US" altLang="zh-CN" b="1" dirty="0" smtClean="0">
                <a:solidFill>
                  <a:srgbClr val="0000CC"/>
                </a:solidFill>
              </a:rPr>
            </a:br>
            <a:r>
              <a:rPr lang="en-US" altLang="zh-CN" dirty="0"/>
              <a:t>-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CC"/>
                </a:solidFill>
              </a:rPr>
              <a:t>RDkjsoa@Ctrip.com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SOA 2.0 Confluence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conf.ctripcorp.com/pages/viewpage.action?spaceKey=FRAM&amp;title=SOA2.0</a:t>
            </a:r>
            <a:endParaRPr lang="en-US" altLang="zh-CN" dirty="0" smtClean="0"/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conf.ctripcorp.com/pages/viewpage.action?pageId=23862354</a:t>
            </a:r>
            <a:endParaRPr lang="en-US" altLang="zh-CN" dirty="0" smtClean="0"/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服务开发和治理流程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conf.ctripcorp.com/pages/viewpage.action?pageId=23875098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conf.ctripcorp.com/pages/viewpage.action?pageId=23863885</a:t>
            </a:r>
            <a:endParaRPr lang="en-US" altLang="zh-CN" dirty="0" smtClean="0"/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框架设计和运行时视图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conf.ctripcorp.com/pages/viewpage.action?pageId=23864002</a:t>
            </a:r>
            <a:endParaRPr lang="en-US" altLang="zh-CN" dirty="0" smtClean="0"/>
          </a:p>
          <a:p>
            <a:r>
              <a:rPr lang="zh-CN" altLang="en-US" dirty="0" smtClean="0"/>
              <a:t>创建你的第一个</a:t>
            </a:r>
            <a:r>
              <a:rPr lang="en-US" altLang="zh-CN" dirty="0" smtClean="0"/>
              <a:t>SOA 2.0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conf.ctripcorp.com/pages/viewpage.action?pageId=23862624</a:t>
            </a:r>
            <a:endParaRPr lang="en-US" altLang="zh-CN" dirty="0" smtClean="0"/>
          </a:p>
          <a:p>
            <a:r>
              <a:rPr lang="zh-CN" altLang="en-US" dirty="0" smtClean="0"/>
              <a:t>契约优先</a:t>
            </a:r>
            <a:r>
              <a:rPr lang="en-US" altLang="zh-CN" dirty="0" smtClean="0"/>
              <a:t>(Contract First)</a:t>
            </a:r>
            <a:r>
              <a:rPr lang="zh-CN" altLang="en-US" dirty="0" smtClean="0"/>
              <a:t>服务开发向导</a:t>
            </a:r>
            <a:endParaRPr lang="en-US" altLang="zh-CN" dirty="0" smtClean="0"/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conf.ctripcorp.com/pages/viewpage.action?pageId=23877472</a:t>
            </a:r>
            <a:endParaRPr lang="en-US" altLang="zh-CN" dirty="0"/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相关配置地址</a:t>
            </a:r>
            <a:endParaRPr lang="en-US" altLang="zh-CN" dirty="0" smtClean="0"/>
          </a:p>
          <a:p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conf.ctripcorp.com/pages/viewpage.action?pageId=23864460</a:t>
            </a:r>
            <a:endParaRPr lang="en-US" altLang="zh-CN" dirty="0" smtClean="0"/>
          </a:p>
          <a:p>
            <a:r>
              <a:rPr lang="en-US" altLang="zh-CN" dirty="0" smtClean="0"/>
              <a:t>SOA 2.0</a:t>
            </a:r>
            <a:r>
              <a:rPr lang="zh-CN" altLang="en-US" dirty="0" smtClean="0"/>
              <a:t>客户和服务端</a:t>
            </a:r>
            <a:r>
              <a:rPr lang="en-US" altLang="zh-CN" dirty="0" smtClean="0"/>
              <a:t>Metrics</a:t>
            </a:r>
          </a:p>
          <a:p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conf.ctripcorp.com/pages/viewpage.action?pageId=23868774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5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24138"/>
            <a:ext cx="22860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8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</a:t>
            </a:r>
            <a:r>
              <a:rPr lang="zh-CN" altLang="en-US" dirty="0" smtClean="0"/>
              <a:t>高层目标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促进业务</a:t>
            </a:r>
            <a:r>
              <a:rPr lang="zh-CN" altLang="en-US" dirty="0"/>
              <a:t>对齐</a:t>
            </a:r>
            <a:r>
              <a:rPr lang="zh-CN" altLang="en-US" dirty="0" smtClean="0"/>
              <a:t>和敏捷</a:t>
            </a:r>
            <a:r>
              <a:rPr lang="en-US" altLang="zh-CN" dirty="0" smtClean="0"/>
              <a:t>(Business Alignment &amp; Agility)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统一的编程模型和开发流程</a:t>
            </a:r>
            <a:r>
              <a:rPr lang="en-US" altLang="zh-CN" dirty="0" smtClean="0"/>
              <a:t>(Unified Programming Model &amp; Development Process), </a:t>
            </a:r>
            <a:r>
              <a:rPr lang="zh-CN" altLang="en-US" dirty="0" smtClean="0"/>
              <a:t>取得高速行进中的一致步调；</a:t>
            </a:r>
            <a:endParaRPr lang="en-US" altLang="zh-CN" dirty="0" smtClean="0"/>
          </a:p>
          <a:p>
            <a:r>
              <a:rPr lang="zh-CN" altLang="en-US" dirty="0" smtClean="0"/>
              <a:t>强化反馈环</a:t>
            </a:r>
            <a:r>
              <a:rPr lang="en-US" altLang="zh-CN" dirty="0" smtClean="0"/>
              <a:t>(Strength Feedback Loop)</a:t>
            </a:r>
            <a:r>
              <a:rPr lang="zh-CN" altLang="en-US" dirty="0" smtClean="0"/>
              <a:t>，降低失败成本；</a:t>
            </a:r>
            <a:endParaRPr lang="en-US" altLang="zh-CN" dirty="0" smtClean="0"/>
          </a:p>
          <a:p>
            <a:r>
              <a:rPr lang="zh-CN" altLang="en-US" dirty="0" smtClean="0"/>
              <a:t>政策和控制</a:t>
            </a:r>
            <a:r>
              <a:rPr lang="en-US" altLang="zh-CN" dirty="0" smtClean="0"/>
              <a:t>(Policy Enforcement);</a:t>
            </a:r>
          </a:p>
          <a:p>
            <a:r>
              <a:rPr lang="zh-CN" altLang="en-US" dirty="0" smtClean="0"/>
              <a:t>测试友好</a:t>
            </a:r>
            <a:r>
              <a:rPr lang="en-US" altLang="zh-CN" dirty="0" smtClean="0"/>
              <a:t>(Testing Friendly);</a:t>
            </a:r>
          </a:p>
          <a:p>
            <a:r>
              <a:rPr lang="zh-CN" altLang="en-US" dirty="0" smtClean="0"/>
              <a:t>部署友好</a:t>
            </a:r>
            <a:r>
              <a:rPr lang="en-US" altLang="zh-CN" dirty="0" smtClean="0"/>
              <a:t>(Deployment Friendly);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维友好</a:t>
            </a:r>
            <a:r>
              <a:rPr lang="en-US" altLang="zh-CN" dirty="0" smtClean="0"/>
              <a:t>(Ops Friendly);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61048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3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功能亮点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运行时框架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可插拔式序列化</a:t>
            </a:r>
            <a:r>
              <a:rPr lang="en-US" altLang="zh-CN" dirty="0" smtClean="0"/>
              <a:t>(Pluggable Serialization)</a:t>
            </a:r>
            <a:r>
              <a:rPr lang="zh-CN" altLang="en-US" dirty="0" smtClean="0"/>
              <a:t>，同时支持</a:t>
            </a:r>
            <a:r>
              <a:rPr lang="en-US" altLang="zh-CN" dirty="0" smtClean="0"/>
              <a:t>XML, JSON,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(binary)</a:t>
            </a:r>
            <a:r>
              <a:rPr lang="zh-CN" altLang="en-US" dirty="0" smtClean="0"/>
              <a:t>等序列化格式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同时支持</a:t>
            </a:r>
            <a:r>
              <a:rPr lang="en-US" altLang="zh-CN" dirty="0" err="1" smtClean="0"/>
              <a:t>RESTful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调用方式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统一</a:t>
            </a:r>
            <a:r>
              <a:rPr lang="zh-CN" altLang="en-US" dirty="0" smtClean="0"/>
              <a:t>的错误处理模型</a:t>
            </a:r>
            <a:r>
              <a:rPr lang="en-US" altLang="zh-CN" dirty="0" smtClean="0"/>
              <a:t>(Unified Error Handling Model);</a:t>
            </a:r>
          </a:p>
          <a:p>
            <a:r>
              <a:rPr lang="zh-CN" altLang="en-US" dirty="0"/>
              <a:t>统一</a:t>
            </a:r>
            <a:r>
              <a:rPr lang="zh-CN" altLang="en-US" dirty="0" smtClean="0"/>
              <a:t>的请求验证模型</a:t>
            </a:r>
            <a:r>
              <a:rPr lang="en-US" altLang="zh-CN" dirty="0" smtClean="0"/>
              <a:t>(Unified Request Validation Model);</a:t>
            </a:r>
          </a:p>
          <a:p>
            <a:r>
              <a:rPr lang="zh-CN" altLang="en-US" dirty="0" smtClean="0"/>
              <a:t>集成的容错，服务过载自动限流功能</a:t>
            </a:r>
            <a:r>
              <a:rPr lang="en-US" altLang="zh-CN" dirty="0" smtClean="0"/>
              <a:t>(Rate Limiting);</a:t>
            </a:r>
          </a:p>
          <a:p>
            <a:r>
              <a:rPr lang="zh-CN" altLang="en-US" dirty="0" smtClean="0"/>
              <a:t>集成的</a:t>
            </a:r>
            <a:r>
              <a:rPr lang="en-US" altLang="zh-CN" dirty="0" err="1" smtClean="0"/>
              <a:t>HealthCheck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集成服务元数据</a:t>
            </a:r>
            <a:r>
              <a:rPr lang="en-US" altLang="zh-CN" dirty="0" smtClean="0"/>
              <a:t>(Service Metadata)</a:t>
            </a:r>
            <a:r>
              <a:rPr lang="zh-CN" altLang="en-US" dirty="0" smtClean="0"/>
              <a:t>文档页面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支持服务自动发现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IIS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Ajax, JSONP</a:t>
            </a:r>
            <a:r>
              <a:rPr lang="zh-CN" altLang="en-US" dirty="0" smtClean="0"/>
              <a:t>等</a:t>
            </a:r>
            <a:r>
              <a:rPr lang="en-US" altLang="zh-CN" dirty="0" smtClean="0"/>
              <a:t>Web 2.0</a:t>
            </a:r>
            <a:r>
              <a:rPr lang="zh-CN" altLang="en-US" dirty="0" smtClean="0"/>
              <a:t>调用方式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ql.io</a:t>
            </a:r>
            <a:r>
              <a:rPr lang="zh-CN" altLang="en-US" dirty="0" smtClean="0"/>
              <a:t>等服务组合框架</a:t>
            </a:r>
            <a:endParaRPr lang="zh-CN" altLang="en-US" dirty="0"/>
          </a:p>
        </p:txBody>
      </p:sp>
      <p:pic>
        <p:nvPicPr>
          <p:cNvPr id="1026" name="Picture 2" descr="http://accesso.com/wp-content/themes/accesso/images/icon_attractionhighligh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14287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功能亮点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代码生成工具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统一的契约优先</a:t>
            </a:r>
            <a:r>
              <a:rPr lang="en-US" altLang="zh-CN" dirty="0" smtClean="0"/>
              <a:t>(Contract First)</a:t>
            </a:r>
            <a:r>
              <a:rPr lang="zh-CN" altLang="en-US" dirty="0" smtClean="0"/>
              <a:t>开发模型，基于接口编程；</a:t>
            </a:r>
            <a:endParaRPr lang="en-US" altLang="zh-CN" dirty="0" smtClean="0"/>
          </a:p>
          <a:p>
            <a:r>
              <a:rPr lang="zh-CN" altLang="en-US" dirty="0" smtClean="0"/>
              <a:t>集成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开发环境；</a:t>
            </a:r>
            <a:endParaRPr lang="en-US" altLang="zh-CN" dirty="0" smtClean="0"/>
          </a:p>
          <a:p>
            <a:r>
              <a:rPr lang="zh-CN" altLang="en-US" dirty="0" smtClean="0"/>
              <a:t>支持从</a:t>
            </a:r>
            <a:r>
              <a:rPr lang="en-US" altLang="zh-CN" dirty="0" smtClean="0"/>
              <a:t>Xml Schema</a:t>
            </a:r>
            <a:r>
              <a:rPr lang="zh-CN" altLang="en-US" dirty="0" smtClean="0"/>
              <a:t>自动推导和生成</a:t>
            </a:r>
            <a:r>
              <a:rPr lang="en-US" altLang="zh-CN" dirty="0" smtClean="0"/>
              <a:t>WSDL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支持服务端接口</a:t>
            </a:r>
            <a:r>
              <a:rPr lang="en-US" altLang="zh-CN" dirty="0" smtClean="0"/>
              <a:t>(Stub)</a:t>
            </a:r>
            <a:r>
              <a:rPr lang="zh-CN" altLang="en-US" dirty="0" smtClean="0"/>
              <a:t>和客户端强类型代理</a:t>
            </a:r>
            <a:r>
              <a:rPr lang="en-US" altLang="zh-CN" dirty="0" smtClean="0"/>
              <a:t>(type-safe proxy)</a:t>
            </a:r>
            <a:r>
              <a:rPr lang="zh-CN" altLang="en-US" dirty="0" smtClean="0"/>
              <a:t>的自动生成；</a:t>
            </a:r>
            <a:endParaRPr lang="en-US" altLang="zh-CN" dirty="0" smtClean="0"/>
          </a:p>
          <a:p>
            <a:r>
              <a:rPr lang="zh-CN" altLang="en-US" dirty="0" smtClean="0"/>
              <a:t>支持从</a:t>
            </a:r>
            <a:r>
              <a:rPr lang="en-US" altLang="zh-CN" dirty="0" smtClean="0"/>
              <a:t>WSDL/XSD</a:t>
            </a:r>
            <a:r>
              <a:rPr lang="zh-CN" altLang="en-US" dirty="0" smtClean="0"/>
              <a:t>自动生成代码文档</a:t>
            </a:r>
            <a:r>
              <a:rPr lang="en-US" altLang="zh-CN" dirty="0" smtClean="0"/>
              <a:t>(Code Comments auto-generation from WSDL/XSD)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pic>
        <p:nvPicPr>
          <p:cNvPr id="4" name="Picture 2" descr="http://accesso.com/wp-content/themes/accesso/images/icon_attractionhighligh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14287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3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功能亮点 </a:t>
            </a:r>
            <a:r>
              <a:rPr lang="en-US" altLang="zh-CN" dirty="0"/>
              <a:t>– </a:t>
            </a:r>
            <a:r>
              <a:rPr lang="zh-CN" altLang="en-US" dirty="0" smtClean="0"/>
              <a:t>测试支持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支持浏览器测试</a:t>
            </a:r>
            <a:r>
              <a:rPr lang="en-US" altLang="zh-CN" dirty="0" smtClean="0"/>
              <a:t>(ad-hoc testing)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self-hosting</a:t>
            </a:r>
            <a:r>
              <a:rPr lang="zh-CN" altLang="en-US" dirty="0" smtClean="0"/>
              <a:t>单元和集成测试；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SOAPUI</a:t>
            </a:r>
            <a:r>
              <a:rPr lang="zh-CN" altLang="en-US" dirty="0" smtClean="0"/>
              <a:t>自动化集成测试，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自动化性能和压力测试；</a:t>
            </a:r>
            <a:endParaRPr lang="en-US" altLang="zh-CN" dirty="0" smtClean="0"/>
          </a:p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CTrip</a:t>
            </a:r>
            <a:r>
              <a:rPr lang="zh-CN" altLang="en-US" dirty="0" smtClean="0"/>
              <a:t>自动化测试环境；</a:t>
            </a:r>
            <a:endParaRPr lang="zh-CN" altLang="en-US" dirty="0"/>
          </a:p>
        </p:txBody>
      </p:sp>
      <p:pic>
        <p:nvPicPr>
          <p:cNvPr id="6" name="Picture 2" descr="http://accesso.com/wp-content/themes/accesso/images/icon_attractionhighligh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14287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0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功能亮点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服务资产库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和服务治理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统一的服务元数据库</a:t>
            </a:r>
            <a:r>
              <a:rPr lang="en-US" altLang="zh-CN" dirty="0" smtClean="0"/>
              <a:t>(Service Repository, Single Source of Truth)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服务生命周期治理</a:t>
            </a:r>
            <a:r>
              <a:rPr lang="en-US" altLang="zh-CN" dirty="0" smtClean="0"/>
              <a:t>(Service Lifecycle Governance);</a:t>
            </a:r>
          </a:p>
          <a:p>
            <a:r>
              <a:rPr lang="zh-CN" altLang="en-US" dirty="0" smtClean="0"/>
              <a:t>服务运行期</a:t>
            </a:r>
            <a:r>
              <a:rPr lang="zh-CN" altLang="en-US" dirty="0"/>
              <a:t>政策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(Policy Enforcement);</a:t>
            </a:r>
          </a:p>
          <a:p>
            <a:pPr lvl="1"/>
            <a:r>
              <a:rPr lang="zh-CN" altLang="en-US" dirty="0"/>
              <a:t>服务</a:t>
            </a:r>
            <a:r>
              <a:rPr lang="zh-CN" altLang="en-US" dirty="0" smtClean="0"/>
              <a:t>白名单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Rate Limiting</a:t>
            </a:r>
          </a:p>
          <a:p>
            <a:pPr lvl="1"/>
            <a:r>
              <a:rPr lang="zh-CN" altLang="en-US" dirty="0" smtClean="0"/>
              <a:t>服务动态配置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markdown, </a:t>
            </a:r>
            <a:r>
              <a:rPr lang="zh-CN" altLang="en-US" dirty="0" smtClean="0"/>
              <a:t>电路超时设置</a:t>
            </a:r>
            <a:r>
              <a:rPr lang="en-US" altLang="zh-CN" dirty="0" smtClean="0"/>
              <a:t>, log request error)</a:t>
            </a:r>
          </a:p>
        </p:txBody>
      </p:sp>
      <p:pic>
        <p:nvPicPr>
          <p:cNvPr id="4" name="Picture 2" descr="http://accesso.com/wp-content/themes/accesso/images/icon_attractionhighligh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14287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2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功能亮点 </a:t>
            </a:r>
            <a:r>
              <a:rPr lang="en-US" altLang="zh-CN" dirty="0"/>
              <a:t>– </a:t>
            </a:r>
            <a:r>
              <a:rPr lang="zh-CN" altLang="en-US" dirty="0" smtClean="0"/>
              <a:t>运行期监控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实时</a:t>
            </a:r>
            <a:r>
              <a:rPr lang="en-US" altLang="zh-CN" dirty="0" smtClean="0"/>
              <a:t>SLA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(call count, latency, response size, error rate,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支持集群实时监控；</a:t>
            </a:r>
            <a:endParaRPr lang="en-US" altLang="zh-CN" dirty="0" smtClean="0"/>
          </a:p>
          <a:p>
            <a:r>
              <a:rPr lang="zh-CN" altLang="en-US" dirty="0" smtClean="0"/>
              <a:t>历史性能监控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central logging/tracing/metrics)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告警</a:t>
            </a:r>
            <a:endParaRPr lang="zh-CN" altLang="en-US" dirty="0"/>
          </a:p>
        </p:txBody>
      </p:sp>
      <p:pic>
        <p:nvPicPr>
          <p:cNvPr id="4" name="Picture 2" descr="http://accesso.com/wp-content/themes/accesso/images/icon_attractionhighligh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14287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zh-CN" altLang="en-US" dirty="0"/>
              <a:t>架构</a:t>
            </a:r>
            <a:r>
              <a:rPr lang="zh-CN" altLang="en-US" dirty="0" smtClean="0"/>
              <a:t>和治理流程</a:t>
            </a:r>
            <a:endParaRPr lang="zh-CN" altLang="en-US" dirty="0"/>
          </a:p>
        </p:txBody>
      </p:sp>
      <p:sp>
        <p:nvSpPr>
          <p:cNvPr id="4" name="AutoShape 2" descr="http://conf.ctripcorp.com/download/attachments/23875098/soa_gov.png?version=1&amp;modificationDate=1386059158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4032448" cy="508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2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669</Words>
  <Application>Microsoft Office PowerPoint</Application>
  <PresentationFormat>全屏显示(4:3)</PresentationFormat>
  <Paragraphs>103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Agenda</vt:lpstr>
      <vt:lpstr>SOA 2.0高层目标</vt:lpstr>
      <vt:lpstr>功能亮点 – 运行时框架</vt:lpstr>
      <vt:lpstr>功能亮点 – 代码生成工具 </vt:lpstr>
      <vt:lpstr>功能亮点 – 测试支持 </vt:lpstr>
      <vt:lpstr>功能亮点 – 服务资产库 和服务治理</vt:lpstr>
      <vt:lpstr>功能亮点 – 运行期监控</vt:lpstr>
      <vt:lpstr>SOA 2.0 架构和治理流程</vt:lpstr>
      <vt:lpstr>SOA 2.0支持服务概念</vt:lpstr>
      <vt:lpstr>SOA Repository</vt:lpstr>
      <vt:lpstr>SOA 2.0部署架构 - Registry</vt:lpstr>
      <vt:lpstr>SOA 2.0部署架构 - Policy</vt:lpstr>
      <vt:lpstr>SOA 2.0开发、测试和部署流程</vt:lpstr>
      <vt:lpstr>SOA 2.0 编程模型</vt:lpstr>
      <vt:lpstr>SOA 2.0设计和运行时视图</vt:lpstr>
      <vt:lpstr>SOA 2.0 Metrics</vt:lpstr>
      <vt:lpstr>SOA 2.0 性能</vt:lpstr>
      <vt:lpstr>SOA 2.0开发实战(Demo)</vt:lpstr>
      <vt:lpstr>SOA 2.0和ESB的差异</vt:lpstr>
      <vt:lpstr>ESB to SOA 2.0移植</vt:lpstr>
      <vt:lpstr>SOA 2.0开发和支持团队</vt:lpstr>
      <vt:lpstr>参考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2.0 @ CTrip</dc:title>
  <dc:creator>vyb杨波</dc:creator>
  <cp:lastModifiedBy>vyb杨波</cp:lastModifiedBy>
  <cp:revision>146</cp:revision>
  <dcterms:created xsi:type="dcterms:W3CDTF">2014-02-10T08:15:09Z</dcterms:created>
  <dcterms:modified xsi:type="dcterms:W3CDTF">2014-02-11T07:53:07Z</dcterms:modified>
</cp:coreProperties>
</file>