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261" r:id="rId3"/>
    <p:sldId id="289" r:id="rId4"/>
    <p:sldId id="281" r:id="rId5"/>
    <p:sldId id="282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96" r:id="rId14"/>
    <p:sldId id="290" r:id="rId15"/>
    <p:sldId id="291" r:id="rId16"/>
    <p:sldId id="292" r:id="rId17"/>
    <p:sldId id="293" r:id="rId18"/>
    <p:sldId id="294" r:id="rId19"/>
    <p:sldId id="295" r:id="rId20"/>
    <p:sldId id="27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97" r:id="rId38"/>
    <p:sldId id="298" r:id="rId39"/>
    <p:sldId id="299" r:id="rId40"/>
    <p:sldId id="300" r:id="rId41"/>
    <p:sldId id="301" r:id="rId42"/>
    <p:sldId id="302" r:id="rId43"/>
    <p:sldId id="280" r:id="rId44"/>
  </p:sldIdLst>
  <p:sldSz cx="9144000" cy="5143500" type="screen16x9"/>
  <p:notesSz cx="6858000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1CC"/>
    <a:srgbClr val="3B94D6"/>
    <a:srgbClr val="9BBB59"/>
    <a:srgbClr val="DDFADE"/>
    <a:srgbClr val="F79F57"/>
    <a:srgbClr val="FFBD6B"/>
    <a:srgbClr val="8064A2"/>
    <a:srgbClr val="7BC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24" autoAdjust="0"/>
    <p:restoredTop sz="94074" autoAdjust="0"/>
  </p:normalViewPr>
  <p:slideViewPr>
    <p:cSldViewPr>
      <p:cViewPr varScale="1">
        <p:scale>
          <a:sx n="97" d="100"/>
          <a:sy n="97" d="100"/>
        </p:scale>
        <p:origin x="-3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3006" y="-114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D9DD-7432-4353-A43B-4A64293D6DAA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29CA-A767-4E5F-A8AA-70B11BFC4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9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6011-6F6B-46FF-BCD4-77F9721495A9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715154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9428584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960E-8E3E-4620-A8AE-355C1CDF3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7960E-8E3E-4620-A8AE-355C1CDF3A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4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&lt;#&gt;</a:t>
            </a:r>
            <a:endParaRPr lang="zh-CN" altLang="en-US" dirty="0" smtClean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73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488325" y="1437625"/>
            <a:ext cx="16921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CC2B5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1E81CC"/>
                </a:solidFill>
                <a:hlinkClick r:id="rId3" action="ppaction://hlinksldjump"/>
              </a:rPr>
              <a:t>Lizard 2.0</a:t>
            </a: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1E81CC"/>
                </a:solidFill>
                <a:hlinkClick r:id="rId3" action="ppaction://hlinksldjump"/>
              </a:rPr>
              <a:t>ImageWS</a:t>
            </a: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1E81CC"/>
                </a:solidFill>
                <a:hlinkClick r:id="" action="ppaction://noaction"/>
              </a:rPr>
              <a:t>SOA 2.0</a:t>
            </a: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1E81CC"/>
                </a:solidFill>
                <a:hlinkClick r:id="" action="ppaction://noaction"/>
              </a:rPr>
              <a:t>Logging</a:t>
            </a: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1E81CC"/>
                </a:solidFill>
                <a:hlinkClick r:id="rId3" action="ppaction://hlinksldjump"/>
              </a:rPr>
              <a:t>Automation</a:t>
            </a: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srgbClr val="1E81CC"/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00" dirty="0" smtClean="0">
              <a:solidFill>
                <a:srgbClr val="1E81CC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100392" y="3346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回到首页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08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/>
          <a:lstStyle/>
          <a:p>
            <a:fld id="{3BDB0643-176F-4BCA-B2F1-BFF9A6052C7A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/>
          <a:lstStyle/>
          <a:p>
            <a:fld id="{66644DA9-038A-402D-AD6B-2C2C9944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3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&lt;#&gt;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801946" y="126259"/>
            <a:ext cx="134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hlinkClick r:id="" action="ppaction://noaction"/>
              </a:rPr>
              <a:t>返回首页</a:t>
            </a:r>
            <a:endParaRPr lang="zh-CN" altLang="en-US" sz="1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39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&lt;#&gt;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801946" y="126259"/>
            <a:ext cx="134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返回首页</a:t>
            </a:r>
            <a:endParaRPr lang="zh-CN" altLang="en-US" sz="1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23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&lt;#&gt;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801946" y="126259"/>
            <a:ext cx="134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返回首页</a:t>
            </a:r>
            <a:endParaRPr lang="zh-CN" altLang="en-US" sz="1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67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5516"/>
            <a:ext cx="792088" cy="59406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0113" y="681539"/>
            <a:ext cx="6908155" cy="0"/>
          </a:xfrm>
          <a:prstGeom prst="line">
            <a:avLst/>
          </a:prstGeom>
          <a:ln w="69850" cap="sq" cmpd="sng">
            <a:gradFill flip="none" rotWithShape="1">
              <a:gsLst>
                <a:gs pos="0">
                  <a:srgbClr val="1E81C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956376" y="762548"/>
            <a:ext cx="1187624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179512" y="773603"/>
            <a:ext cx="6912768" cy="0"/>
          </a:xfrm>
          <a:prstGeom prst="line">
            <a:avLst/>
          </a:prstGeom>
          <a:ln w="38100">
            <a:gradFill flip="none" rotWithShape="1">
              <a:gsLst>
                <a:gs pos="75000">
                  <a:srgbClr val="FCD2AA"/>
                </a:gs>
                <a:gs pos="0">
                  <a:srgbClr val="FFBD6B"/>
                </a:gs>
                <a:gs pos="50000">
                  <a:srgbClr val="FFBD6B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8100392" y="681539"/>
            <a:ext cx="864096" cy="0"/>
          </a:xfrm>
          <a:prstGeom prst="line">
            <a:avLst/>
          </a:prstGeom>
          <a:ln w="38100"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40000"/>
                    <a:lumOff val="60000"/>
                  </a:schemeClr>
                </a:gs>
                <a:gs pos="15015">
                  <a:srgbClr val="FFBD6B"/>
                </a:gs>
                <a:gs pos="65000">
                  <a:schemeClr val="accent6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15616" y="87474"/>
            <a:ext cx="5400600" cy="5760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4089" y="385121"/>
            <a:ext cx="3744913" cy="377428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&lt;#&gt;</a:t>
            </a:r>
            <a:endParaRPr lang="zh-CN" altLang="en-US" dirty="0" smtClean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4999" y="276825"/>
            <a:ext cx="1008609" cy="3774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FontTx/>
              <a:buNone/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28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740&amp;pid=1&amp;ii=8627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ugly.qq.com/detail?app=900006740&amp;pid=1&amp;ii=861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275&amp;pid=1&amp;ii=770551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ugly.qq.com/detail?app=900006275&amp;pid=1&amp;ii=34450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494&amp;pid=2&amp;ii=261912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494&amp;pid=2&amp;ii=117630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494&amp;pid=2&amp;ii=261912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494&amp;pid=2&amp;ii=238052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514&amp;pid=2&amp;ii=9328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ugly.qq.com/detail?app=900006514&amp;pid=2&amp;ii=8801" TargetMode="External"/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%25E6%2596%2587%25E4%25BB%25B6\ROI\H5SEO+Lizard2.X%20ROI.xls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275606"/>
            <a:ext cx="9144000" cy="23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448228"/>
            <a:ext cx="9144000" cy="1998222"/>
          </a:xfrm>
          <a:prstGeom prst="rect">
            <a:avLst/>
          </a:prstGeom>
          <a:solidFill>
            <a:srgbClr val="1E81CC"/>
          </a:solidFill>
          <a:ln>
            <a:solidFill>
              <a:srgbClr val="1E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0405" y="1741191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4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4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">
          <a:xfrm>
            <a:off x="3889304" y="2797802"/>
            <a:ext cx="3640625" cy="37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May.2016</a:t>
            </a:r>
          </a:p>
          <a:p>
            <a:pPr algn="r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i="0" dirty="0" smtClean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           </a:t>
            </a:r>
            <a:endParaRPr lang="zh-CN" altLang="en-US" sz="2000" b="1" i="0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0" y="265770"/>
            <a:ext cx="1466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 </a:t>
            </a:r>
            <a:r>
              <a:rPr lang="en-US" altLang="zh-CN" sz="2800" dirty="0"/>
              <a:t> V6.14.2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0113"/>
              </p:ext>
            </p:extLst>
          </p:nvPr>
        </p:nvGraphicFramePr>
        <p:xfrm>
          <a:off x="1393305" y="1193154"/>
          <a:ext cx="6131023" cy="321410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94105"/>
                <a:gridCol w="2118459"/>
                <a:gridCol w="2118459"/>
              </a:tblGrid>
              <a:tr h="2984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   异常类型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</a:tr>
              <a:tr h="583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空指针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71%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31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 not attached to Activity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14%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831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ClassCastException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31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IndexOutOfBoundsException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2%</a:t>
                      </a: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31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11%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V6.15</a:t>
            </a:r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78413"/>
              </p:ext>
            </p:extLst>
          </p:nvPr>
        </p:nvGraphicFramePr>
        <p:xfrm>
          <a:off x="323528" y="1528402"/>
          <a:ext cx="8568952" cy="16914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86715"/>
                <a:gridCol w="1176158"/>
                <a:gridCol w="1398444"/>
                <a:gridCol w="2071769"/>
                <a:gridCol w="2935866"/>
              </a:tblGrid>
              <a:tr h="291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   模块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崩溃数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崩溃类型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</a:tr>
              <a:tr h="69997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详情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ClassCastException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9997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地图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相册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点评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相册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V6.15</a:t>
            </a:r>
            <a:endParaRPr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65258"/>
              </p:ext>
            </p:extLst>
          </p:nvPr>
        </p:nvGraphicFramePr>
        <p:xfrm>
          <a:off x="864094" y="1529634"/>
          <a:ext cx="7092282" cy="169018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91074"/>
                <a:gridCol w="2450604"/>
                <a:gridCol w="2450604"/>
              </a:tblGrid>
              <a:tr h="290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   异常类型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</a:tr>
              <a:tr h="6999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空指针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83%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69997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ClassCastException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17%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67544" y="2283718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概述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95536" y="2067694"/>
            <a:ext cx="8064896" cy="23698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空指针</a:t>
            </a:r>
            <a:r>
              <a:rPr lang="zh-TW" altLang="en-US" sz="1400" dirty="0" smtClean="0">
                <a:ea typeface="宋体" panose="02010600030101010101" pitchFamily="2" charset="-122"/>
              </a:rPr>
              <a:t>：</a:t>
            </a:r>
            <a:endParaRPr lang="en-US" altLang="zh-TW" sz="1400" dirty="0" smtClean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数组在被枚举时做修改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子线程访问</a:t>
            </a:r>
            <a:r>
              <a:rPr lang="en-US" altLang="zh-CN" sz="1400" dirty="0" smtClean="0">
                <a:ea typeface="宋体" panose="02010600030101010101" pitchFamily="2" charset="-122"/>
              </a:rPr>
              <a:t>UI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ea typeface="宋体" panose="02010600030101010101" pitchFamily="2" charset="-122"/>
              </a:rPr>
              <a:t>UITableView</a:t>
            </a:r>
            <a:r>
              <a:rPr lang="zh-CN" altLang="en-US" sz="1400" dirty="0" smtClean="0">
                <a:ea typeface="宋体" panose="02010600030101010101" pitchFamily="2" charset="-122"/>
              </a:rPr>
              <a:t>重加载某个</a:t>
            </a:r>
            <a:r>
              <a:rPr lang="en-US" altLang="zh-CN" sz="1400" dirty="0" smtClean="0">
                <a:ea typeface="宋体" panose="02010600030101010101" pitchFamily="2" charset="-122"/>
              </a:rPr>
              <a:t>section</a:t>
            </a:r>
            <a:r>
              <a:rPr lang="zh-CN" altLang="en-US" sz="1400" dirty="0" smtClean="0">
                <a:ea typeface="宋体" panose="02010600030101010101" pitchFamily="2" charset="-122"/>
              </a:rPr>
              <a:t>数据源不一致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内存管理不当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1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67544" y="2283718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空指针未做判断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95536" y="2067694"/>
            <a:ext cx="8064896" cy="271356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sz="1400" dirty="0">
                <a:ea typeface="宋体" panose="02010600030101010101" pitchFamily="2" charset="-122"/>
              </a:rPr>
              <a:t>字符串空指针</a:t>
            </a:r>
            <a:r>
              <a:rPr lang="zh-TW" altLang="en-US" sz="1400" dirty="0" smtClean="0">
                <a:ea typeface="宋体" panose="02010600030101010101" pitchFamily="2" charset="-122"/>
              </a:rPr>
              <a:t>：</a:t>
            </a:r>
            <a:endParaRPr lang="en-US" altLang="zh-TW" sz="1400" dirty="0" smtClean="0"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 smtClean="0">
                <a:ea typeface="宋体" panose="02010600030101010101" pitchFamily="2" charset="-122"/>
              </a:rPr>
              <a:t>NSMutableString</a:t>
            </a:r>
            <a:r>
              <a:rPr lang="en-US" altLang="zh-TW" sz="1400" dirty="0" smtClean="0">
                <a:ea typeface="宋体" panose="02010600030101010101" pitchFamily="2" charset="-122"/>
              </a:rPr>
              <a:t> </a:t>
            </a:r>
            <a:r>
              <a:rPr lang="zh-CN" altLang="en-US" sz="1400" dirty="0" smtClean="0">
                <a:ea typeface="宋体" panose="02010600030101010101" pitchFamily="2" charset="-122"/>
              </a:rPr>
              <a:t>*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someVar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=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is-IS" altLang="zh-CN" sz="1400" dirty="0" smtClean="0">
                <a:ea typeface="宋体" panose="02010600030101010101" pitchFamily="2" charset="-122"/>
              </a:rPr>
              <a:t>…</a:t>
            </a:r>
            <a:r>
              <a:rPr lang="en-US" altLang="zh-CN" sz="1400" dirty="0" smtClean="0">
                <a:ea typeface="宋体" panose="02010600030101010101" pitchFamily="2" charset="-122"/>
              </a:rPr>
              <a:t>;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ea typeface="宋体" panose="02010600030101010101" pitchFamily="2" charset="-122"/>
              </a:rPr>
              <a:t>someVar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appendString:varName</a:t>
            </a:r>
            <a:r>
              <a:rPr lang="en-US" altLang="zh-CN" sz="1400" dirty="0" smtClean="0">
                <a:ea typeface="宋体" panose="02010600030101010101" pitchFamily="2" charset="-122"/>
              </a:rPr>
              <a:t>]</a:t>
            </a:r>
            <a:endParaRPr lang="en-US" altLang="zh-TW" sz="1400" dirty="0">
              <a:ea typeface="宋体" panose="02010600030101010101" pitchFamily="2" charset="-122"/>
            </a:endParaRPr>
          </a:p>
          <a:p>
            <a:pPr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ea typeface="宋体" panose="02010600030101010101" pitchFamily="2" charset="-122"/>
              </a:rPr>
              <a:t>数组</a:t>
            </a:r>
            <a:r>
              <a:rPr lang="en-US" altLang="zh-CN" sz="1400" dirty="0" err="1">
                <a:ea typeface="宋体" panose="02010600030101010101" pitchFamily="2" charset="-122"/>
              </a:rPr>
              <a:t>addObject</a:t>
            </a:r>
            <a:r>
              <a:rPr lang="zh-CN" altLang="en-US" sz="1400" dirty="0" smtClean="0">
                <a:ea typeface="宋体" panose="02010600030101010101" pitchFamily="2" charset="-122"/>
              </a:rPr>
              <a:t>空指针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 smtClean="0">
                <a:ea typeface="宋体" panose="02010600030101010101" pitchFamily="2" charset="-122"/>
              </a:rPr>
              <a:t>NSMutableArray</a:t>
            </a:r>
            <a:r>
              <a:rPr lang="zh-CN" altLang="en-US" sz="1400" dirty="0" smtClean="0">
                <a:ea typeface="宋体" panose="02010600030101010101" pitchFamily="2" charset="-122"/>
              </a:rPr>
              <a:t>* </a:t>
            </a:r>
            <a:r>
              <a:rPr lang="en-US" altLang="zh-CN" sz="1400" dirty="0" err="1">
                <a:ea typeface="宋体" panose="02010600030101010101" pitchFamily="2" charset="-122"/>
              </a:rPr>
              <a:t>someVar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=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is-IS" altLang="zh-CN" sz="1400" dirty="0">
                <a:ea typeface="宋体" panose="02010600030101010101" pitchFamily="2" charset="-122"/>
              </a:rPr>
              <a:t>…</a:t>
            </a:r>
            <a:r>
              <a:rPr lang="en-US" altLang="zh-CN" sz="1400" dirty="0">
                <a:ea typeface="宋体" panose="02010600030101010101" pitchFamily="2" charset="-122"/>
              </a:rPr>
              <a:t>;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ea typeface="宋体" panose="02010600030101010101" pitchFamily="2" charset="-122"/>
              </a:rPr>
              <a:t>someVar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appendString:varName</a:t>
            </a:r>
            <a:r>
              <a:rPr lang="en-US" altLang="zh-CN" sz="1400" dirty="0" smtClean="0">
                <a:ea typeface="宋体" panose="02010600030101010101" pitchFamily="2" charset="-122"/>
              </a:rPr>
              <a:t>];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0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空指针未做判断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99514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ea typeface="宋体" panose="02010600030101010101" pitchFamily="2" charset="-122"/>
              </a:rPr>
              <a:t>block</a:t>
            </a:r>
            <a:r>
              <a:rPr lang="zh-TW" altLang="en-US" sz="1400" dirty="0" smtClean="0">
                <a:ea typeface="宋体" panose="02010600030101010101" pitchFamily="2" charset="-122"/>
              </a:rPr>
              <a:t>空指针：</a:t>
            </a:r>
            <a:endParaRPr lang="en-US" altLang="zh-TW" sz="1400" dirty="0" smtClean="0"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 smtClean="0">
                <a:ea typeface="宋体" panose="02010600030101010101" pitchFamily="2" charset="-122"/>
              </a:rPr>
              <a:t>BlockType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block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=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xxx;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ea typeface="宋体" panose="02010600030101010101" pitchFamily="2" charset="-122"/>
              </a:rPr>
              <a:t>b</a:t>
            </a:r>
            <a:r>
              <a:rPr lang="en-US" altLang="zh-CN" sz="1400" dirty="0" smtClean="0">
                <a:ea typeface="宋体" panose="02010600030101010101" pitchFamily="2" charset="-122"/>
              </a:rPr>
              <a:t>lock(</a:t>
            </a:r>
            <a:r>
              <a:rPr lang="is-IS" altLang="zh-CN" sz="1400" dirty="0" smtClean="0">
                <a:ea typeface="宋体" panose="02010600030101010101" pitchFamily="2" charset="-122"/>
              </a:rPr>
              <a:t>…</a:t>
            </a:r>
            <a:r>
              <a:rPr lang="en-US" altLang="zh-CN" sz="1400" dirty="0" smtClean="0">
                <a:ea typeface="宋体" panose="02010600030101010101" pitchFamily="2" charset="-122"/>
              </a:rPr>
              <a:t>);</a:t>
            </a:r>
            <a:endParaRPr lang="en-US" altLang="zh-TW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1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数组在被枚举时做修改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1400" dirty="0" err="1" smtClean="0">
                <a:ea typeface="宋体" panose="02010600030101010101" pitchFamily="2" charset="-122"/>
              </a:rPr>
              <a:t>NSMutableArray</a:t>
            </a:r>
            <a:r>
              <a:rPr lang="zh-CN" altLang="en-US" sz="1400" dirty="0" smtClean="0">
                <a:ea typeface="宋体" panose="02010600030101010101" pitchFamily="2" charset="-122"/>
              </a:rPr>
              <a:t>* </a:t>
            </a:r>
            <a:r>
              <a:rPr lang="en-US" altLang="zh-CN" sz="1400" dirty="0" smtClean="0">
                <a:ea typeface="宋体" panose="02010600030101010101" pitchFamily="2" charset="-122"/>
              </a:rPr>
              <a:t>array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=</a:t>
            </a:r>
            <a:r>
              <a:rPr lang="zh-CN" altLang="en-US" sz="1400" dirty="0" smtClean="0">
                <a:ea typeface="宋体" panose="02010600030101010101" pitchFamily="2" charset="-122"/>
              </a:rPr>
              <a:t> </a:t>
            </a:r>
            <a:r>
              <a:rPr lang="is-IS" altLang="zh-CN" sz="1400" dirty="0" smtClean="0">
                <a:ea typeface="宋体" panose="02010600030101010101" pitchFamily="2" charset="-122"/>
              </a:rPr>
              <a:t>…</a:t>
            </a:r>
            <a:r>
              <a:rPr lang="en-US" altLang="zh-CN" sz="1400" dirty="0" smtClean="0">
                <a:ea typeface="宋体" panose="02010600030101010101" pitchFamily="2" charset="-122"/>
              </a:rPr>
              <a:t>;</a:t>
            </a:r>
            <a:endParaRPr lang="en-US" altLang="zh-TW" sz="1400" dirty="0" smtClean="0">
              <a:ea typeface="宋体" panose="02010600030101010101" pitchFamily="2" charset="-122"/>
            </a:endParaRPr>
          </a:p>
          <a:p>
            <a:r>
              <a:rPr lang="en-US" altLang="zh-CN" sz="1400" dirty="0"/>
              <a:t> for (</a:t>
            </a:r>
            <a:r>
              <a:rPr lang="en-US" altLang="zh-CN" sz="1400" dirty="0" err="1"/>
              <a:t>NSInteger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array</a:t>
            </a:r>
            <a:r>
              <a:rPr lang="en-US" altLang="zh-CN" sz="1400" dirty="0" err="1" smtClean="0"/>
              <a:t>.count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 smtClean="0"/>
              <a:t>SomeClass</a:t>
            </a:r>
            <a:r>
              <a:rPr lang="en-US" altLang="zh-CN" sz="1400" dirty="0" smtClean="0"/>
              <a:t>*</a:t>
            </a:r>
            <a:r>
              <a:rPr lang="en-US" altLang="zh-CN" sz="1400" dirty="0"/>
              <a:t>node = </a:t>
            </a:r>
            <a:r>
              <a:rPr lang="en-US" altLang="zh-CN" sz="1400" dirty="0" smtClean="0"/>
              <a:t>[</a:t>
            </a:r>
            <a:r>
              <a:rPr lang="en-US" altLang="zh-CN" sz="1400" dirty="0">
                <a:ea typeface="宋体" panose="02010600030101010101" pitchFamily="2" charset="-122"/>
              </a:rPr>
              <a:t>array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 smtClean="0"/>
              <a:t>objectAtIndexForCtrip:i</a:t>
            </a:r>
            <a:r>
              <a:rPr lang="en-US" altLang="zh-CN" sz="1400" dirty="0"/>
              <a:t>];</a:t>
            </a:r>
          </a:p>
          <a:p>
            <a:r>
              <a:rPr lang="zh-CN" altLang="zh-CN" sz="1400" dirty="0"/>
              <a:t> </a:t>
            </a:r>
            <a:r>
              <a:rPr lang="zh-CN" altLang="en-US" sz="1400" dirty="0" smtClean="0"/>
              <a:t>   </a:t>
            </a:r>
            <a:r>
              <a:rPr lang="en-US" altLang="zh-CN" sz="1400" dirty="0" smtClean="0"/>
              <a:t>if (</a:t>
            </a:r>
            <a:r>
              <a:rPr lang="is-IS" altLang="zh-CN" sz="1400" dirty="0" smtClean="0"/>
              <a:t>…</a:t>
            </a:r>
            <a:r>
              <a:rPr lang="en-US" altLang="zh-CN" sz="1400" dirty="0" smtClean="0"/>
              <a:t>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smtClean="0"/>
              <a:t>[</a:t>
            </a:r>
            <a:r>
              <a:rPr lang="en-US" altLang="zh-CN" sz="1400" dirty="0">
                <a:ea typeface="宋体" panose="02010600030101010101" pitchFamily="2" charset="-122"/>
              </a:rPr>
              <a:t>array</a:t>
            </a:r>
            <a:r>
              <a:rPr lang="zh-CN" altLang="en-US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 smtClean="0"/>
              <a:t>removeObjectAtIndex:i</a:t>
            </a:r>
            <a:r>
              <a:rPr lang="en-US" altLang="zh-CN" sz="1400" dirty="0"/>
              <a:t>];</a:t>
            </a:r>
          </a:p>
          <a:p>
            <a:r>
              <a:rPr lang="de-DE" altLang="zh-CN" sz="1400" dirty="0"/>
              <a:t>                --i;</a:t>
            </a:r>
          </a:p>
          <a:p>
            <a:r>
              <a:rPr lang="de-DE" altLang="zh-CN" sz="1400" dirty="0" smtClean="0"/>
              <a:t>        </a:t>
            </a:r>
            <a:r>
              <a:rPr lang="de-DE" altLang="zh-CN" sz="1400" dirty="0"/>
              <a:t>}</a:t>
            </a:r>
          </a:p>
          <a:p>
            <a:r>
              <a:rPr lang="de-DE" altLang="zh-CN" sz="1400" dirty="0"/>
              <a:t>    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1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子线程访问</a:t>
            </a:r>
            <a:r>
              <a:rPr lang="en-US" altLang="zh-CN" sz="2000" dirty="0" smtClean="0">
                <a:latin typeface="+mj-lt"/>
                <a:ea typeface="微软雅黑" panose="020B0503020204020204" pitchFamily="34" charset="-122"/>
              </a:rPr>
              <a:t>UI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6825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>
                <a:ea typeface="宋体" panose="02010600030101010101" pitchFamily="2" charset="-122"/>
              </a:rPr>
              <a:t>dispatch_async</a:t>
            </a:r>
            <a:r>
              <a:rPr lang="en-US" altLang="zh-TW" sz="1400" dirty="0">
                <a:ea typeface="宋体" panose="02010600030101010101" pitchFamily="2" charset="-122"/>
              </a:rPr>
              <a:t>(</a:t>
            </a:r>
            <a:r>
              <a:rPr lang="en-US" altLang="zh-TW" sz="1400" dirty="0" err="1">
                <a:ea typeface="宋体" panose="02010600030101010101" pitchFamily="2" charset="-122"/>
              </a:rPr>
              <a:t>dispatch_get_global_queue</a:t>
            </a:r>
            <a:r>
              <a:rPr lang="en-US" altLang="zh-TW" sz="1400" dirty="0">
                <a:ea typeface="宋体" panose="02010600030101010101" pitchFamily="2" charset="-122"/>
              </a:rPr>
              <a:t>(0, 0), ^{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ea typeface="宋体" panose="02010600030101010101" pitchFamily="2" charset="-122"/>
              </a:rPr>
              <a:t>        </a:t>
            </a:r>
            <a:r>
              <a:rPr lang="en-US" altLang="zh-TW" sz="1400" dirty="0" err="1">
                <a:ea typeface="宋体" panose="02010600030101010101" pitchFamily="2" charset="-122"/>
              </a:rPr>
              <a:t>UIWindow</a:t>
            </a:r>
            <a:r>
              <a:rPr lang="en-US" altLang="zh-TW" sz="1400" dirty="0">
                <a:ea typeface="宋体" panose="02010600030101010101" pitchFamily="2" charset="-122"/>
              </a:rPr>
              <a:t> *window = [</a:t>
            </a:r>
            <a:r>
              <a:rPr lang="en-US" altLang="zh-TW" sz="1400" dirty="0" err="1">
                <a:ea typeface="宋体" panose="02010600030101010101" pitchFamily="2" charset="-122"/>
              </a:rPr>
              <a:t>UIApplication</a:t>
            </a:r>
            <a:r>
              <a:rPr lang="en-US" altLang="zh-TW" sz="1400" dirty="0">
                <a:ea typeface="宋体" panose="02010600030101010101" pitchFamily="2" charset="-122"/>
              </a:rPr>
              <a:t> </a:t>
            </a:r>
            <a:r>
              <a:rPr lang="en-US" altLang="zh-TW" sz="1400" dirty="0" err="1">
                <a:ea typeface="宋体" panose="02010600030101010101" pitchFamily="2" charset="-122"/>
              </a:rPr>
              <a:t>sharedApplication</a:t>
            </a:r>
            <a:r>
              <a:rPr lang="en-US" altLang="zh-TW" sz="1400" dirty="0">
                <a:ea typeface="宋体" panose="02010600030101010101" pitchFamily="2" charset="-122"/>
              </a:rPr>
              <a:t>].</a:t>
            </a:r>
            <a:r>
              <a:rPr lang="en-US" altLang="zh-TW" sz="1400" dirty="0" err="1">
                <a:ea typeface="宋体" panose="02010600030101010101" pitchFamily="2" charset="-122"/>
              </a:rPr>
              <a:t>keyWindow</a:t>
            </a:r>
            <a:r>
              <a:rPr lang="en-US" altLang="zh-TW" sz="1400" dirty="0">
                <a:ea typeface="宋体" panose="02010600030101010101" pitchFamily="2" charset="-122"/>
              </a:rPr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ea typeface="宋体" panose="02010600030101010101" pitchFamily="2" charset="-122"/>
              </a:rPr>
              <a:t>        </a:t>
            </a:r>
            <a:r>
              <a:rPr lang="en-US" altLang="zh-TW" sz="1400" dirty="0" err="1">
                <a:ea typeface="宋体" panose="02010600030101010101" pitchFamily="2" charset="-122"/>
              </a:rPr>
              <a:t>CGPoint</a:t>
            </a:r>
            <a:r>
              <a:rPr lang="en-US" altLang="zh-TW" sz="1400" dirty="0">
                <a:ea typeface="宋体" panose="02010600030101010101" pitchFamily="2" charset="-122"/>
              </a:rPr>
              <a:t> </a:t>
            </a:r>
            <a:r>
              <a:rPr lang="en-US" altLang="zh-TW" sz="1400" dirty="0" err="1">
                <a:ea typeface="宋体" panose="02010600030101010101" pitchFamily="2" charset="-122"/>
              </a:rPr>
              <a:t>zeropoint</a:t>
            </a:r>
            <a:r>
              <a:rPr lang="en-US" altLang="zh-TW" sz="1400" dirty="0">
                <a:ea typeface="宋体" panose="02010600030101010101" pitchFamily="2" charset="-122"/>
              </a:rPr>
              <a:t> = [</a:t>
            </a:r>
            <a:r>
              <a:rPr lang="en-US" altLang="zh-TW" sz="1400" dirty="0" err="1">
                <a:ea typeface="宋体" panose="02010600030101010101" pitchFamily="2" charset="-122"/>
              </a:rPr>
              <a:t>weakTable</a:t>
            </a:r>
            <a:r>
              <a:rPr lang="en-US" altLang="zh-TW" sz="1400" dirty="0">
                <a:ea typeface="宋体" panose="02010600030101010101" pitchFamily="2" charset="-122"/>
              </a:rPr>
              <a:t> </a:t>
            </a:r>
            <a:r>
              <a:rPr lang="en-US" altLang="zh-TW" sz="1400" dirty="0" err="1">
                <a:ea typeface="宋体" panose="02010600030101010101" pitchFamily="2" charset="-122"/>
              </a:rPr>
              <a:t>convertPoint:CGPointMake</a:t>
            </a:r>
            <a:r>
              <a:rPr lang="en-US" altLang="zh-TW" sz="1400" dirty="0">
                <a:ea typeface="宋体" panose="02010600030101010101" pitchFamily="2" charset="-122"/>
              </a:rPr>
              <a:t>(0, </a:t>
            </a:r>
            <a:r>
              <a:rPr lang="en-US" altLang="zh-TW" sz="1400" dirty="0" err="1">
                <a:ea typeface="宋体" panose="02010600030101010101" pitchFamily="2" charset="-122"/>
              </a:rPr>
              <a:t>someValue</a:t>
            </a:r>
            <a:r>
              <a:rPr lang="en-US" altLang="zh-TW" sz="1400" dirty="0">
                <a:ea typeface="宋体" panose="02010600030101010101" pitchFamily="2" charset="-122"/>
              </a:rPr>
              <a:t>) </a:t>
            </a:r>
            <a:r>
              <a:rPr lang="en-US" altLang="zh-TW" sz="1400" dirty="0" err="1">
                <a:ea typeface="宋体" panose="02010600030101010101" pitchFamily="2" charset="-122"/>
              </a:rPr>
              <a:t>fromView:window</a:t>
            </a:r>
            <a:r>
              <a:rPr lang="en-US" altLang="zh-TW" sz="1400" dirty="0">
                <a:ea typeface="宋体" panose="02010600030101010101" pitchFamily="2" charset="-122"/>
              </a:rPr>
              <a:t>];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ea typeface="宋体" panose="02010600030101010101" pitchFamily="2" charset="-122"/>
              </a:rPr>
              <a:t>        </a:t>
            </a:r>
            <a:r>
              <a:rPr lang="en-US" altLang="zh-TW" sz="1400" dirty="0" err="1">
                <a:ea typeface="宋体" panose="02010600030101010101" pitchFamily="2" charset="-122"/>
              </a:rPr>
              <a:t>NSIndexPath</a:t>
            </a:r>
            <a:r>
              <a:rPr lang="en-US" altLang="zh-TW" sz="1400" dirty="0">
                <a:ea typeface="宋体" panose="02010600030101010101" pitchFamily="2" charset="-122"/>
              </a:rPr>
              <a:t> *path = [</a:t>
            </a:r>
            <a:r>
              <a:rPr lang="en-US" altLang="zh-TW" sz="1400" dirty="0" err="1">
                <a:ea typeface="宋体" panose="02010600030101010101" pitchFamily="2" charset="-122"/>
              </a:rPr>
              <a:t>weakTable</a:t>
            </a:r>
            <a:r>
              <a:rPr lang="en-US" altLang="zh-TW" sz="1400" dirty="0">
                <a:ea typeface="宋体" panose="02010600030101010101" pitchFamily="2" charset="-122"/>
              </a:rPr>
              <a:t> </a:t>
            </a:r>
            <a:r>
              <a:rPr lang="en-US" altLang="zh-TW" sz="1400" dirty="0" err="1">
                <a:ea typeface="宋体" panose="02010600030101010101" pitchFamily="2" charset="-122"/>
              </a:rPr>
              <a:t>indexPathForRowAtPoint:zeropoint</a:t>
            </a:r>
            <a:r>
              <a:rPr lang="en-US" altLang="zh-TW" sz="1400" dirty="0">
                <a:ea typeface="宋体" panose="02010600030101010101" pitchFamily="2" charset="-122"/>
              </a:rPr>
              <a:t>];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ea typeface="宋体" panose="02010600030101010101" pitchFamily="2" charset="-122"/>
              </a:rPr>
              <a:t>     }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2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+mj-lt"/>
                <a:ea typeface="微软雅黑" panose="020B0503020204020204" pitchFamily="34" charset="-122"/>
              </a:rPr>
              <a:t>UITableView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6158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NSInternalInconsistencyException</a:t>
            </a:r>
            <a:r>
              <a:rPr lang="zh-CN" altLang="en-US" sz="1400" dirty="0" smtClean="0"/>
              <a:t> 数据源不一致问题</a:t>
            </a:r>
            <a:endParaRPr lang="en-US" altLang="zh-CN" sz="1400" dirty="0" smtClean="0"/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酒店详情页房型展开</a:t>
            </a:r>
            <a:endParaRPr lang="en-US" altLang="zh-CN" sz="1400" dirty="0" smtClean="0"/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原来调用</a:t>
            </a:r>
            <a:r>
              <a:rPr lang="en-US" altLang="zh-CN" sz="1400" dirty="0" smtClean="0"/>
              <a:t>- </a:t>
            </a:r>
            <a:r>
              <a:rPr lang="en-US" altLang="zh-CN" sz="1400" dirty="0"/>
              <a:t>(void)</a:t>
            </a:r>
            <a:r>
              <a:rPr lang="en-US" altLang="zh-CN" sz="1400" dirty="0" err="1"/>
              <a:t>reloadSections</a:t>
            </a:r>
            <a:r>
              <a:rPr lang="en-US" altLang="zh-CN" sz="1400" dirty="0"/>
              <a:t>:(</a:t>
            </a:r>
            <a:r>
              <a:rPr lang="en-US" altLang="zh-CN" sz="1400" dirty="0" err="1"/>
              <a:t>NSIndexSet</a:t>
            </a:r>
            <a:r>
              <a:rPr lang="en-US" altLang="zh-CN" sz="1400" dirty="0"/>
              <a:t> *)sections </a:t>
            </a:r>
            <a:r>
              <a:rPr lang="en-US" altLang="zh-CN" sz="1400" dirty="0" err="1"/>
              <a:t>withRowAnimation</a:t>
            </a:r>
            <a:r>
              <a:rPr lang="en-US" altLang="zh-CN" sz="1400" dirty="0"/>
              <a:t>:(</a:t>
            </a:r>
            <a:r>
              <a:rPr lang="en-US" altLang="zh-CN" sz="1400" dirty="0" err="1"/>
              <a:t>UITableViewRowAnimation</a:t>
            </a:r>
            <a:r>
              <a:rPr lang="en-US" altLang="zh-CN" sz="1400" dirty="0"/>
              <a:t>)</a:t>
            </a:r>
            <a:r>
              <a:rPr lang="en-US" altLang="zh-CN" sz="1400" dirty="0" smtClean="0"/>
              <a:t>animation</a:t>
            </a: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改用</a:t>
            </a:r>
            <a:r>
              <a:rPr lang="en-US" altLang="zh-CN" sz="1400" dirty="0" smtClean="0"/>
              <a:t>- </a:t>
            </a:r>
            <a:r>
              <a:rPr lang="en-US" altLang="zh-CN" sz="1400" dirty="0"/>
              <a:t>(void)</a:t>
            </a:r>
            <a:r>
              <a:rPr lang="en-US" altLang="zh-CN" sz="1400" dirty="0" err="1"/>
              <a:t>reloadData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70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酒店</a:t>
            </a:r>
            <a:r>
              <a:rPr lang="en-US" altLang="zh-CN" sz="2800" dirty="0" err="1"/>
              <a:t>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内存管理使用不当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33882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@property(</a:t>
            </a:r>
            <a:r>
              <a:rPr lang="en-US" altLang="zh-CN" sz="1400" dirty="0" err="1"/>
              <a:t>nonatomic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assign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id&lt;</a:t>
            </a:r>
            <a:r>
              <a:rPr lang="en-US" altLang="zh-CN" sz="1400" dirty="0" err="1" smtClean="0"/>
              <a:t>SomeDelegate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delegate;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@property(</a:t>
            </a:r>
            <a:r>
              <a:rPr lang="en-US" altLang="zh-CN" sz="1400" dirty="0" err="1"/>
              <a:t>nonatomic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F0000"/>
                </a:solidFill>
              </a:rPr>
              <a:t>assign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NSNumber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isFinish</a:t>
            </a:r>
            <a:r>
              <a:rPr lang="en-US" altLang="zh-CN" sz="1400" dirty="0" smtClean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@property(</a:t>
            </a:r>
            <a:r>
              <a:rPr lang="en-US" altLang="zh-CN" sz="1400" dirty="0" err="1"/>
              <a:t>nonatomic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F0000"/>
                </a:solidFill>
              </a:rPr>
              <a:t>assign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NSString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filterType</a:t>
            </a:r>
            <a:r>
              <a:rPr lang="en-US" altLang="zh-CN" sz="1400" dirty="0" smtClean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711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基础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安卓</a:t>
            </a:r>
            <a:endParaRPr lang="en-US" altLang="zh-CN" sz="2800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82980" y="2283718"/>
            <a:ext cx="80648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空指针</a:t>
            </a:r>
          </a:p>
          <a:p>
            <a:r>
              <a:rPr lang="en-US" altLang="zh-CN" sz="1400" dirty="0" smtClean="0">
                <a:hlinkClick r:id="rId3" tooltip="http://bugly.qq.com/detail?app=900006740&amp;pid=1&amp;ii=8627#stack"/>
              </a:rPr>
              <a:t>http</a:t>
            </a:r>
            <a:r>
              <a:rPr lang="en-US" altLang="zh-CN" sz="1400" dirty="0">
                <a:hlinkClick r:id="rId3" tooltip="http://bugly.qq.com/detail?app=900006740&amp;pid=1&amp;ii=8627#stack"/>
              </a:rPr>
              <a:t>://bugly.qq.com/detail?app=900006740&amp;pid=1&amp;ii=8627#stack</a:t>
            </a:r>
            <a:endParaRPr lang="en-US" altLang="zh-CN" sz="1400" dirty="0"/>
          </a:p>
          <a:p>
            <a:r>
              <a:rPr lang="zh-CN" altLang="en-US" sz="1400" dirty="0" smtClean="0">
                <a:solidFill>
                  <a:srgbClr val="0000CC"/>
                </a:solidFill>
              </a:rPr>
              <a:t>建议</a:t>
            </a:r>
            <a:r>
              <a:rPr lang="zh-CN" altLang="en-US" sz="1400" dirty="0">
                <a:solidFill>
                  <a:srgbClr val="0000CC"/>
                </a:solidFill>
              </a:rPr>
              <a:t>：加空指针</a:t>
            </a:r>
            <a:r>
              <a:rPr lang="zh-CN" altLang="en-US" sz="1400" dirty="0" smtClean="0">
                <a:solidFill>
                  <a:srgbClr val="0000CC"/>
                </a:solidFill>
              </a:rPr>
              <a:t>处理</a:t>
            </a:r>
            <a:endParaRPr lang="en-US" altLang="zh-CN" sz="1400" dirty="0" smtClean="0">
              <a:solidFill>
                <a:srgbClr val="0000CC"/>
              </a:solidFill>
            </a:endParaRPr>
          </a:p>
          <a:p>
            <a:endParaRPr lang="en-US" altLang="zh-CN" sz="1400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数组越界</a:t>
            </a:r>
          </a:p>
          <a:p>
            <a:r>
              <a:rPr lang="en-US" altLang="zh-CN" sz="1400" dirty="0">
                <a:hlinkClick r:id="rId4" tooltip="http://bugly.qq.com/detail?app=900006740&amp;pid=1&amp;ii=8618#stack"/>
              </a:rPr>
              <a:t>http://bugly.qq.com/detail?app=900006740&amp;pid=1&amp;ii=8618#stack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00CC"/>
                </a:solidFill>
              </a:rPr>
              <a:t>建议：判断下标和数组长度进行比较避免越界</a:t>
            </a:r>
          </a:p>
          <a:p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+mj-lt"/>
              </a:rPr>
              <a:t>               常见</a:t>
            </a:r>
            <a:r>
              <a:rPr lang="zh-CN" altLang="en-US" sz="2000" dirty="0">
                <a:latin typeface="+mj-lt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0408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Android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机票 </a:t>
            </a:r>
            <a:r>
              <a:rPr lang="en-US" altLang="zh-CN" sz="2000" dirty="0">
                <a:latin typeface="+mj-lt"/>
              </a:rPr>
              <a:t>Android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crash</a:t>
            </a:r>
            <a:r>
              <a:rPr lang="zh-CN" altLang="en-US" sz="2000" dirty="0">
                <a:latin typeface="+mj-lt"/>
              </a:rPr>
              <a:t> </a:t>
            </a:r>
            <a:r>
              <a:rPr lang="zh-CN" altLang="en-US" sz="2000" dirty="0" smtClean="0">
                <a:latin typeface="+mj-lt"/>
              </a:rPr>
              <a:t>分析 </a:t>
            </a:r>
            <a:r>
              <a:rPr lang="en-US" altLang="zh-CN" sz="2000" dirty="0" smtClean="0">
                <a:latin typeface="+mj-lt"/>
              </a:rPr>
              <a:t>– </a:t>
            </a:r>
            <a:r>
              <a:rPr lang="zh-CN" altLang="en-US" sz="2000" dirty="0" smtClean="0">
                <a:latin typeface="+mj-lt"/>
              </a:rPr>
              <a:t>概述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38499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机票目前线上的</a:t>
            </a:r>
            <a:r>
              <a:rPr lang="en-US" altLang="zh-CN" sz="1400" dirty="0"/>
              <a:t>Crash</a:t>
            </a:r>
            <a:r>
              <a:rPr lang="zh-CN" altLang="en-US" sz="1400" dirty="0"/>
              <a:t>主要由以下两点</a:t>
            </a:r>
            <a:r>
              <a:rPr lang="zh-CN" altLang="en-US" sz="1400" dirty="0" smtClean="0"/>
              <a:t>引起：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并行异步处理</a:t>
            </a:r>
            <a:r>
              <a:rPr lang="en-US" altLang="zh-CN" sz="1400" dirty="0"/>
              <a:t>crash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页面销毁并重建的时候，主要表现在</a:t>
            </a:r>
            <a:r>
              <a:rPr lang="en-US" altLang="zh-CN" sz="1400" dirty="0"/>
              <a:t>Fragment</a:t>
            </a:r>
            <a:r>
              <a:rPr lang="zh-CN" altLang="en-US" sz="1400" dirty="0"/>
              <a:t>的</a:t>
            </a:r>
            <a:r>
              <a:rPr lang="en-US" altLang="zh-CN" sz="1400" dirty="0"/>
              <a:t>crash</a:t>
            </a:r>
            <a:endParaRPr lang="zh-CN" altLang="en-US" sz="1400" dirty="0"/>
          </a:p>
          <a:p>
            <a:r>
              <a:rPr lang="zh-CN" altLang="en-US" sz="1400" dirty="0"/>
              <a:t>还有一些偶现的问题例如使用已回收的图片，快速双击</a:t>
            </a:r>
            <a:r>
              <a:rPr lang="en-US" altLang="zh-CN" sz="1400" dirty="0"/>
              <a:t>view</a:t>
            </a:r>
            <a:r>
              <a:rPr lang="zh-CN" altLang="en-US" sz="1400" dirty="0"/>
              <a:t>造成的事件响应页面绘制等。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集成测试阶段主要是空指针，数组越界，类强转等常见问题</a:t>
            </a:r>
          </a:p>
        </p:txBody>
      </p:sp>
    </p:spTree>
    <p:extLst>
      <p:ext uri="{BB962C8B-B14F-4D97-AF65-F5344CB8AC3E}">
        <p14:creationId xmlns:p14="http://schemas.microsoft.com/office/powerpoint/2010/main" val="31910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机票 </a:t>
            </a:r>
            <a:r>
              <a:rPr lang="en-US" altLang="zh-CN" sz="2800" dirty="0"/>
              <a:t>- Android</a:t>
            </a: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</a:rPr>
              <a:t>并行</a:t>
            </a:r>
            <a:r>
              <a:rPr lang="zh-CN" altLang="en-US" sz="2000" dirty="0">
                <a:latin typeface="+mj-lt"/>
              </a:rPr>
              <a:t>异步处理</a:t>
            </a:r>
            <a:r>
              <a:rPr lang="en-US" altLang="zh-CN" sz="2000" dirty="0">
                <a:latin typeface="+mj-lt"/>
              </a:rPr>
              <a:t>Crash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211710"/>
            <a:ext cx="8064896" cy="24622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例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多个线程同时对乘机人</a:t>
            </a:r>
            <a:r>
              <a:rPr lang="en-US" altLang="zh-CN" sz="1400" dirty="0"/>
              <a:t>List</a:t>
            </a:r>
            <a:r>
              <a:rPr lang="zh-CN" altLang="en-US" sz="1400" dirty="0"/>
              <a:t>进行了插入、删除或者遍历的操作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例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</a:p>
          <a:p>
            <a:r>
              <a:rPr lang="en-US" altLang="zh-CN" sz="1400" dirty="0"/>
              <a:t>A</a:t>
            </a:r>
            <a:r>
              <a:rPr lang="zh-CN" altLang="en-US" sz="1400" dirty="0"/>
              <a:t>页面跳转</a:t>
            </a:r>
            <a:r>
              <a:rPr lang="en-US" altLang="zh-CN" sz="1400" dirty="0"/>
              <a:t>B</a:t>
            </a:r>
            <a:r>
              <a:rPr lang="zh-CN" altLang="en-US" sz="1400" dirty="0"/>
              <a:t>页面，有一个耗时短的动画，以及发送了一个服务。数据的填充赋值和页面的刷新都放在了动画结束，当服务返回快于动画结束时点击页面上的按钮出现空指针异常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例</a:t>
            </a:r>
            <a:r>
              <a:rPr lang="en-US" altLang="zh-CN" sz="1400" dirty="0"/>
              <a:t>3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子线程处理中页面已被销毁，</a:t>
            </a:r>
            <a:r>
              <a:rPr lang="en-US" altLang="zh-CN" sz="1400" dirty="0" err="1"/>
              <a:t>getActivity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getResource</a:t>
            </a:r>
            <a:r>
              <a:rPr lang="zh-CN" altLang="en-US" sz="1400" dirty="0"/>
              <a:t>为空等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  <a:p>
            <a:r>
              <a:rPr lang="zh-CN" altLang="en-US" sz="1400" dirty="0">
                <a:solidFill>
                  <a:srgbClr val="0000CC"/>
                </a:solidFill>
              </a:rPr>
              <a:t>建议：多线程操作时需要明确各线程间的关系，增加异常</a:t>
            </a:r>
            <a:r>
              <a:rPr lang="zh-CN" altLang="en-US" sz="1400" dirty="0" smtClean="0">
                <a:solidFill>
                  <a:srgbClr val="0000CC"/>
                </a:solidFill>
              </a:rPr>
              <a:t>保护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机票 </a:t>
            </a:r>
            <a:r>
              <a:rPr lang="en-US" altLang="zh-CN" sz="2800" dirty="0"/>
              <a:t>- Android</a:t>
            </a: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自定义</a:t>
            </a:r>
            <a:r>
              <a:rPr lang="zh-CN" altLang="en-US" sz="1400" dirty="0"/>
              <a:t>了</a:t>
            </a:r>
            <a:r>
              <a:rPr lang="en-US" altLang="zh-CN" sz="1400" dirty="0"/>
              <a:t>private</a:t>
            </a:r>
            <a:r>
              <a:rPr lang="zh-CN" altLang="en-US" sz="1400" dirty="0"/>
              <a:t>或者有参数的构造方法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1.</a:t>
            </a:r>
            <a:r>
              <a:rPr lang="zh-CN" altLang="en-US" sz="1400" dirty="0"/>
              <a:t>例：</a:t>
            </a:r>
            <a:r>
              <a:rPr lang="en-US" altLang="zh-CN" sz="1400" dirty="0" err="1"/>
              <a:t>FlightFragment</a:t>
            </a:r>
            <a:r>
              <a:rPr lang="en-US" altLang="zh-CN" sz="1400" dirty="0"/>
              <a:t>(Bundle</a:t>
            </a:r>
            <a:r>
              <a:rPr lang="zh-CN" altLang="en-US" sz="1400" dirty="0"/>
              <a:t> </a:t>
            </a:r>
            <a:r>
              <a:rPr lang="en-US" altLang="zh-CN" sz="1400" dirty="0"/>
              <a:t>bundle</a:t>
            </a:r>
            <a:r>
              <a:rPr lang="en-US" altLang="zh-CN" sz="1400" dirty="0" smtClean="0"/>
              <a:t>)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2.Crash</a:t>
            </a:r>
            <a:r>
              <a:rPr lang="zh-CN" altLang="en-US" sz="1400" dirty="0"/>
              <a:t>原因：重新生成实例的时候会调用无参构造方法，找不到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  <a:p>
            <a:r>
              <a:rPr lang="zh-CN" altLang="en-US" sz="1400" dirty="0" smtClean="0">
                <a:solidFill>
                  <a:srgbClr val="0000CC"/>
                </a:solidFill>
              </a:rPr>
              <a:t>建议</a:t>
            </a:r>
            <a:r>
              <a:rPr lang="zh-CN" altLang="en-US" sz="1400" dirty="0">
                <a:solidFill>
                  <a:srgbClr val="0000CC"/>
                </a:solidFill>
              </a:rPr>
              <a:t>：</a:t>
            </a:r>
            <a:r>
              <a:rPr lang="zh-CN" altLang="en-US" sz="1400" dirty="0" smtClean="0">
                <a:solidFill>
                  <a:srgbClr val="0000CC"/>
                </a:solidFill>
              </a:rPr>
              <a:t>所有</a:t>
            </a:r>
            <a:r>
              <a:rPr lang="zh-CN" altLang="en-US" sz="1400" dirty="0">
                <a:solidFill>
                  <a:srgbClr val="0000CC"/>
                </a:solidFill>
              </a:rPr>
              <a:t>的</a:t>
            </a:r>
            <a:r>
              <a:rPr lang="en-US" altLang="zh-CN" sz="1400" dirty="0">
                <a:solidFill>
                  <a:srgbClr val="0000CC"/>
                </a:solidFill>
              </a:rPr>
              <a:t>Fragment</a:t>
            </a:r>
            <a:r>
              <a:rPr lang="zh-CN" altLang="en-US" sz="1400" dirty="0">
                <a:solidFill>
                  <a:srgbClr val="0000CC"/>
                </a:solidFill>
              </a:rPr>
              <a:t>都使用默认的构造方法，传参数都使用</a:t>
            </a:r>
            <a:r>
              <a:rPr lang="en-US" altLang="zh-CN" sz="1400" dirty="0">
                <a:solidFill>
                  <a:srgbClr val="0000CC"/>
                </a:solidFill>
              </a:rPr>
              <a:t>Fragment</a:t>
            </a:r>
            <a:r>
              <a:rPr lang="zh-CN" altLang="en-US" sz="1400" dirty="0">
                <a:solidFill>
                  <a:srgbClr val="0000CC"/>
                </a:solidFill>
              </a:rPr>
              <a:t>对应的</a:t>
            </a:r>
            <a:r>
              <a:rPr lang="en-US" altLang="zh-CN" sz="1400" dirty="0" err="1">
                <a:solidFill>
                  <a:srgbClr val="0000CC"/>
                </a:solidFill>
              </a:rPr>
              <a:t>setArgument</a:t>
            </a:r>
            <a:r>
              <a:rPr lang="en-US" altLang="zh-CN" sz="1400" dirty="0">
                <a:solidFill>
                  <a:srgbClr val="0000CC"/>
                </a:solidFill>
              </a:rPr>
              <a:t>(Bundle</a:t>
            </a:r>
            <a:r>
              <a:rPr lang="zh-CN" altLang="en-US" sz="1400" dirty="0">
                <a:solidFill>
                  <a:srgbClr val="0000CC"/>
                </a:solidFill>
              </a:rPr>
              <a:t> </a:t>
            </a:r>
            <a:r>
              <a:rPr lang="en-US" altLang="zh-CN" sz="1400" dirty="0">
                <a:solidFill>
                  <a:srgbClr val="0000CC"/>
                </a:solidFill>
              </a:rPr>
              <a:t>bundle)</a:t>
            </a:r>
            <a:r>
              <a:rPr lang="zh-CN" altLang="en-US" sz="1400" dirty="0">
                <a:solidFill>
                  <a:srgbClr val="0000CC"/>
                </a:solidFill>
              </a:rPr>
              <a:t>方法。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</a:rPr>
              <a:t>销毁</a:t>
            </a:r>
            <a:r>
              <a:rPr lang="zh-CN" altLang="en-US" sz="2000" dirty="0">
                <a:latin typeface="+mj-lt"/>
              </a:rPr>
              <a:t>重建</a:t>
            </a:r>
            <a:r>
              <a:rPr lang="en-US" altLang="zh-CN" sz="2000" dirty="0">
                <a:latin typeface="+mj-lt"/>
              </a:rPr>
              <a:t>Fragment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Crash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- 1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7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机票 </a:t>
            </a:r>
            <a:r>
              <a:rPr lang="en-US" altLang="zh-CN" sz="2800" dirty="0"/>
              <a:t>- Android</a:t>
            </a: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</a:rPr>
              <a:t>销毁</a:t>
            </a:r>
            <a:r>
              <a:rPr lang="zh-CN" altLang="en-US" sz="2000" dirty="0">
                <a:latin typeface="+mj-lt"/>
              </a:rPr>
              <a:t>重建</a:t>
            </a:r>
            <a:r>
              <a:rPr lang="en-US" altLang="zh-CN" sz="2000" dirty="0">
                <a:latin typeface="+mj-lt"/>
              </a:rPr>
              <a:t>Fragment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Crash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- 2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38499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页面</a:t>
            </a:r>
            <a:r>
              <a:rPr lang="en-US" altLang="zh-CN" sz="1400" dirty="0" err="1"/>
              <a:t>CacheBean</a:t>
            </a:r>
            <a:r>
              <a:rPr lang="zh-CN" altLang="en-US" sz="1400" dirty="0"/>
              <a:t>通过自定义方法赋值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例：</a:t>
            </a:r>
            <a:r>
              <a:rPr lang="en-US" altLang="zh-CN" sz="1400" dirty="0" err="1"/>
              <a:t>setCacheBean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CacheBean</a:t>
            </a:r>
            <a:r>
              <a:rPr lang="zh-CN" altLang="en-US" sz="1400" dirty="0"/>
              <a:t> </a:t>
            </a:r>
            <a:r>
              <a:rPr lang="en-US" altLang="zh-CN" sz="1400" dirty="0"/>
              <a:t>cache)</a:t>
            </a:r>
            <a:endParaRPr lang="zh-CN" altLang="en-US" sz="1400" dirty="0"/>
          </a:p>
          <a:p>
            <a:r>
              <a:rPr lang="en-US" altLang="zh-CN" sz="1400" dirty="0" smtClean="0"/>
              <a:t>      Crash</a:t>
            </a:r>
            <a:r>
              <a:rPr lang="zh-CN" altLang="en-US" sz="1400" dirty="0"/>
              <a:t>原因：销毁时未保存，重新生成页面时</a:t>
            </a:r>
            <a:r>
              <a:rPr lang="en-US" altLang="zh-CN" sz="1400" dirty="0" err="1"/>
              <a:t>CacheBean</a:t>
            </a:r>
            <a:r>
              <a:rPr lang="zh-CN" altLang="en-US" sz="1400" dirty="0"/>
              <a:t>为空，直接使用</a:t>
            </a:r>
            <a:r>
              <a:rPr lang="zh-CN" altLang="en-US" sz="1400" dirty="0" smtClean="0"/>
              <a:t>出现     </a:t>
            </a:r>
            <a:r>
              <a:rPr lang="en-US" altLang="zh-CN" sz="1400" dirty="0" err="1" smtClean="0"/>
              <a:t>NullPointerException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  <a:p>
            <a:r>
              <a:rPr lang="zh-CN" altLang="en-US" sz="1400" dirty="0">
                <a:solidFill>
                  <a:srgbClr val="0000CC"/>
                </a:solidFill>
              </a:rPr>
              <a:t>建议：传参数都使用</a:t>
            </a:r>
            <a:r>
              <a:rPr lang="en-US" altLang="zh-CN" sz="1400" dirty="0">
                <a:solidFill>
                  <a:srgbClr val="0000CC"/>
                </a:solidFill>
              </a:rPr>
              <a:t>Fragment</a:t>
            </a:r>
            <a:r>
              <a:rPr lang="zh-CN" altLang="en-US" sz="1400" dirty="0">
                <a:solidFill>
                  <a:srgbClr val="0000CC"/>
                </a:solidFill>
              </a:rPr>
              <a:t>对应的</a:t>
            </a:r>
            <a:r>
              <a:rPr lang="en-US" altLang="zh-CN" sz="1400" dirty="0" err="1">
                <a:solidFill>
                  <a:srgbClr val="0000CC"/>
                </a:solidFill>
              </a:rPr>
              <a:t>setArgument</a:t>
            </a:r>
            <a:r>
              <a:rPr lang="en-US" altLang="zh-CN" sz="1400" dirty="0">
                <a:solidFill>
                  <a:srgbClr val="0000CC"/>
                </a:solidFill>
              </a:rPr>
              <a:t>(Bundle</a:t>
            </a:r>
            <a:r>
              <a:rPr lang="zh-CN" altLang="en-US" sz="1400" dirty="0">
                <a:solidFill>
                  <a:srgbClr val="0000CC"/>
                </a:solidFill>
              </a:rPr>
              <a:t> </a:t>
            </a:r>
            <a:r>
              <a:rPr lang="en-US" altLang="zh-CN" sz="1400" dirty="0">
                <a:solidFill>
                  <a:srgbClr val="0000CC"/>
                </a:solidFill>
              </a:rPr>
              <a:t>bundle)</a:t>
            </a:r>
            <a:r>
              <a:rPr lang="zh-CN" altLang="en-US" sz="1400" dirty="0">
                <a:solidFill>
                  <a:srgbClr val="0000CC"/>
                </a:solidFill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机票 </a:t>
            </a:r>
            <a:r>
              <a:rPr lang="en-US" altLang="zh-CN" sz="2800" dirty="0"/>
              <a:t>- Android</a:t>
            </a: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</a:rPr>
              <a:t>销毁</a:t>
            </a:r>
            <a:r>
              <a:rPr lang="zh-CN" altLang="en-US" sz="2000" dirty="0">
                <a:latin typeface="+mj-lt"/>
              </a:rPr>
              <a:t>重建</a:t>
            </a:r>
            <a:r>
              <a:rPr lang="en-US" altLang="zh-CN" sz="2000" dirty="0">
                <a:latin typeface="+mj-lt"/>
              </a:rPr>
              <a:t>Fragment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Crash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- 3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9541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页面</a:t>
            </a:r>
            <a:r>
              <a:rPr lang="en-US" altLang="zh-CN" sz="1400" dirty="0" err="1"/>
              <a:t>CacheBean</a:t>
            </a:r>
            <a:r>
              <a:rPr lang="zh-CN" altLang="en-US" sz="1400" dirty="0"/>
              <a:t>的成员变量在生命周期内的使用未判空或者未判定长度造成的</a:t>
            </a:r>
            <a:r>
              <a:rPr lang="en-US" altLang="zh-CN" sz="1400" dirty="0" err="1"/>
              <a:t>NullPointerException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IndexOutOfBoundsException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>
                <a:solidFill>
                  <a:srgbClr val="0000CC"/>
                </a:solidFill>
              </a:rPr>
              <a:t>建议：使用的时候增加异常判断保护</a:t>
            </a: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机票</a:t>
            </a:r>
            <a:r>
              <a:rPr lang="en-US" altLang="zh-CN" sz="2000" dirty="0">
                <a:latin typeface="+mj-lt"/>
              </a:rPr>
              <a:t>IOS crash</a:t>
            </a:r>
            <a:r>
              <a:rPr lang="zh-CN" altLang="en-US" sz="2000" dirty="0">
                <a:latin typeface="+mj-lt"/>
              </a:rPr>
              <a:t>问题总结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4403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强</a:t>
            </a:r>
            <a:r>
              <a:rPr lang="zh-CN" altLang="en-US" sz="1400" dirty="0"/>
              <a:t>转类型</a:t>
            </a:r>
            <a:r>
              <a:rPr lang="en-US" altLang="zh-CN" sz="1400" dirty="0"/>
              <a:t>，</a:t>
            </a:r>
            <a:r>
              <a:rPr lang="en-US" altLang="zh-CN" sz="1400" dirty="0" err="1"/>
              <a:t>而后直接调用方法或者属性，常见的NSMtableArray和NSArray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NSMtableDictionary和NSDictionary</a:t>
            </a:r>
            <a:endParaRPr lang="en-US" altLang="zh-CN" sz="1400" dirty="0"/>
          </a:p>
          <a:p>
            <a:pPr>
              <a:lnSpc>
                <a:spcPct val="110000"/>
              </a:lnSpc>
            </a:pPr>
            <a:endParaRPr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数组</a:t>
            </a:r>
            <a:r>
              <a:rPr lang="zh-CN" altLang="en-US" sz="1400" dirty="0"/>
              <a:t>越界，改用</a:t>
            </a:r>
            <a:r>
              <a:rPr lang="en-US" altLang="zh-CN" sz="1400" dirty="0" err="1"/>
              <a:t>objectAtIndexForCtrip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latin typeface="+mj-ea"/>
              </a:rPr>
              <a:t>delegate</a:t>
            </a:r>
            <a:r>
              <a:rPr lang="zh-TW" altLang="en-US" sz="1400" dirty="0">
                <a:latin typeface="+mj-ea"/>
              </a:rPr>
              <a:t>没有实现</a:t>
            </a:r>
            <a:r>
              <a:rPr lang="zh-CN" altLang="en-US" sz="1400" dirty="0">
                <a:latin typeface="+mj-ea"/>
              </a:rPr>
              <a:t>协议方法，</a:t>
            </a:r>
            <a:r>
              <a:rPr lang="zh-TW" altLang="en-US" sz="1400" dirty="0">
                <a:latin typeface="+mj-ea"/>
              </a:rPr>
              <a:t>直接调用了方法</a:t>
            </a:r>
            <a:r>
              <a:rPr lang="en-US" altLang="zh-TW" sz="1400" dirty="0">
                <a:latin typeface="+mj-ea"/>
              </a:rPr>
              <a:t>,</a:t>
            </a:r>
            <a:r>
              <a:rPr lang="zh-CN" altLang="en-US" sz="1400" dirty="0">
                <a:latin typeface="+mj-ea"/>
              </a:rPr>
              <a:t>调用前先</a:t>
            </a:r>
            <a:r>
              <a:rPr lang="en-US" altLang="zh-CN" sz="1400" dirty="0">
                <a:latin typeface="+mj-ea"/>
              </a:rPr>
              <a:t>用 </a:t>
            </a:r>
            <a:r>
              <a:rPr lang="en-US" altLang="zh-CN" sz="1400" dirty="0" err="1">
                <a:latin typeface="+mj-ea"/>
              </a:rPr>
              <a:t>respondsToSelector</a:t>
            </a:r>
            <a:r>
              <a:rPr lang="en-US" altLang="zh-CN" sz="1400" dirty="0">
                <a:latin typeface="+mj-ea"/>
              </a:rPr>
              <a:t> </a:t>
            </a:r>
            <a:r>
              <a:rPr lang="en-US" altLang="zh-CN" sz="1400" dirty="0" err="1">
                <a:latin typeface="+mj-ea"/>
              </a:rPr>
              <a:t>方法先判断一</a:t>
            </a:r>
            <a:r>
              <a:rPr lang="zh-CN" altLang="en-US" sz="1400" dirty="0" smtClean="0">
                <a:latin typeface="+mj-ea"/>
              </a:rPr>
              <a:t>下</a:t>
            </a:r>
            <a:endParaRPr lang="en-US" altLang="zh-CN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机票</a:t>
            </a:r>
            <a:r>
              <a:rPr lang="en-US" altLang="zh-CN" sz="2000" dirty="0">
                <a:latin typeface="+mj-lt"/>
              </a:rPr>
              <a:t>IOS crash</a:t>
            </a:r>
            <a:r>
              <a:rPr lang="zh-CN" altLang="en-US" sz="2000" dirty="0">
                <a:latin typeface="+mj-lt"/>
              </a:rPr>
              <a:t>问题总结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ea typeface="宋体" panose="02010600030101010101" pitchFamily="2" charset="-122"/>
              </a:rPr>
              <a:t>死</a:t>
            </a:r>
            <a:r>
              <a:rPr lang="zh-TW" altLang="en-US" sz="1400" dirty="0">
                <a:ea typeface="宋体" panose="02010600030101010101" pitchFamily="2" charset="-122"/>
              </a:rPr>
              <a:t>循环 </a:t>
            </a:r>
            <a:r>
              <a:rPr lang="en-US" altLang="zh-TW" sz="1400" dirty="0"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ea typeface="宋体" panose="02010600030101010101" pitchFamily="2" charset="-122"/>
              </a:rPr>
              <a:t>比如</a:t>
            </a:r>
            <a:r>
              <a:rPr lang="en-US" altLang="zh-CN" sz="1400" dirty="0">
                <a:ea typeface="宋体" panose="02010600030101010101" pitchFamily="2" charset="-122"/>
              </a:rPr>
              <a:t>get</a:t>
            </a:r>
            <a:r>
              <a:rPr lang="zh-CN" altLang="en-US" sz="1400" dirty="0">
                <a:ea typeface="宋体" panose="02010600030101010101" pitchFamily="2" charset="-122"/>
              </a:rPr>
              <a:t>方法里面又调用了</a:t>
            </a:r>
            <a:r>
              <a:rPr lang="en-US" altLang="zh-CN" sz="1400" dirty="0">
                <a:ea typeface="宋体" panose="02010600030101010101" pitchFamily="2" charset="-122"/>
              </a:rPr>
              <a:t>get</a:t>
            </a:r>
            <a:r>
              <a:rPr lang="zh-CN" altLang="en-US" sz="1400" dirty="0">
                <a:ea typeface="宋体" panose="02010600030101010101" pitchFamily="2" charset="-122"/>
              </a:rPr>
              <a:t>方法，应该在</a:t>
            </a:r>
            <a:r>
              <a:rPr lang="en-US" altLang="zh-CN" sz="1400" dirty="0">
                <a:ea typeface="宋体" panose="02010600030101010101" pitchFamily="2" charset="-122"/>
              </a:rPr>
              <a:t>get</a:t>
            </a:r>
            <a:r>
              <a:rPr lang="zh-CN" altLang="en-US" sz="1400" dirty="0">
                <a:ea typeface="宋体" panose="02010600030101010101" pitchFamily="2" charset="-122"/>
              </a:rPr>
              <a:t>方法里面改为使用成员</a:t>
            </a:r>
            <a:r>
              <a:rPr lang="zh-CN" altLang="en-US" sz="1400" dirty="0" smtClean="0">
                <a:ea typeface="宋体" panose="02010600030101010101" pitchFamily="2" charset="-122"/>
              </a:rPr>
              <a:t>变量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ea typeface="宋体" panose="02010600030101010101" pitchFamily="2" charset="-122"/>
              </a:rPr>
              <a:t>方法</a:t>
            </a:r>
            <a:r>
              <a:rPr lang="zh-TW" altLang="en-US" sz="1400" dirty="0">
                <a:ea typeface="宋体" panose="02010600030101010101" pitchFamily="2" charset="-122"/>
              </a:rPr>
              <a:t>只有</a:t>
            </a:r>
            <a:r>
              <a:rPr lang="zh-CN" altLang="en-US" sz="1400" dirty="0">
                <a:ea typeface="宋体" panose="02010600030101010101" pitchFamily="2" charset="-122"/>
              </a:rPr>
              <a:t>声明，没有实现。一般删除代码的时候会出现，可以把方法的声明先删除，在删除实现。</a:t>
            </a:r>
            <a:endParaRPr lang="en-US" altLang="zh-CN" sz="1400" dirty="0">
              <a:ea typeface="宋体" panose="02010600030101010101" pitchFamily="2" charset="-122"/>
            </a:endParaRPr>
          </a:p>
          <a:p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ea typeface="宋体" panose="02010600030101010101" pitchFamily="2" charset="-122"/>
              </a:rPr>
              <a:t>Notification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  <a:r>
              <a:rPr lang="zh-TW" altLang="en-US" sz="1400" dirty="0">
                <a:ea typeface="宋体" panose="02010600030101010101" pitchFamily="2" charset="-122"/>
              </a:rPr>
              <a:t>没有在适当的时候移除</a:t>
            </a:r>
            <a:r>
              <a:rPr lang="en-US" altLang="zh-CN" sz="1400" dirty="0">
                <a:ea typeface="宋体" panose="02010600030101010101" pitchFamily="2" charset="-122"/>
              </a:rPr>
              <a:t>target</a:t>
            </a:r>
            <a:r>
              <a:rPr lang="zh-TW" altLang="en-US" sz="1400" dirty="0">
                <a:ea typeface="宋体" panose="02010600030101010101" pitchFamily="2" charset="-122"/>
              </a:rPr>
              <a:t>，当再次</a:t>
            </a:r>
            <a:r>
              <a:rPr lang="en-US" altLang="zh-TW" sz="1400" dirty="0">
                <a:ea typeface="宋体" panose="02010600030101010101" pitchFamily="2" charset="-122"/>
              </a:rPr>
              <a:t>post</a:t>
            </a:r>
            <a:r>
              <a:rPr lang="zh-TW" altLang="en-US" sz="1400" dirty="0">
                <a:ea typeface="宋体" panose="02010600030101010101" pitchFamily="2" charset="-122"/>
              </a:rPr>
              <a:t>时，</a:t>
            </a:r>
            <a:r>
              <a:rPr lang="en-US" altLang="zh-TW" sz="1400" dirty="0">
                <a:ea typeface="宋体" panose="02010600030101010101" pitchFamily="2" charset="-122"/>
              </a:rPr>
              <a:t>target</a:t>
            </a:r>
            <a:r>
              <a:rPr lang="zh-TW" altLang="en-US" sz="1400" dirty="0">
                <a:ea typeface="宋体" panose="02010600030101010101" pitchFamily="2" charset="-122"/>
              </a:rPr>
              <a:t>已经被释放时，</a:t>
            </a:r>
            <a:r>
              <a:rPr lang="zh-CN" altLang="en-US" sz="1400" dirty="0">
                <a:ea typeface="宋体" panose="02010600030101010101" pitchFamily="2" charset="-122"/>
              </a:rPr>
              <a:t>从而导致</a:t>
            </a:r>
            <a:r>
              <a:rPr lang="en-US" altLang="zh-CN" sz="1400" dirty="0">
                <a:ea typeface="宋体" panose="02010600030101010101" pitchFamily="2" charset="-122"/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机票</a:t>
            </a:r>
            <a:r>
              <a:rPr lang="en-US" altLang="zh-CN" sz="2000" dirty="0">
                <a:latin typeface="+mj-lt"/>
              </a:rPr>
              <a:t>IOS crash</a:t>
            </a:r>
            <a:r>
              <a:rPr lang="zh-CN" altLang="en-US" sz="2000" dirty="0">
                <a:latin typeface="+mj-lt"/>
              </a:rPr>
              <a:t>问题总结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68251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TW" altLang="en-US" sz="1400" dirty="0" smtClean="0">
                <a:ea typeface="宋体" panose="02010600030101010101" pitchFamily="2" charset="-122"/>
              </a:rPr>
              <a:t>数组</a:t>
            </a:r>
            <a:r>
              <a:rPr lang="zh-TW" altLang="en-US" sz="1400" dirty="0">
                <a:ea typeface="宋体" panose="02010600030101010101" pitchFamily="2" charset="-122"/>
              </a:rPr>
              <a:t>的操作，在</a:t>
            </a:r>
            <a:r>
              <a:rPr lang="en-US" altLang="zh-TW" sz="1400" dirty="0">
                <a:ea typeface="宋体" panose="02010600030101010101" pitchFamily="2" charset="-122"/>
              </a:rPr>
              <a:t>for</a:t>
            </a:r>
            <a:r>
              <a:rPr lang="zh-TW" altLang="en-US" sz="1400" dirty="0">
                <a:ea typeface="宋体" panose="02010600030101010101" pitchFamily="2" charset="-122"/>
              </a:rPr>
              <a:t>循环里面，</a:t>
            </a:r>
            <a:r>
              <a:rPr lang="zh-CN" altLang="en-US" sz="1400" dirty="0">
                <a:ea typeface="宋体" panose="02010600030101010101" pitchFamily="2" charset="-122"/>
              </a:rPr>
              <a:t>又</a:t>
            </a:r>
            <a:r>
              <a:rPr lang="zh-TW" altLang="en-US" sz="1400" dirty="0">
                <a:ea typeface="宋体" panose="02010600030101010101" pitchFamily="2" charset="-122"/>
              </a:rPr>
              <a:t>对这个数组进行</a:t>
            </a:r>
            <a:r>
              <a:rPr lang="zh-CN" altLang="en-US" sz="1400" dirty="0">
                <a:ea typeface="宋体" panose="02010600030101010101" pitchFamily="2" charset="-122"/>
              </a:rPr>
              <a:t>了增加删除</a:t>
            </a:r>
            <a:r>
              <a:rPr lang="zh-TW" altLang="en-US" sz="1400" dirty="0">
                <a:ea typeface="宋体" panose="02010600030101010101" pitchFamily="2" charset="-122"/>
              </a:rPr>
              <a:t>操作</a:t>
            </a:r>
            <a:r>
              <a:rPr lang="zh-TW" altLang="en-US" sz="1400" dirty="0" smtClean="0">
                <a:ea typeface="宋体" panose="02010600030101010101" pitchFamily="2" charset="-122"/>
              </a:rPr>
              <a:t>。</a:t>
            </a:r>
            <a:endParaRPr lang="en-US" altLang="zh-TW" sz="1400" dirty="0" smtClean="0">
              <a:ea typeface="宋体" panose="02010600030101010101" pitchFamily="2" charset="-122"/>
            </a:endParaRPr>
          </a:p>
          <a:p>
            <a:pPr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没有</a:t>
            </a:r>
            <a:r>
              <a:rPr lang="zh-CN" altLang="en-US" sz="1400" dirty="0">
                <a:ea typeface="宋体" panose="02010600030101010101" pitchFamily="2" charset="-122"/>
              </a:rPr>
              <a:t>对变量做</a:t>
            </a:r>
            <a:r>
              <a:rPr lang="en-US" altLang="zh-CN" sz="1400" dirty="0">
                <a:ea typeface="宋体" panose="02010600030101010101" pitchFamily="2" charset="-122"/>
              </a:rPr>
              <a:t>nil</a:t>
            </a:r>
            <a:r>
              <a:rPr lang="zh-CN" altLang="en-US" sz="1400" dirty="0">
                <a:ea typeface="宋体" panose="02010600030101010101" pitchFamily="2" charset="-122"/>
              </a:rPr>
              <a:t>判断，导致</a:t>
            </a:r>
            <a:r>
              <a:rPr lang="en-US" altLang="zh-CN" sz="1400" dirty="0" smtClean="0">
                <a:ea typeface="宋体" panose="02010600030101010101" pitchFamily="2" charset="-122"/>
              </a:rPr>
              <a:t>crash</a:t>
            </a:r>
          </a:p>
          <a:p>
            <a:pPr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 smtClean="0">
                <a:ea typeface="宋体" panose="02010600030101010101" pitchFamily="2" charset="-122"/>
              </a:rPr>
              <a:t>xib</a:t>
            </a:r>
            <a:r>
              <a:rPr lang="zh-TW" altLang="en-US" sz="1400" dirty="0">
                <a:ea typeface="宋体" panose="02010600030101010101" pitchFamily="2" charset="-122"/>
              </a:rPr>
              <a:t>的链接</a:t>
            </a:r>
            <a:r>
              <a:rPr lang="zh-CN" altLang="en-US" sz="1400" dirty="0">
                <a:ea typeface="宋体" panose="02010600030101010101" pitchFamily="2" charset="-122"/>
              </a:rPr>
              <a:t>问题，</a:t>
            </a:r>
            <a:r>
              <a:rPr lang="en-US" altLang="zh-CN" sz="1400" dirty="0" err="1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里的控件连接指向一个不存在的属性，一般出现在属性名称修改的时候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机票</a:t>
            </a:r>
            <a:r>
              <a:rPr lang="en-US" altLang="zh-CN" sz="2000" dirty="0">
                <a:latin typeface="+mj-lt"/>
              </a:rPr>
              <a:t>IOS crash</a:t>
            </a:r>
            <a:r>
              <a:rPr lang="zh-CN" altLang="en-US" sz="2000" dirty="0">
                <a:latin typeface="+mj-lt"/>
              </a:rPr>
              <a:t>问题总结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99514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没有添加到</a:t>
            </a:r>
            <a:r>
              <a:rPr lang="en-US" altLang="zh-CN" sz="1400" dirty="0">
                <a:ea typeface="宋体" panose="02010600030101010101" pitchFamily="2" charset="-122"/>
              </a:rPr>
              <a:t>bundle</a:t>
            </a:r>
            <a:r>
              <a:rPr lang="zh-CN" altLang="en-US" sz="1400" dirty="0">
                <a:ea typeface="宋体" panose="02010600030101010101" pitchFamily="2" charset="-122"/>
              </a:rPr>
              <a:t>里面</a:t>
            </a:r>
            <a:r>
              <a:rPr lang="en-US" altLang="zh-CN" sz="1400" dirty="0">
                <a:ea typeface="宋体" panose="02010600030101010101" pitchFamily="2" charset="-122"/>
              </a:rPr>
              <a:t>,</a:t>
            </a:r>
            <a:r>
              <a:rPr lang="en-US" altLang="zh-CN" sz="1400" dirty="0" err="1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a typeface="宋体" panose="02010600030101010101" pitchFamily="2" charset="-122"/>
              </a:rPr>
              <a:t>use Size Classes</a:t>
            </a:r>
            <a:r>
              <a:rPr lang="zh-CN" altLang="en-US" sz="1400" dirty="0">
                <a:ea typeface="宋体" panose="02010600030101010101" pitchFamily="2" charset="-122"/>
              </a:rPr>
              <a:t>选项勾上，会在</a:t>
            </a:r>
            <a:r>
              <a:rPr lang="en-US" altLang="zh-CN" sz="1400" dirty="0" err="1">
                <a:ea typeface="宋体" panose="02010600030101010101" pitchFamily="2" charset="-122"/>
              </a:rPr>
              <a:t>ipad</a:t>
            </a:r>
            <a:r>
              <a:rPr lang="zh-CN" altLang="en-US" sz="1400" dirty="0">
                <a:ea typeface="宋体" panose="02010600030101010101" pitchFamily="2" charset="-122"/>
              </a:rPr>
              <a:t>里面</a:t>
            </a:r>
            <a:r>
              <a:rPr lang="en-US" altLang="zh-CN" sz="1400" dirty="0" smtClean="0">
                <a:ea typeface="宋体" panose="02010600030101010101" pitchFamily="2" charset="-122"/>
              </a:rPr>
              <a:t>crash</a:t>
            </a:r>
          </a:p>
          <a:p>
            <a:pPr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在</a:t>
            </a:r>
            <a:r>
              <a:rPr lang="zh-CN" altLang="en-US" sz="1400" dirty="0">
                <a:ea typeface="宋体" panose="02010600030101010101" pitchFamily="2" charset="-122"/>
              </a:rPr>
              <a:t>用</a:t>
            </a:r>
            <a:r>
              <a:rPr lang="en-US" altLang="zh-CN" sz="1400" dirty="0" err="1">
                <a:ea typeface="宋体" panose="02010600030101010101" pitchFamily="2" charset="-122"/>
              </a:rPr>
              <a:t>tableview</a:t>
            </a:r>
            <a:r>
              <a:rPr lang="zh-CN" altLang="en-US" sz="1400" dirty="0">
                <a:ea typeface="宋体" panose="02010600030101010101" pitchFamily="2" charset="-122"/>
              </a:rPr>
              <a:t>做</a:t>
            </a:r>
            <a:r>
              <a:rPr lang="en-US" altLang="zh-CN" sz="1400" dirty="0">
                <a:ea typeface="宋体" panose="02010600030101010101" pitchFamily="2" charset="-122"/>
              </a:rPr>
              <a:t>insert</a:t>
            </a:r>
            <a:r>
              <a:rPr lang="zh-CN" altLang="en-US" sz="1400" dirty="0">
                <a:ea typeface="宋体" panose="02010600030101010101" pitchFamily="2" charset="-122"/>
              </a:rPr>
              <a:t>或者</a:t>
            </a:r>
            <a:r>
              <a:rPr lang="en-US" altLang="zh-CN" sz="1400" dirty="0">
                <a:ea typeface="宋体" panose="02010600030101010101" pitchFamily="2" charset="-122"/>
              </a:rPr>
              <a:t>del</a:t>
            </a:r>
            <a:r>
              <a:rPr lang="zh-CN" altLang="en-US" sz="1400" dirty="0">
                <a:ea typeface="宋体" panose="02010600030101010101" pitchFamily="2" charset="-122"/>
              </a:rPr>
              <a:t>动画的时候，数据源和</a:t>
            </a:r>
            <a:r>
              <a:rPr lang="en-US" altLang="zh-CN" sz="1400" dirty="0" err="1">
                <a:ea typeface="宋体" panose="02010600030101010101" pitchFamily="2" charset="-122"/>
              </a:rPr>
              <a:t>tableview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a typeface="宋体" panose="02010600030101010101" pitchFamily="2" charset="-122"/>
              </a:rPr>
              <a:t>cell</a:t>
            </a:r>
            <a:r>
              <a:rPr lang="zh-CN" altLang="en-US" sz="1400" dirty="0">
                <a:ea typeface="宋体" panose="02010600030101010101" pitchFamily="2" charset="-122"/>
              </a:rPr>
              <a:t>个数不一致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4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机票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减少</a:t>
            </a:r>
            <a:r>
              <a:rPr lang="en-US" altLang="zh-CN" sz="2000" dirty="0">
                <a:latin typeface="+mj-lt"/>
              </a:rPr>
              <a:t>crash</a:t>
            </a:r>
            <a:r>
              <a:rPr lang="zh-CN" altLang="en-US" sz="2000" dirty="0">
                <a:latin typeface="+mj-lt"/>
              </a:rPr>
              <a:t>的措施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24150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发布</a:t>
            </a:r>
            <a:r>
              <a:rPr lang="zh-CN" altLang="en-US" sz="1400" dirty="0">
                <a:ea typeface="宋体" panose="02010600030101010101" pitchFamily="2" charset="-122"/>
              </a:rPr>
              <a:t>前把所有的警告都过一般，解决潜在的隐患，比如方法又声明没有实现就会有警告，</a:t>
            </a:r>
            <a:r>
              <a:rPr lang="en-US" altLang="zh-CN" sz="1400" dirty="0" err="1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连接不对也会有</a:t>
            </a:r>
            <a:r>
              <a:rPr lang="zh-CN" altLang="en-US" sz="1400" dirty="0" smtClean="0">
                <a:ea typeface="宋体" panose="02010600030101010101" pitchFamily="2" charset="-122"/>
              </a:rPr>
              <a:t>警告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发布</a:t>
            </a:r>
            <a:r>
              <a:rPr lang="zh-CN" altLang="en-US" sz="1400" dirty="0">
                <a:ea typeface="宋体" panose="02010600030101010101" pitchFamily="2" charset="-122"/>
              </a:rPr>
              <a:t>前会跑脚本，把没有加入</a:t>
            </a:r>
            <a:r>
              <a:rPr lang="en-US" altLang="zh-CN" sz="1400" dirty="0">
                <a:ea typeface="宋体" panose="02010600030101010101" pitchFamily="2" charset="-122"/>
              </a:rPr>
              <a:t>bundle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 err="1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ea typeface="宋体" panose="02010600030101010101" pitchFamily="2" charset="-122"/>
              </a:rPr>
              <a:t>use Size Classes </a:t>
            </a:r>
            <a:r>
              <a:rPr lang="zh-CN" altLang="en-US" sz="1400" dirty="0">
                <a:ea typeface="宋体" panose="02010600030101010101" pitchFamily="2" charset="-122"/>
              </a:rPr>
              <a:t>勾上的</a:t>
            </a:r>
            <a:r>
              <a:rPr lang="en-US" altLang="zh-CN" sz="1400" dirty="0" err="1">
                <a:ea typeface="宋体" panose="02010600030101010101" pitchFamily="2" charset="-122"/>
              </a:rPr>
              <a:t>xib</a:t>
            </a:r>
            <a:r>
              <a:rPr lang="zh-CN" altLang="en-US" sz="1400" dirty="0">
                <a:ea typeface="宋体" panose="02010600030101010101" pitchFamily="2" charset="-122"/>
              </a:rPr>
              <a:t>找不</a:t>
            </a:r>
            <a:r>
              <a:rPr lang="zh-CN" altLang="en-US" sz="1400" dirty="0" smtClean="0">
                <a:ea typeface="宋体" panose="02010600030101010101" pitchFamily="2" charset="-122"/>
              </a:rPr>
              <a:t>出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宋体" panose="02010600030101010101" pitchFamily="2" charset="-122"/>
              </a:rPr>
              <a:t>对</a:t>
            </a:r>
            <a:r>
              <a:rPr lang="zh-CN" altLang="en-US" sz="1400" dirty="0">
                <a:ea typeface="宋体" panose="02010600030101010101" pitchFamily="2" charset="-122"/>
              </a:rPr>
              <a:t>工程里面可能由于</a:t>
            </a:r>
            <a:r>
              <a:rPr lang="en-US" altLang="zh-CN" sz="1400" dirty="0">
                <a:ea typeface="宋体" panose="02010600030101010101" pitchFamily="2" charset="-122"/>
              </a:rPr>
              <a:t>nil</a:t>
            </a:r>
            <a:r>
              <a:rPr lang="zh-CN" altLang="en-US" sz="1400" dirty="0">
                <a:ea typeface="宋体" panose="02010600030101010101" pitchFamily="2" charset="-122"/>
              </a:rPr>
              <a:t>导致</a:t>
            </a:r>
            <a:r>
              <a:rPr lang="en-US" altLang="zh-CN" sz="1400" dirty="0">
                <a:ea typeface="宋体" panose="02010600030101010101" pitchFamily="2" charset="-122"/>
              </a:rPr>
              <a:t>crash</a:t>
            </a:r>
            <a:r>
              <a:rPr lang="zh-CN" altLang="en-US" sz="1400" dirty="0">
                <a:ea typeface="宋体" panose="02010600030101010101" pitchFamily="2" charset="-122"/>
              </a:rPr>
              <a:t>的地方进行了容错，比如调用</a:t>
            </a:r>
            <a:r>
              <a:rPr lang="en-US" altLang="zh-CN" sz="1400" dirty="0" err="1">
                <a:ea typeface="宋体" panose="02010600030101010101" pitchFamily="2" charset="-122"/>
              </a:rPr>
              <a:t>appendString</a:t>
            </a:r>
            <a:r>
              <a:rPr lang="zh-CN" altLang="en-US" sz="1400" dirty="0">
                <a:ea typeface="宋体" panose="02010600030101010101" pitchFamily="2" charset="-122"/>
              </a:rPr>
              <a:t>方法的时候，都对参数进行了容错处理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9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基础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安卓</a:t>
            </a:r>
            <a:endParaRPr lang="en-US" altLang="zh-CN" sz="2800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系统</a:t>
            </a:r>
            <a:r>
              <a:rPr lang="en-US" altLang="zh-CN" sz="1400" dirty="0"/>
              <a:t>API</a:t>
            </a:r>
            <a:r>
              <a:rPr lang="zh-CN" altLang="en-US" sz="1400" dirty="0"/>
              <a:t>错误</a:t>
            </a:r>
            <a:r>
              <a:rPr lang="en-US" altLang="zh-CN" sz="1400" dirty="0"/>
              <a:t>: </a:t>
            </a:r>
            <a:r>
              <a:rPr lang="en-US" altLang="zh-CN" sz="1400" dirty="0">
                <a:hlinkClick r:id="rId3" tooltip="http://bugly.qq.com/detail?app=900006275&amp;pid=1&amp;ii=770551#stack"/>
              </a:rPr>
              <a:t>http://</a:t>
            </a:r>
            <a:r>
              <a:rPr lang="en-US" altLang="zh-CN" sz="1400" dirty="0" smtClean="0">
                <a:hlinkClick r:id="rId3" tooltip="http://bugly.qq.com/detail?app=900006275&amp;pid=1&amp;ii=770551#stack"/>
              </a:rPr>
              <a:t>bugly.qq.com/detail?app=900006275&amp;pid=1&amp;ii=770551#stack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只有</a:t>
            </a:r>
            <a:r>
              <a:rPr lang="zh-CN" altLang="en-US" sz="1400" dirty="0"/>
              <a:t>一台会几台手机才会出现的</a:t>
            </a:r>
            <a:r>
              <a:rPr lang="en-US" altLang="zh-CN" sz="14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NDK,JNI</a:t>
            </a:r>
            <a:r>
              <a:rPr lang="zh-CN" altLang="en-US" sz="1400" dirty="0"/>
              <a:t>错误</a:t>
            </a:r>
            <a:r>
              <a:rPr lang="en-US" altLang="zh-CN" sz="1400" dirty="0"/>
              <a:t>:</a:t>
            </a:r>
            <a:r>
              <a:rPr lang="zh-CN" altLang="en-US" sz="1400" dirty="0"/>
              <a:t>见</a:t>
            </a:r>
            <a:r>
              <a:rPr lang="en-US" altLang="zh-CN" sz="1400" dirty="0" err="1"/>
              <a:t>bugly</a:t>
            </a:r>
            <a:r>
              <a:rPr lang="zh-CN" altLang="en-US" sz="1400" dirty="0"/>
              <a:t>上所有</a:t>
            </a:r>
            <a:r>
              <a:rPr lang="en-US" altLang="zh-CN" sz="1400" dirty="0"/>
              <a:t>NDK</a:t>
            </a:r>
            <a:r>
              <a:rPr lang="zh-CN" altLang="en-US" sz="1400" dirty="0" smtClean="0"/>
              <a:t>标签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无法</a:t>
            </a:r>
            <a:r>
              <a:rPr lang="zh-CN" altLang="en-US" sz="1400" dirty="0"/>
              <a:t>重现的</a:t>
            </a:r>
            <a:r>
              <a:rPr lang="en-US" altLang="zh-CN" sz="1400" dirty="0"/>
              <a:t>bug: </a:t>
            </a:r>
            <a:r>
              <a:rPr lang="en-US" altLang="zh-CN" sz="1400" dirty="0">
                <a:hlinkClick r:id="rId4" tooltip="http://bugly.qq.com/detail?app=900006275&amp;pid=1&amp;ii=344509#stack"/>
              </a:rPr>
              <a:t>http://bugly.qq.com/detail?app=900006275&amp;pid=1&amp;ii=344509#stack</a:t>
            </a:r>
            <a:r>
              <a:rPr lang="en-US" altLang="zh-CN" sz="1400" dirty="0"/>
              <a:t> </a:t>
            </a:r>
            <a:r>
              <a:rPr lang="zh-CN" altLang="en-US" sz="1400" dirty="0"/>
              <a:t>这</a:t>
            </a:r>
            <a:r>
              <a:rPr lang="en-US" altLang="zh-CN" sz="1400" dirty="0"/>
              <a:t>bug</a:t>
            </a:r>
            <a:r>
              <a:rPr lang="zh-CN" altLang="en-US" sz="1400" dirty="0"/>
              <a:t>改了大半年才改掉，问题很简单，只是无法定位无法</a:t>
            </a:r>
            <a:r>
              <a:rPr lang="zh-CN" altLang="en-US" sz="1400" dirty="0" smtClean="0"/>
              <a:t>重现</a:t>
            </a:r>
            <a:endParaRPr lang="zh-CN" altLang="en-US" sz="1400" dirty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/>
              <a:t>           </a:t>
            </a:r>
            <a:r>
              <a:rPr lang="zh-CN" altLang="en-US" sz="2000" dirty="0" smtClean="0">
                <a:latin typeface="+mj-lt"/>
              </a:rPr>
              <a:t>难处</a:t>
            </a:r>
            <a:r>
              <a:rPr lang="zh-CN" altLang="en-US" sz="2000" dirty="0">
                <a:latin typeface="+mj-lt"/>
              </a:rPr>
              <a:t>理问题</a:t>
            </a:r>
          </a:p>
        </p:txBody>
      </p:sp>
    </p:spTree>
    <p:extLst>
      <p:ext uri="{BB962C8B-B14F-4D97-AF65-F5344CB8AC3E}">
        <p14:creationId xmlns:p14="http://schemas.microsoft.com/office/powerpoint/2010/main" val="18771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26226"/>
            <a:ext cx="8064896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-[__</a:t>
            </a:r>
            <a:r>
              <a:rPr lang="en-US" altLang="zh-CN" sz="1600" dirty="0" err="1"/>
              <a:t>NSArrayM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objectAtIndex</a:t>
            </a:r>
            <a:r>
              <a:rPr lang="en-US" altLang="zh-CN" sz="1600" dirty="0"/>
              <a:t>:]: index ……beyond bounds [0 .. 19]</a:t>
            </a:r>
          </a:p>
          <a:p>
            <a:r>
              <a:rPr lang="en-US" altLang="zh-CN" sz="1600" dirty="0" err="1"/>
              <a:t>objectAtIndexForCtrip</a:t>
            </a:r>
            <a:endParaRPr lang="zh-CN" altLang="en-US" sz="1600" dirty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代码规范导致的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crash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1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1329612"/>
            <a:ext cx="8064896" cy="178510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内存泄漏问题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6" name="Picture 1" descr="d:\Users\lbsun\Documents\Tencent Files\1208756742\Image\C2C\DXQ[(}{Z2%$Q2GN_6RX$Y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2178"/>
            <a:ext cx="8712968" cy="29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184415"/>
            <a:ext cx="7669812" cy="10772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Terminating app due to uncaught exception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NSInternalInconsistencyException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攻略</a:t>
            </a:r>
            <a:r>
              <a:rPr lang="zh-CN" altLang="en-US" sz="1600" dirty="0"/>
              <a:t>的写游记用了</a:t>
            </a:r>
            <a:r>
              <a:rPr lang="en-US" altLang="zh-CN" sz="1600" dirty="0" err="1"/>
              <a:t>coredata</a:t>
            </a:r>
            <a:r>
              <a:rPr lang="en-US" altLang="zh-CN" sz="1600" dirty="0"/>
              <a:t>, </a:t>
            </a:r>
            <a:r>
              <a:rPr lang="zh-CN" altLang="en-US" sz="1600" dirty="0"/>
              <a:t>删除历史</a:t>
            </a:r>
            <a:r>
              <a:rPr lang="en-US" altLang="zh-CN" sz="1600" dirty="0" err="1"/>
              <a:t>xcdatamodel</a:t>
            </a:r>
            <a:r>
              <a:rPr lang="zh-CN" altLang="en-US" sz="1600" dirty="0"/>
              <a:t>（</a:t>
            </a:r>
            <a:r>
              <a:rPr lang="en-US" altLang="zh-CN" sz="1600" dirty="0"/>
              <a:t>10</a:t>
            </a:r>
            <a:r>
              <a:rPr lang="zh-CN" altLang="en-US" sz="1600" dirty="0"/>
              <a:t>个版本之前的）导致的</a:t>
            </a:r>
            <a:r>
              <a:rPr lang="en-US" altLang="zh-CN" sz="1600" dirty="0"/>
              <a:t>crash</a:t>
            </a:r>
            <a:endParaRPr lang="zh-CN" altLang="en-US" sz="1600" dirty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升级导致的</a:t>
            </a:r>
            <a:r>
              <a:rPr lang="en-US" altLang="zh-CN" sz="2000" dirty="0">
                <a:latin typeface="+mj-lt"/>
              </a:rPr>
              <a:t>crash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43648"/>
            <a:ext cx="8064896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bugly.qq.com/detail?app=900006494&amp;pid=2&amp;ii=261912#stack</a:t>
            </a:r>
            <a:endParaRPr lang="en-US" altLang="zh-CN" sz="1600" dirty="0" smtClean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没有检查空值导致的</a:t>
            </a:r>
            <a:r>
              <a:rPr lang="en-US" altLang="zh-CN" sz="2000" dirty="0">
                <a:latin typeface="+mj-lt"/>
              </a:rPr>
              <a:t>crash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04159"/>
            <a:ext cx="8064896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bugly.qq.com/detail?app=900006494&amp;pid=2&amp;ii=117630#stack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对象</a:t>
            </a:r>
            <a:r>
              <a:rPr lang="zh-CN" altLang="en-US" sz="1600" dirty="0"/>
              <a:t>被释放野指针</a:t>
            </a:r>
            <a:r>
              <a:rPr lang="zh-CN" altLang="en-US" sz="1600" dirty="0" smtClean="0"/>
              <a:t>导致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/>
              <a:t>对象类型错误导致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unrecognized selector sent to instance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55842"/>
            <a:ext cx="8064896" cy="8309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bugly.qq.com/detail?app=900006494&amp;pid=2&amp;ii=261912#stack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这种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crash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只能去猜测可能的原因，修复率并不高。是否有更好的方式打出堆栈信息？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没有具体</a:t>
            </a:r>
            <a:r>
              <a:rPr lang="en-US" altLang="zh-CN" dirty="0">
                <a:latin typeface="+mj-lt"/>
              </a:rPr>
              <a:t>OC</a:t>
            </a:r>
            <a:r>
              <a:rPr lang="zh-CN" altLang="en-US" dirty="0">
                <a:latin typeface="+mj-lt"/>
              </a:rPr>
              <a:t>堆栈信息的</a:t>
            </a:r>
            <a:r>
              <a:rPr lang="en-US" altLang="zh-CN" dirty="0">
                <a:latin typeface="+mj-lt"/>
              </a:rPr>
              <a:t>crash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攻略社区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8309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bugly.qq.com/detail?app=900006494&amp;pid=2&amp;ii=238052#stack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这种没有堆栈，同时又没办法查代码，有什么处理建议吗？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H5</a:t>
            </a:r>
            <a:r>
              <a:rPr lang="zh-CN" altLang="en-US" sz="2000" dirty="0">
                <a:latin typeface="+mj-lt"/>
              </a:rPr>
              <a:t>页面的</a:t>
            </a:r>
            <a:r>
              <a:rPr lang="en-US" altLang="zh-CN" sz="2000" dirty="0">
                <a:latin typeface="+mj-lt"/>
              </a:rPr>
              <a:t>crash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V6.13</a:t>
            </a:r>
            <a:r>
              <a:rPr lang="zh-CN" altLang="en-US" sz="1400" dirty="0"/>
              <a:t>部分用户首次进入火车票首页</a:t>
            </a:r>
            <a:r>
              <a:rPr lang="en-US" altLang="zh-CN" sz="1400" dirty="0" err="1"/>
              <a:t>carsh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原因：</a:t>
            </a:r>
          </a:p>
          <a:p>
            <a:r>
              <a:rPr lang="en-US" altLang="zh-CN" sz="1400" dirty="0"/>
              <a:t>App</a:t>
            </a:r>
            <a:r>
              <a:rPr lang="zh-CN" altLang="en-US" sz="1400" dirty="0"/>
              <a:t>启动后在子线程初始化</a:t>
            </a:r>
            <a:r>
              <a:rPr lang="en-US" altLang="zh-CN" sz="1400" dirty="0"/>
              <a:t>TrainLuaContext.so</a:t>
            </a:r>
            <a:r>
              <a:rPr lang="zh-CN" altLang="en-US" sz="1400" dirty="0"/>
              <a:t>文件数据，部分机型加载慢导致进入火车票时还未初始完成，这时调用</a:t>
            </a:r>
            <a:r>
              <a:rPr lang="en-US" altLang="zh-CN" sz="1400" dirty="0"/>
              <a:t>so</a:t>
            </a:r>
            <a:r>
              <a:rPr lang="zh-CN" altLang="en-US" sz="1400" dirty="0"/>
              <a:t>文件中的方法导致</a:t>
            </a:r>
            <a:r>
              <a:rPr lang="en-US" altLang="zh-CN" sz="1400" dirty="0"/>
              <a:t>crash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改进</a:t>
            </a:r>
            <a:r>
              <a:rPr lang="zh-CN" altLang="en-US" sz="1400" dirty="0"/>
              <a:t>：等待子线程初始化完成后再调用，线程之间做好</a:t>
            </a:r>
            <a:r>
              <a:rPr lang="zh-CN" altLang="en-US" sz="1400" dirty="0" smtClean="0"/>
              <a:t>异常处理</a:t>
            </a:r>
            <a:endParaRPr lang="en-US" altLang="zh-CN" sz="1400" dirty="0" smtClean="0"/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  <a:sym typeface="Arial" pitchFamily="34" charset="0"/>
              </a:rPr>
              <a:t>特殊机型、系统、场景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327850"/>
            <a:ext cx="8064896" cy="22467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Arial" pitchFamily="34" charset="0"/>
              </a:rPr>
              <a:t>Can only use lower 8 bits for </a:t>
            </a:r>
            <a:r>
              <a:rPr lang="en-US" altLang="zh-CN" sz="1400" dirty="0" err="1">
                <a:sym typeface="Arial" pitchFamily="34" charset="0"/>
              </a:rPr>
              <a:t>requestCode</a:t>
            </a:r>
            <a:endParaRPr lang="zh-CN" altLang="en-US" sz="1400" dirty="0"/>
          </a:p>
          <a:p>
            <a:endParaRPr lang="zh-CN" altLang="en-US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 smtClean="0"/>
              <a:t>   改进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requestCode</a:t>
            </a:r>
            <a:r>
              <a:rPr lang="en-US" altLang="zh-CN" sz="1400" dirty="0"/>
              <a:t> </a:t>
            </a:r>
            <a:r>
              <a:rPr lang="zh-CN" altLang="en-US" sz="1400" dirty="0"/>
              <a:t>值不能过大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ym typeface="Arial" pitchFamily="34" charset="0"/>
              </a:rPr>
              <a:t>特殊机型、系统、场景</a:t>
            </a:r>
            <a:endParaRPr lang="zh-CN" altLang="en-US" sz="2000" dirty="0"/>
          </a:p>
        </p:txBody>
      </p:sp>
      <p:pic>
        <p:nvPicPr>
          <p:cNvPr id="6" name="图片 6" descr="8B1A451B-2D4F-4F05-B2EF-315B8B0B6C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99110"/>
            <a:ext cx="72723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 descr="2578EBD7-FEA6-4D5F-BC29-44D0AFC9CC1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38748"/>
            <a:ext cx="72723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11710"/>
            <a:ext cx="8064896" cy="206210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Arial" pitchFamily="34" charset="0"/>
              </a:rPr>
              <a:t>android.content.ActivityNotFoundException</a:t>
            </a:r>
            <a:endParaRPr lang="en-US" altLang="zh-CN" sz="1400" dirty="0">
              <a:latin typeface="Arial" pitchFamily="34" charset="0"/>
            </a:endParaRPr>
          </a:p>
          <a:p>
            <a:endParaRPr lang="en-US" altLang="zh-CN" sz="1400" dirty="0">
              <a:latin typeface="Arial" pitchFamily="34" charset="0"/>
            </a:endParaRPr>
          </a:p>
          <a:p>
            <a:endParaRPr lang="zh-CN" altLang="en-US" sz="1400" dirty="0">
              <a:latin typeface="Arial" pitchFamily="34" charset="0"/>
            </a:endParaRPr>
          </a:p>
          <a:p>
            <a:endParaRPr lang="zh-CN" altLang="en-US" sz="1400" dirty="0">
              <a:latin typeface="Arial" pitchFamily="34" charset="0"/>
            </a:endParaRPr>
          </a:p>
          <a:p>
            <a:endParaRPr lang="zh-CN" altLang="en-US" sz="1400" dirty="0">
              <a:latin typeface="Arial" pitchFamily="34" charset="0"/>
            </a:endParaRPr>
          </a:p>
          <a:p>
            <a:endParaRPr lang="zh-CN" altLang="en-US" sz="1400" dirty="0">
              <a:latin typeface="Arial" pitchFamily="34" charset="0"/>
            </a:endParaRPr>
          </a:p>
          <a:p>
            <a:endParaRPr lang="en-US" altLang="zh-CN" sz="1400" dirty="0">
              <a:latin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</a:rPr>
              <a:t> </a:t>
            </a:r>
            <a:r>
              <a:rPr lang="zh-CN" altLang="en-US" sz="1400" dirty="0">
                <a:latin typeface="Arial" pitchFamily="34" charset="0"/>
              </a:rPr>
              <a:t>改进：</a:t>
            </a:r>
            <a:r>
              <a:rPr lang="zh-CN" altLang="en-US" sz="1400" dirty="0">
                <a:latin typeface="Arial" pitchFamily="34" charset="0"/>
                <a:sym typeface="Arial" pitchFamily="34" charset="0"/>
              </a:rPr>
              <a:t>处理</a:t>
            </a:r>
            <a:r>
              <a:rPr lang="zh-CN" altLang="en-US" sz="1400" dirty="0">
                <a:latin typeface="Arial" pitchFamily="34" charset="0"/>
              </a:rPr>
              <a:t>手机未安装应用市场</a:t>
            </a:r>
          </a:p>
          <a:p>
            <a:r>
              <a:rPr lang="en-US" altLang="zh-CN" sz="1600" dirty="0">
                <a:latin typeface="Arial" pitchFamily="34" charset="0"/>
              </a:rPr>
              <a:t> 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ym typeface="Arial" pitchFamily="34" charset="0"/>
              </a:rPr>
              <a:t>特殊机型、系统、场景</a:t>
            </a:r>
            <a:endParaRPr lang="zh-CN" altLang="en-US" sz="2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54932"/>
            <a:ext cx="65532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基础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数组越界，数组中插入空对象	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0000CC"/>
                </a:solidFill>
              </a:rPr>
              <a:t>建议</a:t>
            </a:r>
            <a:r>
              <a:rPr lang="zh-CN" altLang="en-US" sz="1400" dirty="0">
                <a:solidFill>
                  <a:srgbClr val="0000CC"/>
                </a:solidFill>
              </a:rPr>
              <a:t>：涉及到数组存取是判断</a:t>
            </a:r>
            <a:r>
              <a:rPr lang="en-US" altLang="zh-CN" sz="1400" dirty="0">
                <a:solidFill>
                  <a:srgbClr val="0000CC"/>
                </a:solidFill>
              </a:rPr>
              <a:t>count</a:t>
            </a:r>
            <a:r>
              <a:rPr lang="zh-CN" altLang="en-US" sz="1400" dirty="0">
                <a:solidFill>
                  <a:srgbClr val="0000CC"/>
                </a:solidFill>
              </a:rPr>
              <a:t>和对象是否为</a:t>
            </a:r>
            <a:r>
              <a:rPr lang="zh-CN" altLang="en-US" sz="1400" dirty="0" smtClean="0">
                <a:solidFill>
                  <a:srgbClr val="0000CC"/>
                </a:solidFill>
              </a:rPr>
              <a:t>空</a:t>
            </a:r>
            <a:endParaRPr lang="en-US" altLang="zh-CN" sz="1400" dirty="0" smtClean="0">
              <a:solidFill>
                <a:srgbClr val="0000CC"/>
              </a:solidFill>
            </a:endParaRPr>
          </a:p>
          <a:p>
            <a:endParaRPr lang="en-US" altLang="zh-CN" sz="1400" dirty="0">
              <a:solidFill>
                <a:srgbClr val="00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类型</a:t>
            </a:r>
            <a:r>
              <a:rPr lang="zh-CN" altLang="en-US" sz="1400" dirty="0" smtClean="0"/>
              <a:t>错误</a:t>
            </a:r>
            <a:endParaRPr lang="en-US" altLang="zh-CN" sz="1400" dirty="0" smtClean="0"/>
          </a:p>
          <a:p>
            <a:r>
              <a:rPr lang="zh-CN" altLang="en-US" sz="1400" dirty="0">
                <a:solidFill>
                  <a:srgbClr val="0000CC"/>
                </a:solidFill>
              </a:rPr>
              <a:t>建议：调用函数返回位置对象，先判断下</a:t>
            </a:r>
            <a:r>
              <a:rPr lang="zh-CN" altLang="en-US" sz="1400" dirty="0" smtClean="0">
                <a:solidFill>
                  <a:srgbClr val="0000CC"/>
                </a:solidFill>
              </a:rPr>
              <a:t>类型</a:t>
            </a:r>
            <a:r>
              <a:rPr lang="en-US" altLang="zh-CN" sz="1400" dirty="0" smtClean="0">
                <a:hlinkClick r:id="rId3"/>
              </a:rPr>
              <a:t>http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smtClean="0">
                <a:hlinkClick r:id="rId3"/>
              </a:rPr>
              <a:t>bugly.qq.com/detail?app=900006514&amp;pid=2&amp;ii=9328#stack</a:t>
            </a:r>
            <a:endParaRPr lang="en-US" altLang="zh-CN" sz="1400" dirty="0"/>
          </a:p>
          <a:p>
            <a:endParaRPr lang="en-US" altLang="zh-CN" sz="1400" dirty="0" smtClean="0"/>
          </a:p>
        </p:txBody>
      </p:sp>
      <p:sp>
        <p:nvSpPr>
          <p:cNvPr id="4" name="燕尾形箭头 3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常见问题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11710"/>
            <a:ext cx="80648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Fragment </a:t>
            </a:r>
            <a:r>
              <a:rPr lang="zh-CN" altLang="en-US" sz="1400" dirty="0"/>
              <a:t>里面异步回调使用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getActivity</a:t>
            </a:r>
            <a:r>
              <a:rPr lang="en-US" altLang="zh-CN" sz="1400" dirty="0"/>
              <a:t>() </a:t>
            </a:r>
            <a:r>
              <a:rPr lang="zh-CN" altLang="en-US" sz="1400" dirty="0"/>
              <a:t>为做</a:t>
            </a:r>
            <a:r>
              <a:rPr lang="en-US" altLang="zh-CN" sz="1400" dirty="0"/>
              <a:t>null</a:t>
            </a:r>
            <a:r>
              <a:rPr lang="zh-CN" altLang="en-US" sz="1400" dirty="0"/>
              <a:t>判断</a:t>
            </a:r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数组</a:t>
            </a:r>
            <a:r>
              <a:rPr lang="zh-CN" altLang="en-US" sz="1400" dirty="0"/>
              <a:t>未做索引保护</a:t>
            </a:r>
          </a:p>
          <a:p>
            <a:r>
              <a:rPr lang="en-US" altLang="zh-CN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对象</a:t>
            </a:r>
            <a:r>
              <a:rPr lang="zh-CN" altLang="en-US" sz="1400" dirty="0"/>
              <a:t>未做空保护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改进</a:t>
            </a:r>
            <a:r>
              <a:rPr lang="zh-CN" altLang="en-US" sz="1400" dirty="0"/>
              <a:t>：养成好的编程习惯，做好代码保护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  <a:sym typeface="Arial" pitchFamily="34" charset="0"/>
              </a:rPr>
              <a:t>空指针</a:t>
            </a:r>
            <a:r>
              <a:rPr lang="en-US" altLang="zh-CN" sz="2000" dirty="0">
                <a:latin typeface="+mj-lt"/>
                <a:sym typeface="Arial" pitchFamily="34" charset="0"/>
              </a:rPr>
              <a:t>&amp; </a:t>
            </a:r>
            <a:r>
              <a:rPr lang="zh-CN" altLang="en-US" sz="2000" dirty="0">
                <a:latin typeface="+mj-lt"/>
                <a:sym typeface="Arial" pitchFamily="34" charset="0"/>
              </a:rPr>
              <a:t>数组越界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11710"/>
            <a:ext cx="8064896" cy="9541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例：</a:t>
            </a:r>
          </a:p>
          <a:p>
            <a:r>
              <a:rPr lang="zh-CN" altLang="en-US" sz="1400" dirty="0"/>
              <a:t>选择手机通讯录中的手机号出错，出现了只有极少数的</a:t>
            </a:r>
            <a:r>
              <a:rPr lang="en-US" altLang="zh-CN" sz="1400" dirty="0"/>
              <a:t>64</a:t>
            </a:r>
            <a:r>
              <a:rPr lang="zh-CN" altLang="en-US" sz="1400" dirty="0"/>
              <a:t>位的</a:t>
            </a:r>
            <a:r>
              <a:rPr lang="en-US" altLang="zh-CN" sz="1400" dirty="0"/>
              <a:t>ios9</a:t>
            </a:r>
            <a:r>
              <a:rPr lang="zh-CN" altLang="en-US" sz="1400" dirty="0"/>
              <a:t>系统手机的</a:t>
            </a:r>
            <a:r>
              <a:rPr lang="en-US" altLang="zh-CN" sz="1400" dirty="0"/>
              <a:t>crash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改进：使用基础的提供的通讯录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系统版本兼容</a:t>
            </a:r>
            <a:r>
              <a:rPr lang="zh-CN" altLang="zh-CN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Crash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7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/>
              <a:t>火车票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30580" y="2211710"/>
            <a:ext cx="8064896" cy="116955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自定义了</a:t>
            </a:r>
            <a:r>
              <a:rPr lang="en-US" altLang="zh-CN" sz="1400" dirty="0"/>
              <a:t>private</a:t>
            </a:r>
            <a:r>
              <a:rPr lang="zh-CN" altLang="en-US" sz="1400" dirty="0"/>
              <a:t>或者有参数的构造方法</a:t>
            </a:r>
          </a:p>
          <a:p>
            <a:endParaRPr lang="zh-CN" altLang="en-US" sz="1400" dirty="0"/>
          </a:p>
          <a:p>
            <a:r>
              <a:rPr lang="zh-CN" altLang="en-US" sz="1400" dirty="0" smtClean="0"/>
              <a:t>例</a:t>
            </a:r>
            <a:r>
              <a:rPr lang="zh-CN" altLang="en-US" sz="1400" dirty="0"/>
              <a:t>：在城市选择页，出现了</a:t>
            </a:r>
            <a:r>
              <a:rPr lang="en-US" altLang="zh-CN" sz="1400" dirty="0"/>
              <a:t>[__</a:t>
            </a:r>
            <a:r>
              <a:rPr lang="en-US" altLang="zh-CN" sz="1400" dirty="0" err="1"/>
              <a:t>NSCFNumber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isEqualToString</a:t>
            </a:r>
            <a:r>
              <a:rPr lang="en-US" altLang="zh-CN" sz="1400" dirty="0"/>
              <a:t>:]: unrecognized selector sent to instance </a:t>
            </a:r>
          </a:p>
          <a:p>
            <a:endParaRPr lang="zh-CN" altLang="en-US" sz="1400" dirty="0"/>
          </a:p>
          <a:p>
            <a:r>
              <a:rPr lang="zh-CN" altLang="en-US" sz="1400" dirty="0" smtClean="0"/>
              <a:t>改进</a:t>
            </a:r>
            <a:r>
              <a:rPr lang="zh-CN" altLang="en-US" sz="1400" dirty="0"/>
              <a:t>：在出现</a:t>
            </a:r>
            <a:r>
              <a:rPr lang="en-US" altLang="zh-CN" sz="1400" dirty="0"/>
              <a:t>crash</a:t>
            </a:r>
            <a:r>
              <a:rPr lang="zh-CN" altLang="en-US" sz="1400" dirty="0"/>
              <a:t>的地方。调用</a:t>
            </a:r>
            <a:r>
              <a:rPr lang="en-US" altLang="zh-CN" sz="1400" dirty="0" err="1"/>
              <a:t>isEqualToString</a:t>
            </a:r>
            <a:r>
              <a:rPr lang="zh-CN" altLang="en-US" sz="1400" dirty="0"/>
              <a:t>的时候先判断类型，不要直接调用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类型判断</a:t>
            </a:r>
          </a:p>
        </p:txBody>
      </p:sp>
    </p:spTree>
    <p:extLst>
      <p:ext uri="{BB962C8B-B14F-4D97-AF65-F5344CB8AC3E}">
        <p14:creationId xmlns:p14="http://schemas.microsoft.com/office/powerpoint/2010/main" val="4218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763688" y="2283718"/>
            <a:ext cx="4104456" cy="665460"/>
          </a:xfrm>
        </p:spPr>
        <p:txBody>
          <a:bodyPr/>
          <a:lstStyle/>
          <a:p>
            <a:r>
              <a:rPr lang="en-US" altLang="zh-CN" sz="4800" dirty="0" smtClean="0">
                <a:solidFill>
                  <a:srgbClr val="0000CC"/>
                </a:solidFill>
                <a:latin typeface="+mj-lt"/>
                <a:ea typeface="+mj-ea"/>
              </a:rPr>
              <a:t>Thank You !</a:t>
            </a:r>
            <a:endParaRPr lang="zh-CN" altLang="en-US" sz="4800" dirty="0">
              <a:solidFill>
                <a:srgbClr val="0000CC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79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基础 </a:t>
            </a:r>
            <a:r>
              <a:rPr lang="en-US" altLang="zh-CN" sz="2800" dirty="0" smtClean="0"/>
              <a:t>- IOS</a:t>
            </a:r>
            <a:endParaRPr lang="en-US" altLang="zh-CN" sz="2800" dirty="0"/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webview</a:t>
            </a:r>
            <a:r>
              <a:rPr lang="zh-CN" altLang="en-US" sz="1400" dirty="0"/>
              <a:t>报错，极难</a:t>
            </a:r>
            <a:r>
              <a:rPr lang="zh-CN" altLang="en-US" sz="1400" dirty="0" smtClean="0"/>
              <a:t>调试</a:t>
            </a:r>
            <a:endParaRPr lang="en-US" altLang="zh-CN" sz="1400" dirty="0" smtClean="0"/>
          </a:p>
          <a:p>
            <a:r>
              <a:rPr lang="zh-CN" altLang="en-US" sz="1400" dirty="0"/>
              <a:t>	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JavaScriptCore</a:t>
            </a:r>
            <a:r>
              <a:rPr lang="zh-CN" altLang="en-US" sz="1400" dirty="0"/>
              <a:t>报错，根据</a:t>
            </a:r>
            <a:r>
              <a:rPr lang="en-US" altLang="zh-CN" sz="1400" dirty="0" err="1"/>
              <a:t>bugly</a:t>
            </a:r>
            <a:r>
              <a:rPr lang="zh-CN" altLang="en-US" sz="1400" dirty="0"/>
              <a:t>额外参数找到相应页面</a:t>
            </a:r>
            <a:r>
              <a:rPr lang="zh-CN" altLang="en-US" sz="1400" dirty="0" smtClean="0"/>
              <a:t>调试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iOS</a:t>
            </a:r>
            <a:r>
              <a:rPr lang="zh-CN" altLang="en-US" sz="1400" dirty="0"/>
              <a:t>系统报错，</a:t>
            </a:r>
            <a:r>
              <a:rPr lang="en-US" altLang="zh-CN" sz="1400" dirty="0"/>
              <a:t>can’t add self as </a:t>
            </a:r>
            <a:r>
              <a:rPr lang="en-US" altLang="zh-CN" sz="1400" dirty="0" err="1"/>
              <a:t>subview</a:t>
            </a:r>
            <a:r>
              <a:rPr lang="zh-CN" altLang="en-US" sz="1400" dirty="0" smtClean="0"/>
              <a:t>等</a:t>
            </a:r>
            <a:r>
              <a:rPr lang="en-US" altLang="zh-CN" sz="1400" dirty="0" smtClean="0">
                <a:hlinkClick r:id="rId3"/>
              </a:rPr>
              <a:t>http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smtClean="0">
                <a:hlinkClick r:id="rId3"/>
              </a:rPr>
              <a:t>bugly.qq.com/detail?app=900006514&amp;pid=2&amp;ii=8801#stack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4" name="燕尾形箭头 3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难处理问题</a:t>
            </a:r>
          </a:p>
        </p:txBody>
      </p:sp>
    </p:spTree>
    <p:extLst>
      <p:ext uri="{BB962C8B-B14F-4D97-AF65-F5344CB8AC3E}">
        <p14:creationId xmlns:p14="http://schemas.microsoft.com/office/powerpoint/2010/main" val="15660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r>
              <a:rPr lang="zh-CN" altLang="en-US" sz="2800" dirty="0" smtClean="0"/>
              <a:t>酒店</a:t>
            </a:r>
            <a:endParaRPr lang="zh-CN" altLang="en-US" sz="2800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82980" y="1923678"/>
            <a:ext cx="8064896" cy="32316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java.lang.NullPointerException</a:t>
            </a:r>
            <a:endParaRPr lang="en-US" altLang="zh-CN" sz="1200" dirty="0">
              <a:solidFill>
                <a:srgbClr val="B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Attempt to invoke virtual method '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ctrip.android.hotel.view.common.widget.a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ctrip.android.hotel.view.UI.detail.h.b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()' on a null object reference</a:t>
            </a:r>
          </a:p>
          <a:p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ctrip.android.hotel.view.UI.detail.HotelDetailFragment.void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addAroundHotelAdapterInfo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()(SourceFile:1036)</a:t>
            </a:r>
          </a:p>
          <a:p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ctrip.android.hotel.view.UI.detail.HotelDetailFragment.void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postRefreshRoomList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()(SourceFile:2750)</a:t>
            </a:r>
          </a:p>
          <a:p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ctrip.android.hotel.view.UI.detail.HotelDetailFragment.void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resetListView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()(SourceFile:3509)</a:t>
            </a:r>
          </a:p>
          <a:p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ctrip.android.hotel.view.UI.detail.HotelDetailFragment.void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sendRoomListService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()(SourceFile:3145)</a:t>
            </a:r>
          </a:p>
          <a:p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ctrip.android.hotel.view.UI.detail.HotelDetailFragment$44.void 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bussinessSuccessSafely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java.lang.String,ctrip.business.viewmodel.ResponseModel,boolean</a:t>
            </a:r>
            <a:r>
              <a:rPr lang="en-US" altLang="zh-CN" sz="1200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)(SourceFile:2174)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在和开发人员去审查代码的时候，认为写的代码是没有任何问题的，理论上是不可能发生这样的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。酒店详情页的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HotelDetailFrament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首先会创建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，然后再去调服务。再去仔细分析后，发现有的页面跳转到酒店详情页面的是，首先会去发服务，但是这个时候，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又没有创建成功，所以会导致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这个问题，是开发人员忽略了相关的业务场景，导致了，要求在任何条件下，都得去加空指针保护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latin typeface="+mj-lt"/>
                <a:ea typeface="微软雅黑" panose="020B0503020204020204" pitchFamily="34" charset="-122"/>
              </a:rPr>
              <a:t>Null Pointer Exception </a:t>
            </a:r>
            <a:r>
              <a:rPr lang="zh-CN" altLang="en-US" sz="1400" dirty="0">
                <a:latin typeface="+mj-lt"/>
                <a:ea typeface="微软雅黑" panose="020B0503020204020204" pitchFamily="34" charset="-122"/>
              </a:rPr>
              <a:t>空指针异常</a:t>
            </a:r>
            <a:endParaRPr lang="en-US" altLang="zh-CN" sz="14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0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r>
              <a:rPr lang="zh-CN" altLang="en-US" sz="2800" dirty="0" smtClean="0"/>
              <a:t>酒店</a:t>
            </a:r>
            <a:endParaRPr lang="zh-CN" altLang="en-US" sz="2800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82980" y="2480250"/>
            <a:ext cx="8064896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285750" indent="-285750" fontAlgn="ctr"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这个问题主要是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的内存重启，或是是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在里面有异步的处理， 但是在异步处理里面没有做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null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Fragment  attached to Activity 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r>
              <a:rPr lang="zh-CN" altLang="en-US" sz="2800" dirty="0" smtClean="0"/>
              <a:t>酒店</a:t>
            </a:r>
            <a:endParaRPr lang="zh-CN" altLang="en-US" sz="2800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582980" y="2139702"/>
            <a:ext cx="8064896" cy="20313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ctrip.android.hotel.order.bean.HotelOrderModifyCacheBean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be cast to 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ctrip.android.hotel.viewmodel.hotel.HotelDetailCacheBean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ctrip.android.hotel.view.UI.detail.HotelDetailFragment.void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gotoComment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java.lang.String,int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)(SourceFile:3772)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ctrip.android.hotel.view.UI.room.RoomDetailFragment$3.void 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android.view.View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)(SourceFile:334)</a:t>
            </a:r>
          </a:p>
          <a:p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android.view.View.performClick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(View.java:5155)</a:t>
            </a:r>
          </a:p>
          <a:p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结论：代码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不规范，需要做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 of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30580" y="1005576"/>
            <a:ext cx="4032448" cy="864096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>
              <a:defRPr/>
            </a:pPr>
            <a:r>
              <a:rPr lang="en-US" altLang="zh-CN" sz="1400" dirty="0" err="1">
                <a:latin typeface="+mj-lt"/>
                <a:ea typeface="微软雅黑" panose="020B0503020204020204" pitchFamily="34" charset="-122"/>
              </a:rPr>
              <a:t>java.lang.ClassCastException</a:t>
            </a:r>
            <a:r>
              <a:rPr lang="en-US" altLang="zh-CN" sz="1400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+mj-lt"/>
                <a:ea typeface="微软雅黑" panose="020B0503020204020204" pitchFamily="34" charset="-122"/>
              </a:rPr>
              <a:t>类转换异常 </a:t>
            </a:r>
          </a:p>
        </p:txBody>
      </p:sp>
    </p:spTree>
    <p:extLst>
      <p:ext uri="{BB962C8B-B14F-4D97-AF65-F5344CB8AC3E}">
        <p14:creationId xmlns:p14="http://schemas.microsoft.com/office/powerpoint/2010/main" val="1753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7474"/>
            <a:ext cx="3096344" cy="576064"/>
          </a:xfrm>
        </p:spPr>
        <p:txBody>
          <a:bodyPr/>
          <a:lstStyle/>
          <a:p>
            <a:pPr defTabSz="1778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 smtClean="0"/>
              <a:t>酒店 </a:t>
            </a:r>
            <a:r>
              <a:rPr lang="en-US" altLang="zh-CN" sz="2800" dirty="0" smtClean="0"/>
              <a:t> V6.14.2</a:t>
            </a:r>
            <a:endParaRPr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7703"/>
              </p:ext>
            </p:extLst>
          </p:nvPr>
        </p:nvGraphicFramePr>
        <p:xfrm>
          <a:off x="673224" y="1200150"/>
          <a:ext cx="7715200" cy="32128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93620"/>
                <a:gridCol w="1153759"/>
                <a:gridCol w="1259113"/>
                <a:gridCol w="1865352"/>
                <a:gridCol w="2643356"/>
              </a:tblGrid>
              <a:tr h="291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   模块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崩溃数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崩溃类型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</a:tr>
              <a:tr h="4510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查询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8%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个空指针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线程问题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510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2%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个空指针问题</a:t>
                      </a:r>
                    </a:p>
                  </a:txBody>
                  <a:tcPr marL="9525" marR="9525" marT="9525" marB="0" anchor="ctr"/>
                </a:tc>
              </a:tr>
              <a:tr h="4510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详情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ClassCastException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ConcurrentModificationException</a:t>
                      </a: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510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订单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41%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订单填写 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订单详情 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延住单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订单结果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not attached to Activity</a:t>
                      </a: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510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地图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相册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点评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11%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相册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点评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not attached to Activity</a:t>
                      </a:r>
                      <a:endParaRPr lang="zh-CN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510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城市控件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筛选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酒店控件</a:t>
                      </a:r>
                      <a:endParaRPr lang="zh-CN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城市控件</a:t>
                      </a: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筛选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自定义控件</a:t>
                      </a:r>
                      <a:r>
                        <a:rPr lang="en-US" altLang="zh-CN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个空指针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个数组越界</a:t>
                      </a:r>
                      <a:endParaRPr lang="en-US" altLang="zh-CN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ysClr val="window" lastClr="FFFFFF"/>
        </a:solidFill>
        <a:ln w="25400" cap="flat" cmpd="sng" algn="ctr">
          <a:solidFill>
            <a:srgbClr val="00B050"/>
          </a:solidFill>
          <a:prstDash val="solid"/>
        </a:ln>
        <a:effectLst/>
      </a:spPr>
      <a:bodyPr wrap="square">
        <a:spAutoFit/>
      </a:bodyPr>
      <a:lstStyle>
        <a:defPPr>
          <a:spcBef>
            <a:spcPts val="600"/>
          </a:spcBef>
          <a:defRPr sz="1400" b="1" dirty="0">
            <a:solidFill>
              <a:prstClr val="black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80552</TotalTime>
  <Words>1766</Words>
  <Application>Microsoft Office PowerPoint</Application>
  <PresentationFormat>全屏显示(16:9)</PresentationFormat>
  <Paragraphs>361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PowerPoint 演示文稿</vt:lpstr>
      <vt:lpstr>基础 – 安卓</vt:lpstr>
      <vt:lpstr>基础 – 安卓</vt:lpstr>
      <vt:lpstr>基础 - IOS</vt:lpstr>
      <vt:lpstr>基础 - IOS</vt:lpstr>
      <vt:lpstr>酒店</vt:lpstr>
      <vt:lpstr>酒店</vt:lpstr>
      <vt:lpstr>酒店</vt:lpstr>
      <vt:lpstr>酒店  V6.14.2</vt:lpstr>
      <vt:lpstr>酒店  V6.14.2</vt:lpstr>
      <vt:lpstr>酒店  V6.15</vt:lpstr>
      <vt:lpstr>酒店  V6.15</vt:lpstr>
      <vt:lpstr>酒店iOS</vt:lpstr>
      <vt:lpstr>酒店iOS</vt:lpstr>
      <vt:lpstr>酒店iOS</vt:lpstr>
      <vt:lpstr>酒店iOS</vt:lpstr>
      <vt:lpstr>酒店iOS</vt:lpstr>
      <vt:lpstr>酒店iOS</vt:lpstr>
      <vt:lpstr>酒店iOS</vt:lpstr>
      <vt:lpstr>机票 - Android</vt:lpstr>
      <vt:lpstr>机票 - Android</vt:lpstr>
      <vt:lpstr>机票 - Android</vt:lpstr>
      <vt:lpstr>机票 - Android</vt:lpstr>
      <vt:lpstr>机票 - Android</vt:lpstr>
      <vt:lpstr>机票 - IOS</vt:lpstr>
      <vt:lpstr>机票 - IOS</vt:lpstr>
      <vt:lpstr>机票 - IOS</vt:lpstr>
      <vt:lpstr>机票 - IOS</vt:lpstr>
      <vt:lpstr>机票 - IOS</vt:lpstr>
      <vt:lpstr>攻略社区</vt:lpstr>
      <vt:lpstr>攻略社区</vt:lpstr>
      <vt:lpstr>攻略社区</vt:lpstr>
      <vt:lpstr>攻略社区</vt:lpstr>
      <vt:lpstr>攻略社区</vt:lpstr>
      <vt:lpstr>攻略社区</vt:lpstr>
      <vt:lpstr>攻略社区</vt:lpstr>
      <vt:lpstr>火车票</vt:lpstr>
      <vt:lpstr>火车票</vt:lpstr>
      <vt:lpstr>火车票</vt:lpstr>
      <vt:lpstr>火车票</vt:lpstr>
      <vt:lpstr>火车票</vt:lpstr>
      <vt:lpstr>火车票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zq周琦(技术研发中心)</dc:creator>
  <cp:lastModifiedBy>vcll陈丽丽</cp:lastModifiedBy>
  <cp:revision>2960</cp:revision>
  <cp:lastPrinted>2014-08-25T09:19:20Z</cp:lastPrinted>
  <dcterms:created xsi:type="dcterms:W3CDTF">2013-02-18T02:06:53Z</dcterms:created>
  <dcterms:modified xsi:type="dcterms:W3CDTF">2016-05-20T08:23:12Z</dcterms:modified>
</cp:coreProperties>
</file>