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8" r:id="rId2"/>
    <p:sldId id="261" r:id="rId3"/>
    <p:sldId id="325" r:id="rId4"/>
    <p:sldId id="344" r:id="rId5"/>
    <p:sldId id="339" r:id="rId6"/>
    <p:sldId id="340" r:id="rId7"/>
    <p:sldId id="342" r:id="rId8"/>
    <p:sldId id="341" r:id="rId9"/>
    <p:sldId id="343" r:id="rId10"/>
    <p:sldId id="337" r:id="rId11"/>
    <p:sldId id="347" r:id="rId12"/>
    <p:sldId id="349" r:id="rId13"/>
    <p:sldId id="350" r:id="rId14"/>
    <p:sldId id="351" r:id="rId15"/>
    <p:sldId id="348" r:id="rId16"/>
    <p:sldId id="352" r:id="rId17"/>
    <p:sldId id="326" r:id="rId18"/>
    <p:sldId id="358" r:id="rId19"/>
    <p:sldId id="354" r:id="rId20"/>
    <p:sldId id="359" r:id="rId21"/>
    <p:sldId id="353" r:id="rId22"/>
    <p:sldId id="355" r:id="rId23"/>
    <p:sldId id="356" r:id="rId24"/>
    <p:sldId id="357" r:id="rId25"/>
    <p:sldId id="361" r:id="rId26"/>
    <p:sldId id="365" r:id="rId27"/>
    <p:sldId id="293" r:id="rId28"/>
    <p:sldId id="360" r:id="rId29"/>
    <p:sldId id="362" r:id="rId30"/>
    <p:sldId id="338" r:id="rId31"/>
    <p:sldId id="367" r:id="rId32"/>
    <p:sldId id="345" r:id="rId33"/>
    <p:sldId id="346" r:id="rId34"/>
    <p:sldId id="366" r:id="rId35"/>
    <p:sldId id="368" r:id="rId36"/>
    <p:sldId id="369" r:id="rId37"/>
    <p:sldId id="335" r:id="rId38"/>
    <p:sldId id="336" r:id="rId39"/>
    <p:sldId id="363" r:id="rId40"/>
    <p:sldId id="364" r:id="rId41"/>
    <p:sldId id="33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8" autoAdjust="0"/>
    <p:restoredTop sz="94545" autoAdjust="0"/>
  </p:normalViewPr>
  <p:slideViewPr>
    <p:cSldViewPr snapToGrid="0" snapToObjects="1">
      <p:cViewPr varScale="1">
        <p:scale>
          <a:sx n="98" d="100"/>
          <a:sy n="98" d="100"/>
        </p:scale>
        <p:origin x="-108" y="-228"/>
      </p:cViewPr>
      <p:guideLst>
        <p:guide orient="horz" pos="2160"/>
        <p:guide pos="3840"/>
      </p:guideLst>
    </p:cSldViewPr>
  </p:slideViewPr>
  <p:outlineViewPr>
    <p:cViewPr>
      <p:scale>
        <a:sx n="33" d="100"/>
        <a:sy n="33" d="100"/>
      </p:scale>
      <p:origin x="0" y="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30BFD0-F162-42DE-8DEB-DA5C89EA50F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zh-CN" altLang="en-US"/>
        </a:p>
      </dgm:t>
    </dgm:pt>
    <dgm:pt modelId="{D96EEACE-2453-4410-A8F3-0806E6E9BEEE}">
      <dgm:prSet/>
      <dgm:spPr/>
      <dgm:t>
        <a:bodyPr/>
        <a:lstStyle/>
        <a:p>
          <a:pPr rtl="0"/>
          <a:r>
            <a:rPr lang="zh-CN" smtClean="0"/>
            <a:t>对象本身</a:t>
          </a:r>
          <a:endParaRPr lang="zh-CN"/>
        </a:p>
      </dgm:t>
    </dgm:pt>
    <dgm:pt modelId="{455250E9-8936-49A5-B50B-1377EC278636}" type="parTrans" cxnId="{F3CBB175-EE09-4B6A-91ED-FCAB91AD173E}">
      <dgm:prSet/>
      <dgm:spPr/>
      <dgm:t>
        <a:bodyPr/>
        <a:lstStyle/>
        <a:p>
          <a:endParaRPr lang="zh-CN" altLang="en-US"/>
        </a:p>
      </dgm:t>
    </dgm:pt>
    <dgm:pt modelId="{4BD7E7C2-FF67-4054-8C6A-86D7D25A38F7}" type="sibTrans" cxnId="{F3CBB175-EE09-4B6A-91ED-FCAB91AD173E}">
      <dgm:prSet/>
      <dgm:spPr/>
      <dgm:t>
        <a:bodyPr/>
        <a:lstStyle/>
        <a:p>
          <a:endParaRPr lang="zh-CN" altLang="en-US"/>
        </a:p>
      </dgm:t>
    </dgm:pt>
    <dgm:pt modelId="{19AB96D7-ACA8-4F58-A183-A3ABAC36FADA}">
      <dgm:prSet/>
      <dgm:spPr/>
      <dgm:t>
        <a:bodyPr/>
        <a:lstStyle/>
        <a:p>
          <a:pPr rtl="0"/>
          <a:r>
            <a:rPr lang="en-US" smtClean="0"/>
            <a:t>Constructor</a:t>
          </a:r>
          <a:endParaRPr lang="zh-CN"/>
        </a:p>
      </dgm:t>
    </dgm:pt>
    <dgm:pt modelId="{97F66D80-7B97-4082-AC88-8E922555F301}" type="parTrans" cxnId="{C6668B86-46A4-4091-8ADD-91AE00B1D7F3}">
      <dgm:prSet/>
      <dgm:spPr/>
      <dgm:t>
        <a:bodyPr/>
        <a:lstStyle/>
        <a:p>
          <a:endParaRPr lang="zh-CN" altLang="en-US"/>
        </a:p>
      </dgm:t>
    </dgm:pt>
    <dgm:pt modelId="{D21A0A92-02B9-4DB0-B958-8B25168E7A16}" type="sibTrans" cxnId="{C6668B86-46A4-4091-8ADD-91AE00B1D7F3}">
      <dgm:prSet/>
      <dgm:spPr/>
      <dgm:t>
        <a:bodyPr/>
        <a:lstStyle/>
        <a:p>
          <a:endParaRPr lang="zh-CN" altLang="en-US"/>
        </a:p>
      </dgm:t>
    </dgm:pt>
    <dgm:pt modelId="{3956222A-F118-449F-B2C8-4AA03A14C131}">
      <dgm:prSet/>
      <dgm:spPr/>
      <dgm:t>
        <a:bodyPr/>
        <a:lstStyle/>
        <a:p>
          <a:pPr rtl="0"/>
          <a:r>
            <a:rPr lang="en-US" smtClean="0"/>
            <a:t>__proto__</a:t>
          </a:r>
          <a:endParaRPr lang="zh-CN"/>
        </a:p>
      </dgm:t>
    </dgm:pt>
    <dgm:pt modelId="{59EA190F-D335-4D93-A679-CD4187DFAC4E}" type="parTrans" cxnId="{9404B0F8-1181-4834-A3A1-EA410C45D312}">
      <dgm:prSet/>
      <dgm:spPr/>
      <dgm:t>
        <a:bodyPr/>
        <a:lstStyle/>
        <a:p>
          <a:endParaRPr lang="zh-CN" altLang="en-US"/>
        </a:p>
      </dgm:t>
    </dgm:pt>
    <dgm:pt modelId="{85A109B4-C899-4568-AE62-9D71EE002316}" type="sibTrans" cxnId="{9404B0F8-1181-4834-A3A1-EA410C45D312}">
      <dgm:prSet/>
      <dgm:spPr/>
      <dgm:t>
        <a:bodyPr/>
        <a:lstStyle/>
        <a:p>
          <a:endParaRPr lang="zh-CN" altLang="en-US"/>
        </a:p>
      </dgm:t>
    </dgm:pt>
    <dgm:pt modelId="{8AF0B4FB-8071-4A26-9D37-322A5D2A5D29}">
      <dgm:prSet/>
      <dgm:spPr/>
      <dgm:t>
        <a:bodyPr/>
        <a:lstStyle/>
        <a:p>
          <a:pPr rtl="0"/>
          <a:r>
            <a:rPr lang="en-US" smtClean="0"/>
            <a:t>prototype</a:t>
          </a:r>
          <a:endParaRPr lang="zh-CN"/>
        </a:p>
      </dgm:t>
    </dgm:pt>
    <dgm:pt modelId="{22166CC3-0220-4EB0-8F3C-B2309A9FA0B6}" type="parTrans" cxnId="{390097C9-1FFD-490B-8716-D8136B054796}">
      <dgm:prSet/>
      <dgm:spPr/>
      <dgm:t>
        <a:bodyPr/>
        <a:lstStyle/>
        <a:p>
          <a:endParaRPr lang="zh-CN" altLang="en-US"/>
        </a:p>
      </dgm:t>
    </dgm:pt>
    <dgm:pt modelId="{BA0753BF-2620-4B61-AF01-CE9CDA483C21}" type="sibTrans" cxnId="{390097C9-1FFD-490B-8716-D8136B054796}">
      <dgm:prSet/>
      <dgm:spPr/>
      <dgm:t>
        <a:bodyPr/>
        <a:lstStyle/>
        <a:p>
          <a:endParaRPr lang="zh-CN" altLang="en-US"/>
        </a:p>
      </dgm:t>
    </dgm:pt>
    <dgm:pt modelId="{27347FDA-A45B-454D-91A9-A5B9EEC4A4A3}" type="pres">
      <dgm:prSet presAssocID="{3830BFD0-F162-42DE-8DEB-DA5C89EA50F4}" presName="linear" presStyleCnt="0">
        <dgm:presLayoutVars>
          <dgm:animLvl val="lvl"/>
          <dgm:resizeHandles val="exact"/>
        </dgm:presLayoutVars>
      </dgm:prSet>
      <dgm:spPr/>
      <dgm:t>
        <a:bodyPr/>
        <a:lstStyle/>
        <a:p>
          <a:endParaRPr lang="zh-CN" altLang="en-US"/>
        </a:p>
      </dgm:t>
    </dgm:pt>
    <dgm:pt modelId="{0EB9C803-EF26-4F1D-BEA3-C8BB2920E971}" type="pres">
      <dgm:prSet presAssocID="{D96EEACE-2453-4410-A8F3-0806E6E9BEEE}" presName="parentText" presStyleLbl="node1" presStyleIdx="0" presStyleCnt="4">
        <dgm:presLayoutVars>
          <dgm:chMax val="0"/>
          <dgm:bulletEnabled val="1"/>
        </dgm:presLayoutVars>
      </dgm:prSet>
      <dgm:spPr/>
      <dgm:t>
        <a:bodyPr/>
        <a:lstStyle/>
        <a:p>
          <a:endParaRPr lang="zh-CN" altLang="en-US"/>
        </a:p>
      </dgm:t>
    </dgm:pt>
    <dgm:pt modelId="{492B708E-6BB7-4BB7-82E7-589709FD5E8C}" type="pres">
      <dgm:prSet presAssocID="{4BD7E7C2-FF67-4054-8C6A-86D7D25A38F7}" presName="spacer" presStyleCnt="0"/>
      <dgm:spPr/>
    </dgm:pt>
    <dgm:pt modelId="{CC6A7795-AE43-42C7-ACAF-AF9F11A43347}" type="pres">
      <dgm:prSet presAssocID="{19AB96D7-ACA8-4F58-A183-A3ABAC36FADA}" presName="parentText" presStyleLbl="node1" presStyleIdx="1" presStyleCnt="4">
        <dgm:presLayoutVars>
          <dgm:chMax val="0"/>
          <dgm:bulletEnabled val="1"/>
        </dgm:presLayoutVars>
      </dgm:prSet>
      <dgm:spPr/>
      <dgm:t>
        <a:bodyPr/>
        <a:lstStyle/>
        <a:p>
          <a:endParaRPr lang="zh-CN" altLang="en-US"/>
        </a:p>
      </dgm:t>
    </dgm:pt>
    <dgm:pt modelId="{974D2F99-093A-447A-A1AC-43182BB746C1}" type="pres">
      <dgm:prSet presAssocID="{D21A0A92-02B9-4DB0-B958-8B25168E7A16}" presName="spacer" presStyleCnt="0"/>
      <dgm:spPr/>
    </dgm:pt>
    <dgm:pt modelId="{909D2A82-F197-48B4-81C8-6AEE8C7B6476}" type="pres">
      <dgm:prSet presAssocID="{3956222A-F118-449F-B2C8-4AA03A14C131}" presName="parentText" presStyleLbl="node1" presStyleIdx="2" presStyleCnt="4">
        <dgm:presLayoutVars>
          <dgm:chMax val="0"/>
          <dgm:bulletEnabled val="1"/>
        </dgm:presLayoutVars>
      </dgm:prSet>
      <dgm:spPr/>
      <dgm:t>
        <a:bodyPr/>
        <a:lstStyle/>
        <a:p>
          <a:endParaRPr lang="zh-CN" altLang="en-US"/>
        </a:p>
      </dgm:t>
    </dgm:pt>
    <dgm:pt modelId="{F99993D6-BF84-4480-8F8C-A60D78222022}" type="pres">
      <dgm:prSet presAssocID="{85A109B4-C899-4568-AE62-9D71EE002316}" presName="spacer" presStyleCnt="0"/>
      <dgm:spPr/>
    </dgm:pt>
    <dgm:pt modelId="{76116AE8-9173-4AD5-A49B-62A9609838B9}" type="pres">
      <dgm:prSet presAssocID="{8AF0B4FB-8071-4A26-9D37-322A5D2A5D29}" presName="parentText" presStyleLbl="node1" presStyleIdx="3" presStyleCnt="4">
        <dgm:presLayoutVars>
          <dgm:chMax val="0"/>
          <dgm:bulletEnabled val="1"/>
        </dgm:presLayoutVars>
      </dgm:prSet>
      <dgm:spPr/>
      <dgm:t>
        <a:bodyPr/>
        <a:lstStyle/>
        <a:p>
          <a:endParaRPr lang="zh-CN" altLang="en-US"/>
        </a:p>
      </dgm:t>
    </dgm:pt>
  </dgm:ptLst>
  <dgm:cxnLst>
    <dgm:cxn modelId="{F3CBB175-EE09-4B6A-91ED-FCAB91AD173E}" srcId="{3830BFD0-F162-42DE-8DEB-DA5C89EA50F4}" destId="{D96EEACE-2453-4410-A8F3-0806E6E9BEEE}" srcOrd="0" destOrd="0" parTransId="{455250E9-8936-49A5-B50B-1377EC278636}" sibTransId="{4BD7E7C2-FF67-4054-8C6A-86D7D25A38F7}"/>
    <dgm:cxn modelId="{C6668B86-46A4-4091-8ADD-91AE00B1D7F3}" srcId="{3830BFD0-F162-42DE-8DEB-DA5C89EA50F4}" destId="{19AB96D7-ACA8-4F58-A183-A3ABAC36FADA}" srcOrd="1" destOrd="0" parTransId="{97F66D80-7B97-4082-AC88-8E922555F301}" sibTransId="{D21A0A92-02B9-4DB0-B958-8B25168E7A16}"/>
    <dgm:cxn modelId="{00DD210A-67D2-4C33-9B02-4BEE00354C99}" type="presOf" srcId="{D96EEACE-2453-4410-A8F3-0806E6E9BEEE}" destId="{0EB9C803-EF26-4F1D-BEA3-C8BB2920E971}" srcOrd="0" destOrd="0" presId="urn:microsoft.com/office/officeart/2005/8/layout/vList2"/>
    <dgm:cxn modelId="{65A1085B-F23B-48B5-A1C6-5F3C9F61CB0D}" type="presOf" srcId="{8AF0B4FB-8071-4A26-9D37-322A5D2A5D29}" destId="{76116AE8-9173-4AD5-A49B-62A9609838B9}" srcOrd="0" destOrd="0" presId="urn:microsoft.com/office/officeart/2005/8/layout/vList2"/>
    <dgm:cxn modelId="{390097C9-1FFD-490B-8716-D8136B054796}" srcId="{3830BFD0-F162-42DE-8DEB-DA5C89EA50F4}" destId="{8AF0B4FB-8071-4A26-9D37-322A5D2A5D29}" srcOrd="3" destOrd="0" parTransId="{22166CC3-0220-4EB0-8F3C-B2309A9FA0B6}" sibTransId="{BA0753BF-2620-4B61-AF01-CE9CDA483C21}"/>
    <dgm:cxn modelId="{2610D472-5EB0-4C41-9E2B-D9C761ABD696}" type="presOf" srcId="{3956222A-F118-449F-B2C8-4AA03A14C131}" destId="{909D2A82-F197-48B4-81C8-6AEE8C7B6476}" srcOrd="0" destOrd="0" presId="urn:microsoft.com/office/officeart/2005/8/layout/vList2"/>
    <dgm:cxn modelId="{D3E11DEB-5EE4-4617-B12A-B8A0BCE5475D}" type="presOf" srcId="{19AB96D7-ACA8-4F58-A183-A3ABAC36FADA}" destId="{CC6A7795-AE43-42C7-ACAF-AF9F11A43347}" srcOrd="0" destOrd="0" presId="urn:microsoft.com/office/officeart/2005/8/layout/vList2"/>
    <dgm:cxn modelId="{5348BD8E-BC80-453F-A738-388B7C97C6BF}" type="presOf" srcId="{3830BFD0-F162-42DE-8DEB-DA5C89EA50F4}" destId="{27347FDA-A45B-454D-91A9-A5B9EEC4A4A3}" srcOrd="0" destOrd="0" presId="urn:microsoft.com/office/officeart/2005/8/layout/vList2"/>
    <dgm:cxn modelId="{9404B0F8-1181-4834-A3A1-EA410C45D312}" srcId="{3830BFD0-F162-42DE-8DEB-DA5C89EA50F4}" destId="{3956222A-F118-449F-B2C8-4AA03A14C131}" srcOrd="2" destOrd="0" parTransId="{59EA190F-D335-4D93-A679-CD4187DFAC4E}" sibTransId="{85A109B4-C899-4568-AE62-9D71EE002316}"/>
    <dgm:cxn modelId="{555D4FFC-EDAA-4B03-BB30-21470A3C1107}" type="presParOf" srcId="{27347FDA-A45B-454D-91A9-A5B9EEC4A4A3}" destId="{0EB9C803-EF26-4F1D-BEA3-C8BB2920E971}" srcOrd="0" destOrd="0" presId="urn:microsoft.com/office/officeart/2005/8/layout/vList2"/>
    <dgm:cxn modelId="{08709342-6B4F-47B0-A057-071914790B03}" type="presParOf" srcId="{27347FDA-A45B-454D-91A9-A5B9EEC4A4A3}" destId="{492B708E-6BB7-4BB7-82E7-589709FD5E8C}" srcOrd="1" destOrd="0" presId="urn:microsoft.com/office/officeart/2005/8/layout/vList2"/>
    <dgm:cxn modelId="{42C59FF5-970E-4AD4-9820-042F382B7382}" type="presParOf" srcId="{27347FDA-A45B-454D-91A9-A5B9EEC4A4A3}" destId="{CC6A7795-AE43-42C7-ACAF-AF9F11A43347}" srcOrd="2" destOrd="0" presId="urn:microsoft.com/office/officeart/2005/8/layout/vList2"/>
    <dgm:cxn modelId="{E9134D08-8F1D-4FB2-A0A8-CB11B2FBE01F}" type="presParOf" srcId="{27347FDA-A45B-454D-91A9-A5B9EEC4A4A3}" destId="{974D2F99-093A-447A-A1AC-43182BB746C1}" srcOrd="3" destOrd="0" presId="urn:microsoft.com/office/officeart/2005/8/layout/vList2"/>
    <dgm:cxn modelId="{7466D495-9D0E-4351-A0E2-EF0DA2C52DA2}" type="presParOf" srcId="{27347FDA-A45B-454D-91A9-A5B9EEC4A4A3}" destId="{909D2A82-F197-48B4-81C8-6AEE8C7B6476}" srcOrd="4" destOrd="0" presId="urn:microsoft.com/office/officeart/2005/8/layout/vList2"/>
    <dgm:cxn modelId="{C476CF1A-A553-4F76-8CAF-219629717392}" type="presParOf" srcId="{27347FDA-A45B-454D-91A9-A5B9EEC4A4A3}" destId="{F99993D6-BF84-4480-8F8C-A60D78222022}" srcOrd="5" destOrd="0" presId="urn:microsoft.com/office/officeart/2005/8/layout/vList2"/>
    <dgm:cxn modelId="{017F0A9B-2C45-4C91-8EC6-BD2C8C136C81}" type="presParOf" srcId="{27347FDA-A45B-454D-91A9-A5B9EEC4A4A3}" destId="{76116AE8-9173-4AD5-A49B-62A9609838B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47C113-6575-41BA-86EE-CA4A86DE80FE}" type="datetimeFigureOut">
              <a:rPr lang="zh-CN" altLang="en-US" smtClean="0"/>
              <a:t>2016/5/24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F059EA-51D7-4D90-8311-A3861CA140F8}" type="slidenum">
              <a:rPr lang="zh-CN" altLang="en-US" smtClean="0"/>
              <a:t>‹#›</a:t>
            </a:fld>
            <a:endParaRPr lang="zh-CN" altLang="en-US"/>
          </a:p>
        </p:txBody>
      </p:sp>
    </p:spTree>
    <p:extLst>
      <p:ext uri="{BB962C8B-B14F-4D97-AF65-F5344CB8AC3E}">
        <p14:creationId xmlns:p14="http://schemas.microsoft.com/office/powerpoint/2010/main" val="408141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59EA-51D7-4D90-8311-A3861CA140F8}" type="slidenum">
              <a:rPr lang="zh-CN" altLang="en-US" smtClean="0"/>
              <a:t>9</a:t>
            </a:fld>
            <a:endParaRPr lang="zh-CN" altLang="en-US"/>
          </a:p>
        </p:txBody>
      </p:sp>
    </p:spTree>
    <p:extLst>
      <p:ext uri="{BB962C8B-B14F-4D97-AF65-F5344CB8AC3E}">
        <p14:creationId xmlns:p14="http://schemas.microsoft.com/office/powerpoint/2010/main" val="322874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F059EA-51D7-4D90-8311-A3861CA140F8}" type="slidenum">
              <a:rPr lang="zh-CN" altLang="en-US" smtClean="0"/>
              <a:t>28</a:t>
            </a:fld>
            <a:endParaRPr lang="zh-CN" altLang="en-US"/>
          </a:p>
        </p:txBody>
      </p:sp>
    </p:spTree>
    <p:extLst>
      <p:ext uri="{BB962C8B-B14F-4D97-AF65-F5344CB8AC3E}">
        <p14:creationId xmlns:p14="http://schemas.microsoft.com/office/powerpoint/2010/main" val="2270340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5/24/2016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5/24/2016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baike.baidu.com/view/2135520.htm" TargetMode="External"/><Relationship Id="rId7" Type="http://schemas.openxmlformats.org/officeDocument/2006/relationships/hyperlink" Target="http://baike.baidu.com/view/758570.htm" TargetMode="External"/><Relationship Id="rId2" Type="http://schemas.openxmlformats.org/officeDocument/2006/relationships/hyperlink" Target="http://baike.baidu.com/view/153922.htm" TargetMode="External"/><Relationship Id="rId1" Type="http://schemas.openxmlformats.org/officeDocument/2006/relationships/slideLayout" Target="../slideLayouts/slideLayout6.xml"/><Relationship Id="rId6" Type="http://schemas.openxmlformats.org/officeDocument/2006/relationships/hyperlink" Target="http://baike.baidu.com/view/810176.htm" TargetMode="External"/><Relationship Id="rId5" Type="http://schemas.openxmlformats.org/officeDocument/2006/relationships/hyperlink" Target="http://baike.baidu.com/view/3986646.htm" TargetMode="External"/><Relationship Id="rId4" Type="http://schemas.openxmlformats.org/officeDocument/2006/relationships/hyperlink" Target="http://baike.baidu.com/subview/8170/6337787.ht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25748" y="2470704"/>
            <a:ext cx="9134377" cy="1510453"/>
          </a:xfrm>
        </p:spPr>
        <p:txBody>
          <a:bodyPr anchor="t">
            <a:normAutofit/>
          </a:bodyPr>
          <a:lstStyle/>
          <a:p>
            <a:r>
              <a:rPr kumimoji="1" lang="en-US" altLang="zh-CN" sz="4400" cap="none" dirty="0" err="1" smtClean="0">
                <a:latin typeface="Yuanti SC" charset="-122"/>
                <a:ea typeface="Yuanti SC" charset="-122"/>
                <a:cs typeface="Yuanti SC" charset="-122"/>
              </a:rPr>
              <a:t>Javascript</a:t>
            </a:r>
            <a:r>
              <a:rPr kumimoji="1" lang="en-US" altLang="zh-CN" sz="4400" cap="none" dirty="0" smtClean="0">
                <a:latin typeface="Yuanti SC" charset="-122"/>
                <a:ea typeface="Yuanti SC" charset="-122"/>
                <a:cs typeface="Yuanti SC" charset="-122"/>
              </a:rPr>
              <a:t> </a:t>
            </a:r>
            <a:r>
              <a:rPr kumimoji="1" lang="zh-CN" altLang="en-US" sz="4400" cap="none" dirty="0" smtClean="0">
                <a:latin typeface="Yuanti SC" charset="-122"/>
                <a:ea typeface="Yuanti SC" charset="-122"/>
                <a:cs typeface="Yuanti SC" charset="-122"/>
              </a:rPr>
              <a:t>深度解析</a:t>
            </a:r>
            <a:br>
              <a:rPr kumimoji="1" lang="zh-CN" altLang="en-US" sz="4400" cap="none" dirty="0" smtClean="0">
                <a:latin typeface="Yuanti SC" charset="-122"/>
                <a:ea typeface="Yuanti SC" charset="-122"/>
                <a:cs typeface="Yuanti SC" charset="-122"/>
              </a:rPr>
            </a:br>
            <a:r>
              <a:rPr kumimoji="1" lang="en-US" altLang="zh-CN" sz="4400" cap="none" dirty="0" err="1">
                <a:latin typeface="Yuanti SC" charset="-122"/>
                <a:ea typeface="Yuanti SC" charset="-122"/>
                <a:cs typeface="Yuanti SC" charset="-122"/>
              </a:rPr>
              <a:t>Javascript</a:t>
            </a:r>
            <a:r>
              <a:rPr kumimoji="1" lang="en-US" altLang="zh-CN" sz="4400" cap="none" dirty="0">
                <a:latin typeface="Yuanti SC" charset="-122"/>
                <a:ea typeface="Yuanti SC" charset="-122"/>
                <a:cs typeface="Yuanti SC" charset="-122"/>
              </a:rPr>
              <a:t> deep resolve</a:t>
            </a:r>
            <a:endParaRPr kumimoji="1" lang="zh-CN" altLang="en-US" sz="4400" cap="none" dirty="0">
              <a:latin typeface="Yuanti SC" charset="-122"/>
              <a:ea typeface="Yuanti SC" charset="-122"/>
              <a:cs typeface="Yuanti SC" charset="-122"/>
            </a:endParaRPr>
          </a:p>
        </p:txBody>
      </p:sp>
      <p:sp>
        <p:nvSpPr>
          <p:cNvPr id="3" name="副标题 2"/>
          <p:cNvSpPr>
            <a:spLocks noGrp="1"/>
          </p:cNvSpPr>
          <p:nvPr>
            <p:ph type="subTitle" idx="1"/>
          </p:nvPr>
        </p:nvSpPr>
        <p:spPr/>
        <p:txBody>
          <a:bodyPr/>
          <a:lstStyle/>
          <a:p>
            <a:r>
              <a:rPr kumimoji="1" lang="zh-CN" altLang="en-US" sz="2000" cap="none" dirty="0" smtClean="0"/>
              <a:t>基础业务前端</a:t>
            </a:r>
            <a:endParaRPr kumimoji="1" lang="en-US" altLang="zh-CN" sz="2000" cap="none" dirty="0" smtClean="0"/>
          </a:p>
          <a:p>
            <a:r>
              <a:rPr kumimoji="1" lang="zh-CN" altLang="en-US" sz="2000" cap="none" dirty="0" smtClean="0"/>
              <a:t> </a:t>
            </a:r>
            <a:r>
              <a:rPr kumimoji="1" lang="zh-CN" altLang="en-US" sz="2000" cap="none" dirty="0"/>
              <a:t>郑</a:t>
            </a:r>
            <a:r>
              <a:rPr kumimoji="1" lang="zh-CN" altLang="en-US" sz="2000" cap="none" dirty="0" smtClean="0"/>
              <a:t>勇</a:t>
            </a:r>
            <a:endParaRPr kumimoji="1" lang="en-US" altLang="zh-CN" sz="2000" cap="none" dirty="0" smtClean="0"/>
          </a:p>
          <a:p>
            <a:r>
              <a:rPr kumimoji="1" lang="en-US" altLang="zh-CN" sz="2000" cap="none" dirty="0" smtClean="0"/>
              <a:t>QQ&amp;wechat:648891158</a:t>
            </a:r>
            <a:endParaRPr kumimoji="1" lang="zh-CN" altLang="en-US" dirty="0"/>
          </a:p>
        </p:txBody>
      </p:sp>
    </p:spTree>
    <p:extLst>
      <p:ext uri="{BB962C8B-B14F-4D97-AF65-F5344CB8AC3E}">
        <p14:creationId xmlns:p14="http://schemas.microsoft.com/office/powerpoint/2010/main" val="1987231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a:t>变量属性的标记</a:t>
            </a:r>
            <a:endParaRPr kumimoji="1" lang="zh-CN" altLang="en-US" sz="2800" dirty="0"/>
          </a:p>
        </p:txBody>
      </p:sp>
      <p:sp>
        <p:nvSpPr>
          <p:cNvPr id="3" name="矩形 2"/>
          <p:cNvSpPr/>
          <p:nvPr/>
        </p:nvSpPr>
        <p:spPr>
          <a:xfrm>
            <a:off x="1575881" y="2551837"/>
            <a:ext cx="9241345" cy="1200329"/>
          </a:xfrm>
          <a:prstGeom prst="rect">
            <a:avLst/>
          </a:prstGeom>
        </p:spPr>
        <p:txBody>
          <a:bodyPr wrap="square">
            <a:spAutoFit/>
          </a:bodyPr>
          <a:lstStyle/>
          <a:p>
            <a:r>
              <a:rPr lang="zh-CN" altLang="en-US" dirty="0"/>
              <a:t>我 们已经知道声明变量时发生了什么（他们都变成了当前上下文对象的属性），接下来我们就要看一下属性究竟是怎么样一回事。每一个变量属性都可以有以下任意</a:t>
            </a:r>
            <a:r>
              <a:rPr lang="zh-CN" altLang="en-US"/>
              <a:t>多 </a:t>
            </a:r>
            <a:r>
              <a:rPr lang="zh-CN" altLang="en-US" smtClean="0"/>
              <a:t>个特性</a:t>
            </a:r>
            <a:r>
              <a:rPr lang="en-US" altLang="zh-CN" dirty="0"/>
              <a:t>: </a:t>
            </a:r>
            <a:r>
              <a:rPr lang="en-US" altLang="zh-CN" dirty="0" err="1"/>
              <a:t>ReadOnly</a:t>
            </a:r>
            <a:r>
              <a:rPr lang="en-US" altLang="zh-CN" dirty="0"/>
              <a:t>, </a:t>
            </a:r>
            <a:r>
              <a:rPr lang="en-US" altLang="zh-CN" dirty="0" err="1"/>
              <a:t>DontEnum</a:t>
            </a:r>
            <a:r>
              <a:rPr lang="en-US" altLang="zh-CN" dirty="0"/>
              <a:t>, </a:t>
            </a:r>
            <a:r>
              <a:rPr lang="en-US" altLang="zh-CN" dirty="0" err="1"/>
              <a:t>DontDelete</a:t>
            </a:r>
            <a:r>
              <a:rPr lang="en-US" altLang="zh-CN" dirty="0"/>
              <a:t>, Internal</a:t>
            </a:r>
            <a:r>
              <a:rPr lang="zh-CN" altLang="en-US" dirty="0"/>
              <a:t>。你可以把这些当做标记，标明了变量属性可以持有的某种特性。这里我们最感兴趣的就是</a:t>
            </a:r>
            <a:r>
              <a:rPr lang="en-US" altLang="zh-CN" dirty="0" err="1"/>
              <a:t>DontDelete</a:t>
            </a:r>
            <a:r>
              <a:rPr lang="zh-CN" altLang="en-US" dirty="0"/>
              <a:t>标记。</a:t>
            </a:r>
          </a:p>
        </p:txBody>
      </p:sp>
      <p:sp>
        <p:nvSpPr>
          <p:cNvPr id="4" name="矩形 3"/>
          <p:cNvSpPr/>
          <p:nvPr/>
        </p:nvSpPr>
        <p:spPr>
          <a:xfrm>
            <a:off x="1478604" y="4309353"/>
            <a:ext cx="9747115" cy="1200329"/>
          </a:xfrm>
          <a:prstGeom prst="rect">
            <a:avLst/>
          </a:prstGeom>
        </p:spPr>
        <p:txBody>
          <a:bodyPr wrap="square">
            <a:spAutoFit/>
          </a:bodyPr>
          <a:lstStyle/>
          <a:p>
            <a:r>
              <a:rPr lang="zh-CN" altLang="en-US" dirty="0" smtClean="0"/>
              <a:t>在声明</a:t>
            </a:r>
            <a:r>
              <a:rPr lang="zh-CN" altLang="en-US" dirty="0"/>
              <a:t>变量或者函数时，他们都变成了当前上下文对象的</a:t>
            </a:r>
            <a:r>
              <a:rPr lang="zh-CN" altLang="en-US" dirty="0" smtClean="0"/>
              <a:t>属性</a:t>
            </a:r>
            <a:r>
              <a:rPr lang="en-US" altLang="zh-CN" dirty="0" smtClean="0"/>
              <a:t>——</a:t>
            </a:r>
            <a:r>
              <a:rPr lang="zh-CN" altLang="en-US" dirty="0" smtClean="0"/>
              <a:t>对于</a:t>
            </a:r>
            <a:r>
              <a:rPr lang="zh-CN" altLang="en-US" dirty="0"/>
              <a:t>函数代码来说是</a:t>
            </a:r>
            <a:r>
              <a:rPr lang="zh-CN" altLang="en-US" dirty="0">
                <a:solidFill>
                  <a:srgbClr val="FF0000"/>
                </a:solidFill>
              </a:rPr>
              <a:t>活动</a:t>
            </a:r>
            <a:r>
              <a:rPr lang="zh-CN" altLang="en-US" dirty="0" smtClean="0">
                <a:solidFill>
                  <a:srgbClr val="FF0000"/>
                </a:solidFill>
              </a:rPr>
              <a:t>对象</a:t>
            </a:r>
            <a:r>
              <a:rPr lang="zh-CN" altLang="en-US" dirty="0" smtClean="0"/>
              <a:t>的属性，</a:t>
            </a:r>
            <a:r>
              <a:rPr lang="zh-CN" altLang="en-US" dirty="0"/>
              <a:t>对于全局代码来说则是</a:t>
            </a:r>
            <a:r>
              <a:rPr lang="zh-CN" altLang="en-US" dirty="0">
                <a:solidFill>
                  <a:srgbClr val="FF0000"/>
                </a:solidFill>
              </a:rPr>
              <a:t>变量对象</a:t>
            </a:r>
            <a:r>
              <a:rPr lang="zh-CN" altLang="en-US" dirty="0"/>
              <a:t>，而值得注意的是这些属性在创建时 都带有</a:t>
            </a:r>
            <a:r>
              <a:rPr lang="en-US" altLang="zh-CN" dirty="0" err="1">
                <a:solidFill>
                  <a:srgbClr val="FF0000"/>
                </a:solidFill>
              </a:rPr>
              <a:t>DontDelete</a:t>
            </a:r>
            <a:r>
              <a:rPr lang="zh-CN" altLang="en-US" dirty="0">
                <a:solidFill>
                  <a:srgbClr val="FF0000"/>
                </a:solidFill>
              </a:rPr>
              <a:t>标记</a:t>
            </a:r>
            <a:r>
              <a:rPr lang="zh-CN" altLang="en-US" dirty="0"/>
              <a:t>，但是</a:t>
            </a:r>
            <a:r>
              <a:rPr lang="zh-CN" altLang="en-US" dirty="0">
                <a:solidFill>
                  <a:srgbClr val="FF0000"/>
                </a:solidFill>
              </a:rPr>
              <a:t>显式或者隐式的赋值语句所产生的属性并不会带有这个标记</a:t>
            </a:r>
            <a:r>
              <a:rPr lang="zh-CN" altLang="en-US" dirty="0"/>
              <a:t>！这就是为什么有一些属性我们可以删除，但另一些却不可以：</a:t>
            </a:r>
          </a:p>
        </p:txBody>
      </p:sp>
    </p:spTree>
    <p:extLst>
      <p:ext uri="{BB962C8B-B14F-4D97-AF65-F5344CB8AC3E}">
        <p14:creationId xmlns:p14="http://schemas.microsoft.com/office/powerpoint/2010/main" val="2456448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smtClean="0"/>
              <a:t>上代码</a:t>
            </a:r>
            <a:endParaRPr kumimoji="1" lang="zh-CN" altLang="en-US" sz="2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090" y="1766888"/>
            <a:ext cx="8375514" cy="4565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9190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a:t>内建对象与</a:t>
            </a:r>
            <a:r>
              <a:rPr lang="en-US" altLang="zh-CN" sz="2800" b="1" dirty="0" err="1"/>
              <a:t>DontDelete</a:t>
            </a:r>
            <a:endParaRPr kumimoji="1" lang="zh-CN" altLang="en-US" sz="2800" dirty="0"/>
          </a:p>
        </p:txBody>
      </p:sp>
      <p:sp>
        <p:nvSpPr>
          <p:cNvPr id="3" name="矩形 2"/>
          <p:cNvSpPr/>
          <p:nvPr/>
        </p:nvSpPr>
        <p:spPr>
          <a:xfrm>
            <a:off x="1070043" y="2190320"/>
            <a:ext cx="10204315" cy="923330"/>
          </a:xfrm>
          <a:prstGeom prst="rect">
            <a:avLst/>
          </a:prstGeom>
        </p:spPr>
        <p:txBody>
          <a:bodyPr wrap="square">
            <a:spAutoFit/>
          </a:bodyPr>
          <a:lstStyle/>
          <a:p>
            <a:r>
              <a:rPr lang="en-US" altLang="zh-CN" dirty="0" err="1"/>
              <a:t>DontDelete</a:t>
            </a:r>
            <a:r>
              <a:rPr lang="zh-CN" altLang="en-US" dirty="0"/>
              <a:t>就是一个特殊的标记，用来表明某一个属性能否被删除。需要注意的是一些内建的对象是自动持有这个标记的，从而不能被删除，比如函数内的</a:t>
            </a:r>
            <a:r>
              <a:rPr lang="en-US" altLang="zh-CN" dirty="0"/>
              <a:t>arguments</a:t>
            </a:r>
            <a:r>
              <a:rPr lang="zh-CN" altLang="en-US" dirty="0"/>
              <a:t>，以及函数的</a:t>
            </a:r>
            <a:r>
              <a:rPr lang="en-US" altLang="zh-CN" dirty="0"/>
              <a:t>length</a:t>
            </a:r>
            <a:r>
              <a:rPr lang="zh-CN" altLang="en-US" dirty="0" smtClean="0"/>
              <a:t>属性，以及函数的参数。</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043" y="3765820"/>
            <a:ext cx="49530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6346" y="3765820"/>
            <a:ext cx="4451823"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7881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a:t>非声明性赋值</a:t>
            </a:r>
            <a:endParaRPr kumimoji="1" lang="zh-CN" altLang="en-US" sz="2800" dirty="0"/>
          </a:p>
        </p:txBody>
      </p:sp>
      <p:sp>
        <p:nvSpPr>
          <p:cNvPr id="3" name="矩形 2"/>
          <p:cNvSpPr/>
          <p:nvPr/>
        </p:nvSpPr>
        <p:spPr>
          <a:xfrm>
            <a:off x="1070043" y="2190320"/>
            <a:ext cx="10204315" cy="646331"/>
          </a:xfrm>
          <a:prstGeom prst="rect">
            <a:avLst/>
          </a:prstGeom>
        </p:spPr>
        <p:txBody>
          <a:bodyPr wrap="square">
            <a:spAutoFit/>
          </a:bodyPr>
          <a:lstStyle/>
          <a:p>
            <a:r>
              <a:rPr lang="zh-CN" altLang="en-US" dirty="0"/>
              <a:t>非声明性的赋值语句会产生全局变量，进而变成全局变量对象的属性。所以根据上面的解释，非声明性的赋值所产生的对象是可以被删除的：</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729" y="3429000"/>
            <a:ext cx="6904815" cy="280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6636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smtClean="0"/>
              <a:t>属性标记在被</a:t>
            </a:r>
            <a:r>
              <a:rPr lang="zh-CN" altLang="en-US" sz="2800" b="1" dirty="0"/>
              <a:t>创建的</a:t>
            </a:r>
            <a:r>
              <a:rPr lang="zh-CN" altLang="en-US" sz="2800" b="1" dirty="0" smtClean="0"/>
              <a:t>时候产生</a:t>
            </a:r>
            <a:endParaRPr kumimoji="1" lang="zh-CN" altLang="en-US" sz="2800" dirty="0"/>
          </a:p>
        </p:txBody>
      </p:sp>
      <p:sp>
        <p:nvSpPr>
          <p:cNvPr id="3" name="矩形 2"/>
          <p:cNvSpPr/>
          <p:nvPr/>
        </p:nvSpPr>
        <p:spPr>
          <a:xfrm>
            <a:off x="1070043" y="2190320"/>
            <a:ext cx="10204315" cy="646331"/>
          </a:xfrm>
          <a:prstGeom prst="rect">
            <a:avLst/>
          </a:prstGeom>
        </p:spPr>
        <p:txBody>
          <a:bodyPr wrap="square">
            <a:spAutoFit/>
          </a:bodyPr>
          <a:lstStyle/>
          <a:p>
            <a:r>
              <a:rPr lang="zh-CN" altLang="en-US" dirty="0"/>
              <a:t>需要注意的是属性标记诸如</a:t>
            </a:r>
            <a:r>
              <a:rPr lang="en-US" altLang="zh-CN" dirty="0" err="1"/>
              <a:t>DontDelete</a:t>
            </a:r>
            <a:r>
              <a:rPr lang="zh-CN" altLang="en-US" dirty="0"/>
              <a:t>是在这个</a:t>
            </a:r>
            <a:r>
              <a:rPr lang="zh-CN" altLang="en-US" b="1" dirty="0"/>
              <a:t>属性被创建的时候</a:t>
            </a:r>
            <a:r>
              <a:rPr lang="zh-CN" altLang="en-US" dirty="0"/>
              <a:t> 产生的，之后对该属性的任何赋值都不会改变此属性的标记！</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071" y="3429000"/>
            <a:ext cx="8715172" cy="3039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16636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smtClean="0"/>
              <a:t>问题又来了</a:t>
            </a:r>
            <a:r>
              <a:rPr kumimoji="1" lang="en-US" altLang="zh-CN" sz="2800" dirty="0" smtClean="0"/>
              <a:t/>
            </a:r>
            <a:br>
              <a:rPr kumimoji="1" lang="en-US" altLang="zh-CN" sz="2800" dirty="0" smtClean="0"/>
            </a:br>
            <a:r>
              <a:rPr kumimoji="1" lang="en-US" altLang="zh-CN" sz="2800" dirty="0" err="1" smtClean="0"/>
              <a:t>var</a:t>
            </a:r>
            <a:r>
              <a:rPr kumimoji="1" lang="en-US" altLang="zh-CN" sz="2800" dirty="0" smtClean="0"/>
              <a:t> </a:t>
            </a:r>
            <a:r>
              <a:rPr kumimoji="1" lang="zh-CN" altLang="en-US" sz="2800" dirty="0" smtClean="0"/>
              <a:t>声明的变量应该是不能删除的，真是这样吗？</a:t>
            </a:r>
            <a:endParaRPr kumimoji="1" lang="zh-CN" altLang="en-US" sz="2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252" y="5218891"/>
            <a:ext cx="80200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1978318"/>
            <a:ext cx="51911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183252" y="6211669"/>
            <a:ext cx="8020050" cy="646331"/>
          </a:xfrm>
          <a:prstGeom prst="rect">
            <a:avLst/>
          </a:prstGeom>
        </p:spPr>
        <p:txBody>
          <a:bodyPr wrap="square">
            <a:spAutoFit/>
          </a:bodyPr>
          <a:lstStyle/>
          <a:p>
            <a:r>
              <a:rPr lang="zh-CN" altLang="en-US" dirty="0"/>
              <a:t>这就要牵涉到</a:t>
            </a:r>
            <a:r>
              <a:rPr lang="en-US" altLang="zh-CN" dirty="0" err="1"/>
              <a:t>eval</a:t>
            </a:r>
            <a:r>
              <a:rPr lang="zh-CN" altLang="en-US" dirty="0"/>
              <a:t>代码段的特殊行为，也就是在</a:t>
            </a:r>
            <a:r>
              <a:rPr lang="en-US" altLang="zh-CN" dirty="0" err="1"/>
              <a:t>eval</a:t>
            </a:r>
            <a:r>
              <a:rPr lang="zh-CN" altLang="en-US" dirty="0"/>
              <a:t>中声明的变量创建时都不会带有</a:t>
            </a:r>
            <a:r>
              <a:rPr lang="en-US" altLang="zh-CN" dirty="0" err="1"/>
              <a:t>DontDelete</a:t>
            </a:r>
            <a:r>
              <a:rPr lang="zh-CN" altLang="en-US" dirty="0"/>
              <a:t>标记！</a:t>
            </a:r>
          </a:p>
        </p:txBody>
      </p:sp>
    </p:spTree>
    <p:extLst>
      <p:ext uri="{BB962C8B-B14F-4D97-AF65-F5344CB8AC3E}">
        <p14:creationId xmlns:p14="http://schemas.microsoft.com/office/powerpoint/2010/main" val="1243433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smtClean="0"/>
              <a:t>问题又来了</a:t>
            </a:r>
            <a:r>
              <a:rPr kumimoji="1" lang="en-US" altLang="zh-CN" sz="2800" dirty="0" smtClean="0"/>
              <a:t/>
            </a:r>
            <a:br>
              <a:rPr kumimoji="1" lang="en-US" altLang="zh-CN" sz="2800" dirty="0" smtClean="0"/>
            </a:br>
            <a:endParaRPr kumimoji="1" lang="zh-CN" altLang="en-US" sz="2800" dirty="0"/>
          </a:p>
        </p:txBody>
      </p:sp>
      <p:sp>
        <p:nvSpPr>
          <p:cNvPr id="4" name="矩形 3"/>
          <p:cNvSpPr/>
          <p:nvPr/>
        </p:nvSpPr>
        <p:spPr>
          <a:xfrm>
            <a:off x="1637489" y="1627231"/>
            <a:ext cx="7370323" cy="646331"/>
          </a:xfrm>
          <a:prstGeom prst="rect">
            <a:avLst/>
          </a:prstGeom>
        </p:spPr>
        <p:txBody>
          <a:bodyPr wrap="square">
            <a:spAutoFit/>
          </a:bodyPr>
          <a:lstStyle/>
          <a:p>
            <a:r>
              <a:rPr lang="zh-CN" altLang="en-US" dirty="0"/>
              <a:t> 主流浏览器对一些</a:t>
            </a:r>
            <a:r>
              <a:rPr lang="en-US" altLang="zh-CN" dirty="0"/>
              <a:t>delete</a:t>
            </a:r>
            <a:r>
              <a:rPr lang="zh-CN" altLang="en-US" dirty="0"/>
              <a:t>的特殊情况的不同处理，篇幅所限暂不</a:t>
            </a:r>
            <a:r>
              <a:rPr lang="zh-CN" altLang="en-US" dirty="0" smtClean="0"/>
              <a:t>赘述，特别是</a:t>
            </a:r>
            <a:r>
              <a:rPr lang="en-US" altLang="zh-CN" dirty="0" smtClean="0"/>
              <a:t>IE</a:t>
            </a:r>
            <a:r>
              <a:rPr lang="zh-CN" altLang="en-US" dirty="0" smtClean="0"/>
              <a:t>浏览器。还有 </a:t>
            </a:r>
            <a:r>
              <a:rPr lang="en-US" altLang="zh-CN" b="1" dirty="0" smtClean="0"/>
              <a:t>ES5 </a:t>
            </a:r>
            <a:r>
              <a:rPr lang="en-US" altLang="zh-CN" b="1" dirty="0"/>
              <a:t>strict </a:t>
            </a:r>
            <a:r>
              <a:rPr lang="en-US" altLang="zh-CN" b="1" dirty="0" smtClean="0"/>
              <a:t>mode</a:t>
            </a:r>
            <a:r>
              <a:rPr lang="zh-CN" altLang="en-US" b="1" dirty="0" smtClean="0"/>
              <a:t>下，很多表现都不一样了</a:t>
            </a:r>
            <a:endParaRPr lang="zh-CN" altLang="en-US" dirty="0"/>
          </a:p>
        </p:txBody>
      </p:sp>
      <p:sp>
        <p:nvSpPr>
          <p:cNvPr id="6" name="矩形 5"/>
          <p:cNvSpPr/>
          <p:nvPr/>
        </p:nvSpPr>
        <p:spPr>
          <a:xfrm>
            <a:off x="1637489" y="2456394"/>
            <a:ext cx="3250633" cy="369332"/>
          </a:xfrm>
          <a:prstGeom prst="rect">
            <a:avLst/>
          </a:prstGeom>
        </p:spPr>
        <p:txBody>
          <a:bodyPr wrap="none">
            <a:spAutoFit/>
          </a:bodyPr>
          <a:lstStyle/>
          <a:p>
            <a:r>
              <a:rPr lang="en-US" altLang="zh-CN" b="1" dirty="0"/>
              <a:t>delete</a:t>
            </a:r>
            <a:r>
              <a:rPr lang="zh-CN" altLang="en-US" b="1" dirty="0"/>
              <a:t>与宿主对象</a:t>
            </a:r>
            <a:r>
              <a:rPr lang="en-US" altLang="zh-CN" b="1" dirty="0"/>
              <a:t>(host objects)</a:t>
            </a:r>
            <a:endParaRPr lang="zh-CN" altLang="en-US" dirty="0"/>
          </a:p>
        </p:txBody>
      </p:sp>
      <p:sp>
        <p:nvSpPr>
          <p:cNvPr id="7" name="矩形 6"/>
          <p:cNvSpPr/>
          <p:nvPr/>
        </p:nvSpPr>
        <p:spPr>
          <a:xfrm>
            <a:off x="1637490" y="2999309"/>
            <a:ext cx="7448144" cy="1754326"/>
          </a:xfrm>
          <a:prstGeom prst="rect">
            <a:avLst/>
          </a:prstGeom>
        </p:spPr>
        <p:txBody>
          <a:bodyPr wrap="square">
            <a:spAutoFit/>
          </a:bodyPr>
          <a:lstStyle/>
          <a:p>
            <a:r>
              <a:rPr lang="en-US" altLang="zh-CN" dirty="0"/>
              <a:t>delete</a:t>
            </a:r>
            <a:r>
              <a:rPr lang="zh-CN" altLang="en-US" dirty="0"/>
              <a:t>的大致算法如下</a:t>
            </a:r>
            <a:r>
              <a:rPr lang="en-US" altLang="zh-CN" dirty="0"/>
              <a:t>:</a:t>
            </a:r>
          </a:p>
          <a:p>
            <a:r>
              <a:rPr lang="en-US" altLang="zh-CN" dirty="0"/>
              <a:t>1. </a:t>
            </a:r>
            <a:r>
              <a:rPr lang="zh-CN" altLang="en-US" dirty="0"/>
              <a:t>如果操作对象不是一个引用，返回</a:t>
            </a:r>
            <a:r>
              <a:rPr lang="en-US" altLang="zh-CN" dirty="0"/>
              <a:t>true</a:t>
            </a:r>
          </a:p>
          <a:p>
            <a:r>
              <a:rPr lang="en-US" altLang="zh-CN" dirty="0"/>
              <a:t>2. </a:t>
            </a:r>
            <a:r>
              <a:rPr lang="zh-CN" altLang="en-US" dirty="0"/>
              <a:t>如果当前上下文对象没有此名字的一个直接属性，返回</a:t>
            </a:r>
            <a:r>
              <a:rPr lang="en-US" altLang="zh-CN" dirty="0"/>
              <a:t>true</a:t>
            </a:r>
            <a:r>
              <a:rPr lang="zh-CN" altLang="en-US" dirty="0"/>
              <a:t>（上下文对象可以是全局对象或者函数内的活动对象）</a:t>
            </a:r>
          </a:p>
          <a:p>
            <a:r>
              <a:rPr lang="en-US" altLang="zh-CN" dirty="0"/>
              <a:t>3. </a:t>
            </a:r>
            <a:r>
              <a:rPr lang="zh-CN" altLang="en-US" dirty="0"/>
              <a:t>如果存在这样一个属性但是有</a:t>
            </a:r>
            <a:r>
              <a:rPr lang="en-US" altLang="zh-CN" dirty="0" err="1"/>
              <a:t>DontDelete</a:t>
            </a:r>
            <a:r>
              <a:rPr lang="zh-CN" altLang="en-US" dirty="0"/>
              <a:t>标记，返回</a:t>
            </a:r>
            <a:r>
              <a:rPr lang="en-US" altLang="zh-CN" dirty="0"/>
              <a:t>false</a:t>
            </a:r>
          </a:p>
          <a:p>
            <a:r>
              <a:rPr lang="en-US" altLang="zh-CN" dirty="0"/>
              <a:t>4. </a:t>
            </a:r>
            <a:r>
              <a:rPr lang="zh-CN" altLang="en-US" dirty="0"/>
              <a:t>其他情况则删除该属性并返回</a:t>
            </a:r>
            <a:r>
              <a:rPr lang="en-US" altLang="zh-CN" dirty="0"/>
              <a:t>true</a:t>
            </a:r>
          </a:p>
        </p:txBody>
      </p:sp>
      <p:sp>
        <p:nvSpPr>
          <p:cNvPr id="8" name="矩形 7"/>
          <p:cNvSpPr/>
          <p:nvPr/>
        </p:nvSpPr>
        <p:spPr>
          <a:xfrm>
            <a:off x="1637490" y="5084729"/>
            <a:ext cx="5648527" cy="1200329"/>
          </a:xfrm>
          <a:prstGeom prst="rect">
            <a:avLst/>
          </a:prstGeom>
        </p:spPr>
        <p:txBody>
          <a:bodyPr wrap="square">
            <a:spAutoFit/>
          </a:bodyPr>
          <a:lstStyle/>
          <a:p>
            <a:r>
              <a:rPr lang="zh-CN" altLang="en-US" dirty="0"/>
              <a:t>然而有一个例外，即对于宿主对象而言，</a:t>
            </a:r>
            <a:r>
              <a:rPr lang="en-US" altLang="zh-CN" dirty="0"/>
              <a:t>delete</a:t>
            </a:r>
            <a:r>
              <a:rPr lang="zh-CN" altLang="en-US" dirty="0"/>
              <a:t>操作的结果是不可预料的。这并不奇怪，因为宿主对象根据不同浏览器的实现允许有不同的行为，这其中包括了</a:t>
            </a:r>
            <a:r>
              <a:rPr lang="en-US" altLang="zh-CN" dirty="0"/>
              <a:t>delete</a:t>
            </a:r>
            <a:r>
              <a:rPr lang="zh-CN" altLang="en-US" dirty="0"/>
              <a:t>。所以当处理宿主对象时，其结果是不可信的</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017" y="5180158"/>
            <a:ext cx="24003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434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0"/>
            <a:ext cx="10131425" cy="1073285"/>
          </a:xfrm>
        </p:spPr>
        <p:txBody>
          <a:bodyPr>
            <a:normAutofit/>
          </a:bodyPr>
          <a:lstStyle/>
          <a:p>
            <a:pPr marL="342900" indent="-342900" algn="ctr"/>
            <a:r>
              <a:rPr kumimoji="1" lang="zh-CN" altLang="en-US" sz="2800" dirty="0"/>
              <a:t>认识</a:t>
            </a:r>
            <a:r>
              <a:rPr kumimoji="1" lang="en-US" altLang="zh-CN" sz="2800" dirty="0" smtClean="0"/>
              <a:t>Object-</a:t>
            </a:r>
            <a:r>
              <a:rPr kumimoji="1" lang="zh-CN" altLang="en-US" sz="2800" dirty="0" smtClean="0"/>
              <a:t>对象特性</a:t>
            </a:r>
            <a:endParaRPr kumimoji="1" lang="zh-CN" altLang="en-US" sz="2800" dirty="0"/>
          </a:p>
        </p:txBody>
      </p:sp>
      <p:sp>
        <p:nvSpPr>
          <p:cNvPr id="4" name="矩形 3"/>
          <p:cNvSpPr/>
          <p:nvPr/>
        </p:nvSpPr>
        <p:spPr>
          <a:xfrm>
            <a:off x="904672" y="1885731"/>
            <a:ext cx="8326877" cy="1477328"/>
          </a:xfrm>
          <a:prstGeom prst="rect">
            <a:avLst/>
          </a:prstGeom>
        </p:spPr>
        <p:txBody>
          <a:bodyPr wrap="square">
            <a:spAutoFit/>
          </a:bodyPr>
          <a:lstStyle/>
          <a:p>
            <a:r>
              <a:rPr lang="zh-CN" altLang="en-US" dirty="0"/>
              <a:t>对象是</a:t>
            </a:r>
            <a:r>
              <a:rPr lang="en-US" altLang="zh-CN" dirty="0"/>
              <a:t>JS</a:t>
            </a:r>
            <a:r>
              <a:rPr lang="zh-CN" altLang="en-US" dirty="0"/>
              <a:t>的基本数据类型。对象是一种复合值，它将很多值聚合在一起，可通过名字访问这些值。</a:t>
            </a:r>
            <a:r>
              <a:rPr lang="zh-CN" altLang="en-US" b="1" dirty="0">
                <a:solidFill>
                  <a:srgbClr val="FF0000"/>
                </a:solidFill>
              </a:rPr>
              <a:t>对象也可看作是属性的无序集合</a:t>
            </a:r>
            <a:r>
              <a:rPr lang="zh-CN" altLang="en-US" dirty="0"/>
              <a:t>，每个属性都是一个 名</a:t>
            </a:r>
            <a:r>
              <a:rPr lang="en-US" altLang="zh-CN" dirty="0"/>
              <a:t>/</a:t>
            </a:r>
            <a:r>
              <a:rPr lang="zh-CN" altLang="en-US" dirty="0"/>
              <a:t>值 对。属性名是字符串，因此我们可以把对象看成是从字符串到值的映射。除了可以保持自有的属性，</a:t>
            </a:r>
            <a:r>
              <a:rPr lang="en-US" altLang="zh-CN" dirty="0"/>
              <a:t>JS</a:t>
            </a:r>
            <a:r>
              <a:rPr lang="zh-CN" altLang="en-US" dirty="0"/>
              <a:t>还可以从一个称为原型的对象继承属性。</a:t>
            </a:r>
          </a:p>
          <a:p>
            <a:r>
              <a:rPr lang="zh-CN" altLang="en-US" b="1" dirty="0">
                <a:solidFill>
                  <a:srgbClr val="FF0000"/>
                </a:solidFill>
              </a:rPr>
              <a:t>除了字符串，数字，</a:t>
            </a:r>
            <a:r>
              <a:rPr lang="en-US" altLang="zh-CN" b="1" dirty="0">
                <a:solidFill>
                  <a:srgbClr val="FF0000"/>
                </a:solidFill>
              </a:rPr>
              <a:t>true, false, null, undefined</a:t>
            </a:r>
            <a:r>
              <a:rPr lang="zh-CN" altLang="en-US" b="1" dirty="0">
                <a:solidFill>
                  <a:srgbClr val="FF0000"/>
                </a:solidFill>
              </a:rPr>
              <a:t>之外，</a:t>
            </a:r>
            <a:r>
              <a:rPr lang="en-US" altLang="zh-CN" b="1" dirty="0">
                <a:solidFill>
                  <a:srgbClr val="FF0000"/>
                </a:solidFill>
              </a:rPr>
              <a:t>JS</a:t>
            </a:r>
            <a:r>
              <a:rPr lang="zh-CN" altLang="en-US" b="1" dirty="0">
                <a:solidFill>
                  <a:srgbClr val="FF0000"/>
                </a:solidFill>
              </a:rPr>
              <a:t>中的值都是对象</a:t>
            </a:r>
            <a:r>
              <a:rPr lang="zh-CN" altLang="en-US" dirty="0">
                <a:solidFill>
                  <a:srgbClr val="FF0000"/>
                </a:solidFill>
              </a:rPr>
              <a:t>。</a:t>
            </a:r>
          </a:p>
        </p:txBody>
      </p:sp>
      <p:sp>
        <p:nvSpPr>
          <p:cNvPr id="6" name="矩形 5"/>
          <p:cNvSpPr/>
          <p:nvPr/>
        </p:nvSpPr>
        <p:spPr>
          <a:xfrm>
            <a:off x="995463" y="4108263"/>
            <a:ext cx="9276945" cy="1477328"/>
          </a:xfrm>
          <a:prstGeom prst="rect">
            <a:avLst/>
          </a:prstGeom>
        </p:spPr>
        <p:txBody>
          <a:bodyPr wrap="square">
            <a:spAutoFit/>
          </a:bodyPr>
          <a:lstStyle/>
          <a:p>
            <a:r>
              <a:rPr lang="zh-CN" altLang="en-US" b="1" dirty="0">
                <a:solidFill>
                  <a:srgbClr val="FF0000"/>
                </a:solidFill>
              </a:rPr>
              <a:t>对象特性</a:t>
            </a:r>
            <a:endParaRPr lang="en-US" altLang="zh-CN" dirty="0" smtClean="0"/>
          </a:p>
          <a:p>
            <a:r>
              <a:rPr lang="zh-CN" altLang="en-US" dirty="0" smtClean="0"/>
              <a:t>除了</a:t>
            </a:r>
            <a:r>
              <a:rPr lang="zh-CN" altLang="en-US" dirty="0"/>
              <a:t>包含属性之外，每个对象还拥有三个相关的对象特性：</a:t>
            </a:r>
          </a:p>
          <a:p>
            <a:pPr marL="285750" indent="-285750">
              <a:buFont typeface="Wingdings" panose="05000000000000000000" pitchFamily="2" charset="2"/>
              <a:buChar char="u"/>
            </a:pPr>
            <a:r>
              <a:rPr lang="zh-CN" altLang="en-US" dirty="0"/>
              <a:t>对象的原型（</a:t>
            </a:r>
            <a:r>
              <a:rPr lang="en-US" altLang="zh-CN" dirty="0"/>
              <a:t>prototype</a:t>
            </a:r>
            <a:r>
              <a:rPr lang="zh-CN" altLang="en-US" dirty="0"/>
              <a:t>）</a:t>
            </a:r>
            <a:r>
              <a:rPr lang="en-US" altLang="zh-CN" dirty="0"/>
              <a:t>—— </a:t>
            </a:r>
            <a:r>
              <a:rPr lang="zh-CN" altLang="en-US" dirty="0"/>
              <a:t>指向另外一个对象，本对象的属性继承自它的原型对象</a:t>
            </a:r>
          </a:p>
          <a:p>
            <a:pPr marL="285750" indent="-285750">
              <a:buFont typeface="Wingdings" panose="05000000000000000000" pitchFamily="2" charset="2"/>
              <a:buChar char="u"/>
            </a:pPr>
            <a:r>
              <a:rPr lang="zh-CN" altLang="en-US" dirty="0"/>
              <a:t>对象的类（</a:t>
            </a:r>
            <a:r>
              <a:rPr lang="en-US" altLang="zh-CN" dirty="0"/>
              <a:t>class</a:t>
            </a:r>
            <a:r>
              <a:rPr lang="zh-CN" altLang="en-US" dirty="0"/>
              <a:t>）</a:t>
            </a:r>
            <a:r>
              <a:rPr lang="en-US" altLang="zh-CN" dirty="0"/>
              <a:t>—— </a:t>
            </a:r>
            <a:r>
              <a:rPr lang="zh-CN" altLang="en-US" dirty="0"/>
              <a:t>是一个标识对象类型的字符串</a:t>
            </a:r>
          </a:p>
          <a:p>
            <a:pPr marL="285750" indent="-285750">
              <a:buFont typeface="Wingdings" panose="05000000000000000000" pitchFamily="2" charset="2"/>
              <a:buChar char="u"/>
            </a:pPr>
            <a:r>
              <a:rPr lang="zh-CN" altLang="en-US" dirty="0"/>
              <a:t>对象的扩展标记（</a:t>
            </a:r>
            <a:r>
              <a:rPr lang="en-US" altLang="zh-CN" dirty="0"/>
              <a:t>extensible flag</a:t>
            </a:r>
            <a:r>
              <a:rPr lang="zh-CN" altLang="en-US" dirty="0"/>
              <a:t>）</a:t>
            </a:r>
            <a:r>
              <a:rPr lang="en-US" altLang="zh-CN" dirty="0"/>
              <a:t>—— </a:t>
            </a:r>
            <a:r>
              <a:rPr lang="zh-CN" altLang="en-US" dirty="0"/>
              <a:t>指明了是否可以向该对象添加新属性</a:t>
            </a:r>
          </a:p>
        </p:txBody>
      </p:sp>
    </p:spTree>
    <p:extLst>
      <p:ext uri="{BB962C8B-B14F-4D97-AF65-F5344CB8AC3E}">
        <p14:creationId xmlns:p14="http://schemas.microsoft.com/office/powerpoint/2010/main" val="3262583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0"/>
            <a:ext cx="10131425" cy="1073285"/>
          </a:xfrm>
        </p:spPr>
        <p:txBody>
          <a:bodyPr>
            <a:normAutofit/>
          </a:bodyPr>
          <a:lstStyle/>
          <a:p>
            <a:pPr marL="342900" indent="-342900" algn="ctr"/>
            <a:r>
              <a:rPr kumimoji="1" lang="zh-CN" altLang="en-US" sz="2800" dirty="0"/>
              <a:t>认识</a:t>
            </a:r>
            <a:r>
              <a:rPr kumimoji="1" lang="en-US" altLang="zh-CN" sz="2800" dirty="0" smtClean="0"/>
              <a:t>Object-</a:t>
            </a:r>
            <a:r>
              <a:rPr kumimoji="1" lang="zh-CN" altLang="en-US" sz="2800" dirty="0" smtClean="0"/>
              <a:t>原型特性</a:t>
            </a:r>
            <a:endParaRPr kumimoji="1" lang="zh-CN" altLang="en-US" sz="2800" dirty="0"/>
          </a:p>
        </p:txBody>
      </p:sp>
      <p:sp>
        <p:nvSpPr>
          <p:cNvPr id="5" name="矩形 4"/>
          <p:cNvSpPr/>
          <p:nvPr/>
        </p:nvSpPr>
        <p:spPr>
          <a:xfrm>
            <a:off x="995463" y="2027659"/>
            <a:ext cx="8099898" cy="369332"/>
          </a:xfrm>
          <a:prstGeom prst="rect">
            <a:avLst/>
          </a:prstGeom>
        </p:spPr>
        <p:txBody>
          <a:bodyPr wrap="square">
            <a:spAutoFit/>
          </a:bodyPr>
          <a:lstStyle/>
          <a:p>
            <a:r>
              <a:rPr lang="zh-CN" altLang="en-US" dirty="0">
                <a:solidFill>
                  <a:srgbClr val="FF0000"/>
                </a:solidFill>
              </a:rPr>
              <a:t>对象最常见的用法是创建，设置，查找，删除，检测和枚举它的属性</a:t>
            </a:r>
            <a:r>
              <a:rPr lang="zh-CN" altLang="en-US" dirty="0"/>
              <a:t>。 </a:t>
            </a:r>
          </a:p>
        </p:txBody>
      </p:sp>
      <p:sp>
        <p:nvSpPr>
          <p:cNvPr id="7" name="矩形 6"/>
          <p:cNvSpPr/>
          <p:nvPr/>
        </p:nvSpPr>
        <p:spPr>
          <a:xfrm>
            <a:off x="992220" y="2513486"/>
            <a:ext cx="8965660" cy="1200329"/>
          </a:xfrm>
          <a:prstGeom prst="rect">
            <a:avLst/>
          </a:prstGeom>
        </p:spPr>
        <p:txBody>
          <a:bodyPr wrap="square">
            <a:spAutoFit/>
          </a:bodyPr>
          <a:lstStyle/>
          <a:p>
            <a:r>
              <a:rPr lang="zh-CN" altLang="en-US" dirty="0"/>
              <a:t>三类</a:t>
            </a:r>
            <a:r>
              <a:rPr lang="en-US" altLang="zh-CN" dirty="0"/>
              <a:t>JavaScript</a:t>
            </a:r>
            <a:r>
              <a:rPr lang="zh-CN" altLang="en-US" dirty="0"/>
              <a:t>对象：</a:t>
            </a:r>
          </a:p>
          <a:p>
            <a:r>
              <a:rPr lang="zh-CN" altLang="en-US" dirty="0"/>
              <a:t>内置对象（</a:t>
            </a:r>
            <a:r>
              <a:rPr lang="en-US" altLang="zh-CN" dirty="0"/>
              <a:t>native object</a:t>
            </a:r>
            <a:r>
              <a:rPr lang="zh-CN" altLang="en-US" dirty="0"/>
              <a:t>）</a:t>
            </a:r>
            <a:r>
              <a:rPr lang="en-US" altLang="zh-CN" dirty="0"/>
              <a:t>—— </a:t>
            </a:r>
            <a:r>
              <a:rPr lang="zh-CN" altLang="en-US" dirty="0"/>
              <a:t>是由</a:t>
            </a:r>
            <a:r>
              <a:rPr lang="en-US" altLang="zh-CN" dirty="0"/>
              <a:t>ECMAScript</a:t>
            </a:r>
            <a:r>
              <a:rPr lang="zh-CN" altLang="en-US" dirty="0"/>
              <a:t>规范定义的对象或类。例如，数组，函数</a:t>
            </a:r>
            <a:r>
              <a:rPr lang="zh-CN" altLang="en-US" dirty="0" smtClean="0"/>
              <a:t>，宿主</a:t>
            </a:r>
            <a:r>
              <a:rPr lang="zh-CN" altLang="en-US" dirty="0"/>
              <a:t>对象（</a:t>
            </a:r>
            <a:r>
              <a:rPr lang="en-US" altLang="zh-CN" dirty="0"/>
              <a:t>host object</a:t>
            </a:r>
            <a:r>
              <a:rPr lang="zh-CN" altLang="en-US" dirty="0"/>
              <a:t>）</a:t>
            </a:r>
            <a:r>
              <a:rPr lang="en-US" altLang="zh-CN" dirty="0"/>
              <a:t>—— </a:t>
            </a:r>
            <a:r>
              <a:rPr lang="zh-CN" altLang="en-US" dirty="0"/>
              <a:t>是由</a:t>
            </a:r>
            <a:r>
              <a:rPr lang="en-US" altLang="zh-CN" dirty="0"/>
              <a:t>JS</a:t>
            </a:r>
            <a:r>
              <a:rPr lang="zh-CN" altLang="en-US" dirty="0"/>
              <a:t>解释器所潜入的宿主环境定义的（如浏览器）。</a:t>
            </a:r>
          </a:p>
          <a:p>
            <a:r>
              <a:rPr lang="zh-CN" altLang="en-US" dirty="0"/>
              <a:t>自定义对象 </a:t>
            </a:r>
            <a:r>
              <a:rPr lang="en-US" altLang="zh-CN" dirty="0"/>
              <a:t>—— </a:t>
            </a:r>
            <a:r>
              <a:rPr lang="zh-CN" altLang="en-US" dirty="0"/>
              <a:t>是由运行中的</a:t>
            </a:r>
            <a:r>
              <a:rPr lang="en-US" altLang="zh-CN" dirty="0"/>
              <a:t>JS</a:t>
            </a:r>
            <a:r>
              <a:rPr lang="zh-CN" altLang="en-US" dirty="0"/>
              <a:t>代码创建的对象</a:t>
            </a:r>
          </a:p>
        </p:txBody>
      </p:sp>
      <p:sp>
        <p:nvSpPr>
          <p:cNvPr id="3" name="矩形 2"/>
          <p:cNvSpPr/>
          <p:nvPr/>
        </p:nvSpPr>
        <p:spPr>
          <a:xfrm>
            <a:off x="995463" y="4362061"/>
            <a:ext cx="9053209" cy="1754326"/>
          </a:xfrm>
          <a:prstGeom prst="rect">
            <a:avLst/>
          </a:prstGeom>
        </p:spPr>
        <p:txBody>
          <a:bodyPr wrap="square">
            <a:spAutoFit/>
          </a:bodyPr>
          <a:lstStyle/>
          <a:p>
            <a:r>
              <a:rPr lang="zh-CN" altLang="en-US" b="1" dirty="0"/>
              <a:t>原型属性</a:t>
            </a:r>
          </a:p>
          <a:p>
            <a:r>
              <a:rPr lang="zh-CN" altLang="en-US" dirty="0"/>
              <a:t>对象的原型属性是用来继承属性</a:t>
            </a:r>
            <a:r>
              <a:rPr lang="zh-CN" altLang="en-US" dirty="0" smtClean="0"/>
              <a:t>的，原型</a:t>
            </a:r>
            <a:r>
              <a:rPr lang="zh-CN" altLang="en-US" dirty="0"/>
              <a:t>属性是在实例对象创建之初就设置好的：</a:t>
            </a:r>
          </a:p>
          <a:p>
            <a:r>
              <a:rPr lang="zh-CN" altLang="en-US" dirty="0"/>
              <a:t>通过</a:t>
            </a:r>
            <a:r>
              <a:rPr lang="zh-CN" altLang="en-US" dirty="0">
                <a:solidFill>
                  <a:srgbClr val="FF0000"/>
                </a:solidFill>
              </a:rPr>
              <a:t>对象直接量创建的对象使用</a:t>
            </a:r>
            <a:r>
              <a:rPr lang="en-US" altLang="zh-CN" dirty="0" err="1">
                <a:solidFill>
                  <a:srgbClr val="FF0000"/>
                </a:solidFill>
              </a:rPr>
              <a:t>Object.prototype</a:t>
            </a:r>
            <a:r>
              <a:rPr lang="zh-CN" altLang="en-US" dirty="0"/>
              <a:t>作为它们的原型</a:t>
            </a:r>
          </a:p>
          <a:p>
            <a:r>
              <a:rPr lang="zh-CN" altLang="en-US" dirty="0"/>
              <a:t>通过</a:t>
            </a:r>
            <a:r>
              <a:rPr lang="en-US" altLang="zh-CN" dirty="0"/>
              <a:t>new</a:t>
            </a:r>
            <a:r>
              <a:rPr lang="zh-CN" altLang="en-US" dirty="0"/>
              <a:t>创建的对象使用</a:t>
            </a:r>
            <a:r>
              <a:rPr lang="zh-CN" altLang="en-US" dirty="0">
                <a:solidFill>
                  <a:srgbClr val="FF0000"/>
                </a:solidFill>
              </a:rPr>
              <a:t>构造函数的</a:t>
            </a:r>
            <a:r>
              <a:rPr lang="en-US" altLang="zh-CN" dirty="0">
                <a:solidFill>
                  <a:srgbClr val="FF0000"/>
                </a:solidFill>
              </a:rPr>
              <a:t>prototype</a:t>
            </a:r>
            <a:r>
              <a:rPr lang="zh-CN" altLang="en-US" dirty="0"/>
              <a:t>属性作为它们的原型</a:t>
            </a:r>
          </a:p>
          <a:p>
            <a:r>
              <a:rPr lang="zh-CN" altLang="en-US" dirty="0"/>
              <a:t>通过</a:t>
            </a:r>
            <a:r>
              <a:rPr lang="en-US" altLang="zh-CN" dirty="0" err="1"/>
              <a:t>Object.create</a:t>
            </a:r>
            <a:r>
              <a:rPr lang="en-US" altLang="zh-CN" dirty="0"/>
              <a:t>()</a:t>
            </a:r>
            <a:r>
              <a:rPr lang="zh-CN" altLang="en-US" dirty="0"/>
              <a:t>创建的对象使用</a:t>
            </a:r>
            <a:r>
              <a:rPr lang="zh-CN" altLang="en-US" dirty="0">
                <a:solidFill>
                  <a:srgbClr val="FF0000"/>
                </a:solidFill>
              </a:rPr>
              <a:t>第一个参数</a:t>
            </a:r>
            <a:r>
              <a:rPr lang="zh-CN" altLang="en-US" dirty="0"/>
              <a:t>作为它们的原型</a:t>
            </a:r>
          </a:p>
          <a:p>
            <a:r>
              <a:rPr lang="zh-CN" altLang="en-US" dirty="0"/>
              <a:t>要想检测一个对象是否是另一个对象的原型，</a:t>
            </a:r>
            <a:r>
              <a:rPr lang="zh-CN" altLang="en-US" dirty="0" smtClean="0"/>
              <a:t>使用</a:t>
            </a:r>
            <a:r>
              <a:rPr lang="en-US" altLang="zh-CN" dirty="0" err="1" smtClean="0"/>
              <a:t>obj.isPrototypeOf</a:t>
            </a:r>
            <a:r>
              <a:rPr lang="en-US" altLang="zh-CN" dirty="0"/>
              <a:t>()</a:t>
            </a:r>
            <a:r>
              <a:rPr lang="zh-CN" altLang="en-US" dirty="0"/>
              <a:t>方法：</a:t>
            </a:r>
          </a:p>
        </p:txBody>
      </p:sp>
    </p:spTree>
    <p:extLst>
      <p:ext uri="{BB962C8B-B14F-4D97-AF65-F5344CB8AC3E}">
        <p14:creationId xmlns:p14="http://schemas.microsoft.com/office/powerpoint/2010/main" val="2696419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853" y="609600"/>
            <a:ext cx="9777990" cy="1073285"/>
          </a:xfrm>
        </p:spPr>
        <p:txBody>
          <a:bodyPr>
            <a:normAutofit/>
          </a:bodyPr>
          <a:lstStyle/>
          <a:p>
            <a:pPr marL="342900" indent="-342900"/>
            <a:r>
              <a:rPr kumimoji="1" lang="zh-CN" altLang="en-US" sz="2800" dirty="0" smtClean="0"/>
              <a:t>       认识</a:t>
            </a:r>
            <a:r>
              <a:rPr kumimoji="1" lang="en-US" altLang="zh-CN" sz="2800" dirty="0" smtClean="0"/>
              <a:t>Object-</a:t>
            </a:r>
            <a:r>
              <a:rPr kumimoji="1" lang="zh-CN" altLang="en-US" sz="2800" dirty="0" smtClean="0"/>
              <a:t>类特性</a:t>
            </a:r>
            <a:endParaRPr kumimoji="1" lang="zh-CN" altLang="en-US" sz="2800" dirty="0"/>
          </a:p>
        </p:txBody>
      </p:sp>
      <p:sp>
        <p:nvSpPr>
          <p:cNvPr id="7" name="矩形 6"/>
          <p:cNvSpPr/>
          <p:nvPr/>
        </p:nvSpPr>
        <p:spPr>
          <a:xfrm>
            <a:off x="377756" y="2089219"/>
            <a:ext cx="6567794" cy="3139321"/>
          </a:xfrm>
          <a:prstGeom prst="rect">
            <a:avLst/>
          </a:prstGeom>
        </p:spPr>
        <p:txBody>
          <a:bodyPr wrap="square">
            <a:spAutoFit/>
          </a:bodyPr>
          <a:lstStyle/>
          <a:p>
            <a:r>
              <a:rPr lang="zh-CN" altLang="en-US" b="1" dirty="0" smtClean="0"/>
              <a:t>类特性</a:t>
            </a:r>
            <a:endParaRPr lang="zh-CN" altLang="en-US" b="1" dirty="0"/>
          </a:p>
          <a:p>
            <a:r>
              <a:rPr lang="zh-CN" altLang="en-US" dirty="0"/>
              <a:t>对象的类属性是一个字符串，用以表示对象的类型信息。</a:t>
            </a:r>
          </a:p>
          <a:p>
            <a:r>
              <a:rPr lang="zh-CN" altLang="en-US" dirty="0"/>
              <a:t>通过内置构造函数（</a:t>
            </a:r>
            <a:r>
              <a:rPr lang="en-US" altLang="zh-CN" dirty="0"/>
              <a:t>Array</a:t>
            </a:r>
            <a:r>
              <a:rPr lang="zh-CN" altLang="en-US" dirty="0"/>
              <a:t>和</a:t>
            </a:r>
            <a:r>
              <a:rPr lang="en-US" altLang="zh-CN" dirty="0"/>
              <a:t>Date</a:t>
            </a:r>
            <a:r>
              <a:rPr lang="zh-CN" altLang="en-US" dirty="0"/>
              <a:t>）创建的对象包含“类属性”，它与构造函数名称相</a:t>
            </a:r>
            <a:r>
              <a:rPr lang="zh-CN" altLang="en-US" dirty="0" smtClean="0"/>
              <a:t>匹配；</a:t>
            </a:r>
            <a:endParaRPr lang="zh-CN" altLang="en-US" dirty="0"/>
          </a:p>
          <a:p>
            <a:r>
              <a:rPr lang="zh-CN" altLang="en-US" dirty="0"/>
              <a:t>通过对象直接量和</a:t>
            </a:r>
            <a:r>
              <a:rPr lang="en-US" altLang="zh-CN" dirty="0" err="1"/>
              <a:t>Object.create</a:t>
            </a:r>
            <a:r>
              <a:rPr lang="en-US" altLang="zh-CN" dirty="0"/>
              <a:t>()</a:t>
            </a:r>
            <a:r>
              <a:rPr lang="zh-CN" altLang="en-US" dirty="0"/>
              <a:t>创建的对象的类属性是“</a:t>
            </a:r>
            <a:r>
              <a:rPr lang="en-US" altLang="zh-CN" dirty="0"/>
              <a:t>Object”</a:t>
            </a:r>
            <a:endParaRPr lang="zh-CN" altLang="en-US" dirty="0"/>
          </a:p>
          <a:p>
            <a:r>
              <a:rPr lang="zh-CN" altLang="en-US" dirty="0"/>
              <a:t>那些自定义构造函数创建的对象也是一样，类属性也是“</a:t>
            </a:r>
            <a:r>
              <a:rPr lang="en-US" altLang="zh-CN" dirty="0"/>
              <a:t>Object”</a:t>
            </a:r>
            <a:endParaRPr lang="zh-CN" altLang="en-US" dirty="0"/>
          </a:p>
          <a:p>
            <a:endParaRPr lang="en-US" altLang="zh-CN" dirty="0" smtClean="0"/>
          </a:p>
          <a:p>
            <a:r>
              <a:rPr lang="en-US" altLang="zh-CN" dirty="0">
                <a:solidFill>
                  <a:srgbClr val="FF0000"/>
                </a:solidFill>
              </a:rPr>
              <a:t>ECMA</a:t>
            </a:r>
            <a:r>
              <a:rPr lang="zh-CN" altLang="en-US" dirty="0" smtClean="0">
                <a:solidFill>
                  <a:srgbClr val="FF0000"/>
                </a:solidFill>
              </a:rPr>
              <a:t>规范</a:t>
            </a:r>
            <a:r>
              <a:rPr lang="zh-CN" altLang="en-US" dirty="0">
                <a:solidFill>
                  <a:srgbClr val="FF0000"/>
                </a:solidFill>
              </a:rPr>
              <a:t>要求</a:t>
            </a:r>
            <a:r>
              <a:rPr lang="en-US" altLang="zh-CN" dirty="0" err="1">
                <a:solidFill>
                  <a:srgbClr val="FF0000"/>
                </a:solidFill>
              </a:rPr>
              <a:t>toString</a:t>
            </a:r>
            <a:r>
              <a:rPr lang="en-US" altLang="zh-CN" dirty="0">
                <a:solidFill>
                  <a:srgbClr val="FF0000"/>
                </a:solidFill>
              </a:rPr>
              <a:t> </a:t>
            </a:r>
            <a:r>
              <a:rPr lang="zh-CN" altLang="en-US" dirty="0">
                <a:solidFill>
                  <a:srgbClr val="FF0000"/>
                </a:solidFill>
              </a:rPr>
              <a:t>方法返回</a:t>
            </a:r>
            <a:r>
              <a:rPr lang="en-US" altLang="zh-CN" dirty="0">
                <a:solidFill>
                  <a:srgbClr val="FF0000"/>
                </a:solidFill>
              </a:rPr>
              <a:t>[object class] </a:t>
            </a:r>
            <a:r>
              <a:rPr lang="zh-CN" altLang="en-US" dirty="0" smtClean="0"/>
              <a:t>，</a:t>
            </a:r>
            <a:r>
              <a:rPr lang="zh-CN" altLang="en-US" dirty="0"/>
              <a:t>不过大多数内部类覆盖了</a:t>
            </a:r>
            <a:r>
              <a:rPr lang="en-US" altLang="zh-CN" dirty="0" err="1"/>
              <a:t>toString</a:t>
            </a:r>
            <a:r>
              <a:rPr lang="zh-CN" altLang="en-US" dirty="0"/>
              <a:t>方法，所以只有自定义对象的会返回</a:t>
            </a:r>
            <a:r>
              <a:rPr lang="en-US" altLang="zh-CN" dirty="0"/>
              <a:t>[object object</a:t>
            </a:r>
            <a:r>
              <a:rPr lang="en-US" altLang="zh-CN" dirty="0" smtClean="0"/>
              <a:t>]</a:t>
            </a:r>
            <a:r>
              <a:rPr lang="zh-CN" altLang="en-US" dirty="0" smtClean="0"/>
              <a:t>，虽然</a:t>
            </a:r>
            <a:r>
              <a:rPr lang="zh-CN" altLang="en-US" dirty="0"/>
              <a:t>很多类覆盖了</a:t>
            </a:r>
            <a:r>
              <a:rPr lang="en-US" altLang="zh-CN" dirty="0" err="1"/>
              <a:t>toString</a:t>
            </a:r>
            <a:r>
              <a:rPr lang="zh-CN" altLang="en-US" dirty="0"/>
              <a:t>方法，但是你可以用</a:t>
            </a:r>
            <a:r>
              <a:rPr lang="en-US" altLang="zh-CN" dirty="0" err="1"/>
              <a:t>Object.prototype.toString.apply</a:t>
            </a:r>
            <a:r>
              <a:rPr lang="en-US" altLang="zh-CN" dirty="0"/>
              <a:t>(o) </a:t>
            </a:r>
            <a:r>
              <a:rPr lang="zh-CN" altLang="en-US" dirty="0"/>
              <a:t>显示调用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196" y="488066"/>
            <a:ext cx="5010150" cy="633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756" y="5228540"/>
            <a:ext cx="6541952" cy="16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192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0"/>
            <a:ext cx="10131425" cy="800911"/>
          </a:xfrm>
        </p:spPr>
        <p:txBody>
          <a:bodyPr>
            <a:normAutofit/>
          </a:bodyPr>
          <a:lstStyle/>
          <a:p>
            <a:pPr algn="ctr"/>
            <a:r>
              <a:rPr kumimoji="1" lang="zh-CN" altLang="en-US" sz="2800" dirty="0" smtClean="0"/>
              <a:t>目录</a:t>
            </a:r>
            <a:endParaRPr kumimoji="1" lang="zh-CN" altLang="en-US" sz="2800" dirty="0"/>
          </a:p>
        </p:txBody>
      </p:sp>
      <p:sp>
        <p:nvSpPr>
          <p:cNvPr id="3" name="文本框 2"/>
          <p:cNvSpPr txBox="1"/>
          <p:nvPr/>
        </p:nvSpPr>
        <p:spPr>
          <a:xfrm>
            <a:off x="2124221" y="1531534"/>
            <a:ext cx="9115865" cy="4708981"/>
          </a:xfrm>
          <a:prstGeom prst="rect">
            <a:avLst/>
          </a:prstGeom>
          <a:noFill/>
        </p:spPr>
        <p:txBody>
          <a:bodyPr wrap="square" rtlCol="0">
            <a:spAutoFit/>
          </a:bodyPr>
          <a:lstStyle/>
          <a:p>
            <a:pPr marL="342900" indent="-342900">
              <a:buFont typeface="Wingdings" charset="2"/>
              <a:buChar char="u"/>
            </a:pPr>
            <a:r>
              <a:rPr kumimoji="1" lang="en-US" altLang="zh-CN" sz="2000" dirty="0" err="1" smtClean="0"/>
              <a:t>javascript</a:t>
            </a:r>
            <a:r>
              <a:rPr kumimoji="1" lang="zh-CN" altLang="en-US" sz="2000" dirty="0" smtClean="0"/>
              <a:t>简介</a:t>
            </a:r>
            <a:endParaRPr kumimoji="1" lang="en-US" altLang="zh-CN" sz="2000" dirty="0"/>
          </a:p>
          <a:p>
            <a:endParaRPr kumimoji="1" lang="en-US" altLang="zh-CN" sz="2000" dirty="0"/>
          </a:p>
          <a:p>
            <a:pPr marL="342900" indent="-342900">
              <a:buFont typeface="Wingdings" charset="2"/>
              <a:buChar char="u"/>
            </a:pPr>
            <a:r>
              <a:rPr kumimoji="1" lang="en-US" altLang="zh-CN" sz="2000" dirty="0" smtClean="0"/>
              <a:t>Delete</a:t>
            </a:r>
            <a:r>
              <a:rPr kumimoji="1" lang="zh-CN" altLang="en-US" sz="2000" dirty="0" smtClean="0"/>
              <a:t>问题</a:t>
            </a:r>
          </a:p>
          <a:p>
            <a:pPr marL="342900" indent="-342900">
              <a:buFont typeface="Wingdings" charset="2"/>
              <a:buChar char="u"/>
            </a:pPr>
            <a:endParaRPr kumimoji="1" lang="zh-CN" altLang="en-US" sz="2000" dirty="0" smtClean="0"/>
          </a:p>
          <a:p>
            <a:pPr marL="342900" indent="-342900">
              <a:buFont typeface="Wingdings" charset="2"/>
              <a:buChar char="u"/>
            </a:pPr>
            <a:r>
              <a:rPr kumimoji="1" lang="zh-CN" altLang="en-US" sz="2000" dirty="0" smtClean="0"/>
              <a:t>认识</a:t>
            </a:r>
            <a:r>
              <a:rPr kumimoji="1" lang="en-US" altLang="zh-CN" sz="2000" dirty="0" smtClean="0"/>
              <a:t>Object</a:t>
            </a:r>
            <a:endParaRPr kumimoji="1" lang="zh-CN" altLang="en-US" sz="2000" dirty="0" smtClean="0"/>
          </a:p>
          <a:p>
            <a:endParaRPr kumimoji="1" lang="zh-CN" altLang="en-US" sz="2000" dirty="0" smtClean="0"/>
          </a:p>
          <a:p>
            <a:pPr marL="342900" indent="-342900">
              <a:buFont typeface="Wingdings" charset="2"/>
              <a:buChar char="u"/>
            </a:pPr>
            <a:r>
              <a:rPr kumimoji="1" lang="zh-CN" altLang="en-US" sz="2000" dirty="0" smtClean="0"/>
              <a:t>闭包，认识</a:t>
            </a:r>
            <a:r>
              <a:rPr kumimoji="1" lang="en-US" altLang="zh-CN" sz="2000" dirty="0"/>
              <a:t>Function </a:t>
            </a:r>
            <a:r>
              <a:rPr kumimoji="1" lang="en-US" altLang="zh-CN" sz="2000" dirty="0" smtClean="0"/>
              <a:t>scope</a:t>
            </a:r>
          </a:p>
          <a:p>
            <a:pPr marL="342900" indent="-342900">
              <a:buFont typeface="Wingdings" charset="2"/>
              <a:buChar char="u"/>
            </a:pPr>
            <a:endParaRPr kumimoji="1" lang="en-US" altLang="zh-CN" sz="2000" dirty="0"/>
          </a:p>
          <a:p>
            <a:pPr marL="342900" indent="-342900">
              <a:buFont typeface="Wingdings" charset="2"/>
              <a:buChar char="u"/>
            </a:pPr>
            <a:r>
              <a:rPr kumimoji="1" lang="zh-CN" altLang="en-US" sz="2000" dirty="0"/>
              <a:t>原型</a:t>
            </a:r>
            <a:r>
              <a:rPr kumimoji="1" lang="zh-CN" altLang="en-US" sz="2000" dirty="0" smtClean="0"/>
              <a:t>链</a:t>
            </a:r>
            <a:endParaRPr kumimoji="1" lang="en-US" altLang="zh-CN" sz="2000" dirty="0" smtClean="0"/>
          </a:p>
          <a:p>
            <a:pPr marL="342900" indent="-342900">
              <a:buFont typeface="Wingdings" charset="2"/>
              <a:buChar char="u"/>
            </a:pPr>
            <a:endParaRPr kumimoji="1" lang="en-US" altLang="zh-CN" sz="2000" dirty="0"/>
          </a:p>
          <a:p>
            <a:pPr marL="342900" indent="-342900">
              <a:buFont typeface="Wingdings" charset="2"/>
              <a:buChar char="u"/>
            </a:pPr>
            <a:r>
              <a:rPr kumimoji="1" lang="zh-CN" altLang="en-US" sz="2000" dirty="0"/>
              <a:t>变量</a:t>
            </a:r>
            <a:r>
              <a:rPr kumimoji="1" lang="zh-CN" altLang="en-US" sz="2000" dirty="0" smtClean="0"/>
              <a:t>提升</a:t>
            </a:r>
            <a:endParaRPr kumimoji="1" lang="en-US" altLang="zh-CN" sz="2000" dirty="0"/>
          </a:p>
          <a:p>
            <a:pPr marL="342900" indent="-342900">
              <a:buFont typeface="Wingdings" charset="2"/>
              <a:buChar char="u"/>
            </a:pPr>
            <a:endParaRPr kumimoji="1" lang="en-US" altLang="zh-CN" sz="2000" dirty="0" smtClean="0"/>
          </a:p>
          <a:p>
            <a:pPr marL="342900" indent="-342900">
              <a:buFont typeface="Wingdings" charset="2"/>
              <a:buChar char="u"/>
            </a:pPr>
            <a:r>
              <a:rPr kumimoji="1" lang="zh-CN" altLang="en-US" sz="2000" dirty="0" smtClean="0"/>
              <a:t>事件模型</a:t>
            </a:r>
            <a:endParaRPr kumimoji="1" lang="en-US" altLang="zh-CN" sz="2000" dirty="0" smtClean="0"/>
          </a:p>
          <a:p>
            <a:pPr marL="342900" indent="-342900">
              <a:buFont typeface="Wingdings" charset="2"/>
              <a:buChar char="u"/>
            </a:pPr>
            <a:endParaRPr kumimoji="1" lang="en-US" altLang="zh-CN" sz="2000" dirty="0"/>
          </a:p>
          <a:p>
            <a:pPr marL="342900" indent="-342900">
              <a:buFont typeface="Wingdings" charset="2"/>
              <a:buChar char="u"/>
            </a:pPr>
            <a:r>
              <a:rPr kumimoji="1" lang="en-US" altLang="zh-CN" sz="2000" dirty="0" err="1" smtClean="0"/>
              <a:t>Js</a:t>
            </a:r>
            <a:r>
              <a:rPr kumimoji="1" lang="zh-CN" altLang="en-US" sz="2000" dirty="0" smtClean="0"/>
              <a:t>内存管理</a:t>
            </a:r>
            <a:endParaRPr kumimoji="1" lang="en-US" altLang="zh-CN" sz="2000" dirty="0" smtClean="0"/>
          </a:p>
        </p:txBody>
      </p:sp>
    </p:spTree>
    <p:extLst>
      <p:ext uri="{BB962C8B-B14F-4D97-AF65-F5344CB8AC3E}">
        <p14:creationId xmlns:p14="http://schemas.microsoft.com/office/powerpoint/2010/main" val="53476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0"/>
            <a:ext cx="10131425" cy="518809"/>
          </a:xfrm>
        </p:spPr>
        <p:txBody>
          <a:bodyPr>
            <a:normAutofit/>
          </a:bodyPr>
          <a:lstStyle/>
          <a:p>
            <a:pPr marL="342900" indent="-342900" algn="ctr"/>
            <a:r>
              <a:rPr kumimoji="1" lang="zh-CN" altLang="en-US" sz="2800" dirty="0"/>
              <a:t>认识</a:t>
            </a:r>
            <a:r>
              <a:rPr kumimoji="1" lang="en-US" altLang="zh-CN" sz="2800" dirty="0" smtClean="0"/>
              <a:t>Object-</a:t>
            </a:r>
            <a:r>
              <a:rPr kumimoji="1" lang="zh-CN" altLang="en-US" sz="2800" dirty="0" smtClean="0"/>
              <a:t>可扩展特性</a:t>
            </a:r>
            <a:endParaRPr kumimoji="1" lang="zh-CN" altLang="en-US" sz="2800" dirty="0"/>
          </a:p>
        </p:txBody>
      </p:sp>
      <p:sp>
        <p:nvSpPr>
          <p:cNvPr id="3" name="矩形 2"/>
          <p:cNvSpPr/>
          <p:nvPr/>
        </p:nvSpPr>
        <p:spPr>
          <a:xfrm>
            <a:off x="1024646" y="1406770"/>
            <a:ext cx="9053209" cy="646331"/>
          </a:xfrm>
          <a:prstGeom prst="rect">
            <a:avLst/>
          </a:prstGeom>
        </p:spPr>
        <p:txBody>
          <a:bodyPr wrap="square">
            <a:spAutoFit/>
          </a:bodyPr>
          <a:lstStyle/>
          <a:p>
            <a:r>
              <a:rPr lang="zh-CN" altLang="en-US" b="1" dirty="0"/>
              <a:t>可</a:t>
            </a:r>
            <a:r>
              <a:rPr lang="zh-CN" altLang="en-US" b="1" dirty="0" smtClean="0"/>
              <a:t>扩展特性</a:t>
            </a:r>
            <a:endParaRPr lang="zh-CN" altLang="en-US" b="1" dirty="0"/>
          </a:p>
          <a:p>
            <a:r>
              <a:rPr lang="zh-CN" altLang="en-US" dirty="0"/>
              <a:t>对象的可</a:t>
            </a:r>
            <a:r>
              <a:rPr lang="zh-CN" altLang="en-US" dirty="0" smtClean="0"/>
              <a:t>扩展特性</a:t>
            </a:r>
            <a:r>
              <a:rPr lang="zh-CN" altLang="en-US" dirty="0"/>
              <a:t>用以表示是否可以给对象添加新属性。</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429" y="2053101"/>
            <a:ext cx="7219950" cy="255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841" y="4656260"/>
            <a:ext cx="106299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668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42900" indent="-342900" algn="ctr"/>
            <a:r>
              <a:rPr kumimoji="1" lang="zh-CN" altLang="en-US" sz="2800" dirty="0"/>
              <a:t>对象</a:t>
            </a:r>
            <a:r>
              <a:rPr kumimoji="1" lang="zh-CN" altLang="en-US" sz="2800" dirty="0" smtClean="0"/>
              <a:t>属性</a:t>
            </a:r>
            <a:endParaRPr kumimoji="1" lang="zh-CN" altLang="en-US" sz="2800" dirty="0"/>
          </a:p>
        </p:txBody>
      </p:sp>
      <p:sp>
        <p:nvSpPr>
          <p:cNvPr id="4" name="矩形 3"/>
          <p:cNvSpPr/>
          <p:nvPr/>
        </p:nvSpPr>
        <p:spPr>
          <a:xfrm>
            <a:off x="904672" y="1885731"/>
            <a:ext cx="8326877" cy="923330"/>
          </a:xfrm>
          <a:prstGeom prst="rect">
            <a:avLst/>
          </a:prstGeom>
        </p:spPr>
        <p:txBody>
          <a:bodyPr wrap="square">
            <a:spAutoFit/>
          </a:bodyPr>
          <a:lstStyle/>
          <a:p>
            <a:r>
              <a:rPr lang="zh-CN" altLang="en-US" dirty="0"/>
              <a:t>属性包括名字和值。属性名可以是包含空字符串在内的任意字符串，但对象中不能存在两个同名的属性</a:t>
            </a:r>
            <a:r>
              <a:rPr lang="zh-CN" altLang="en-US" dirty="0" smtClean="0"/>
              <a:t>。但是键不能是对象，而在</a:t>
            </a:r>
            <a:r>
              <a:rPr lang="en-US" altLang="zh-CN" dirty="0" smtClean="0"/>
              <a:t>ES6</a:t>
            </a:r>
            <a:r>
              <a:rPr lang="zh-CN" altLang="en-US" dirty="0" smtClean="0"/>
              <a:t>中新增了</a:t>
            </a:r>
            <a:r>
              <a:rPr lang="en-US" altLang="zh-CN" dirty="0" smtClean="0"/>
              <a:t>Map</a:t>
            </a:r>
            <a:r>
              <a:rPr lang="zh-CN" altLang="en-US" dirty="0" smtClean="0"/>
              <a:t>类型。值</a:t>
            </a:r>
            <a:r>
              <a:rPr lang="zh-CN" altLang="en-US" dirty="0"/>
              <a:t>可以是任意</a:t>
            </a:r>
            <a:r>
              <a:rPr lang="en-US" altLang="zh-CN" dirty="0"/>
              <a:t>JS</a:t>
            </a:r>
            <a:r>
              <a:rPr lang="zh-CN" altLang="en-US" dirty="0"/>
              <a:t>值，或者是一个</a:t>
            </a:r>
            <a:r>
              <a:rPr lang="en-US" altLang="zh-CN" dirty="0"/>
              <a:t>getter</a:t>
            </a:r>
            <a:r>
              <a:rPr lang="zh-CN" altLang="en-US" dirty="0"/>
              <a:t>或</a:t>
            </a:r>
            <a:r>
              <a:rPr lang="en-US" altLang="zh-CN" dirty="0"/>
              <a:t>setter</a:t>
            </a:r>
            <a:r>
              <a:rPr lang="zh-CN" altLang="en-US" dirty="0"/>
              <a:t>函数。 </a:t>
            </a:r>
            <a:endParaRPr lang="zh-CN" altLang="en-US" dirty="0">
              <a:solidFill>
                <a:srgbClr val="FF0000"/>
              </a:solidFill>
            </a:endParaRPr>
          </a:p>
        </p:txBody>
      </p:sp>
      <p:sp>
        <p:nvSpPr>
          <p:cNvPr id="5" name="矩形 4"/>
          <p:cNvSpPr/>
          <p:nvPr/>
        </p:nvSpPr>
        <p:spPr>
          <a:xfrm>
            <a:off x="995464" y="3187962"/>
            <a:ext cx="8099898" cy="1477328"/>
          </a:xfrm>
          <a:prstGeom prst="rect">
            <a:avLst/>
          </a:prstGeom>
        </p:spPr>
        <p:txBody>
          <a:bodyPr wrap="square">
            <a:spAutoFit/>
          </a:bodyPr>
          <a:lstStyle/>
          <a:p>
            <a:r>
              <a:rPr lang="zh-CN" altLang="en-US" dirty="0"/>
              <a:t>除了名字和值之外，每个属性还有一些与之相关的值，称为“</a:t>
            </a:r>
            <a:r>
              <a:rPr lang="zh-CN" altLang="en-US" b="1" dirty="0">
                <a:solidFill>
                  <a:srgbClr val="FF0000"/>
                </a:solidFill>
              </a:rPr>
              <a:t>属性特性</a:t>
            </a:r>
            <a:r>
              <a:rPr lang="zh-CN" altLang="en-US" dirty="0"/>
              <a:t>”：</a:t>
            </a:r>
          </a:p>
          <a:p>
            <a:r>
              <a:rPr lang="en-US" altLang="zh-CN" dirty="0"/>
              <a:t>writable</a:t>
            </a:r>
            <a:r>
              <a:rPr lang="zh-CN" altLang="en-US" dirty="0" smtClean="0"/>
              <a:t>可</a:t>
            </a:r>
            <a:r>
              <a:rPr lang="zh-CN" altLang="en-US" dirty="0"/>
              <a:t>写 </a:t>
            </a:r>
            <a:r>
              <a:rPr lang="en-US" altLang="zh-CN" dirty="0"/>
              <a:t>—— </a:t>
            </a:r>
            <a:r>
              <a:rPr lang="zh-CN" altLang="en-US" dirty="0"/>
              <a:t>表明是否可以设置该属性的值</a:t>
            </a:r>
          </a:p>
          <a:p>
            <a:r>
              <a:rPr lang="en-US" altLang="zh-CN" dirty="0"/>
              <a:t>enumerable</a:t>
            </a:r>
            <a:r>
              <a:rPr lang="zh-CN" altLang="en-US" dirty="0" smtClean="0"/>
              <a:t>可</a:t>
            </a:r>
            <a:r>
              <a:rPr lang="zh-CN" altLang="en-US" dirty="0"/>
              <a:t>枚举 </a:t>
            </a:r>
            <a:r>
              <a:rPr lang="en-US" altLang="zh-CN" dirty="0"/>
              <a:t>—— </a:t>
            </a:r>
            <a:r>
              <a:rPr lang="zh-CN" altLang="en-US" dirty="0"/>
              <a:t>表明是否可以通过</a:t>
            </a:r>
            <a:r>
              <a:rPr lang="en-US" altLang="zh-CN" dirty="0"/>
              <a:t>for/in</a:t>
            </a:r>
            <a:r>
              <a:rPr lang="zh-CN" altLang="en-US" dirty="0"/>
              <a:t>循环返回该属性</a:t>
            </a:r>
          </a:p>
          <a:p>
            <a:r>
              <a:rPr lang="en-US" altLang="zh-CN" dirty="0"/>
              <a:t>configurable</a:t>
            </a:r>
            <a:r>
              <a:rPr lang="zh-CN" altLang="en-US" dirty="0" smtClean="0"/>
              <a:t>可</a:t>
            </a:r>
            <a:r>
              <a:rPr lang="zh-CN" altLang="en-US" dirty="0"/>
              <a:t>配置 </a:t>
            </a:r>
            <a:r>
              <a:rPr lang="en-US" altLang="zh-CN" dirty="0"/>
              <a:t>—— </a:t>
            </a:r>
            <a:r>
              <a:rPr lang="zh-CN" altLang="en-US" dirty="0"/>
              <a:t>表明是否可以删除或修改该属性</a:t>
            </a:r>
          </a:p>
          <a:p>
            <a:endParaRPr lang="zh-CN" altLang="en-US" dirty="0"/>
          </a:p>
        </p:txBody>
      </p:sp>
      <p:sp>
        <p:nvSpPr>
          <p:cNvPr id="3" name="矩形 2"/>
          <p:cNvSpPr/>
          <p:nvPr/>
        </p:nvSpPr>
        <p:spPr>
          <a:xfrm>
            <a:off x="1092740" y="5132537"/>
            <a:ext cx="6096000" cy="923330"/>
          </a:xfrm>
          <a:prstGeom prst="rect">
            <a:avLst/>
          </a:prstGeom>
        </p:spPr>
        <p:txBody>
          <a:bodyPr>
            <a:spAutoFit/>
          </a:bodyPr>
          <a:lstStyle/>
          <a:p>
            <a:r>
              <a:rPr lang="zh-CN" altLang="en-US" dirty="0"/>
              <a:t>两类属性：</a:t>
            </a:r>
          </a:p>
          <a:p>
            <a:r>
              <a:rPr lang="zh-CN" altLang="en-US" dirty="0"/>
              <a:t>自有属性 </a:t>
            </a:r>
            <a:r>
              <a:rPr lang="en-US" altLang="zh-CN" dirty="0"/>
              <a:t>—— </a:t>
            </a:r>
            <a:r>
              <a:rPr lang="zh-CN" altLang="en-US" dirty="0"/>
              <a:t>是直接在对象中定义的属性</a:t>
            </a:r>
          </a:p>
          <a:p>
            <a:r>
              <a:rPr lang="zh-CN" altLang="en-US" dirty="0"/>
              <a:t>继承属性 </a:t>
            </a:r>
            <a:r>
              <a:rPr lang="en-US" altLang="zh-CN" dirty="0"/>
              <a:t>—— </a:t>
            </a:r>
            <a:r>
              <a:rPr lang="zh-CN" altLang="en-US" dirty="0"/>
              <a:t>是在对象的原型对象中定义的属性</a:t>
            </a:r>
          </a:p>
        </p:txBody>
      </p:sp>
    </p:spTree>
    <p:extLst>
      <p:ext uri="{BB962C8B-B14F-4D97-AF65-F5344CB8AC3E}">
        <p14:creationId xmlns:p14="http://schemas.microsoft.com/office/powerpoint/2010/main" val="350079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42900" indent="-342900" algn="ctr"/>
            <a:r>
              <a:rPr kumimoji="1" lang="zh-CN" altLang="en-US" sz="2800" dirty="0" smtClean="0"/>
              <a:t>对象操作</a:t>
            </a:r>
            <a:r>
              <a:rPr kumimoji="1" lang="en-US" altLang="zh-CN" sz="2800" dirty="0" smtClean="0"/>
              <a:t>-</a:t>
            </a:r>
            <a:r>
              <a:rPr lang="zh-CN" altLang="en-US" sz="2800" dirty="0"/>
              <a:t>创建对象 </a:t>
            </a:r>
            <a:endParaRPr kumimoji="1" lang="zh-CN" altLang="en-US" sz="2800" dirty="0"/>
          </a:p>
        </p:txBody>
      </p:sp>
      <p:sp>
        <p:nvSpPr>
          <p:cNvPr id="4" name="矩形 3"/>
          <p:cNvSpPr/>
          <p:nvPr/>
        </p:nvSpPr>
        <p:spPr>
          <a:xfrm>
            <a:off x="904672" y="1885731"/>
            <a:ext cx="8326877" cy="646331"/>
          </a:xfrm>
          <a:prstGeom prst="rect">
            <a:avLst/>
          </a:prstGeom>
        </p:spPr>
        <p:txBody>
          <a:bodyPr wrap="square">
            <a:spAutoFit/>
          </a:bodyPr>
          <a:lstStyle/>
          <a:p>
            <a:r>
              <a:rPr lang="zh-CN" altLang="en-US" dirty="0"/>
              <a:t>创建</a:t>
            </a:r>
            <a:r>
              <a:rPr lang="zh-CN" altLang="en-US" dirty="0" smtClean="0"/>
              <a:t>对象：</a:t>
            </a:r>
            <a:endParaRPr lang="en-US" altLang="zh-CN" dirty="0" smtClean="0"/>
          </a:p>
          <a:p>
            <a:r>
              <a:rPr lang="zh-CN" altLang="en-US" dirty="0"/>
              <a:t>可以通过对象直接量，关键字</a:t>
            </a:r>
            <a:r>
              <a:rPr lang="en-US" altLang="zh-CN" dirty="0" smtClean="0"/>
              <a:t>new+</a:t>
            </a:r>
            <a:r>
              <a:rPr lang="zh-CN" altLang="en-US" dirty="0" smtClean="0"/>
              <a:t>构造函数</a:t>
            </a:r>
            <a:r>
              <a:rPr lang="en-US" altLang="zh-CN" dirty="0" smtClean="0"/>
              <a:t> </a:t>
            </a:r>
            <a:r>
              <a:rPr lang="zh-CN" altLang="en-US" dirty="0"/>
              <a:t>和</a:t>
            </a:r>
            <a:r>
              <a:rPr lang="en-US" altLang="zh-CN" dirty="0" err="1"/>
              <a:t>Object.create</a:t>
            </a:r>
            <a:r>
              <a:rPr lang="en-US" altLang="zh-CN" dirty="0"/>
              <a:t>()</a:t>
            </a:r>
            <a:r>
              <a:rPr lang="zh-CN" altLang="en-US" dirty="0"/>
              <a:t>函数来创建对象。 </a:t>
            </a:r>
            <a:endParaRPr lang="zh-CN" altLang="en-US" dirty="0">
              <a:solidFill>
                <a:srgbClr val="FF0000"/>
              </a:solidFill>
            </a:endParaRPr>
          </a:p>
        </p:txBody>
      </p:sp>
      <p:sp>
        <p:nvSpPr>
          <p:cNvPr id="5" name="矩形 4"/>
          <p:cNvSpPr/>
          <p:nvPr/>
        </p:nvSpPr>
        <p:spPr>
          <a:xfrm>
            <a:off x="995464" y="3187962"/>
            <a:ext cx="8099898" cy="2585323"/>
          </a:xfrm>
          <a:prstGeom prst="rect">
            <a:avLst/>
          </a:prstGeom>
        </p:spPr>
        <p:txBody>
          <a:bodyPr wrap="square">
            <a:spAutoFit/>
          </a:bodyPr>
          <a:lstStyle/>
          <a:p>
            <a:r>
              <a:rPr lang="zh-CN" altLang="en-US" b="1" dirty="0"/>
              <a:t>所有通过对象直接量创建的对象都具有同一个原型对象，并可以通过</a:t>
            </a:r>
            <a:r>
              <a:rPr lang="en-US" altLang="zh-CN" b="1" dirty="0"/>
              <a:t>JS</a:t>
            </a:r>
            <a:r>
              <a:rPr lang="zh-CN" altLang="en-US" b="1" dirty="0"/>
              <a:t>代码</a:t>
            </a:r>
            <a:r>
              <a:rPr lang="en-US" altLang="zh-CN" b="1" dirty="0" err="1"/>
              <a:t>Object.prototype</a:t>
            </a:r>
            <a:r>
              <a:rPr lang="zh-CN" altLang="en-US" b="1" dirty="0"/>
              <a:t>获得对原型对象的引用</a:t>
            </a:r>
            <a:r>
              <a:rPr lang="zh-CN" altLang="en-US" dirty="0"/>
              <a:t>。 </a:t>
            </a:r>
            <a:endParaRPr lang="en-US" altLang="zh-CN" dirty="0" smtClean="0"/>
          </a:p>
          <a:p>
            <a:endParaRPr lang="en-US" altLang="zh-CN" dirty="0" smtClean="0"/>
          </a:p>
          <a:p>
            <a:r>
              <a:rPr lang="zh-CN" altLang="en-US" dirty="0" smtClean="0"/>
              <a:t>自定义构造函数</a:t>
            </a:r>
            <a:r>
              <a:rPr lang="zh-CN" altLang="en-US" dirty="0"/>
              <a:t>，</a:t>
            </a:r>
            <a:r>
              <a:rPr lang="en-US" altLang="zh-CN" dirty="0" smtClean="0"/>
              <a:t>JS</a:t>
            </a:r>
            <a:r>
              <a:rPr lang="zh-CN" altLang="en-US" dirty="0"/>
              <a:t>语言核心中的原始类型都包含内置构造函数。 </a:t>
            </a:r>
            <a:endParaRPr lang="en-US" altLang="zh-CN" dirty="0" smtClean="0"/>
          </a:p>
          <a:p>
            <a:endParaRPr lang="en-US" altLang="zh-CN" dirty="0" smtClean="0"/>
          </a:p>
          <a:p>
            <a:r>
              <a:rPr lang="en-US" altLang="zh-CN" dirty="0" err="1" smtClean="0"/>
              <a:t>Object.create</a:t>
            </a:r>
            <a:r>
              <a:rPr lang="en-US" altLang="zh-CN" dirty="0"/>
              <a:t>()</a:t>
            </a:r>
            <a:r>
              <a:rPr lang="zh-CN" altLang="en-US" dirty="0"/>
              <a:t>是一个静态函数，第一个参数是这个对象的原型，第二个参数可选，用以对对象的属性进一步描述。</a:t>
            </a:r>
          </a:p>
          <a:p>
            <a:endParaRPr lang="en-US" altLang="zh-CN" dirty="0" smtClean="0"/>
          </a:p>
          <a:p>
            <a:endParaRPr lang="zh-CN" altLang="en-US" dirty="0"/>
          </a:p>
        </p:txBody>
      </p:sp>
    </p:spTree>
    <p:extLst>
      <p:ext uri="{BB962C8B-B14F-4D97-AF65-F5344CB8AC3E}">
        <p14:creationId xmlns:p14="http://schemas.microsoft.com/office/powerpoint/2010/main" val="2818093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42900" indent="-342900" algn="ctr"/>
            <a:r>
              <a:rPr kumimoji="1" lang="zh-CN" altLang="en-US" sz="2800" dirty="0" smtClean="0"/>
              <a:t>对象操作</a:t>
            </a:r>
            <a:r>
              <a:rPr kumimoji="1" lang="en-US" altLang="zh-CN" sz="2800" dirty="0" smtClean="0"/>
              <a:t>-</a:t>
            </a:r>
            <a:r>
              <a:rPr lang="zh-CN" altLang="en-US" sz="2800" dirty="0"/>
              <a:t>检测对象属性  </a:t>
            </a:r>
            <a:endParaRPr kumimoji="1" lang="zh-CN" altLang="en-US" sz="2800" dirty="0"/>
          </a:p>
        </p:txBody>
      </p:sp>
      <p:sp>
        <p:nvSpPr>
          <p:cNvPr id="4" name="矩形 3"/>
          <p:cNvSpPr/>
          <p:nvPr/>
        </p:nvSpPr>
        <p:spPr>
          <a:xfrm>
            <a:off x="904672" y="1885731"/>
            <a:ext cx="9542833" cy="2308324"/>
          </a:xfrm>
          <a:prstGeom prst="rect">
            <a:avLst/>
          </a:prstGeom>
        </p:spPr>
        <p:txBody>
          <a:bodyPr wrap="square">
            <a:spAutoFit/>
          </a:bodyPr>
          <a:lstStyle/>
          <a:p>
            <a:r>
              <a:rPr lang="zh-CN" altLang="en-US" dirty="0"/>
              <a:t>经常要判断某个属性是否存在与某个对象中</a:t>
            </a:r>
            <a:r>
              <a:rPr lang="zh-CN" altLang="en-US" dirty="0" smtClean="0"/>
              <a:t>。通过</a:t>
            </a:r>
            <a:endParaRPr lang="en-US" altLang="zh-CN" dirty="0" smtClean="0"/>
          </a:p>
          <a:p>
            <a:r>
              <a:rPr lang="en-US" altLang="zh-CN" dirty="0" smtClean="0"/>
              <a:t>in</a:t>
            </a:r>
            <a:r>
              <a:rPr lang="zh-CN" altLang="en-US" dirty="0" smtClean="0"/>
              <a:t>运算符（</a:t>
            </a:r>
            <a:r>
              <a:rPr lang="zh-CN" altLang="en-US" dirty="0"/>
              <a:t>自有属性或继承属性</a:t>
            </a:r>
            <a:r>
              <a:rPr lang="zh-CN" altLang="en-US" dirty="0" smtClean="0"/>
              <a:t>），</a:t>
            </a:r>
            <a:endParaRPr lang="en-US" altLang="zh-CN" dirty="0" smtClean="0"/>
          </a:p>
          <a:p>
            <a:endParaRPr lang="en-US" altLang="zh-CN" dirty="0" smtClean="0"/>
          </a:p>
          <a:p>
            <a:r>
              <a:rPr lang="en-US" altLang="zh-CN" dirty="0" err="1" smtClean="0"/>
              <a:t>hasOwnProperty</a:t>
            </a:r>
            <a:r>
              <a:rPr lang="en-US" altLang="zh-CN" dirty="0" smtClean="0"/>
              <a:t>()</a:t>
            </a:r>
            <a:r>
              <a:rPr lang="zh-CN" altLang="en-US" dirty="0" smtClean="0"/>
              <a:t>（</a:t>
            </a:r>
            <a:r>
              <a:rPr lang="zh-CN" altLang="en-US" dirty="0"/>
              <a:t>自有属性</a:t>
            </a:r>
            <a:r>
              <a:rPr lang="zh-CN" altLang="en-US" dirty="0" smtClean="0"/>
              <a:t>），</a:t>
            </a:r>
            <a:endParaRPr lang="en-US" altLang="zh-CN" dirty="0" smtClean="0"/>
          </a:p>
          <a:p>
            <a:endParaRPr lang="en-US" altLang="zh-CN" dirty="0" smtClean="0"/>
          </a:p>
          <a:p>
            <a:r>
              <a:rPr lang="en-US" altLang="zh-CN" dirty="0" err="1" smtClean="0"/>
              <a:t>propertyIsEnumerable</a:t>
            </a:r>
            <a:r>
              <a:rPr lang="en-US" altLang="zh-CN" dirty="0" smtClean="0"/>
              <a:t>()</a:t>
            </a:r>
            <a:r>
              <a:rPr lang="zh-CN" altLang="en-US" dirty="0" smtClean="0"/>
              <a:t>，（自</a:t>
            </a:r>
            <a:r>
              <a:rPr lang="zh-CN" altLang="en-US" dirty="0"/>
              <a:t>有</a:t>
            </a:r>
            <a:r>
              <a:rPr lang="zh-CN" altLang="en-US" dirty="0" smtClean="0"/>
              <a:t>属性</a:t>
            </a:r>
            <a:r>
              <a:rPr lang="en-US" altLang="zh-CN" dirty="0" smtClean="0"/>
              <a:t>+</a:t>
            </a:r>
            <a:r>
              <a:rPr lang="zh-CN" altLang="en-US" dirty="0" smtClean="0">
                <a:solidFill>
                  <a:srgbClr val="FF0000"/>
                </a:solidFill>
              </a:rPr>
              <a:t>属性</a:t>
            </a:r>
            <a:r>
              <a:rPr lang="zh-CN" altLang="en-US" dirty="0">
                <a:solidFill>
                  <a:srgbClr val="FF0000"/>
                </a:solidFill>
              </a:rPr>
              <a:t>的可枚举</a:t>
            </a:r>
            <a:r>
              <a:rPr lang="zh-CN" altLang="en-US" dirty="0" smtClean="0">
                <a:solidFill>
                  <a:srgbClr val="FF0000"/>
                </a:solidFill>
              </a:rPr>
              <a:t>性</a:t>
            </a:r>
            <a:r>
              <a:rPr lang="zh-CN" altLang="en-US" dirty="0" smtClean="0"/>
              <a:t>必须为</a:t>
            </a:r>
            <a:r>
              <a:rPr lang="en-US" altLang="zh-CN" dirty="0"/>
              <a:t>true</a:t>
            </a:r>
            <a:r>
              <a:rPr lang="zh-CN" altLang="en-US" dirty="0"/>
              <a:t> </a:t>
            </a:r>
            <a:r>
              <a:rPr lang="zh-CN" altLang="en-US" dirty="0" smtClean="0"/>
              <a:t>）</a:t>
            </a:r>
            <a:endParaRPr lang="en-US" altLang="zh-CN" dirty="0" smtClean="0"/>
          </a:p>
          <a:p>
            <a:endParaRPr lang="en-US" altLang="zh-CN" dirty="0" smtClean="0"/>
          </a:p>
          <a:p>
            <a:r>
              <a:rPr lang="zh-CN" altLang="en-US" dirty="0" smtClean="0"/>
              <a:t> 通过</a:t>
            </a:r>
            <a:r>
              <a:rPr lang="zh-CN" altLang="en-US" dirty="0"/>
              <a:t>属性查询也</a:t>
            </a:r>
            <a:r>
              <a:rPr lang="zh-CN" altLang="en-US" dirty="0" smtClean="0"/>
              <a:t>可以判断（</a:t>
            </a:r>
            <a:r>
              <a:rPr lang="zh-CN" altLang="en-US" dirty="0"/>
              <a:t> </a:t>
            </a:r>
            <a:r>
              <a:rPr lang="zh-CN" altLang="en-US" dirty="0" smtClean="0"/>
              <a:t>“</a:t>
            </a:r>
            <a:r>
              <a:rPr lang="en-US" altLang="zh-CN" dirty="0" smtClean="0"/>
              <a:t>!==</a:t>
            </a:r>
            <a:r>
              <a:rPr lang="zh-CN" altLang="en-US" dirty="0" smtClean="0"/>
              <a:t>”</a:t>
            </a:r>
            <a:r>
              <a:rPr lang="zh-CN" altLang="en-US" dirty="0"/>
              <a:t>判断一个属性是否是</a:t>
            </a:r>
            <a:r>
              <a:rPr lang="en-US" altLang="zh-CN" dirty="0"/>
              <a:t>undefined </a:t>
            </a:r>
            <a:r>
              <a:rPr lang="en-US" altLang="zh-CN" dirty="0" smtClean="0"/>
              <a:t>,</a:t>
            </a:r>
            <a:r>
              <a:rPr lang="zh-CN" altLang="en-US" dirty="0" smtClean="0"/>
              <a:t>类似于</a:t>
            </a:r>
            <a:r>
              <a:rPr lang="en-US" altLang="zh-CN" dirty="0" smtClean="0"/>
              <a:t>in</a:t>
            </a:r>
            <a:r>
              <a:rPr lang="zh-CN" altLang="en-US" dirty="0" smtClean="0"/>
              <a:t>）</a:t>
            </a:r>
            <a:endParaRPr lang="en-US" altLang="zh-CN"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70" y="4569974"/>
            <a:ext cx="216217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575" y="4695115"/>
            <a:ext cx="2867228" cy="161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2240" y="4741421"/>
            <a:ext cx="3038475" cy="161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704" y="4724298"/>
            <a:ext cx="316118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459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42900" indent="-342900" algn="ctr"/>
            <a:r>
              <a:rPr kumimoji="1" lang="zh-CN" altLang="en-US" sz="2800" dirty="0" smtClean="0"/>
              <a:t>对象操作</a:t>
            </a:r>
            <a:r>
              <a:rPr kumimoji="1" lang="en-US" altLang="zh-CN" sz="2800" dirty="0" smtClean="0"/>
              <a:t>-</a:t>
            </a:r>
            <a:r>
              <a:rPr lang="zh-CN" altLang="en-US" sz="2800" dirty="0"/>
              <a:t>枚举对象属性 </a:t>
            </a:r>
            <a:endParaRPr kumimoji="1" lang="zh-CN" altLang="en-US" sz="2800" dirty="0"/>
          </a:p>
        </p:txBody>
      </p:sp>
      <p:sp>
        <p:nvSpPr>
          <p:cNvPr id="4" name="矩形 3"/>
          <p:cNvSpPr/>
          <p:nvPr/>
        </p:nvSpPr>
        <p:spPr>
          <a:xfrm>
            <a:off x="904672" y="1885731"/>
            <a:ext cx="8326877" cy="369332"/>
          </a:xfrm>
          <a:prstGeom prst="rect">
            <a:avLst/>
          </a:prstGeom>
        </p:spPr>
        <p:txBody>
          <a:bodyPr wrap="square">
            <a:spAutoFit/>
          </a:bodyPr>
          <a:lstStyle/>
          <a:p>
            <a:r>
              <a:rPr lang="zh-CN" altLang="en-US" dirty="0" smtClean="0"/>
              <a:t>问题来了？为何</a:t>
            </a:r>
            <a:r>
              <a:rPr lang="en-US" altLang="zh-CN" dirty="0" err="1" smtClean="0"/>
              <a:t>toString</a:t>
            </a:r>
            <a:r>
              <a:rPr lang="zh-CN" altLang="en-US" dirty="0" smtClean="0"/>
              <a:t>没有被打印出来？</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912" y="2255063"/>
            <a:ext cx="26860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904672" y="4134737"/>
            <a:ext cx="6835302" cy="2862322"/>
          </a:xfrm>
          <a:prstGeom prst="rect">
            <a:avLst/>
          </a:prstGeom>
        </p:spPr>
        <p:txBody>
          <a:bodyPr wrap="square">
            <a:spAutoFit/>
          </a:bodyPr>
          <a:lstStyle/>
          <a:p>
            <a:r>
              <a:rPr lang="zh-CN" altLang="en-US" dirty="0"/>
              <a:t>枚举对象</a:t>
            </a:r>
            <a:r>
              <a:rPr lang="zh-CN" altLang="en-US" dirty="0" smtClean="0"/>
              <a:t>属性</a:t>
            </a:r>
            <a:endParaRPr lang="en-US" altLang="zh-CN" dirty="0" smtClean="0"/>
          </a:p>
          <a:p>
            <a:r>
              <a:rPr lang="zh-CN" altLang="en-US" dirty="0" smtClean="0"/>
              <a:t> </a:t>
            </a:r>
            <a:r>
              <a:rPr lang="en-US" altLang="zh-CN" dirty="0"/>
              <a:t>for/in</a:t>
            </a:r>
            <a:r>
              <a:rPr lang="zh-CN" altLang="en-US" dirty="0" smtClean="0"/>
              <a:t>循环（</a:t>
            </a:r>
            <a:r>
              <a:rPr lang="zh-CN" altLang="en-US" dirty="0"/>
              <a:t>只遍历对象自身的和继承的可枚举的</a:t>
            </a:r>
            <a:r>
              <a:rPr lang="zh-CN" altLang="en-US" dirty="0" smtClean="0"/>
              <a:t>属性，</a:t>
            </a:r>
            <a:r>
              <a:rPr lang="zh-CN" altLang="en-US" dirty="0"/>
              <a:t>不含</a:t>
            </a:r>
            <a:r>
              <a:rPr lang="en-US" altLang="zh-CN" dirty="0"/>
              <a:t>Symbol</a:t>
            </a:r>
            <a:r>
              <a:rPr lang="zh-CN" altLang="en-US" dirty="0"/>
              <a:t>属性</a:t>
            </a:r>
            <a:r>
              <a:rPr lang="zh-CN" altLang="en-US" dirty="0" smtClean="0"/>
              <a:t>）</a:t>
            </a:r>
            <a:endParaRPr lang="en-US" altLang="zh-CN" dirty="0" smtClean="0"/>
          </a:p>
          <a:p>
            <a:endParaRPr lang="en-US" altLang="zh-CN" dirty="0" smtClean="0"/>
          </a:p>
          <a:p>
            <a:r>
              <a:rPr lang="zh-CN" altLang="en-US" dirty="0"/>
              <a:t>函数</a:t>
            </a:r>
            <a:r>
              <a:rPr lang="en-US" altLang="zh-CN" dirty="0" err="1"/>
              <a:t>Object.keys</a:t>
            </a:r>
            <a:r>
              <a:rPr lang="en-US" altLang="zh-CN" dirty="0" smtClean="0"/>
              <a:t>()</a:t>
            </a:r>
            <a:r>
              <a:rPr lang="zh-CN" altLang="en-US" dirty="0" smtClean="0"/>
              <a:t>静态方法（</a:t>
            </a:r>
            <a:r>
              <a:rPr lang="zh-CN" altLang="en-US" dirty="0"/>
              <a:t>返回对象自身的所有可枚举的属性的键名</a:t>
            </a:r>
            <a:r>
              <a:rPr lang="zh-CN" altLang="en-US" dirty="0" smtClean="0"/>
              <a:t>）</a:t>
            </a:r>
            <a:endParaRPr lang="en-US" altLang="zh-CN" dirty="0" smtClean="0"/>
          </a:p>
          <a:p>
            <a:endParaRPr lang="en-US" altLang="zh-CN" dirty="0" smtClean="0"/>
          </a:p>
          <a:p>
            <a:r>
              <a:rPr lang="zh-CN" altLang="en-US" dirty="0"/>
              <a:t>函数</a:t>
            </a:r>
            <a:r>
              <a:rPr lang="en-US" altLang="zh-CN" dirty="0" err="1"/>
              <a:t>Object.getOwnPropertyNames</a:t>
            </a:r>
            <a:r>
              <a:rPr lang="en-US" altLang="zh-CN" dirty="0" smtClean="0"/>
              <a:t>()</a:t>
            </a:r>
            <a:r>
              <a:rPr lang="zh-CN" altLang="en-US" dirty="0"/>
              <a:t>静态</a:t>
            </a:r>
            <a:r>
              <a:rPr lang="zh-CN" altLang="en-US" dirty="0" smtClean="0"/>
              <a:t>方法（</a:t>
            </a:r>
            <a:r>
              <a:rPr lang="zh-CN" altLang="en-US" dirty="0"/>
              <a:t>该方法返回对象所有自身的</a:t>
            </a:r>
            <a:r>
              <a:rPr lang="zh-CN" altLang="en-US" dirty="0" smtClean="0"/>
              <a:t>属性，含不可枚举属性）</a:t>
            </a:r>
            <a:endParaRPr lang="en-US" altLang="zh-CN" dirty="0"/>
          </a:p>
          <a:p>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370" y="1172791"/>
            <a:ext cx="3876675"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459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a:t>属性描述符</a:t>
            </a:r>
          </a:p>
        </p:txBody>
      </p:sp>
      <p:sp>
        <p:nvSpPr>
          <p:cNvPr id="3" name="文本框 2"/>
          <p:cNvSpPr txBox="1"/>
          <p:nvPr/>
        </p:nvSpPr>
        <p:spPr>
          <a:xfrm>
            <a:off x="1435053" y="1865812"/>
            <a:ext cx="9115865" cy="400110"/>
          </a:xfrm>
          <a:prstGeom prst="rect">
            <a:avLst/>
          </a:prstGeom>
          <a:noFill/>
          <a:ln>
            <a:noFill/>
          </a:ln>
        </p:spPr>
        <p:txBody>
          <a:bodyPr wrap="square" rtlCol="0">
            <a:spAutoFit/>
          </a:bodyPr>
          <a:lstStyle/>
          <a:p>
            <a:r>
              <a:rPr lang="zh-CN" altLang="en-US" sz="2000" dirty="0" smtClean="0"/>
              <a:t>分为：数据</a:t>
            </a:r>
            <a:r>
              <a:rPr lang="zh-CN" altLang="en-US" sz="2000" dirty="0"/>
              <a:t>特</a:t>
            </a:r>
            <a:r>
              <a:rPr lang="zh-CN" altLang="en-US" sz="2000" dirty="0" smtClean="0"/>
              <a:t>性，访问器</a:t>
            </a:r>
            <a:r>
              <a:rPr lang="zh-CN" altLang="en-US" sz="2000" dirty="0"/>
              <a:t>特</a:t>
            </a:r>
            <a:r>
              <a:rPr lang="zh-CN" altLang="en-US" sz="2000" dirty="0" smtClean="0"/>
              <a:t>性，一般特性</a:t>
            </a:r>
            <a:endParaRPr kumimoji="1" lang="zh-CN" altLang="en-US" sz="2000" dirty="0"/>
          </a:p>
        </p:txBody>
      </p:sp>
      <p:sp>
        <p:nvSpPr>
          <p:cNvPr id="4" name="矩形 3"/>
          <p:cNvSpPr/>
          <p:nvPr/>
        </p:nvSpPr>
        <p:spPr>
          <a:xfrm>
            <a:off x="1435053" y="2534215"/>
            <a:ext cx="6677815" cy="369332"/>
          </a:xfrm>
          <a:prstGeom prst="rect">
            <a:avLst/>
          </a:prstGeom>
        </p:spPr>
        <p:txBody>
          <a:bodyPr wrap="square">
            <a:spAutoFit/>
          </a:bodyPr>
          <a:lstStyle/>
          <a:p>
            <a:r>
              <a:rPr lang="zh-CN" altLang="en-US" dirty="0"/>
              <a:t>一般</a:t>
            </a:r>
            <a:r>
              <a:rPr lang="zh-CN" altLang="en-US" dirty="0" smtClean="0"/>
              <a:t>特性：</a:t>
            </a:r>
            <a:r>
              <a:rPr lang="en-US" altLang="zh-CN" dirty="0" smtClean="0"/>
              <a:t>enumerable</a:t>
            </a:r>
            <a:r>
              <a:rPr lang="zh-CN" altLang="en-US" dirty="0"/>
              <a:t>和</a:t>
            </a:r>
            <a:r>
              <a:rPr lang="en-US" altLang="zh-CN" dirty="0"/>
              <a:t>configurable</a:t>
            </a:r>
            <a:r>
              <a:rPr lang="zh-CN" altLang="en-US" dirty="0"/>
              <a:t>特性</a:t>
            </a:r>
          </a:p>
        </p:txBody>
      </p:sp>
      <p:sp>
        <p:nvSpPr>
          <p:cNvPr id="5" name="矩形 4"/>
          <p:cNvSpPr/>
          <p:nvPr/>
        </p:nvSpPr>
        <p:spPr>
          <a:xfrm>
            <a:off x="1504551" y="2965102"/>
            <a:ext cx="1399742" cy="646331"/>
          </a:xfrm>
          <a:prstGeom prst="rect">
            <a:avLst/>
          </a:prstGeom>
        </p:spPr>
        <p:txBody>
          <a:bodyPr wrap="none">
            <a:spAutoFit/>
          </a:bodyPr>
          <a:lstStyle/>
          <a:p>
            <a:r>
              <a:rPr lang="zh-CN" altLang="en-US" b="1" dirty="0"/>
              <a:t> 数据</a:t>
            </a:r>
            <a:r>
              <a:rPr lang="zh-CN" altLang="en-US" b="1" dirty="0" smtClean="0"/>
              <a:t>属性：</a:t>
            </a:r>
            <a:endParaRPr lang="en-US" altLang="zh-CN" b="1" dirty="0" smtClean="0"/>
          </a:p>
          <a:p>
            <a:endParaRPr lang="zh-CN" altLang="en-US" b="1" dirty="0"/>
          </a:p>
        </p:txBody>
      </p:sp>
      <p:graphicFrame>
        <p:nvGraphicFramePr>
          <p:cNvPr id="7" name="表格 6"/>
          <p:cNvGraphicFramePr>
            <a:graphicFrameLocks noGrp="1"/>
          </p:cNvGraphicFramePr>
          <p:nvPr>
            <p:extLst>
              <p:ext uri="{D42A27DB-BD31-4B8C-83A1-F6EECF244321}">
                <p14:modId xmlns:p14="http://schemas.microsoft.com/office/powerpoint/2010/main" val="3458174647"/>
              </p:ext>
            </p:extLst>
          </p:nvPr>
        </p:nvGraphicFramePr>
        <p:xfrm>
          <a:off x="1673157" y="3346633"/>
          <a:ext cx="7801583" cy="1831736"/>
        </p:xfrm>
        <a:graphic>
          <a:graphicData uri="http://schemas.openxmlformats.org/drawingml/2006/table">
            <a:tbl>
              <a:tblPr>
                <a:tableStyleId>{284E427A-3D55-4303-BF80-6455036E1DE7}</a:tableStyleId>
              </a:tblPr>
              <a:tblGrid>
                <a:gridCol w="1536971"/>
                <a:gridCol w="3745149"/>
                <a:gridCol w="2519463"/>
              </a:tblGrid>
              <a:tr h="271284">
                <a:tc>
                  <a:txBody>
                    <a:bodyPr/>
                    <a:lstStyle/>
                    <a:p>
                      <a:pPr latinLnBrk="1"/>
                      <a:r>
                        <a:rPr lang="zh-CN" altLang="en-US" sz="1200" dirty="0">
                          <a:solidFill>
                            <a:schemeClr val="tx1"/>
                          </a:solidFill>
                          <a:effectLst/>
                        </a:rPr>
                        <a:t>特性名称</a:t>
                      </a:r>
                      <a:endParaRPr lang="zh-CN" altLang="en-US" sz="1200" dirty="0">
                        <a:solidFill>
                          <a:schemeClr val="tx1"/>
                        </a:solidFill>
                        <a:effectLst/>
                        <a:latin typeface="Verdana"/>
                      </a:endParaRPr>
                    </a:p>
                  </a:txBody>
                  <a:tcPr marL="19510" marR="19510" marT="19510" marB="19510" anchor="ctr"/>
                </a:tc>
                <a:tc>
                  <a:txBody>
                    <a:bodyPr/>
                    <a:lstStyle/>
                    <a:p>
                      <a:pPr latinLnBrk="1"/>
                      <a:r>
                        <a:rPr lang="zh-CN" altLang="en-US" sz="1200" dirty="0">
                          <a:solidFill>
                            <a:schemeClr val="tx1"/>
                          </a:solidFill>
                          <a:effectLst/>
                        </a:rPr>
                        <a:t>描述</a:t>
                      </a:r>
                      <a:endParaRPr lang="zh-CN" altLang="en-US" sz="1200" dirty="0">
                        <a:solidFill>
                          <a:schemeClr val="tx1"/>
                        </a:solidFill>
                        <a:effectLst/>
                        <a:latin typeface="Verdana"/>
                      </a:endParaRPr>
                    </a:p>
                  </a:txBody>
                  <a:tcPr marL="19510" marR="19510" marT="19510" marB="19510" anchor="ctr"/>
                </a:tc>
                <a:tc>
                  <a:txBody>
                    <a:bodyPr/>
                    <a:lstStyle/>
                    <a:p>
                      <a:pPr latinLnBrk="1"/>
                      <a:r>
                        <a:rPr lang="zh-CN" altLang="en-US" sz="1200">
                          <a:solidFill>
                            <a:schemeClr val="tx1"/>
                          </a:solidFill>
                          <a:effectLst/>
                        </a:rPr>
                        <a:t>默认值</a:t>
                      </a:r>
                      <a:endParaRPr lang="zh-CN" altLang="en-US" sz="1200">
                        <a:solidFill>
                          <a:schemeClr val="tx1"/>
                        </a:solidFill>
                        <a:effectLst/>
                        <a:latin typeface="Verdana"/>
                      </a:endParaRPr>
                    </a:p>
                  </a:txBody>
                  <a:tcPr marL="19510" marR="19510" marT="19510" marB="19510" anchor="ctr"/>
                </a:tc>
              </a:tr>
              <a:tr h="271284">
                <a:tc>
                  <a:txBody>
                    <a:bodyPr/>
                    <a:lstStyle/>
                    <a:p>
                      <a:pPr latinLnBrk="1"/>
                      <a:r>
                        <a:rPr lang="en-US" sz="1200" dirty="0">
                          <a:solidFill>
                            <a:schemeClr val="tx1"/>
                          </a:solidFill>
                          <a:effectLst/>
                        </a:rPr>
                        <a:t>value</a:t>
                      </a:r>
                      <a:endParaRPr lang="en-US" sz="1200" dirty="0">
                        <a:solidFill>
                          <a:schemeClr val="tx1"/>
                        </a:solidFill>
                        <a:effectLst/>
                        <a:latin typeface="Verdana"/>
                      </a:endParaRPr>
                    </a:p>
                  </a:txBody>
                  <a:tcPr marL="19510" marR="19510" marT="19510" marB="19510" anchor="ctr"/>
                </a:tc>
                <a:tc>
                  <a:txBody>
                    <a:bodyPr/>
                    <a:lstStyle/>
                    <a:p>
                      <a:pPr latinLnBrk="1"/>
                      <a:r>
                        <a:rPr lang="zh-CN" altLang="en-US" sz="1200" dirty="0">
                          <a:solidFill>
                            <a:schemeClr val="tx1"/>
                          </a:solidFill>
                          <a:effectLst/>
                        </a:rPr>
                        <a:t>设置属性的值</a:t>
                      </a:r>
                      <a:endParaRPr lang="zh-CN" altLang="en-US" sz="1200" dirty="0">
                        <a:solidFill>
                          <a:schemeClr val="tx1"/>
                        </a:solidFill>
                        <a:effectLst/>
                        <a:latin typeface="Verdana"/>
                      </a:endParaRPr>
                    </a:p>
                  </a:txBody>
                  <a:tcPr marL="19510" marR="19510" marT="19510" marB="19510" anchor="ctr"/>
                </a:tc>
                <a:tc>
                  <a:txBody>
                    <a:bodyPr/>
                    <a:lstStyle/>
                    <a:p>
                      <a:pPr latinLnBrk="1"/>
                      <a:r>
                        <a:rPr lang="en-US" sz="1200">
                          <a:solidFill>
                            <a:schemeClr val="tx1"/>
                          </a:solidFill>
                          <a:effectLst/>
                        </a:rPr>
                        <a:t>undefined</a:t>
                      </a:r>
                      <a:endParaRPr lang="en-US" sz="1200">
                        <a:solidFill>
                          <a:schemeClr val="tx1"/>
                        </a:solidFill>
                        <a:effectLst/>
                        <a:latin typeface="Verdana"/>
                      </a:endParaRPr>
                    </a:p>
                  </a:txBody>
                  <a:tcPr marL="19510" marR="19510" marT="19510" marB="19510" anchor="ctr"/>
                </a:tc>
              </a:tr>
              <a:tr h="330354">
                <a:tc>
                  <a:txBody>
                    <a:bodyPr/>
                    <a:lstStyle/>
                    <a:p>
                      <a:pPr latinLnBrk="1"/>
                      <a:r>
                        <a:rPr lang="en-US" sz="1200" dirty="0">
                          <a:solidFill>
                            <a:schemeClr val="tx1"/>
                          </a:solidFill>
                          <a:effectLst/>
                        </a:rPr>
                        <a:t>writable</a:t>
                      </a:r>
                      <a:endParaRPr lang="en-US" sz="1200" dirty="0">
                        <a:solidFill>
                          <a:schemeClr val="tx1"/>
                        </a:solidFill>
                        <a:effectLst/>
                        <a:latin typeface="Verdana"/>
                      </a:endParaRPr>
                    </a:p>
                  </a:txBody>
                  <a:tcPr marL="19510" marR="19510" marT="19510" marB="19510" anchor="ctr"/>
                </a:tc>
                <a:tc>
                  <a:txBody>
                    <a:bodyPr/>
                    <a:lstStyle/>
                    <a:p>
                      <a:pPr latinLnBrk="1"/>
                      <a:r>
                        <a:rPr lang="zh-CN" altLang="en-US" sz="1200" dirty="0">
                          <a:solidFill>
                            <a:schemeClr val="tx1"/>
                          </a:solidFill>
                          <a:effectLst/>
                        </a:rPr>
                        <a:t>是否可修改属性的值；</a:t>
                      </a:r>
                      <a:r>
                        <a:rPr lang="en-US" altLang="zh-CN" sz="1200" dirty="0">
                          <a:solidFill>
                            <a:schemeClr val="tx1"/>
                          </a:solidFill>
                          <a:effectLst/>
                        </a:rPr>
                        <a:t>true</a:t>
                      </a:r>
                      <a:r>
                        <a:rPr lang="zh-CN" altLang="en-US" sz="1200" dirty="0">
                          <a:solidFill>
                            <a:schemeClr val="tx1"/>
                          </a:solidFill>
                          <a:effectLst/>
                        </a:rPr>
                        <a:t>：可修改属性的值；</a:t>
                      </a:r>
                      <a:r>
                        <a:rPr lang="en-US" altLang="zh-CN" sz="1200" dirty="0">
                          <a:solidFill>
                            <a:schemeClr val="tx1"/>
                          </a:solidFill>
                          <a:effectLst/>
                        </a:rPr>
                        <a:t>false</a:t>
                      </a:r>
                      <a:r>
                        <a:rPr lang="zh-CN" altLang="en-US" sz="1200" dirty="0">
                          <a:solidFill>
                            <a:schemeClr val="tx1"/>
                          </a:solidFill>
                          <a:effectLst/>
                        </a:rPr>
                        <a:t>：不可修改属性的值</a:t>
                      </a:r>
                      <a:endParaRPr lang="zh-CN" altLang="en-US" sz="1200" dirty="0">
                        <a:solidFill>
                          <a:schemeClr val="tx1"/>
                        </a:solidFill>
                        <a:effectLst/>
                        <a:latin typeface="Verdana"/>
                      </a:endParaRPr>
                    </a:p>
                  </a:txBody>
                  <a:tcPr marL="19510" marR="19510" marT="19510" marB="19510" anchor="ctr"/>
                </a:tc>
                <a:tc>
                  <a:txBody>
                    <a:bodyPr/>
                    <a:lstStyle/>
                    <a:p>
                      <a:pPr latinLnBrk="1"/>
                      <a:r>
                        <a:rPr lang="en-US" sz="1200" dirty="0">
                          <a:solidFill>
                            <a:schemeClr val="tx1"/>
                          </a:solidFill>
                          <a:effectLst/>
                        </a:rPr>
                        <a:t>false　　</a:t>
                      </a:r>
                      <a:endParaRPr lang="en-US" sz="1200" dirty="0">
                        <a:solidFill>
                          <a:schemeClr val="tx1"/>
                        </a:solidFill>
                        <a:effectLst/>
                        <a:latin typeface="Verdana"/>
                      </a:endParaRPr>
                    </a:p>
                  </a:txBody>
                  <a:tcPr marL="19510" marR="19510" marT="19510" marB="19510" anchor="ctr"/>
                </a:tc>
              </a:tr>
              <a:tr h="330354">
                <a:tc>
                  <a:txBody>
                    <a:bodyPr/>
                    <a:lstStyle/>
                    <a:p>
                      <a:pPr latinLnBrk="1"/>
                      <a:r>
                        <a:rPr lang="en-US" sz="1200">
                          <a:solidFill>
                            <a:schemeClr val="tx1"/>
                          </a:solidFill>
                          <a:effectLst/>
                        </a:rPr>
                        <a:t>enumerable</a:t>
                      </a:r>
                      <a:endParaRPr lang="en-US" sz="1200">
                        <a:solidFill>
                          <a:schemeClr val="tx1"/>
                        </a:solidFill>
                        <a:effectLst/>
                        <a:latin typeface="Verdana"/>
                      </a:endParaRPr>
                    </a:p>
                  </a:txBody>
                  <a:tcPr marL="19510" marR="19510" marT="19510" marB="19510" anchor="ctr"/>
                </a:tc>
                <a:tc>
                  <a:txBody>
                    <a:bodyPr/>
                    <a:lstStyle/>
                    <a:p>
                      <a:pPr latinLnBrk="1"/>
                      <a:r>
                        <a:rPr lang="zh-CN" altLang="en-US" sz="1200" dirty="0">
                          <a:solidFill>
                            <a:schemeClr val="tx1"/>
                          </a:solidFill>
                          <a:effectLst/>
                        </a:rPr>
                        <a:t>是否可枚举属性；</a:t>
                      </a:r>
                      <a:r>
                        <a:rPr lang="en-US" altLang="zh-CN" sz="1200" dirty="0">
                          <a:solidFill>
                            <a:schemeClr val="tx1"/>
                          </a:solidFill>
                          <a:effectLst/>
                        </a:rPr>
                        <a:t>true</a:t>
                      </a:r>
                      <a:r>
                        <a:rPr lang="zh-CN" altLang="en-US" sz="1200" dirty="0">
                          <a:solidFill>
                            <a:schemeClr val="tx1"/>
                          </a:solidFill>
                          <a:effectLst/>
                        </a:rPr>
                        <a:t>：可枚举，可通过</a:t>
                      </a:r>
                      <a:r>
                        <a:rPr lang="en-US" altLang="zh-CN" sz="1200" dirty="0">
                          <a:solidFill>
                            <a:schemeClr val="tx1"/>
                          </a:solidFill>
                          <a:effectLst/>
                        </a:rPr>
                        <a:t>for/in</a:t>
                      </a:r>
                      <a:r>
                        <a:rPr lang="zh-CN" altLang="en-US" sz="1200" dirty="0">
                          <a:solidFill>
                            <a:schemeClr val="tx1"/>
                          </a:solidFill>
                          <a:effectLst/>
                        </a:rPr>
                        <a:t>语句枚举属性；</a:t>
                      </a:r>
                      <a:r>
                        <a:rPr lang="en-US" altLang="zh-CN" sz="1200" dirty="0">
                          <a:solidFill>
                            <a:schemeClr val="tx1"/>
                          </a:solidFill>
                          <a:effectLst/>
                        </a:rPr>
                        <a:t>false</a:t>
                      </a:r>
                      <a:r>
                        <a:rPr lang="zh-CN" altLang="en-US" sz="1200" dirty="0">
                          <a:solidFill>
                            <a:schemeClr val="tx1"/>
                          </a:solidFill>
                          <a:effectLst/>
                        </a:rPr>
                        <a:t>：不可枚举</a:t>
                      </a:r>
                      <a:endParaRPr lang="zh-CN" altLang="en-US" sz="1200" dirty="0">
                        <a:solidFill>
                          <a:schemeClr val="tx1"/>
                        </a:solidFill>
                        <a:effectLst/>
                        <a:latin typeface="Verdana"/>
                      </a:endParaRPr>
                    </a:p>
                  </a:txBody>
                  <a:tcPr marL="19510" marR="19510" marT="19510" marB="19510" anchor="ctr"/>
                </a:tc>
                <a:tc>
                  <a:txBody>
                    <a:bodyPr/>
                    <a:lstStyle/>
                    <a:p>
                      <a:pPr latinLnBrk="1"/>
                      <a:r>
                        <a:rPr lang="en-US" sz="1200" dirty="0">
                          <a:solidFill>
                            <a:schemeClr val="tx1"/>
                          </a:solidFill>
                          <a:effectLst/>
                        </a:rPr>
                        <a:t>false</a:t>
                      </a:r>
                      <a:endParaRPr lang="en-US" sz="1200" dirty="0">
                        <a:solidFill>
                          <a:schemeClr val="tx1"/>
                        </a:solidFill>
                        <a:effectLst/>
                        <a:latin typeface="Verdana"/>
                      </a:endParaRPr>
                    </a:p>
                  </a:txBody>
                  <a:tcPr marL="19510" marR="19510" marT="19510" marB="19510" anchor="ctr"/>
                </a:tc>
              </a:tr>
              <a:tr h="479608">
                <a:tc>
                  <a:txBody>
                    <a:bodyPr/>
                    <a:lstStyle/>
                    <a:p>
                      <a:pPr latinLnBrk="1"/>
                      <a:r>
                        <a:rPr lang="en-US" sz="1200">
                          <a:solidFill>
                            <a:schemeClr val="tx1"/>
                          </a:solidFill>
                          <a:effectLst/>
                        </a:rPr>
                        <a:t>configurable</a:t>
                      </a:r>
                      <a:endParaRPr lang="en-US" sz="1200">
                        <a:solidFill>
                          <a:schemeClr val="tx1"/>
                        </a:solidFill>
                        <a:effectLst/>
                        <a:latin typeface="Verdana"/>
                      </a:endParaRPr>
                    </a:p>
                  </a:txBody>
                  <a:tcPr marL="19510" marR="19510" marT="19510" marB="19510" anchor="ctr"/>
                </a:tc>
                <a:tc>
                  <a:txBody>
                    <a:bodyPr/>
                    <a:lstStyle/>
                    <a:p>
                      <a:pPr latinLnBrk="1"/>
                      <a:r>
                        <a:rPr lang="zh-CN" altLang="en-US" sz="1200" dirty="0">
                          <a:solidFill>
                            <a:schemeClr val="tx1"/>
                          </a:solidFill>
                          <a:effectLst/>
                        </a:rPr>
                        <a:t>是否可修改属性的特性；</a:t>
                      </a:r>
                      <a:r>
                        <a:rPr lang="en-US" sz="1200" dirty="0">
                          <a:solidFill>
                            <a:schemeClr val="tx1"/>
                          </a:solidFill>
                          <a:effectLst/>
                        </a:rPr>
                        <a:t>true：</a:t>
                      </a:r>
                      <a:r>
                        <a:rPr lang="zh-CN" altLang="en-US" sz="1200" dirty="0">
                          <a:solidFill>
                            <a:schemeClr val="tx1"/>
                          </a:solidFill>
                          <a:effectLst/>
                        </a:rPr>
                        <a:t>可修改属性的特性</a:t>
                      </a:r>
                      <a:r>
                        <a:rPr lang="en-US" altLang="zh-CN" sz="1200" dirty="0">
                          <a:solidFill>
                            <a:schemeClr val="tx1"/>
                          </a:solidFill>
                          <a:effectLst/>
                        </a:rPr>
                        <a:t>(</a:t>
                      </a:r>
                      <a:r>
                        <a:rPr lang="zh-CN" altLang="en-US" sz="1200" dirty="0">
                          <a:solidFill>
                            <a:schemeClr val="tx1"/>
                          </a:solidFill>
                          <a:effectLst/>
                        </a:rPr>
                        <a:t>如把</a:t>
                      </a:r>
                      <a:r>
                        <a:rPr lang="en-US" sz="1200" dirty="0">
                          <a:solidFill>
                            <a:schemeClr val="tx1"/>
                          </a:solidFill>
                          <a:effectLst/>
                        </a:rPr>
                        <a:t>writable</a:t>
                      </a:r>
                      <a:r>
                        <a:rPr lang="zh-CN" altLang="en-US" sz="1200" dirty="0">
                          <a:solidFill>
                            <a:schemeClr val="tx1"/>
                          </a:solidFill>
                          <a:effectLst/>
                        </a:rPr>
                        <a:t>从</a:t>
                      </a:r>
                      <a:r>
                        <a:rPr lang="en-US" sz="1200" dirty="0">
                          <a:solidFill>
                            <a:schemeClr val="tx1"/>
                          </a:solidFill>
                          <a:effectLst/>
                        </a:rPr>
                        <a:t>false</a:t>
                      </a:r>
                      <a:r>
                        <a:rPr lang="zh-CN" altLang="en-US" sz="1200" dirty="0">
                          <a:solidFill>
                            <a:schemeClr val="tx1"/>
                          </a:solidFill>
                          <a:effectLst/>
                        </a:rPr>
                        <a:t>改为</a:t>
                      </a:r>
                      <a:r>
                        <a:rPr lang="en-US" sz="1200" dirty="0">
                          <a:solidFill>
                            <a:schemeClr val="tx1"/>
                          </a:solidFill>
                          <a:effectLst/>
                        </a:rPr>
                        <a:t>true)；false：</a:t>
                      </a:r>
                      <a:r>
                        <a:rPr lang="zh-CN" altLang="en-US" sz="1200" dirty="0">
                          <a:solidFill>
                            <a:schemeClr val="tx1"/>
                          </a:solidFill>
                          <a:effectLst/>
                        </a:rPr>
                        <a:t>不可修改属性的特性</a:t>
                      </a:r>
                      <a:endParaRPr lang="zh-CN" altLang="en-US" sz="1200" dirty="0">
                        <a:solidFill>
                          <a:schemeClr val="tx1"/>
                        </a:solidFill>
                        <a:effectLst/>
                        <a:latin typeface="Verdana"/>
                      </a:endParaRPr>
                    </a:p>
                  </a:txBody>
                  <a:tcPr marL="19510" marR="19510" marT="19510" marB="19510" anchor="ctr"/>
                </a:tc>
                <a:tc>
                  <a:txBody>
                    <a:bodyPr/>
                    <a:lstStyle/>
                    <a:p>
                      <a:pPr latinLnBrk="1"/>
                      <a:r>
                        <a:rPr lang="en-US" sz="1200" dirty="0">
                          <a:solidFill>
                            <a:schemeClr val="tx1"/>
                          </a:solidFill>
                          <a:effectLst/>
                        </a:rPr>
                        <a:t>false</a:t>
                      </a:r>
                      <a:endParaRPr lang="en-US" sz="1200" dirty="0">
                        <a:solidFill>
                          <a:schemeClr val="tx1"/>
                        </a:solidFill>
                        <a:effectLst/>
                        <a:latin typeface="Verdana"/>
                      </a:endParaRPr>
                    </a:p>
                  </a:txBody>
                  <a:tcPr marL="19510" marR="19510" marT="19510" marB="19510" anchor="ctr"/>
                </a:tc>
              </a:tr>
            </a:tbl>
          </a:graphicData>
        </a:graphic>
      </p:graphicFrame>
      <p:sp>
        <p:nvSpPr>
          <p:cNvPr id="8" name="矩形 7"/>
          <p:cNvSpPr/>
          <p:nvPr/>
        </p:nvSpPr>
        <p:spPr>
          <a:xfrm>
            <a:off x="1588850" y="5477071"/>
            <a:ext cx="8800289" cy="1200329"/>
          </a:xfrm>
          <a:prstGeom prst="rect">
            <a:avLst/>
          </a:prstGeom>
        </p:spPr>
        <p:txBody>
          <a:bodyPr wrap="square">
            <a:spAutoFit/>
          </a:bodyPr>
          <a:lstStyle/>
          <a:p>
            <a:pPr marL="285750" indent="-285750">
              <a:buFont typeface="Wingdings" panose="05000000000000000000" pitchFamily="2" charset="2"/>
              <a:buChar char="u"/>
            </a:pPr>
            <a:r>
              <a:rPr lang="zh-CN" altLang="en-US" dirty="0"/>
              <a:t>在使用</a:t>
            </a:r>
            <a:r>
              <a:rPr lang="en-US" altLang="zh-CN" dirty="0" err="1"/>
              <a:t>Object.defineProperty</a:t>
            </a:r>
            <a:r>
              <a:rPr lang="zh-CN" altLang="en-US" dirty="0"/>
              <a:t>、</a:t>
            </a:r>
            <a:r>
              <a:rPr lang="en-US" altLang="zh-CN" dirty="0" err="1"/>
              <a:t>Object.defineProperties</a:t>
            </a:r>
            <a:r>
              <a:rPr lang="en-US" altLang="zh-CN" dirty="0"/>
              <a:t> </a:t>
            </a:r>
            <a:r>
              <a:rPr lang="zh-CN" altLang="en-US" dirty="0"/>
              <a:t>或 </a:t>
            </a:r>
            <a:r>
              <a:rPr lang="en-US" altLang="zh-CN" dirty="0" err="1"/>
              <a:t>Object.create</a:t>
            </a:r>
            <a:r>
              <a:rPr lang="en-US" altLang="zh-CN" dirty="0"/>
              <a:t> </a:t>
            </a:r>
            <a:r>
              <a:rPr lang="zh-CN" altLang="en-US" dirty="0"/>
              <a:t>函数的情况下添加数据属性，</a:t>
            </a:r>
            <a:r>
              <a:rPr lang="en-US" altLang="zh-CN" dirty="0"/>
              <a:t>writable</a:t>
            </a:r>
            <a:r>
              <a:rPr lang="zh-CN" altLang="en-US" dirty="0"/>
              <a:t>、</a:t>
            </a:r>
            <a:r>
              <a:rPr lang="en-US" altLang="zh-CN" dirty="0"/>
              <a:t>enumerable</a:t>
            </a:r>
            <a:r>
              <a:rPr lang="zh-CN" altLang="en-US" dirty="0"/>
              <a:t>和</a:t>
            </a:r>
            <a:r>
              <a:rPr lang="en-US" altLang="zh-CN" dirty="0"/>
              <a:t>configurable</a:t>
            </a:r>
            <a:r>
              <a:rPr lang="zh-CN" altLang="en-US" dirty="0"/>
              <a:t>默认值为</a:t>
            </a:r>
            <a:r>
              <a:rPr lang="en-US" altLang="zh-CN" dirty="0"/>
              <a:t>false</a:t>
            </a:r>
            <a:r>
              <a:rPr lang="zh-CN" altLang="en-US" dirty="0" smtClean="0"/>
              <a:t>。</a:t>
            </a:r>
            <a:endParaRPr lang="en-US" altLang="zh-CN" dirty="0" smtClean="0"/>
          </a:p>
          <a:p>
            <a:pPr marL="285750" indent="-285750">
              <a:buFont typeface="Wingdings" panose="05000000000000000000" pitchFamily="2" charset="2"/>
              <a:buChar char="u"/>
            </a:pPr>
            <a:endParaRPr lang="en-US" altLang="zh-CN" dirty="0" smtClean="0"/>
          </a:p>
          <a:p>
            <a:pPr marL="285750" indent="-285750">
              <a:buFont typeface="Wingdings" panose="05000000000000000000" pitchFamily="2" charset="2"/>
              <a:buChar char="u"/>
            </a:pPr>
            <a:r>
              <a:rPr lang="zh-CN" altLang="en-US" dirty="0"/>
              <a:t>使用对象直接量创建的属性，</a:t>
            </a:r>
            <a:r>
              <a:rPr lang="en-US" altLang="zh-CN" dirty="0"/>
              <a:t>writable</a:t>
            </a:r>
            <a:r>
              <a:rPr lang="zh-CN" altLang="en-US" dirty="0"/>
              <a:t>、</a:t>
            </a:r>
            <a:r>
              <a:rPr lang="en-US" altLang="zh-CN" dirty="0"/>
              <a:t>enumerable</a:t>
            </a:r>
            <a:r>
              <a:rPr lang="zh-CN" altLang="en-US" dirty="0"/>
              <a:t>和</a:t>
            </a:r>
            <a:r>
              <a:rPr lang="en-US" altLang="zh-CN" dirty="0"/>
              <a:t>configurable</a:t>
            </a:r>
            <a:r>
              <a:rPr lang="zh-CN" altLang="en-US" dirty="0"/>
              <a:t>特性默认为</a:t>
            </a:r>
            <a:r>
              <a:rPr lang="en-US" altLang="zh-CN" dirty="0"/>
              <a:t>true</a:t>
            </a:r>
            <a:r>
              <a:rPr lang="zh-CN" altLang="en-US" dirty="0"/>
              <a:t>。</a:t>
            </a:r>
          </a:p>
        </p:txBody>
      </p:sp>
    </p:spTree>
    <p:extLst>
      <p:ext uri="{BB962C8B-B14F-4D97-AF65-F5344CB8AC3E}">
        <p14:creationId xmlns:p14="http://schemas.microsoft.com/office/powerpoint/2010/main" val="3183436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1"/>
            <a:ext cx="10131425" cy="830093"/>
          </a:xfrm>
        </p:spPr>
        <p:txBody>
          <a:bodyPr>
            <a:normAutofit/>
          </a:bodyPr>
          <a:lstStyle/>
          <a:p>
            <a:pPr algn="ctr"/>
            <a:r>
              <a:rPr lang="zh-CN" altLang="en-US" sz="2800" dirty="0"/>
              <a:t>访问器特性</a:t>
            </a:r>
            <a:endParaRPr lang="zh-CN" altLang="en-US" sz="2800" b="1" dirty="0"/>
          </a:p>
        </p:txBody>
      </p:sp>
      <p:sp>
        <p:nvSpPr>
          <p:cNvPr id="5" name="矩形 4"/>
          <p:cNvSpPr/>
          <p:nvPr/>
        </p:nvSpPr>
        <p:spPr>
          <a:xfrm>
            <a:off x="1676400" y="1439694"/>
            <a:ext cx="5533887" cy="646331"/>
          </a:xfrm>
          <a:prstGeom prst="rect">
            <a:avLst/>
          </a:prstGeom>
        </p:spPr>
        <p:txBody>
          <a:bodyPr wrap="none">
            <a:spAutoFit/>
          </a:bodyPr>
          <a:lstStyle/>
          <a:p>
            <a:r>
              <a:rPr lang="zh-CN" altLang="en-US" b="1" dirty="0"/>
              <a:t>访问器</a:t>
            </a:r>
            <a:r>
              <a:rPr lang="zh-CN" altLang="en-US" b="1" dirty="0" smtClean="0"/>
              <a:t>属性：</a:t>
            </a:r>
            <a:r>
              <a:rPr lang="zh-CN" altLang="en-US" dirty="0"/>
              <a:t>设置属性的访问方式；</a:t>
            </a:r>
            <a:r>
              <a:rPr lang="en-US" altLang="zh-CN" dirty="0"/>
              <a:t>set</a:t>
            </a:r>
            <a:r>
              <a:rPr lang="zh-CN" altLang="en-US" dirty="0"/>
              <a:t>、</a:t>
            </a:r>
            <a:r>
              <a:rPr lang="en-US" altLang="zh-CN" dirty="0"/>
              <a:t>get</a:t>
            </a:r>
            <a:r>
              <a:rPr lang="zh-CN" altLang="en-US" dirty="0"/>
              <a:t>特性等</a:t>
            </a:r>
            <a:endParaRPr lang="en-US" altLang="zh-CN" b="1" dirty="0" smtClean="0"/>
          </a:p>
          <a:p>
            <a:endParaRPr lang="zh-CN" altLang="en-US" b="1" dirty="0"/>
          </a:p>
        </p:txBody>
      </p:sp>
      <p:graphicFrame>
        <p:nvGraphicFramePr>
          <p:cNvPr id="6" name="表格 5"/>
          <p:cNvGraphicFramePr>
            <a:graphicFrameLocks noGrp="1"/>
          </p:cNvGraphicFramePr>
          <p:nvPr>
            <p:extLst>
              <p:ext uri="{D42A27DB-BD31-4B8C-83A1-F6EECF244321}">
                <p14:modId xmlns:p14="http://schemas.microsoft.com/office/powerpoint/2010/main" val="1015213752"/>
              </p:ext>
            </p:extLst>
          </p:nvPr>
        </p:nvGraphicFramePr>
        <p:xfrm>
          <a:off x="1676400" y="1945531"/>
          <a:ext cx="7801585" cy="1951025"/>
        </p:xfrm>
        <a:graphic>
          <a:graphicData uri="http://schemas.openxmlformats.org/drawingml/2006/table">
            <a:tbl>
              <a:tblPr>
                <a:tableStyleId>{284E427A-3D55-4303-BF80-6455036E1DE7}</a:tableStyleId>
              </a:tblPr>
              <a:tblGrid>
                <a:gridCol w="1537583"/>
                <a:gridCol w="5433907"/>
                <a:gridCol w="830095"/>
              </a:tblGrid>
              <a:tr h="340467">
                <a:tc>
                  <a:txBody>
                    <a:bodyPr/>
                    <a:lstStyle/>
                    <a:p>
                      <a:pPr latinLnBrk="1"/>
                      <a:r>
                        <a:rPr lang="zh-CN" altLang="en-US" sz="1200" dirty="0">
                          <a:solidFill>
                            <a:schemeClr val="tx1"/>
                          </a:solidFill>
                          <a:effectLst/>
                        </a:rPr>
                        <a:t>特性名称</a:t>
                      </a:r>
                      <a:endParaRPr lang="zh-CN" altLang="en-US" sz="1200" dirty="0">
                        <a:solidFill>
                          <a:schemeClr val="tx1"/>
                        </a:solidFill>
                        <a:effectLst/>
                        <a:latin typeface="Verdana"/>
                      </a:endParaRPr>
                    </a:p>
                  </a:txBody>
                  <a:tcPr marL="19510" marR="19510" marT="19510" marB="19510" anchor="ctr"/>
                </a:tc>
                <a:tc>
                  <a:txBody>
                    <a:bodyPr/>
                    <a:lstStyle/>
                    <a:p>
                      <a:pPr latinLnBrk="1"/>
                      <a:r>
                        <a:rPr lang="zh-CN" altLang="en-US" sz="1200" dirty="0">
                          <a:solidFill>
                            <a:schemeClr val="tx1"/>
                          </a:solidFill>
                          <a:effectLst/>
                        </a:rPr>
                        <a:t>描述</a:t>
                      </a:r>
                      <a:endParaRPr lang="zh-CN" altLang="en-US" sz="1200" dirty="0">
                        <a:solidFill>
                          <a:schemeClr val="tx1"/>
                        </a:solidFill>
                        <a:effectLst/>
                        <a:latin typeface="Verdana"/>
                      </a:endParaRPr>
                    </a:p>
                  </a:txBody>
                  <a:tcPr marL="19510" marR="19510" marT="19510" marB="19510" anchor="ctr"/>
                </a:tc>
                <a:tc>
                  <a:txBody>
                    <a:bodyPr/>
                    <a:lstStyle/>
                    <a:p>
                      <a:pPr latinLnBrk="1"/>
                      <a:r>
                        <a:rPr lang="zh-CN" altLang="en-US" sz="1200">
                          <a:solidFill>
                            <a:schemeClr val="tx1"/>
                          </a:solidFill>
                          <a:effectLst/>
                        </a:rPr>
                        <a:t>默认值</a:t>
                      </a:r>
                      <a:endParaRPr lang="zh-CN" altLang="en-US" sz="1200">
                        <a:solidFill>
                          <a:schemeClr val="tx1"/>
                        </a:solidFill>
                        <a:effectLst/>
                        <a:latin typeface="Verdana"/>
                      </a:endParaRPr>
                    </a:p>
                  </a:txBody>
                  <a:tcPr marL="19510" marR="19510" marT="19510" marB="19510" anchor="ctr"/>
                </a:tc>
              </a:tr>
              <a:tr h="361462">
                <a:tc>
                  <a:txBody>
                    <a:bodyPr/>
                    <a:lstStyle/>
                    <a:p>
                      <a:pPr latinLnBrk="1"/>
                      <a:r>
                        <a:rPr lang="en-US" sz="1200" dirty="0">
                          <a:solidFill>
                            <a:schemeClr val="tx1"/>
                          </a:solidFill>
                          <a:effectLst/>
                        </a:rPr>
                        <a:t>get</a:t>
                      </a:r>
                      <a:endParaRPr lang="en-US" sz="1200" dirty="0">
                        <a:solidFill>
                          <a:schemeClr val="tx1"/>
                        </a:solidFill>
                        <a:effectLst/>
                        <a:latin typeface="Verdana"/>
                      </a:endParaRPr>
                    </a:p>
                  </a:txBody>
                  <a:tcPr marL="19510" marR="19510" marT="19510" marB="19510" anchor="ctr"/>
                </a:tc>
                <a:tc>
                  <a:txBody>
                    <a:bodyPr/>
                    <a:lstStyle/>
                    <a:p>
                      <a:pPr latinLnBrk="1"/>
                      <a:r>
                        <a:rPr lang="zh-CN" altLang="en-US" sz="1200" dirty="0">
                          <a:solidFill>
                            <a:schemeClr val="tx1"/>
                          </a:solidFill>
                          <a:effectLst/>
                        </a:rPr>
                        <a:t>属性的返回值函数</a:t>
                      </a:r>
                      <a:endParaRPr lang="zh-CN" altLang="en-US" sz="1200" dirty="0">
                        <a:solidFill>
                          <a:schemeClr val="tx1"/>
                        </a:solidFill>
                        <a:effectLst/>
                        <a:latin typeface="Verdana"/>
                      </a:endParaRPr>
                    </a:p>
                  </a:txBody>
                  <a:tcPr marL="19510" marR="19510" marT="19510" marB="19510" anchor="ctr"/>
                </a:tc>
                <a:tc>
                  <a:txBody>
                    <a:bodyPr/>
                    <a:lstStyle/>
                    <a:p>
                      <a:pPr latinLnBrk="1"/>
                      <a:r>
                        <a:rPr lang="en-US" sz="1200">
                          <a:solidFill>
                            <a:schemeClr val="tx1"/>
                          </a:solidFill>
                          <a:effectLst/>
                        </a:rPr>
                        <a:t>undefined</a:t>
                      </a:r>
                      <a:endParaRPr lang="en-US" sz="1200">
                        <a:solidFill>
                          <a:schemeClr val="tx1"/>
                        </a:solidFill>
                        <a:effectLst/>
                        <a:latin typeface="Verdana"/>
                      </a:endParaRPr>
                    </a:p>
                  </a:txBody>
                  <a:tcPr marL="19510" marR="19510" marT="19510" marB="19510" anchor="ctr"/>
                </a:tc>
              </a:tr>
              <a:tr h="361462">
                <a:tc>
                  <a:txBody>
                    <a:bodyPr/>
                    <a:lstStyle/>
                    <a:p>
                      <a:pPr latinLnBrk="1"/>
                      <a:r>
                        <a:rPr lang="en-US" sz="1200">
                          <a:solidFill>
                            <a:schemeClr val="tx1"/>
                          </a:solidFill>
                          <a:effectLst/>
                        </a:rPr>
                        <a:t>set</a:t>
                      </a:r>
                      <a:endParaRPr lang="en-US" sz="1200">
                        <a:solidFill>
                          <a:schemeClr val="tx1"/>
                        </a:solidFill>
                        <a:effectLst/>
                        <a:latin typeface="Verdana"/>
                      </a:endParaRPr>
                    </a:p>
                  </a:txBody>
                  <a:tcPr marL="19510" marR="19510" marT="19510" marB="19510" anchor="ctr"/>
                </a:tc>
                <a:tc>
                  <a:txBody>
                    <a:bodyPr/>
                    <a:lstStyle/>
                    <a:p>
                      <a:pPr latinLnBrk="1"/>
                      <a:r>
                        <a:rPr lang="zh-CN" altLang="en-US" sz="1200" dirty="0">
                          <a:solidFill>
                            <a:schemeClr val="tx1"/>
                          </a:solidFill>
                          <a:effectLst/>
                        </a:rPr>
                        <a:t>属性的设置值函数；含有一个赋值参数</a:t>
                      </a:r>
                      <a:endParaRPr lang="zh-CN" altLang="en-US" sz="1200" dirty="0">
                        <a:solidFill>
                          <a:schemeClr val="tx1"/>
                        </a:solidFill>
                        <a:effectLst/>
                        <a:latin typeface="Verdana"/>
                      </a:endParaRPr>
                    </a:p>
                  </a:txBody>
                  <a:tcPr marL="19510" marR="19510" marT="19510" marB="19510" anchor="ctr"/>
                </a:tc>
                <a:tc>
                  <a:txBody>
                    <a:bodyPr/>
                    <a:lstStyle/>
                    <a:p>
                      <a:pPr latinLnBrk="1"/>
                      <a:r>
                        <a:rPr lang="en-US" sz="1200">
                          <a:solidFill>
                            <a:schemeClr val="tx1"/>
                          </a:solidFill>
                          <a:effectLst/>
                        </a:rPr>
                        <a:t>undefined</a:t>
                      </a:r>
                      <a:endParaRPr lang="en-US" sz="1200">
                        <a:solidFill>
                          <a:schemeClr val="tx1"/>
                        </a:solidFill>
                        <a:effectLst/>
                        <a:latin typeface="Verdana"/>
                      </a:endParaRPr>
                    </a:p>
                  </a:txBody>
                  <a:tcPr marL="19510" marR="19510" marT="19510" marB="19510" anchor="ctr"/>
                </a:tc>
              </a:tr>
              <a:tr h="443817">
                <a:tc>
                  <a:txBody>
                    <a:bodyPr/>
                    <a:lstStyle/>
                    <a:p>
                      <a:pPr latinLnBrk="1"/>
                      <a:r>
                        <a:rPr lang="en-US" sz="1200">
                          <a:solidFill>
                            <a:schemeClr val="tx1"/>
                          </a:solidFill>
                          <a:effectLst/>
                        </a:rPr>
                        <a:t>enumerable</a:t>
                      </a:r>
                      <a:endParaRPr lang="en-US" sz="1200">
                        <a:solidFill>
                          <a:schemeClr val="tx1"/>
                        </a:solidFill>
                        <a:effectLst/>
                        <a:latin typeface="Verdana"/>
                      </a:endParaRPr>
                    </a:p>
                  </a:txBody>
                  <a:tcPr marL="19510" marR="19510" marT="19510" marB="19510" anchor="ctr"/>
                </a:tc>
                <a:tc>
                  <a:txBody>
                    <a:bodyPr/>
                    <a:lstStyle/>
                    <a:p>
                      <a:pPr latinLnBrk="1"/>
                      <a:r>
                        <a:rPr lang="zh-CN" altLang="en-US" sz="1200">
                          <a:solidFill>
                            <a:schemeClr val="tx1"/>
                          </a:solidFill>
                          <a:effectLst/>
                        </a:rPr>
                        <a:t>是否可枚举属性；</a:t>
                      </a:r>
                      <a:r>
                        <a:rPr lang="en-US" altLang="zh-CN" sz="1200">
                          <a:solidFill>
                            <a:schemeClr val="tx1"/>
                          </a:solidFill>
                          <a:effectLst/>
                        </a:rPr>
                        <a:t>true</a:t>
                      </a:r>
                      <a:r>
                        <a:rPr lang="zh-CN" altLang="en-US" sz="1200">
                          <a:solidFill>
                            <a:schemeClr val="tx1"/>
                          </a:solidFill>
                          <a:effectLst/>
                        </a:rPr>
                        <a:t>：可枚举，可通过</a:t>
                      </a:r>
                      <a:r>
                        <a:rPr lang="en-US" altLang="zh-CN" sz="1200">
                          <a:solidFill>
                            <a:schemeClr val="tx1"/>
                          </a:solidFill>
                          <a:effectLst/>
                        </a:rPr>
                        <a:t>for/in</a:t>
                      </a:r>
                      <a:r>
                        <a:rPr lang="zh-CN" altLang="en-US" sz="1200">
                          <a:solidFill>
                            <a:schemeClr val="tx1"/>
                          </a:solidFill>
                          <a:effectLst/>
                        </a:rPr>
                        <a:t>语句枚举属性；</a:t>
                      </a:r>
                      <a:r>
                        <a:rPr lang="en-US" altLang="zh-CN" sz="1200">
                          <a:solidFill>
                            <a:schemeClr val="tx1"/>
                          </a:solidFill>
                          <a:effectLst/>
                        </a:rPr>
                        <a:t>false</a:t>
                      </a:r>
                      <a:r>
                        <a:rPr lang="zh-CN" altLang="en-US" sz="1200">
                          <a:solidFill>
                            <a:schemeClr val="tx1"/>
                          </a:solidFill>
                          <a:effectLst/>
                        </a:rPr>
                        <a:t>：不可枚举</a:t>
                      </a:r>
                      <a:endParaRPr lang="zh-CN" altLang="en-US" sz="1200">
                        <a:solidFill>
                          <a:schemeClr val="tx1"/>
                        </a:solidFill>
                        <a:effectLst/>
                        <a:latin typeface="Verdana"/>
                      </a:endParaRPr>
                    </a:p>
                  </a:txBody>
                  <a:tcPr marL="19510" marR="19510" marT="19510" marB="19510" anchor="ctr"/>
                </a:tc>
                <a:tc>
                  <a:txBody>
                    <a:bodyPr/>
                    <a:lstStyle/>
                    <a:p>
                      <a:pPr latinLnBrk="1"/>
                      <a:r>
                        <a:rPr lang="en-US" sz="1200">
                          <a:solidFill>
                            <a:schemeClr val="tx1"/>
                          </a:solidFill>
                          <a:effectLst/>
                        </a:rPr>
                        <a:t>false</a:t>
                      </a:r>
                      <a:endParaRPr lang="en-US" sz="1200">
                        <a:solidFill>
                          <a:schemeClr val="tx1"/>
                        </a:solidFill>
                        <a:effectLst/>
                        <a:latin typeface="Verdana"/>
                      </a:endParaRPr>
                    </a:p>
                  </a:txBody>
                  <a:tcPr marL="19510" marR="19510" marT="19510" marB="19510" anchor="ctr"/>
                </a:tc>
              </a:tr>
              <a:tr h="443817">
                <a:tc>
                  <a:txBody>
                    <a:bodyPr/>
                    <a:lstStyle/>
                    <a:p>
                      <a:pPr latinLnBrk="1"/>
                      <a:r>
                        <a:rPr lang="en-US" sz="1200">
                          <a:solidFill>
                            <a:schemeClr val="tx1"/>
                          </a:solidFill>
                          <a:effectLst/>
                        </a:rPr>
                        <a:t>configurable</a:t>
                      </a:r>
                      <a:endParaRPr lang="en-US" sz="1200">
                        <a:solidFill>
                          <a:schemeClr val="tx1"/>
                        </a:solidFill>
                        <a:effectLst/>
                        <a:latin typeface="Verdana"/>
                      </a:endParaRPr>
                    </a:p>
                  </a:txBody>
                  <a:tcPr marL="19510" marR="19510" marT="19510" marB="19510" anchor="ctr"/>
                </a:tc>
                <a:tc>
                  <a:txBody>
                    <a:bodyPr/>
                    <a:lstStyle/>
                    <a:p>
                      <a:pPr latinLnBrk="1"/>
                      <a:r>
                        <a:rPr lang="zh-CN" altLang="en-US" sz="1200">
                          <a:solidFill>
                            <a:schemeClr val="tx1"/>
                          </a:solidFill>
                          <a:effectLst/>
                        </a:rPr>
                        <a:t>是否可修改属性的特性；</a:t>
                      </a:r>
                      <a:r>
                        <a:rPr lang="en-US" sz="1200">
                          <a:solidFill>
                            <a:schemeClr val="tx1"/>
                          </a:solidFill>
                          <a:effectLst/>
                        </a:rPr>
                        <a:t>true：</a:t>
                      </a:r>
                      <a:r>
                        <a:rPr lang="zh-CN" altLang="en-US" sz="1200">
                          <a:solidFill>
                            <a:schemeClr val="tx1"/>
                          </a:solidFill>
                          <a:effectLst/>
                        </a:rPr>
                        <a:t>可修改属性的特性</a:t>
                      </a:r>
                      <a:r>
                        <a:rPr lang="en-US" altLang="zh-CN" sz="1200">
                          <a:solidFill>
                            <a:schemeClr val="tx1"/>
                          </a:solidFill>
                          <a:effectLst/>
                        </a:rPr>
                        <a:t>(</a:t>
                      </a:r>
                      <a:r>
                        <a:rPr lang="zh-CN" altLang="en-US" sz="1200">
                          <a:solidFill>
                            <a:schemeClr val="tx1"/>
                          </a:solidFill>
                          <a:effectLst/>
                        </a:rPr>
                        <a:t>如把</a:t>
                      </a:r>
                      <a:r>
                        <a:rPr lang="en-US" sz="1200">
                          <a:solidFill>
                            <a:schemeClr val="tx1"/>
                          </a:solidFill>
                          <a:effectLst/>
                        </a:rPr>
                        <a:t>writable</a:t>
                      </a:r>
                      <a:r>
                        <a:rPr lang="zh-CN" altLang="en-US" sz="1200">
                          <a:solidFill>
                            <a:schemeClr val="tx1"/>
                          </a:solidFill>
                          <a:effectLst/>
                        </a:rPr>
                        <a:t>从</a:t>
                      </a:r>
                      <a:r>
                        <a:rPr lang="en-US" sz="1200">
                          <a:solidFill>
                            <a:schemeClr val="tx1"/>
                          </a:solidFill>
                          <a:effectLst/>
                        </a:rPr>
                        <a:t>false</a:t>
                      </a:r>
                      <a:r>
                        <a:rPr lang="zh-CN" altLang="en-US" sz="1200">
                          <a:solidFill>
                            <a:schemeClr val="tx1"/>
                          </a:solidFill>
                          <a:effectLst/>
                        </a:rPr>
                        <a:t>改为</a:t>
                      </a:r>
                      <a:r>
                        <a:rPr lang="en-US" sz="1200">
                          <a:solidFill>
                            <a:schemeClr val="tx1"/>
                          </a:solidFill>
                          <a:effectLst/>
                        </a:rPr>
                        <a:t>true)；false：</a:t>
                      </a:r>
                      <a:r>
                        <a:rPr lang="zh-CN" altLang="en-US" sz="1200">
                          <a:solidFill>
                            <a:schemeClr val="tx1"/>
                          </a:solidFill>
                          <a:effectLst/>
                        </a:rPr>
                        <a:t>不可修改属性的特性</a:t>
                      </a:r>
                      <a:endParaRPr lang="zh-CN" altLang="en-US" sz="1200">
                        <a:solidFill>
                          <a:schemeClr val="tx1"/>
                        </a:solidFill>
                        <a:effectLst/>
                        <a:latin typeface="Verdana"/>
                      </a:endParaRPr>
                    </a:p>
                  </a:txBody>
                  <a:tcPr marL="19510" marR="19510" marT="19510" marB="19510" anchor="ctr"/>
                </a:tc>
                <a:tc>
                  <a:txBody>
                    <a:bodyPr/>
                    <a:lstStyle/>
                    <a:p>
                      <a:pPr latinLnBrk="1"/>
                      <a:r>
                        <a:rPr lang="en-US" sz="1200" dirty="0">
                          <a:solidFill>
                            <a:schemeClr val="tx1"/>
                          </a:solidFill>
                          <a:effectLst/>
                        </a:rPr>
                        <a:t>false</a:t>
                      </a:r>
                      <a:endParaRPr lang="en-US" sz="1200" dirty="0">
                        <a:solidFill>
                          <a:schemeClr val="tx1"/>
                        </a:solidFill>
                        <a:effectLst/>
                        <a:latin typeface="Verdana"/>
                      </a:endParaRPr>
                    </a:p>
                  </a:txBody>
                  <a:tcPr marL="19510" marR="19510" marT="19510" marB="19510" anchor="ctr"/>
                </a:tc>
              </a:tr>
            </a:tbl>
          </a:graphicData>
        </a:graphic>
      </p:graphicFrame>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010025"/>
            <a:ext cx="59721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20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smtClean="0"/>
              <a:t>属性特性最原始描述</a:t>
            </a:r>
            <a:endParaRPr kumimoji="1" lang="zh-CN" altLang="en-US" sz="2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34" y="2065867"/>
            <a:ext cx="68865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7847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smtClean="0"/>
              <a:t>对象</a:t>
            </a:r>
            <a:endParaRPr kumimoji="1" lang="zh-CN" altLang="en-US" sz="2800" dirty="0"/>
          </a:p>
        </p:txBody>
      </p:sp>
      <p:sp>
        <p:nvSpPr>
          <p:cNvPr id="3" name="文本框 2"/>
          <p:cNvSpPr txBox="1"/>
          <p:nvPr/>
        </p:nvSpPr>
        <p:spPr>
          <a:xfrm>
            <a:off x="2475913" y="2065867"/>
            <a:ext cx="9115865" cy="707886"/>
          </a:xfrm>
          <a:prstGeom prst="rect">
            <a:avLst/>
          </a:prstGeom>
          <a:noFill/>
          <a:ln>
            <a:noFill/>
          </a:ln>
        </p:spPr>
        <p:txBody>
          <a:bodyPr wrap="square" rtlCol="0">
            <a:spAutoFit/>
          </a:bodyPr>
          <a:lstStyle/>
          <a:p>
            <a:endParaRPr kumimoji="1" lang="en-US" altLang="zh-CN" sz="2000" dirty="0" smtClean="0"/>
          </a:p>
          <a:p>
            <a:endParaRPr kumimoji="1"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15" y="0"/>
            <a:ext cx="4419600" cy="758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8432" y="0"/>
            <a:ext cx="8505825" cy="809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2835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a:t>闭包</a:t>
            </a:r>
          </a:p>
        </p:txBody>
      </p:sp>
      <p:sp>
        <p:nvSpPr>
          <p:cNvPr id="3" name="文本框 2"/>
          <p:cNvSpPr txBox="1"/>
          <p:nvPr/>
        </p:nvSpPr>
        <p:spPr>
          <a:xfrm>
            <a:off x="2475913" y="2065867"/>
            <a:ext cx="9115865" cy="707886"/>
          </a:xfrm>
          <a:prstGeom prst="rect">
            <a:avLst/>
          </a:prstGeom>
          <a:noFill/>
          <a:ln>
            <a:noFill/>
          </a:ln>
        </p:spPr>
        <p:txBody>
          <a:bodyPr wrap="square" rtlCol="0">
            <a:spAutoFit/>
          </a:bodyPr>
          <a:lstStyle/>
          <a:p>
            <a:endParaRPr kumimoji="1" lang="en-US" altLang="zh-CN" sz="2000" dirty="0" smtClean="0"/>
          </a:p>
          <a:p>
            <a:endParaRPr kumimoji="1" lang="zh-CN" altLang="en-US" sz="2000" dirty="0"/>
          </a:p>
        </p:txBody>
      </p:sp>
      <p:sp>
        <p:nvSpPr>
          <p:cNvPr id="4" name="矩形 3"/>
          <p:cNvSpPr/>
          <p:nvPr/>
        </p:nvSpPr>
        <p:spPr>
          <a:xfrm>
            <a:off x="1449421" y="2035089"/>
            <a:ext cx="8978630" cy="1477328"/>
          </a:xfrm>
          <a:prstGeom prst="rect">
            <a:avLst/>
          </a:prstGeom>
        </p:spPr>
        <p:txBody>
          <a:bodyPr wrap="square">
            <a:spAutoFit/>
          </a:bodyPr>
          <a:lstStyle/>
          <a:p>
            <a:r>
              <a:rPr lang="zh-CN" altLang="en-US" dirty="0"/>
              <a:t>闭包是指可以包含自由（未绑定到特定对象）变量的代码块；这些变量不是在这个代码块内或者任何全局上下文中定义的，而是在定义代码块的环境中定义（局部变量）。“闭包” 一词来源于以下两者的结合：要执行的代码块（由于</a:t>
            </a:r>
            <a:r>
              <a:rPr lang="zh-CN" altLang="en-US" dirty="0">
                <a:solidFill>
                  <a:srgbClr val="FF0000"/>
                </a:solidFill>
              </a:rPr>
              <a:t>自由变量</a:t>
            </a:r>
            <a:r>
              <a:rPr lang="zh-CN" altLang="en-US" dirty="0"/>
              <a:t>被包含在代码块中，这些自由变量以及它们引用的对象没有被释放）和为自由变量提供绑定的计算环境（作用域）。</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145" y="3512417"/>
            <a:ext cx="25527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3436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smtClean="0"/>
              <a:t>JavaScript </a:t>
            </a:r>
            <a:r>
              <a:rPr lang="zh-CN" altLang="en-US" sz="2800" dirty="0" smtClean="0"/>
              <a:t>简介</a:t>
            </a:r>
            <a:endParaRPr kumimoji="1" lang="zh-CN" altLang="en-US" sz="2800" dirty="0"/>
          </a:p>
        </p:txBody>
      </p:sp>
      <p:sp>
        <p:nvSpPr>
          <p:cNvPr id="4" name="矩形 3"/>
          <p:cNvSpPr/>
          <p:nvPr/>
        </p:nvSpPr>
        <p:spPr>
          <a:xfrm>
            <a:off x="2007141" y="2249801"/>
            <a:ext cx="7049310" cy="4247317"/>
          </a:xfrm>
          <a:prstGeom prst="rect">
            <a:avLst/>
          </a:prstGeom>
        </p:spPr>
        <p:txBody>
          <a:bodyPr wrap="square">
            <a:spAutoFit/>
          </a:bodyPr>
          <a:lstStyle/>
          <a:p>
            <a:r>
              <a:rPr lang="zh-CN" altLang="en-US" dirty="0" smtClean="0"/>
              <a:t>最初</a:t>
            </a:r>
            <a:r>
              <a:rPr lang="zh-CN" altLang="en-US" dirty="0"/>
              <a:t>由</a:t>
            </a:r>
            <a:r>
              <a:rPr lang="en-US" altLang="zh-CN" dirty="0">
                <a:hlinkClick r:id="rId2"/>
              </a:rPr>
              <a:t>Netscape</a:t>
            </a:r>
            <a:r>
              <a:rPr lang="zh-CN" altLang="en-US" dirty="0"/>
              <a:t>的</a:t>
            </a:r>
            <a:r>
              <a:rPr lang="en-US" altLang="zh-CN" dirty="0">
                <a:hlinkClick r:id="rId3"/>
              </a:rPr>
              <a:t>Brendan </a:t>
            </a:r>
            <a:r>
              <a:rPr lang="en-US" altLang="zh-CN" dirty="0" err="1">
                <a:hlinkClick r:id="rId3"/>
              </a:rPr>
              <a:t>Eich</a:t>
            </a:r>
            <a:r>
              <a:rPr lang="zh-CN" altLang="en-US" dirty="0"/>
              <a:t>设计。</a:t>
            </a:r>
            <a:r>
              <a:rPr lang="en-US" altLang="zh-CN" dirty="0"/>
              <a:t>JavaScript</a:t>
            </a:r>
            <a:r>
              <a:rPr lang="zh-CN" altLang="en-US" dirty="0"/>
              <a:t>是</a:t>
            </a:r>
            <a:r>
              <a:rPr lang="zh-CN" altLang="en-US" dirty="0">
                <a:hlinkClick r:id="rId4"/>
              </a:rPr>
              <a:t>甲骨文</a:t>
            </a:r>
            <a:r>
              <a:rPr lang="zh-CN" altLang="en-US" dirty="0"/>
              <a:t>公司的注册商标。</a:t>
            </a:r>
            <a:r>
              <a:rPr lang="en-US" altLang="zh-CN" dirty="0" err="1">
                <a:hlinkClick r:id="rId5"/>
              </a:rPr>
              <a:t>Ecma</a:t>
            </a:r>
            <a:r>
              <a:rPr lang="zh-CN" altLang="en-US" dirty="0">
                <a:hlinkClick r:id="rId5"/>
              </a:rPr>
              <a:t>国际</a:t>
            </a:r>
            <a:r>
              <a:rPr lang="zh-CN" altLang="en-US" dirty="0"/>
              <a:t>以</a:t>
            </a:r>
            <a:r>
              <a:rPr lang="en-US" altLang="zh-CN" dirty="0"/>
              <a:t>JavaScript</a:t>
            </a:r>
            <a:r>
              <a:rPr lang="zh-CN" altLang="en-US" dirty="0"/>
              <a:t>为</a:t>
            </a:r>
            <a:r>
              <a:rPr lang="zh-CN" altLang="en-US" dirty="0" smtClean="0"/>
              <a:t>基础制定了</a:t>
            </a:r>
            <a:r>
              <a:rPr lang="en-US" altLang="zh-CN" dirty="0" smtClean="0">
                <a:hlinkClick r:id="rId6"/>
              </a:rPr>
              <a:t>ECMAScript</a:t>
            </a:r>
            <a:r>
              <a:rPr lang="zh-CN" altLang="en-US" dirty="0"/>
              <a:t>标准。</a:t>
            </a:r>
            <a:r>
              <a:rPr lang="en-US" altLang="zh-CN" dirty="0"/>
              <a:t>JavaScript</a:t>
            </a:r>
            <a:r>
              <a:rPr lang="zh-CN" altLang="en-US" dirty="0"/>
              <a:t>也可以用于其他场合，如服务器端</a:t>
            </a:r>
            <a:r>
              <a:rPr lang="zh-CN" altLang="en-US" dirty="0" smtClean="0"/>
              <a:t>编程</a:t>
            </a:r>
            <a:r>
              <a:rPr lang="en-US" altLang="zh-CN" dirty="0" smtClean="0"/>
              <a:t>NODEJS</a:t>
            </a:r>
            <a:r>
              <a:rPr lang="zh-CN" altLang="en-US" dirty="0" smtClean="0"/>
              <a:t>。</a:t>
            </a:r>
            <a:r>
              <a:rPr lang="zh-CN" altLang="en-US" dirty="0"/>
              <a:t>完整的</a:t>
            </a:r>
            <a:r>
              <a:rPr lang="en-US" altLang="zh-CN" dirty="0"/>
              <a:t>JavaScript</a:t>
            </a:r>
            <a:r>
              <a:rPr lang="zh-CN" altLang="en-US" dirty="0"/>
              <a:t>实现包含三个部分：</a:t>
            </a:r>
            <a:r>
              <a:rPr lang="en-US" altLang="zh-CN" dirty="0">
                <a:hlinkClick r:id="rId6"/>
              </a:rPr>
              <a:t>ECMAScript</a:t>
            </a:r>
            <a:r>
              <a:rPr lang="zh-CN" altLang="en-US" dirty="0"/>
              <a:t>，</a:t>
            </a:r>
            <a:r>
              <a:rPr lang="zh-CN" altLang="en-US" dirty="0">
                <a:hlinkClick r:id="rId7"/>
              </a:rPr>
              <a:t>文档对象模型</a:t>
            </a:r>
            <a:r>
              <a:rPr lang="zh-CN" altLang="en-US" dirty="0"/>
              <a:t>，浏览器对象模型</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r>
              <a:rPr lang="zh-CN" altLang="en-US" dirty="0"/>
              <a:t>发展初期，</a:t>
            </a:r>
            <a:r>
              <a:rPr lang="en-US" altLang="zh-CN" dirty="0"/>
              <a:t>JavaScript</a:t>
            </a:r>
            <a:r>
              <a:rPr lang="zh-CN" altLang="en-US" dirty="0"/>
              <a:t>的标准并未确定，同期有</a:t>
            </a:r>
            <a:r>
              <a:rPr lang="en-US" altLang="zh-CN" dirty="0">
                <a:hlinkClick r:id="rId2"/>
              </a:rPr>
              <a:t>Netscape</a:t>
            </a:r>
            <a:r>
              <a:rPr lang="zh-CN" altLang="en-US" dirty="0"/>
              <a:t>的</a:t>
            </a:r>
            <a:r>
              <a:rPr lang="en-US" altLang="zh-CN" dirty="0"/>
              <a:t>JavaScript</a:t>
            </a:r>
            <a:r>
              <a:rPr lang="zh-CN" altLang="en-US" dirty="0"/>
              <a:t>，微软的</a:t>
            </a:r>
            <a:r>
              <a:rPr lang="en-US" altLang="zh-CN" dirty="0"/>
              <a:t>JScript</a:t>
            </a:r>
            <a:r>
              <a:rPr lang="zh-CN" altLang="en-US" dirty="0"/>
              <a:t>和</a:t>
            </a:r>
            <a:r>
              <a:rPr lang="en-US" altLang="zh-CN" dirty="0" err="1"/>
              <a:t>CEnvi</a:t>
            </a:r>
            <a:r>
              <a:rPr lang="zh-CN" altLang="en-US" dirty="0"/>
              <a:t>的</a:t>
            </a:r>
            <a:r>
              <a:rPr lang="en-US" altLang="zh-CN" dirty="0" err="1"/>
              <a:t>ScriptEase</a:t>
            </a:r>
            <a:r>
              <a:rPr lang="zh-CN" altLang="en-US" dirty="0"/>
              <a:t>三足鼎立。</a:t>
            </a:r>
            <a:r>
              <a:rPr lang="en-US" altLang="zh-CN" dirty="0"/>
              <a:t>1997</a:t>
            </a:r>
            <a:r>
              <a:rPr lang="zh-CN" altLang="en-US" dirty="0"/>
              <a:t>年，在</a:t>
            </a:r>
            <a:r>
              <a:rPr lang="en-US" altLang="zh-CN" dirty="0"/>
              <a:t>ECMA</a:t>
            </a:r>
            <a:r>
              <a:rPr lang="zh-CN" altLang="en-US" dirty="0"/>
              <a:t>（欧洲计算机制造商协会）的协调下，由</a:t>
            </a:r>
            <a:r>
              <a:rPr lang="en-US" altLang="zh-CN" dirty="0"/>
              <a:t>Netscape</a:t>
            </a:r>
            <a:r>
              <a:rPr lang="zh-CN" altLang="en-US" dirty="0"/>
              <a:t>、</a:t>
            </a:r>
            <a:r>
              <a:rPr lang="en-US" altLang="zh-CN" dirty="0"/>
              <a:t>Sun</a:t>
            </a:r>
            <a:r>
              <a:rPr lang="zh-CN" altLang="en-US" dirty="0"/>
              <a:t>、微软、</a:t>
            </a:r>
            <a:r>
              <a:rPr lang="en-US" altLang="zh-CN" dirty="0"/>
              <a:t>Borland</a:t>
            </a:r>
            <a:r>
              <a:rPr lang="zh-CN" altLang="en-US" dirty="0"/>
              <a:t>组成的工作组确定统一标准：</a:t>
            </a:r>
            <a:r>
              <a:rPr lang="en-US" altLang="zh-CN" dirty="0"/>
              <a:t>ECMA-262</a:t>
            </a:r>
            <a:r>
              <a:rPr lang="zh-CN" altLang="en-US" dirty="0"/>
              <a:t>。</a:t>
            </a:r>
            <a:endParaRPr lang="en-US" altLang="zh-CN" dirty="0" smtClean="0"/>
          </a:p>
          <a:p>
            <a:endParaRPr lang="zh-CN" alt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0031" y="3516548"/>
            <a:ext cx="33242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099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smtClean="0"/>
              <a:t>闭包例题</a:t>
            </a:r>
            <a:endParaRPr kumimoji="1" lang="zh-CN" altLang="en-US" sz="28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058" y="2065867"/>
            <a:ext cx="36957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370" y="2065867"/>
            <a:ext cx="351472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3898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a:t>例题</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8525" y="2065866"/>
            <a:ext cx="52197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082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3623" y="444229"/>
            <a:ext cx="10131425" cy="509081"/>
          </a:xfrm>
        </p:spPr>
        <p:txBody>
          <a:bodyPr>
            <a:normAutofit fontScale="90000"/>
          </a:bodyPr>
          <a:lstStyle/>
          <a:p>
            <a:pPr algn="ctr"/>
            <a:r>
              <a:rPr kumimoji="1" lang="en-US" altLang="zh-CN" sz="2800" dirty="0" smtClean="0"/>
              <a:t>Function scope</a:t>
            </a:r>
            <a:r>
              <a:rPr kumimoji="1" lang="zh-CN" altLang="en-US" sz="2800" dirty="0" smtClean="0"/>
              <a:t>是什么，闭包链</a:t>
            </a:r>
            <a:endParaRPr kumimoji="1" lang="zh-CN" altLang="en-US" sz="28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041" y="1112905"/>
            <a:ext cx="5305425" cy="585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63" y="2003188"/>
            <a:ext cx="508635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0753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1" y="609601"/>
            <a:ext cx="10131425" cy="1091958"/>
          </a:xfrm>
        </p:spPr>
        <p:txBody>
          <a:bodyPr>
            <a:normAutofit/>
          </a:bodyPr>
          <a:lstStyle/>
          <a:p>
            <a:pPr algn="ctr"/>
            <a:r>
              <a:rPr kumimoji="1" lang="zh-CN" altLang="en-US" sz="2800" dirty="0"/>
              <a:t>解</a:t>
            </a:r>
            <a:r>
              <a:rPr kumimoji="1" lang="zh-CN" altLang="en-US" sz="2800" dirty="0" smtClean="0"/>
              <a:t>构对象</a:t>
            </a:r>
            <a:endParaRPr kumimoji="1" lang="zh-CN" altLang="en-US" sz="2800" dirty="0"/>
          </a:p>
        </p:txBody>
      </p:sp>
      <p:graphicFrame>
        <p:nvGraphicFramePr>
          <p:cNvPr id="4" name="图示 3"/>
          <p:cNvGraphicFramePr/>
          <p:nvPr>
            <p:extLst>
              <p:ext uri="{D42A27DB-BD31-4B8C-83A1-F6EECF244321}">
                <p14:modId xmlns:p14="http://schemas.microsoft.com/office/powerpoint/2010/main" val="91140335"/>
              </p:ext>
            </p:extLst>
          </p:nvPr>
        </p:nvGraphicFramePr>
        <p:xfrm>
          <a:off x="1553763" y="2310477"/>
          <a:ext cx="8446271" cy="3876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1553763" y="1701558"/>
            <a:ext cx="1338828" cy="369332"/>
          </a:xfrm>
          <a:prstGeom prst="rect">
            <a:avLst/>
          </a:prstGeom>
        </p:spPr>
        <p:txBody>
          <a:bodyPr wrap="none">
            <a:spAutoFit/>
          </a:bodyPr>
          <a:lstStyle/>
          <a:p>
            <a:pPr lvl="0"/>
            <a:r>
              <a:rPr lang="zh-CN" altLang="zh-CN" dirty="0"/>
              <a:t>任何对象：</a:t>
            </a:r>
          </a:p>
        </p:txBody>
      </p:sp>
    </p:spTree>
    <p:extLst>
      <p:ext uri="{BB962C8B-B14F-4D97-AF65-F5344CB8AC3E}">
        <p14:creationId xmlns:p14="http://schemas.microsoft.com/office/powerpoint/2010/main" val="34795092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smtClean="0"/>
              <a:t>团队简介</a:t>
            </a:r>
            <a:endParaRPr kumimoji="1"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34" y="0"/>
            <a:ext cx="11906655" cy="756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21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sz="2800" dirty="0" smtClean="0"/>
              <a:t>例子</a:t>
            </a:r>
            <a:endParaRPr kumimoji="1" lang="zh-CN" altLang="en-US" sz="28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8" y="0"/>
            <a:ext cx="11020425" cy="755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277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2800" dirty="0" smtClean="0"/>
              <a:t>Prototype</a:t>
            </a:r>
            <a:r>
              <a:rPr kumimoji="1" lang="zh-CN" altLang="en-US" sz="2800" dirty="0" smtClean="0"/>
              <a:t>原型链</a:t>
            </a:r>
            <a:endParaRPr kumimoji="1" lang="zh-CN" altLang="en-US"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8462" y="1861586"/>
            <a:ext cx="631507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678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2800" dirty="0" smtClean="0"/>
              <a:t>ECMA</a:t>
            </a:r>
            <a:endParaRPr kumimoji="1" lang="zh-CN"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023" y="0"/>
            <a:ext cx="7334250" cy="794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091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2800" dirty="0" smtClean="0"/>
              <a:t>ECMA</a:t>
            </a:r>
            <a:endParaRPr kumimoji="1" lang="zh-CN" altLang="en-US" sz="28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6" y="69614"/>
            <a:ext cx="4410075" cy="654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878" y="69614"/>
            <a:ext cx="8515350" cy="8124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0884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2800" dirty="0" smtClean="0"/>
              <a:t>ECMA</a:t>
            </a:r>
            <a:endParaRPr kumimoji="1" lang="zh-CN" altLang="en-US" sz="28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893" y="68094"/>
            <a:ext cx="11763375" cy="64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6143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2800" dirty="0" smtClean="0"/>
              <a:t>Delete</a:t>
            </a:r>
            <a:r>
              <a:rPr kumimoji="1" lang="zh-CN" altLang="en-US" sz="2800" dirty="0" smtClean="0"/>
              <a:t>问题从奇怪的代码开始</a:t>
            </a:r>
            <a:endParaRPr kumimoji="1" lang="zh-CN" alt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1885950"/>
            <a:ext cx="51911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4826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2800" dirty="0" smtClean="0"/>
              <a:t>ECMA</a:t>
            </a:r>
            <a:endParaRPr kumimoji="1" lang="zh-CN" altLang="en-US"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4" y="22495"/>
            <a:ext cx="11971305" cy="680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8044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34468" y="3053419"/>
            <a:ext cx="9115865" cy="1015663"/>
          </a:xfrm>
          <a:prstGeom prst="rect">
            <a:avLst/>
          </a:prstGeom>
          <a:noFill/>
        </p:spPr>
        <p:txBody>
          <a:bodyPr wrap="square" rtlCol="0">
            <a:spAutoFit/>
          </a:bodyPr>
          <a:lstStyle/>
          <a:p>
            <a:r>
              <a:rPr kumimoji="1" lang="en-US" altLang="zh-CN" sz="6000" dirty="0" smtClean="0"/>
              <a:t>Q&amp;A</a:t>
            </a:r>
            <a:endParaRPr kumimoji="1" lang="zh-CN" altLang="en-US" sz="6000" dirty="0">
              <a:solidFill>
                <a:srgbClr val="92D050"/>
              </a:solidFill>
            </a:endParaRPr>
          </a:p>
        </p:txBody>
      </p:sp>
      <p:sp>
        <p:nvSpPr>
          <p:cNvPr id="2" name="AutoShape 2" descr="http://conf.ctripcorp.com/plugins/servlet/benryanconversion?pageId=43287262&amp;attachment=Lizard+2.0+%E6%8E%A5%E5%85%A5%E6%89%8B%E5%86%8C.docx&amp;name=46990057&amp;val=/image-1.png"/>
          <p:cNvSpPr>
            <a:spLocks noChangeAspect="1" noChangeArrowheads="1"/>
          </p:cNvSpPr>
          <p:nvPr/>
        </p:nvSpPr>
        <p:spPr bwMode="auto">
          <a:xfrm>
            <a:off x="155575" y="-1546225"/>
            <a:ext cx="5276850" cy="3228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conf.ctripcorp.com/plugins/servlet/benryanconversion?pageId=43287262&amp;attachment=Lizard+2.0+%E6%8E%A5%E5%85%A5%E6%89%8B%E5%86%8C.docx&amp;name=46990057&amp;val=/image-1.png"/>
          <p:cNvSpPr>
            <a:spLocks noChangeAspect="1" noChangeArrowheads="1"/>
          </p:cNvSpPr>
          <p:nvPr/>
        </p:nvSpPr>
        <p:spPr bwMode="auto">
          <a:xfrm>
            <a:off x="307975" y="-1393825"/>
            <a:ext cx="5276850" cy="3228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文本框 2"/>
          <p:cNvSpPr txBox="1"/>
          <p:nvPr/>
        </p:nvSpPr>
        <p:spPr>
          <a:xfrm>
            <a:off x="4589330" y="4322007"/>
            <a:ext cx="9115865" cy="1015663"/>
          </a:xfrm>
          <a:prstGeom prst="rect">
            <a:avLst/>
          </a:prstGeom>
          <a:noFill/>
        </p:spPr>
        <p:txBody>
          <a:bodyPr wrap="square" rtlCol="0">
            <a:spAutoFit/>
          </a:bodyPr>
          <a:lstStyle/>
          <a:p>
            <a:r>
              <a:rPr kumimoji="1" lang="en-US" altLang="zh-CN" sz="6000" dirty="0" smtClean="0"/>
              <a:t>Thank</a:t>
            </a:r>
            <a:r>
              <a:rPr kumimoji="1" lang="zh-CN" altLang="en-US" sz="6000" dirty="0" smtClean="0"/>
              <a:t> </a:t>
            </a:r>
            <a:r>
              <a:rPr kumimoji="1" lang="en-US" altLang="zh-CN" sz="6000" dirty="0" smtClean="0"/>
              <a:t>You</a:t>
            </a:r>
            <a:endParaRPr kumimoji="1" lang="zh-CN" altLang="en-US" sz="6000" dirty="0"/>
          </a:p>
        </p:txBody>
      </p:sp>
    </p:spTree>
    <p:extLst>
      <p:ext uri="{BB962C8B-B14F-4D97-AF65-F5344CB8AC3E}">
        <p14:creationId xmlns:p14="http://schemas.microsoft.com/office/powerpoint/2010/main" val="3837439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a:t>代码的类型</a:t>
            </a:r>
            <a:endParaRPr kumimoji="1" lang="zh-CN" altLang="en-US" sz="2800" dirty="0"/>
          </a:p>
        </p:txBody>
      </p:sp>
      <p:sp>
        <p:nvSpPr>
          <p:cNvPr id="3" name="文本框 2"/>
          <p:cNvSpPr txBox="1"/>
          <p:nvPr/>
        </p:nvSpPr>
        <p:spPr>
          <a:xfrm>
            <a:off x="2124222" y="2173582"/>
            <a:ext cx="8936128" cy="2862322"/>
          </a:xfrm>
          <a:prstGeom prst="rect">
            <a:avLst/>
          </a:prstGeom>
          <a:noFill/>
        </p:spPr>
        <p:txBody>
          <a:bodyPr wrap="square" rtlCol="0">
            <a:spAutoFit/>
          </a:bodyPr>
          <a:lstStyle/>
          <a:p>
            <a:r>
              <a:rPr lang="en-US" altLang="zh-CN" sz="2000" dirty="0" smtClean="0"/>
              <a:t>1. </a:t>
            </a:r>
            <a:r>
              <a:rPr lang="zh-CN" altLang="en-US" sz="2000" dirty="0" smtClean="0"/>
              <a:t>当一段代码被当做程序段运行的时候，它是在全局作用域下执行的，也就是</a:t>
            </a:r>
            <a:r>
              <a:rPr lang="zh-CN" altLang="en-US" sz="2000" dirty="0" smtClean="0">
                <a:solidFill>
                  <a:srgbClr val="FF0000"/>
                </a:solidFill>
              </a:rPr>
              <a:t>全局代码</a:t>
            </a:r>
            <a:r>
              <a:rPr lang="zh-CN" altLang="en-US" sz="2000" dirty="0" smtClean="0"/>
              <a:t>。在浏览器环境下，通常</a:t>
            </a:r>
            <a:r>
              <a:rPr lang="en-US" altLang="zh-CN" sz="2000" dirty="0" smtClean="0"/>
              <a:t>&lt;SCRIPT&gt;</a:t>
            </a:r>
            <a:r>
              <a:rPr lang="zh-CN" altLang="en-US" sz="2000" dirty="0" smtClean="0"/>
              <a:t>元素就是一段全局代码。</a:t>
            </a:r>
            <a:endParaRPr lang="en-US" altLang="zh-CN" sz="2000" dirty="0" smtClean="0"/>
          </a:p>
          <a:p>
            <a:pPr marL="457200" indent="-457200">
              <a:buAutoNum type="arabicPeriod"/>
            </a:pPr>
            <a:endParaRPr lang="zh-CN" altLang="en-US" sz="2000" dirty="0" smtClean="0"/>
          </a:p>
          <a:p>
            <a:r>
              <a:rPr lang="en-US" altLang="zh-CN" sz="2000" dirty="0" smtClean="0"/>
              <a:t>2</a:t>
            </a:r>
            <a:r>
              <a:rPr lang="en-US" altLang="zh-CN" sz="2000" dirty="0"/>
              <a:t>. </a:t>
            </a:r>
            <a:r>
              <a:rPr lang="zh-CN" altLang="en-US" sz="2000" dirty="0"/>
              <a:t>所有在</a:t>
            </a:r>
            <a:r>
              <a:rPr lang="en-US" altLang="zh-CN" sz="2000" dirty="0"/>
              <a:t>function</a:t>
            </a:r>
            <a:r>
              <a:rPr lang="zh-CN" altLang="en-US" sz="2000" dirty="0"/>
              <a:t>中声明的代码即是</a:t>
            </a:r>
            <a:r>
              <a:rPr lang="zh-CN" altLang="en-US" sz="2000" dirty="0">
                <a:solidFill>
                  <a:srgbClr val="FF0000"/>
                </a:solidFill>
              </a:rPr>
              <a:t>函数代码</a:t>
            </a:r>
            <a:r>
              <a:rPr lang="zh-CN" altLang="en-US" sz="2000" dirty="0"/>
              <a:t>，最常见的是</a:t>
            </a:r>
            <a:r>
              <a:rPr lang="en-US" altLang="zh-CN" sz="2000" dirty="0"/>
              <a:t>HTML</a:t>
            </a:r>
            <a:r>
              <a:rPr lang="zh-CN" altLang="en-US" sz="2000" dirty="0"/>
              <a:t>元素的响应事件</a:t>
            </a:r>
            <a:r>
              <a:rPr lang="en-US" altLang="zh-CN" sz="2000" dirty="0"/>
              <a:t>(&lt;p </a:t>
            </a:r>
            <a:r>
              <a:rPr lang="en-US" altLang="zh-CN" sz="2000" dirty="0" err="1"/>
              <a:t>onclick</a:t>
            </a:r>
            <a:r>
              <a:rPr lang="en-US" altLang="zh-CN" sz="2000" dirty="0"/>
              <a:t>="..."&gt;)</a:t>
            </a:r>
            <a:r>
              <a:rPr lang="zh-CN" altLang="en-US" sz="2000" dirty="0" smtClean="0"/>
              <a:t>。</a:t>
            </a:r>
            <a:endParaRPr lang="en-US" altLang="zh-CN" sz="2000" dirty="0" smtClean="0"/>
          </a:p>
          <a:p>
            <a:endParaRPr lang="zh-CN" altLang="en-US" sz="2000" dirty="0"/>
          </a:p>
          <a:p>
            <a:r>
              <a:rPr lang="en-US" altLang="zh-CN" sz="2000" dirty="0"/>
              <a:t>3. </a:t>
            </a:r>
            <a:r>
              <a:rPr lang="zh-CN" altLang="en-US" sz="2000" dirty="0"/>
              <a:t>传入内建的</a:t>
            </a:r>
            <a:r>
              <a:rPr lang="en-US" altLang="zh-CN" sz="2000" dirty="0" err="1"/>
              <a:t>eval</a:t>
            </a:r>
            <a:r>
              <a:rPr lang="zh-CN" altLang="en-US" sz="2000" dirty="0"/>
              <a:t>函数中的代码段称为</a:t>
            </a:r>
            <a:r>
              <a:rPr lang="en-US" altLang="zh-CN" sz="2000" dirty="0" err="1">
                <a:solidFill>
                  <a:srgbClr val="FF0000"/>
                </a:solidFill>
              </a:rPr>
              <a:t>eval</a:t>
            </a:r>
            <a:r>
              <a:rPr lang="zh-CN" altLang="en-US" sz="2000" dirty="0">
                <a:solidFill>
                  <a:srgbClr val="FF0000"/>
                </a:solidFill>
              </a:rPr>
              <a:t>代码</a:t>
            </a:r>
            <a:r>
              <a:rPr lang="zh-CN" altLang="en-US" sz="2000" dirty="0"/>
              <a:t>，稍后我们会看到这种类型的特别性。</a:t>
            </a:r>
          </a:p>
          <a:p>
            <a:pPr marL="342900" indent="-342900">
              <a:buFont typeface="Wingdings" charset="2"/>
              <a:buChar char="u"/>
            </a:pPr>
            <a:endParaRPr kumimoji="1" lang="en-US" altLang="zh-CN" sz="2000" dirty="0"/>
          </a:p>
        </p:txBody>
      </p:sp>
    </p:spTree>
    <p:extLst>
      <p:ext uri="{BB962C8B-B14F-4D97-AF65-F5344CB8AC3E}">
        <p14:creationId xmlns:p14="http://schemas.microsoft.com/office/powerpoint/2010/main" val="4068984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2800" b="1" dirty="0"/>
              <a:t>执行上下文</a:t>
            </a:r>
            <a:r>
              <a:rPr lang="en-US" altLang="zh-CN" sz="2800" b="1" dirty="0"/>
              <a:t>(Execution Context)</a:t>
            </a:r>
            <a:endParaRPr kumimoji="1" lang="zh-CN" altLang="en-US" sz="2800" dirty="0"/>
          </a:p>
        </p:txBody>
      </p:sp>
      <p:sp>
        <p:nvSpPr>
          <p:cNvPr id="3" name="文本框 2"/>
          <p:cNvSpPr txBox="1"/>
          <p:nvPr/>
        </p:nvSpPr>
        <p:spPr>
          <a:xfrm>
            <a:off x="2124222" y="2173582"/>
            <a:ext cx="8936128" cy="4093428"/>
          </a:xfrm>
          <a:prstGeom prst="rect">
            <a:avLst/>
          </a:prstGeom>
          <a:noFill/>
        </p:spPr>
        <p:txBody>
          <a:bodyPr wrap="square" rtlCol="0">
            <a:spAutoFit/>
          </a:bodyPr>
          <a:lstStyle/>
          <a:p>
            <a:r>
              <a:rPr lang="zh-CN" altLang="en-US" sz="2000" dirty="0"/>
              <a:t>在</a:t>
            </a:r>
            <a:r>
              <a:rPr lang="en-US" altLang="zh-CN" sz="2000" dirty="0"/>
              <a:t>ECMAScript</a:t>
            </a:r>
            <a:r>
              <a:rPr lang="zh-CN" altLang="en-US" sz="2000" dirty="0"/>
              <a:t>代码执行的时候，总是会有一个执行的上下文。这是一个比较抽象的概念，但可以帮助我们理解作用域以及变量初始化的相关过程。对于以上三种代码段类型，都有一个相应的执行上下文，比如函数代码有函数上下文，全局代码有全局上下文，等等。</a:t>
            </a:r>
          </a:p>
          <a:p>
            <a:r>
              <a:rPr lang="zh-CN" altLang="en-US" sz="2000" dirty="0"/>
              <a:t> </a:t>
            </a:r>
          </a:p>
          <a:p>
            <a:r>
              <a:rPr lang="zh-CN" altLang="en-US" sz="2000" dirty="0"/>
              <a:t>逻辑上执行上下文相互间可以形成堆栈，在全局代码执行的最开始会有一个全局上下文，当调用一个函数的时候会进入相应函数的上下文，之后又可以再继续调用其他的函数亦或是递归调用自己，这时执行上下文的嵌套类似于函数调用栈。</a:t>
            </a:r>
          </a:p>
          <a:p>
            <a:pPr marL="342900" indent="-342900">
              <a:buFont typeface="Wingdings" charset="2"/>
              <a:buChar char="u"/>
            </a:pPr>
            <a:endParaRPr kumimoji="1" lang="en-US" altLang="zh-CN" sz="2000" dirty="0" smtClean="0"/>
          </a:p>
          <a:p>
            <a:r>
              <a:rPr lang="zh-CN" altLang="en-US" sz="2000" dirty="0"/>
              <a:t>每个执行上下文都和一个</a:t>
            </a:r>
            <a:r>
              <a:rPr lang="en-US" altLang="zh-CN" sz="2000" dirty="0"/>
              <a:t>Variable object</a:t>
            </a:r>
            <a:r>
              <a:rPr lang="zh-CN" altLang="en-US" sz="2000" dirty="0"/>
              <a:t>（变量对象）相关联 ，这也是一个抽象的概念，便于我们理解变量实例化机制：</a:t>
            </a:r>
            <a:r>
              <a:rPr lang="zh-CN" altLang="en-US" sz="2000" b="1" dirty="0"/>
              <a:t>在源代码中声明的变量和方法实际上都是作为属性被加入到与当前上下文相关联的这个对象当中</a:t>
            </a:r>
            <a:r>
              <a:rPr lang="zh-CN" altLang="en-US" sz="2000" dirty="0"/>
              <a:t> 。</a:t>
            </a:r>
            <a:endParaRPr kumimoji="1" lang="en-US" altLang="zh-CN" sz="2000" dirty="0"/>
          </a:p>
        </p:txBody>
      </p:sp>
    </p:spTree>
    <p:extLst>
      <p:ext uri="{BB962C8B-B14F-4D97-AF65-F5344CB8AC3E}">
        <p14:creationId xmlns:p14="http://schemas.microsoft.com/office/powerpoint/2010/main" val="726333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t>Variable </a:t>
            </a:r>
            <a:r>
              <a:rPr lang="en-US" altLang="zh-CN" sz="2800" dirty="0" smtClean="0"/>
              <a:t>object</a:t>
            </a:r>
            <a:r>
              <a:rPr lang="zh-CN" altLang="en-US" sz="2800" dirty="0" smtClean="0"/>
              <a:t>（</a:t>
            </a:r>
            <a:r>
              <a:rPr lang="zh-CN" altLang="en-US" sz="2800" dirty="0"/>
              <a:t>变量对象</a:t>
            </a:r>
            <a:r>
              <a:rPr lang="zh-CN" altLang="en-US" sz="2800" dirty="0" smtClean="0"/>
              <a:t>）</a:t>
            </a:r>
            <a:endParaRPr kumimoji="1" lang="zh-CN" altLang="en-US" sz="2800" dirty="0"/>
          </a:p>
        </p:txBody>
      </p:sp>
      <p:sp>
        <p:nvSpPr>
          <p:cNvPr id="3" name="文本框 2"/>
          <p:cNvSpPr txBox="1"/>
          <p:nvPr/>
        </p:nvSpPr>
        <p:spPr>
          <a:xfrm>
            <a:off x="2124222" y="2173582"/>
            <a:ext cx="8936128" cy="1631216"/>
          </a:xfrm>
          <a:prstGeom prst="rect">
            <a:avLst/>
          </a:prstGeom>
          <a:noFill/>
        </p:spPr>
        <p:txBody>
          <a:bodyPr wrap="square" rtlCol="0">
            <a:spAutoFit/>
          </a:bodyPr>
          <a:lstStyle/>
          <a:p>
            <a:r>
              <a:rPr lang="zh-CN" altLang="en-US" sz="2000" dirty="0"/>
              <a:t>当执行全局代码的时候，</a:t>
            </a:r>
            <a:r>
              <a:rPr lang="en-US" altLang="zh-CN" sz="2000" dirty="0"/>
              <a:t>Variable object</a:t>
            </a:r>
            <a:r>
              <a:rPr lang="zh-CN" altLang="en-US" sz="2000" dirty="0"/>
              <a:t>就是一个全局对象，也就是说所有全局变量和函数都是作为这个变量的属性存在</a:t>
            </a:r>
            <a:r>
              <a:rPr lang="zh-CN" altLang="en-US" sz="2000" dirty="0" smtClean="0"/>
              <a:t>。</a:t>
            </a:r>
            <a:endParaRPr lang="en-US" altLang="zh-CN" sz="2000" dirty="0" smtClean="0"/>
          </a:p>
          <a:p>
            <a:r>
              <a:rPr lang="zh-CN" altLang="en-US" sz="2000" dirty="0"/>
              <a:t> </a:t>
            </a:r>
            <a:endParaRPr lang="en-US" altLang="zh-CN" sz="2000" dirty="0" smtClean="0"/>
          </a:p>
          <a:p>
            <a:endParaRPr lang="zh-CN" altLang="en-US" sz="2000" b="1" dirty="0"/>
          </a:p>
          <a:p>
            <a:endParaRPr lang="zh-CN" altLang="en-US" sz="20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695" y="3166353"/>
            <a:ext cx="53149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304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2800" dirty="0"/>
              <a:t>Activation object</a:t>
            </a:r>
            <a:r>
              <a:rPr lang="zh-CN" altLang="en-US" sz="2800" dirty="0"/>
              <a:t>（活动对象</a:t>
            </a:r>
            <a:r>
              <a:rPr lang="zh-CN" altLang="en-US" sz="2800" dirty="0" smtClean="0"/>
              <a:t>）</a:t>
            </a:r>
            <a:endParaRPr kumimoji="1" lang="zh-CN" altLang="en-US" sz="2800" dirty="0"/>
          </a:p>
        </p:txBody>
      </p:sp>
      <p:sp>
        <p:nvSpPr>
          <p:cNvPr id="3" name="文本框 2"/>
          <p:cNvSpPr txBox="1"/>
          <p:nvPr/>
        </p:nvSpPr>
        <p:spPr>
          <a:xfrm>
            <a:off x="1336106" y="1628832"/>
            <a:ext cx="9704788" cy="1631216"/>
          </a:xfrm>
          <a:prstGeom prst="rect">
            <a:avLst/>
          </a:prstGeom>
          <a:noFill/>
        </p:spPr>
        <p:txBody>
          <a:bodyPr wrap="square" rtlCol="0">
            <a:spAutoFit/>
          </a:bodyPr>
          <a:lstStyle/>
          <a:p>
            <a:r>
              <a:rPr lang="zh-CN" altLang="en-US" sz="2000" dirty="0"/>
              <a:t>在函数段中，并不是只有显式声明的变量和函数会成为活动对象的属性，对于每个函数中隐式存在的</a:t>
            </a:r>
            <a:r>
              <a:rPr lang="en-US" altLang="zh-CN" sz="2000" dirty="0"/>
              <a:t>arguments</a:t>
            </a:r>
            <a:r>
              <a:rPr lang="zh-CN" altLang="en-US" sz="2000" dirty="0"/>
              <a:t>对象（函数的参数列表）也是一样的。注意活动对象其实是一种内部机制，程序代码是无法访问到的。 </a:t>
            </a:r>
            <a:endParaRPr lang="en-US" altLang="zh-CN" sz="2000" dirty="0" smtClean="0"/>
          </a:p>
          <a:p>
            <a:endParaRPr lang="zh-CN" altLang="en-US" sz="2000" b="1" dirty="0"/>
          </a:p>
          <a:p>
            <a:endParaRPr lang="zh-CN" altLang="en-US" sz="2000"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657" y="2855677"/>
            <a:ext cx="63817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139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en-US" altLang="zh-CN" sz="2800" dirty="0" err="1" smtClean="0"/>
              <a:t>eval</a:t>
            </a:r>
            <a:r>
              <a:rPr lang="zh-CN" altLang="en-US" sz="2800" dirty="0"/>
              <a:t>代码段</a:t>
            </a:r>
            <a:endParaRPr kumimoji="1" lang="zh-CN" altLang="en-US" sz="2800" dirty="0"/>
          </a:p>
        </p:txBody>
      </p:sp>
      <p:sp>
        <p:nvSpPr>
          <p:cNvPr id="3" name="文本框 2"/>
          <p:cNvSpPr txBox="1"/>
          <p:nvPr/>
        </p:nvSpPr>
        <p:spPr>
          <a:xfrm>
            <a:off x="1336106" y="1628832"/>
            <a:ext cx="9704788" cy="1015663"/>
          </a:xfrm>
          <a:prstGeom prst="rect">
            <a:avLst/>
          </a:prstGeom>
          <a:noFill/>
        </p:spPr>
        <p:txBody>
          <a:bodyPr wrap="square" rtlCol="0">
            <a:spAutoFit/>
          </a:bodyPr>
          <a:lstStyle/>
          <a:p>
            <a:r>
              <a:rPr lang="zh-CN" altLang="en-US" sz="2000" dirty="0"/>
              <a:t>在</a:t>
            </a:r>
            <a:r>
              <a:rPr lang="en-US" altLang="zh-CN" sz="2000" dirty="0" err="1"/>
              <a:t>evel</a:t>
            </a:r>
            <a:r>
              <a:rPr lang="zh-CN" altLang="en-US" sz="2000" dirty="0"/>
              <a:t>代码段中定义的变量都是被加入到当前执行</a:t>
            </a:r>
            <a:r>
              <a:rPr lang="en-US" altLang="zh-CN" sz="2000" dirty="0" err="1"/>
              <a:t>eval</a:t>
            </a:r>
            <a:r>
              <a:rPr lang="zh-CN" altLang="en-US" sz="2000" dirty="0"/>
              <a:t>的上下文环境对象中，也就是说进入</a:t>
            </a:r>
            <a:r>
              <a:rPr lang="en-US" altLang="zh-CN" sz="2000" dirty="0" err="1"/>
              <a:t>eval</a:t>
            </a:r>
            <a:r>
              <a:rPr lang="zh-CN" altLang="en-US" sz="2000" dirty="0"/>
              <a:t>代码时并不会新建新的变量对象，而是沿用当前的环境。</a:t>
            </a:r>
            <a:endParaRPr lang="zh-CN" altLang="en-US" sz="2000" b="1" dirty="0"/>
          </a:p>
          <a:p>
            <a:endParaRPr lang="zh-CN" altLang="en-US" sz="20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676" y="3124403"/>
            <a:ext cx="42862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26645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21746</TotalTime>
  <Words>2209</Words>
  <Application>Microsoft Office PowerPoint</Application>
  <PresentationFormat>自定义</PresentationFormat>
  <Paragraphs>197</Paragraphs>
  <Slides>41</Slides>
  <Notes>2</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天体</vt:lpstr>
      <vt:lpstr>Javascript 深度解析 Javascript deep resolve</vt:lpstr>
      <vt:lpstr>目录</vt:lpstr>
      <vt:lpstr>JavaScript 简介</vt:lpstr>
      <vt:lpstr>Delete问题从奇怪的代码开始</vt:lpstr>
      <vt:lpstr>代码的类型</vt:lpstr>
      <vt:lpstr>执行上下文(Execution Context)</vt:lpstr>
      <vt:lpstr>Variable object（变量对象）</vt:lpstr>
      <vt:lpstr>Activation object（活动对象）</vt:lpstr>
      <vt:lpstr>eval代码段</vt:lpstr>
      <vt:lpstr>变量属性的标记</vt:lpstr>
      <vt:lpstr>上代码</vt:lpstr>
      <vt:lpstr>内建对象与DontDelete</vt:lpstr>
      <vt:lpstr>非声明性赋值</vt:lpstr>
      <vt:lpstr>属性标记在被创建的时候产生</vt:lpstr>
      <vt:lpstr>问题又来了 var 声明的变量应该是不能删除的，真是这样吗？</vt:lpstr>
      <vt:lpstr>问题又来了 </vt:lpstr>
      <vt:lpstr>认识Object-对象特性</vt:lpstr>
      <vt:lpstr>认识Object-原型特性</vt:lpstr>
      <vt:lpstr>       认识Object-类特性</vt:lpstr>
      <vt:lpstr>认识Object-可扩展特性</vt:lpstr>
      <vt:lpstr>对象属性</vt:lpstr>
      <vt:lpstr>对象操作-创建对象 </vt:lpstr>
      <vt:lpstr>对象操作-检测对象属性  </vt:lpstr>
      <vt:lpstr>对象操作-枚举对象属性 </vt:lpstr>
      <vt:lpstr>属性描述符</vt:lpstr>
      <vt:lpstr>访问器特性</vt:lpstr>
      <vt:lpstr>属性特性最原始描述</vt:lpstr>
      <vt:lpstr>对象</vt:lpstr>
      <vt:lpstr>闭包</vt:lpstr>
      <vt:lpstr>闭包例题</vt:lpstr>
      <vt:lpstr>例题</vt:lpstr>
      <vt:lpstr>Function scope是什么，闭包链</vt:lpstr>
      <vt:lpstr>解构对象</vt:lpstr>
      <vt:lpstr>团队简介</vt:lpstr>
      <vt:lpstr>例子</vt:lpstr>
      <vt:lpstr>Prototype原型链</vt:lpstr>
      <vt:lpstr>ECMA</vt:lpstr>
      <vt:lpstr>ECMA</vt:lpstr>
      <vt:lpstr>ECMA</vt:lpstr>
      <vt:lpstr>ECMA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Order List Framework</dc:title>
  <dc:creator>zy郑勇</dc:creator>
  <cp:lastModifiedBy>zy郑勇</cp:lastModifiedBy>
  <cp:revision>330</cp:revision>
  <dcterms:created xsi:type="dcterms:W3CDTF">2015-08-20T16:03:07Z</dcterms:created>
  <dcterms:modified xsi:type="dcterms:W3CDTF">2016-05-24T09:46:15Z</dcterms:modified>
</cp:coreProperties>
</file>