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9" r:id="rId4"/>
    <p:sldId id="301" r:id="rId5"/>
    <p:sldId id="298" r:id="rId6"/>
    <p:sldId id="278" r:id="rId7"/>
    <p:sldId id="279" r:id="rId8"/>
    <p:sldId id="269" r:id="rId9"/>
    <p:sldId id="276" r:id="rId10"/>
    <p:sldId id="280" r:id="rId11"/>
    <p:sldId id="265" r:id="rId12"/>
    <p:sldId id="267" r:id="rId13"/>
    <p:sldId id="268" r:id="rId14"/>
    <p:sldId id="289" r:id="rId15"/>
    <p:sldId id="297" r:id="rId16"/>
    <p:sldId id="287" r:id="rId17"/>
    <p:sldId id="299" r:id="rId18"/>
    <p:sldId id="281" r:id="rId19"/>
    <p:sldId id="271" r:id="rId20"/>
    <p:sldId id="272" r:id="rId21"/>
    <p:sldId id="275" r:id="rId22"/>
    <p:sldId id="282" r:id="rId23"/>
    <p:sldId id="264" r:id="rId24"/>
    <p:sldId id="284" r:id="rId25"/>
    <p:sldId id="285" r:id="rId26"/>
    <p:sldId id="283" r:id="rId27"/>
    <p:sldId id="300" r:id="rId28"/>
    <p:sldId id="261" r:id="rId29"/>
    <p:sldId id="270" r:id="rId30"/>
    <p:sldId id="291" r:id="rId31"/>
    <p:sldId id="290" r:id="rId32"/>
    <p:sldId id="292" r:id="rId33"/>
    <p:sldId id="293" r:id="rId34"/>
    <p:sldId id="294" r:id="rId35"/>
    <p:sldId id="295" r:id="rId36"/>
    <p:sldId id="296" r:id="rId37"/>
    <p:sldId id="277" r:id="rId38"/>
    <p:sldId id="28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6" autoAdjust="0"/>
  </p:normalViewPr>
  <p:slideViewPr>
    <p:cSldViewPr>
      <p:cViewPr>
        <p:scale>
          <a:sx n="100" d="100"/>
          <a:sy n="100" d="100"/>
        </p:scale>
        <p:origin x="-70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4ECF0-4E0E-41B4-8CB3-800F5821E00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34AEFC-1580-49CD-8189-F0A132C0A921}" type="pres">
      <dgm:prSet presAssocID="{BA84ECF0-4E0E-41B4-8CB3-800F5821E007}" presName="Name0" presStyleCnt="0">
        <dgm:presLayoutVars>
          <dgm:dir/>
          <dgm:resizeHandles val="exact"/>
        </dgm:presLayoutVars>
      </dgm:prSet>
      <dgm:spPr/>
    </dgm:pt>
  </dgm:ptLst>
  <dgm:cxnLst>
    <dgm:cxn modelId="{EC07075E-2541-4D17-B64C-0D54F42084FF}" type="presOf" srcId="{BA84ECF0-4E0E-41B4-8CB3-800F5821E007}" destId="{2434AEFC-1580-49CD-8189-F0A132C0A92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4828D-E953-4289-B6D9-6ADB20A2CD4B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87C3A-248F-45E2-AA87-D07470748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4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87C3A-248F-45E2-AA87-D074707487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9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87C3A-248F-45E2-AA87-D074707487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6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BDB307-04F7-433B-8EEE-AEA3E73D87A8}" type="datetimeFigureOut">
              <a:rPr lang="zh-CN" altLang="en-US" smtClean="0"/>
              <a:t>2013/8/8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DEB612-DB9A-4E6A-9077-B46B562FF3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performance/rules.html" TargetMode="External"/><Relationship Id="rId2" Type="http://schemas.openxmlformats.org/officeDocument/2006/relationships/hyperlink" Target="https://developers.google.com/speed/?hl=zh-C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hyperlink" Target="http://www.html5rocks.com/zh/tutorials/internals/howbrowserswork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优化秘籍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首页</a:t>
            </a:r>
            <a:r>
              <a:rPr lang="zh-CN" altLang="en-US" dirty="0" smtClean="0"/>
              <a:t>优化（上）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4288" y="558924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Ctrip</a:t>
            </a:r>
            <a:r>
              <a:rPr lang="en-US" altLang="zh-CN" dirty="0" smtClean="0"/>
              <a:t> H5 </a:t>
            </a:r>
            <a:r>
              <a:rPr lang="zh-CN" altLang="en-US" dirty="0" smtClean="0"/>
              <a:t>张淑滨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3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页面渲染过程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自上而下解析和渲染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不会等到全部解析完之后在渲染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解析遇到外部资源标签时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新开下载线程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Chrome,6/10,</a:t>
            </a:r>
            <a:endParaRPr lang="en-US" altLang="zh-CN" dirty="0"/>
          </a:p>
          <a:p>
            <a:pPr lvl="1"/>
            <a:r>
              <a:rPr lang="en-US" altLang="zh-CN" dirty="0"/>
              <a:t>Firefox 8/8</a:t>
            </a:r>
          </a:p>
          <a:p>
            <a:pPr lvl="1"/>
            <a:r>
              <a:rPr lang="en-US" altLang="zh-CN" dirty="0"/>
              <a:t>Safari  </a:t>
            </a:r>
            <a:r>
              <a:rPr lang="en-US" altLang="zh-CN" dirty="0" smtClean="0"/>
              <a:t>6/6</a:t>
            </a:r>
          </a:p>
          <a:p>
            <a:r>
              <a:rPr lang="zh-CN" altLang="en-US" dirty="0" smtClean="0"/>
              <a:t>加载外部资源不同域名时，只有不超过浏览器允许的最大线程数，可以同时加载。如可能</a:t>
            </a:r>
            <a:r>
              <a:rPr lang="en-US" altLang="zh-CN" dirty="0" smtClean="0"/>
              <a:t>6+6 = 12 </a:t>
            </a:r>
            <a:r>
              <a:rPr lang="zh-CN" altLang="en-US" dirty="0" smtClean="0"/>
              <a:t>线程下载</a:t>
            </a:r>
            <a:endParaRPr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19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601545" cy="429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5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页面渲染阻塞情况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Img</a:t>
            </a:r>
            <a:r>
              <a:rPr lang="zh-CN" altLang="en-US" dirty="0"/>
              <a:t>标签不会阻塞</a:t>
            </a:r>
            <a:r>
              <a:rPr lang="en-US" altLang="zh-CN" dirty="0" err="1"/>
              <a:t>dom</a:t>
            </a:r>
            <a:r>
              <a:rPr lang="zh-CN" altLang="en-US" dirty="0"/>
              <a:t>的</a:t>
            </a:r>
            <a:r>
              <a:rPr lang="zh-CN" altLang="en-US" dirty="0" smtClean="0"/>
              <a:t>渲染</a:t>
            </a:r>
            <a:endParaRPr lang="en-US" altLang="zh-CN" dirty="0" smtClean="0"/>
          </a:p>
          <a:p>
            <a:r>
              <a:rPr lang="zh-CN" altLang="en-US" dirty="0" smtClean="0"/>
              <a:t>现代浏览器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标签载入会阻塞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的渲染，</a:t>
            </a:r>
            <a:r>
              <a:rPr lang="zh-CN" altLang="en-US" dirty="0"/>
              <a:t>但</a:t>
            </a:r>
            <a:r>
              <a:rPr lang="zh-CN" altLang="en-US" dirty="0" smtClean="0"/>
              <a:t>不会阻止页面</a:t>
            </a:r>
            <a:r>
              <a:rPr lang="zh-CN" altLang="en-US" dirty="0"/>
              <a:t>的</a:t>
            </a:r>
            <a:r>
              <a:rPr lang="zh-CN" altLang="en-US" dirty="0" smtClean="0"/>
              <a:t>解析，</a:t>
            </a:r>
            <a:r>
              <a:rPr lang="en-US" altLang="zh-CN" dirty="0" smtClean="0"/>
              <a:t>IE8</a:t>
            </a:r>
            <a:r>
              <a:rPr lang="zh-CN" altLang="en-US" dirty="0"/>
              <a:t>以</a:t>
            </a:r>
            <a:r>
              <a:rPr lang="zh-CN" altLang="en-US" dirty="0" smtClean="0"/>
              <a:t>下版本阻塞解析</a:t>
            </a:r>
            <a:endParaRPr lang="en-US" altLang="zh-CN" dirty="0" smtClean="0"/>
          </a:p>
          <a:p>
            <a:r>
              <a:rPr lang="en-US" altLang="zh-CN" dirty="0" smtClean="0"/>
              <a:t>Script</a:t>
            </a:r>
            <a:r>
              <a:rPr lang="zh-CN" altLang="en-US" dirty="0" smtClean="0"/>
              <a:t>执行</a:t>
            </a:r>
            <a:r>
              <a:rPr lang="zh-CN" altLang="en-US" dirty="0"/>
              <a:t>时会</a:t>
            </a:r>
            <a:r>
              <a:rPr lang="zh-CN" altLang="en-US" dirty="0" smtClean="0"/>
              <a:t>阻塞页面</a:t>
            </a:r>
            <a:r>
              <a:rPr lang="zh-CN" altLang="en-US" dirty="0"/>
              <a:t>的</a:t>
            </a:r>
            <a:r>
              <a:rPr lang="zh-CN" altLang="en-US" dirty="0" smtClean="0"/>
              <a:t>解析和渲染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89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浏览器的预解析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42505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8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浏览器缓存机制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Expires </a:t>
            </a:r>
            <a:endParaRPr lang="en-US" altLang="zh-CN" dirty="0" smtClean="0"/>
          </a:p>
          <a:p>
            <a:pPr lvl="1" fontAlgn="t"/>
            <a:r>
              <a:rPr lang="en-US" altLang="zh-CN" b="1" dirty="0" err="1" smtClean="0"/>
              <a:t>Expires:</a:t>
            </a:r>
            <a:r>
              <a:rPr lang="en-US" altLang="zh-CN" dirty="0" err="1" smtClean="0"/>
              <a:t>Thu</a:t>
            </a:r>
            <a:r>
              <a:rPr lang="en-US" altLang="zh-CN" dirty="0"/>
              <a:t>, 08 Aug 2013 10:16:02 </a:t>
            </a:r>
            <a:r>
              <a:rPr lang="en-US" altLang="zh-CN" dirty="0" smtClean="0"/>
              <a:t>GMT</a:t>
            </a:r>
          </a:p>
          <a:p>
            <a:pPr lvl="1"/>
            <a:r>
              <a:rPr lang="en-US" altLang="zh-CN" dirty="0" smtClean="0"/>
              <a:t>http1.0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Cache-Control</a:t>
            </a:r>
          </a:p>
          <a:p>
            <a:pPr lvl="1"/>
            <a:r>
              <a:rPr lang="en-US" altLang="zh-CN" dirty="0" smtClean="0"/>
              <a:t>Max-age</a:t>
            </a:r>
            <a:r>
              <a:rPr lang="en-US" altLang="zh-CN" dirty="0"/>
              <a:t>=</a:t>
            </a:r>
            <a:r>
              <a:rPr lang="en-US" altLang="zh-CN" dirty="0" smtClean="0"/>
              <a:t>300</a:t>
            </a:r>
          </a:p>
          <a:p>
            <a:r>
              <a:rPr lang="en-US" altLang="zh-CN" b="1" dirty="0" smtClean="0"/>
              <a:t>Last-Modified/If-Modified-Since</a:t>
            </a:r>
          </a:p>
          <a:p>
            <a:pPr lvl="1"/>
            <a:r>
              <a:rPr lang="zh-CN" altLang="en-US" b="1" dirty="0" smtClean="0"/>
              <a:t>精确到秒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与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配合使用</a:t>
            </a:r>
            <a:endParaRPr lang="en-US" altLang="zh-CN" b="1" dirty="0" smtClean="0"/>
          </a:p>
          <a:p>
            <a:r>
              <a:rPr lang="en-US" altLang="zh-CN" b="1" dirty="0" err="1" smtClean="0"/>
              <a:t>Etag</a:t>
            </a:r>
            <a:r>
              <a:rPr lang="en-US" altLang="zh-CN" b="1" dirty="0" smtClean="0"/>
              <a:t>/If-None-Match</a:t>
            </a:r>
          </a:p>
          <a:p>
            <a:pPr lvl="1"/>
            <a:r>
              <a:rPr lang="en-US" altLang="zh-CN" i="1" dirty="0" smtClean="0"/>
              <a:t>Value = Hash(</a:t>
            </a:r>
            <a:r>
              <a:rPr lang="en-US" altLang="zh-CN" i="1" dirty="0" err="1" smtClean="0"/>
              <a:t>iNode</a:t>
            </a:r>
            <a:r>
              <a:rPr lang="zh-CN" altLang="en-US" i="1" dirty="0" smtClean="0"/>
              <a:t>，</a:t>
            </a:r>
            <a:r>
              <a:rPr lang="en-US" altLang="zh-CN" i="1" dirty="0" err="1" smtClean="0"/>
              <a:t>Size,MTime</a:t>
            </a:r>
            <a:r>
              <a:rPr lang="en-US" altLang="zh-CN" i="1" dirty="0" smtClean="0"/>
              <a:t>)</a:t>
            </a:r>
          </a:p>
          <a:p>
            <a:pPr lvl="1"/>
            <a:r>
              <a:rPr lang="zh-CN" altLang="en-US" b="1" dirty="0"/>
              <a:t>与</a:t>
            </a:r>
            <a:r>
              <a:rPr lang="en-US" altLang="zh-CN" dirty="0"/>
              <a:t>Cache-Control</a:t>
            </a:r>
            <a:r>
              <a:rPr lang="zh-CN" altLang="en-US" dirty="0"/>
              <a:t>配合</a:t>
            </a:r>
            <a:r>
              <a:rPr lang="zh-CN" altLang="en-US" dirty="0" smtClean="0"/>
              <a:t>使用</a:t>
            </a:r>
            <a:endParaRPr lang="en-US" altLang="zh-CN" b="1" dirty="0" smtClean="0"/>
          </a:p>
          <a:p>
            <a:pPr marL="448056" lvl="1" indent="0">
              <a:buNone/>
            </a:pPr>
            <a:endParaRPr lang="en-US" altLang="zh-CN" dirty="0" smtClean="0"/>
          </a:p>
          <a:p>
            <a:pPr marL="36576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7740352" y="1844824"/>
            <a:ext cx="792088" cy="4248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优先级由低到高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86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第一次加载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39" y="2105573"/>
            <a:ext cx="3915322" cy="3515216"/>
          </a:xfrm>
        </p:spPr>
      </p:pic>
    </p:spTree>
    <p:extLst>
      <p:ext uri="{BB962C8B-B14F-4D97-AF65-F5344CB8AC3E}">
        <p14:creationId xmlns:p14="http://schemas.microsoft.com/office/powerpoint/2010/main" val="20684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第二次加载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84" y="1600200"/>
            <a:ext cx="4748832" cy="4525963"/>
          </a:xfrm>
        </p:spPr>
      </p:pic>
    </p:spTree>
    <p:extLst>
      <p:ext uri="{BB962C8B-B14F-4D97-AF65-F5344CB8AC3E}">
        <p14:creationId xmlns:p14="http://schemas.microsoft.com/office/powerpoint/2010/main" val="19201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用户行为与缓存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463763"/>
              </p:ext>
            </p:extLst>
          </p:nvPr>
        </p:nvGraphicFramePr>
        <p:xfrm>
          <a:off x="1331641" y="2060849"/>
          <a:ext cx="5559696" cy="23624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53232"/>
                <a:gridCol w="1853232"/>
                <a:gridCol w="1853232"/>
              </a:tblGrid>
              <a:tr h="337486"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b="1" dirty="0">
                          <a:effectLst/>
                        </a:rPr>
                        <a:t>用户操作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Expires/Cache-Control</a:t>
                      </a:r>
                      <a:endParaRPr lang="en-US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Last-Modified/</a:t>
                      </a:r>
                      <a:r>
                        <a:rPr lang="en-US" sz="1050" b="1" dirty="0" err="1">
                          <a:effectLst/>
                        </a:rPr>
                        <a:t>Etag</a:t>
                      </a:r>
                      <a:endParaRPr lang="en-US" b="1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337486"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地址栏回车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</a:rPr>
                        <a:t>有效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</a:rPr>
                        <a:t>有效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 marT="0" marB="0"/>
                </a:tc>
              </a:tr>
              <a:tr h="337486"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页面链接跳转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有效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</a:rPr>
                        <a:t>有效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 marT="0" marB="0"/>
                </a:tc>
              </a:tr>
              <a:tr h="337486"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</a:rPr>
                        <a:t>新开窗口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有效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</a:rPr>
                        <a:t>有效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 marT="0" marB="0"/>
                </a:tc>
              </a:tr>
              <a:tr h="337486"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</a:rPr>
                        <a:t>前进、后退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有效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有效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337486"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F5</a:t>
                      </a:r>
                      <a:r>
                        <a:rPr lang="zh-CN" altLang="en-US" sz="1050">
                          <a:effectLst/>
                        </a:rPr>
                        <a:t>刷新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>
                          <a:effectLst/>
                        </a:rPr>
                        <a:t>无效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有效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337486"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Ctrl+F5</a:t>
                      </a:r>
                      <a:r>
                        <a:rPr lang="zh-CN" altLang="en-US" sz="1050">
                          <a:effectLst/>
                        </a:rPr>
                        <a:t>刷新</a:t>
                      </a:r>
                      <a:endParaRPr lang="zh-CN" alt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无效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latinLnBrk="0"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effectLst/>
                        </a:rPr>
                        <a:t>无效</a:t>
                      </a:r>
                      <a:endParaRPr lang="zh-CN" alt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常用性能测量指标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白屏时间（</a:t>
            </a:r>
            <a:r>
              <a:rPr lang="en-US" altLang="zh-CN" dirty="0" err="1" smtClean="0"/>
              <a:t>DOMContentLoaded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全部资源加载时间（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6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Web Connections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31" y="1628800"/>
            <a:ext cx="5890138" cy="3255640"/>
          </a:xfrm>
        </p:spPr>
      </p:pic>
    </p:spTree>
    <p:extLst>
      <p:ext uri="{BB962C8B-B14F-4D97-AF65-F5344CB8AC3E}">
        <p14:creationId xmlns:p14="http://schemas.microsoft.com/office/powerpoint/2010/main" val="39131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总纲</a:t>
            </a:r>
            <a:endParaRPr lang="en-US" altLang="zh-CN" dirty="0" smtClean="0"/>
          </a:p>
          <a:p>
            <a:r>
              <a:rPr lang="zh-CN" altLang="en-US" dirty="0"/>
              <a:t>招式</a:t>
            </a:r>
            <a:r>
              <a:rPr lang="zh-CN" altLang="en-US" dirty="0" smtClean="0"/>
              <a:t>篇</a:t>
            </a:r>
            <a:endParaRPr lang="en-US" altLang="zh-CN" dirty="0" smtClean="0"/>
          </a:p>
          <a:p>
            <a:r>
              <a:rPr lang="zh-CN" altLang="en-US" dirty="0"/>
              <a:t>兵器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68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web </a:t>
            </a:r>
            <a:r>
              <a:rPr lang="en-US" altLang="zh-CN" dirty="0"/>
              <a:t>c</a:t>
            </a:r>
            <a:r>
              <a:rPr lang="en-US" altLang="zh-CN" dirty="0" smtClean="0"/>
              <a:t>ache size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304863"/>
              </p:ext>
            </p:extLst>
          </p:nvPr>
        </p:nvGraphicFramePr>
        <p:xfrm>
          <a:off x="755576" y="1772816"/>
          <a:ext cx="7467600" cy="42367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44420"/>
                <a:gridCol w="2141060"/>
                <a:gridCol w="2141060"/>
                <a:gridCol w="2141060"/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Browser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Max Cached</a:t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Script Size</a:t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Same Session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Cache Cross</a:t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Lock/Unlock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Cache Cross</a:t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Power Cycle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Android 2.1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Android 2.2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iPad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iPhone 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iPhone 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effectLst/>
                        </a:rPr>
                        <a:t>iPhone 5/5S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effectLst/>
                        </a:rPr>
                        <a:t>4 MB</a:t>
                      </a:r>
                      <a:endParaRPr lang="en-US" altLang="zh-CN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no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Palm Pre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2G/3G/</a:t>
            </a:r>
            <a:r>
              <a:rPr kumimoji="1" lang="en-US" altLang="zh-CN" dirty="0" err="1" smtClean="0"/>
              <a:t>Wifi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速度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altLang="zh-CN" dirty="0" smtClean="0"/>
              <a:t>2G </a:t>
            </a:r>
            <a:r>
              <a:rPr lang="en-US" altLang="zh-CN" dirty="0"/>
              <a:t>(20K)</a:t>
            </a:r>
            <a:endParaRPr lang="zh-CN" altLang="en-US" dirty="0"/>
          </a:p>
          <a:p>
            <a:pPr fontAlgn="t"/>
            <a:r>
              <a:rPr lang="en-US" altLang="zh-CN" dirty="0"/>
              <a:t>3G(160K/</a:t>
            </a:r>
            <a:r>
              <a:rPr lang="en-US" altLang="zh-CN" dirty="0" smtClean="0"/>
              <a:t>s-650K/s)</a:t>
            </a:r>
            <a:endParaRPr lang="zh-CN" altLang="en-US" dirty="0"/>
          </a:p>
          <a:p>
            <a:pPr fontAlgn="t"/>
            <a:r>
              <a:rPr lang="en-US" altLang="zh-CN" dirty="0" err="1" smtClean="0"/>
              <a:t>Wifi</a:t>
            </a:r>
            <a:r>
              <a:rPr lang="en-US" altLang="zh-CN" dirty="0" smtClean="0"/>
              <a:t>(1M/s-2M/s)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招式篇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天之道损有余而补不足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50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减少请求数</a:t>
            </a:r>
            <a:endParaRPr lang="en-US" altLang="zh-CN" dirty="0" smtClean="0"/>
          </a:p>
          <a:p>
            <a:r>
              <a:rPr lang="zh-CN" altLang="en-US" dirty="0" smtClean="0"/>
              <a:t>减少数据量</a:t>
            </a:r>
            <a:endParaRPr lang="en-US" altLang="zh-CN" dirty="0" smtClean="0"/>
          </a:p>
          <a:p>
            <a:r>
              <a:rPr lang="zh-CN" altLang="en-US" dirty="0" smtClean="0"/>
              <a:t>减少对页面渲染的阻塞</a:t>
            </a:r>
            <a:endParaRPr lang="en-US" altLang="zh-CN" dirty="0" smtClean="0"/>
          </a:p>
          <a:p>
            <a:r>
              <a:rPr lang="zh-CN" altLang="en-US" dirty="0" smtClean="0"/>
              <a:t>减少路上的时间</a:t>
            </a:r>
            <a:endParaRPr lang="en-US" altLang="zh-CN" dirty="0" smtClean="0"/>
          </a:p>
          <a:p>
            <a:pPr marL="36576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2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减少请求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同域名文件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合理使用缓存，</a:t>
            </a:r>
            <a:r>
              <a:rPr lang="zh-CN" altLang="de-DE" dirty="0" smtClean="0"/>
              <a:t>配置</a:t>
            </a:r>
            <a:r>
              <a:rPr lang="de-DE" altLang="zh-CN" dirty="0" smtClean="0"/>
              <a:t>Etags</a:t>
            </a:r>
            <a:r>
              <a:rPr lang="zh-CN" altLang="en-US" dirty="0" smtClean="0"/>
              <a:t>和过期时间</a:t>
            </a:r>
            <a:endParaRPr lang="de-DE" altLang="zh-CN" dirty="0" smtClean="0"/>
          </a:p>
          <a:p>
            <a:r>
              <a:rPr lang="de-DE" altLang="zh-CN" dirty="0" smtClean="0"/>
              <a:t>C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 sprite</a:t>
            </a:r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9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减少数据</a:t>
            </a:r>
            <a:r>
              <a:rPr lang="zh-CN" altLang="en-US" dirty="0" smtClean="0"/>
              <a:t>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gzip</a:t>
            </a:r>
            <a:r>
              <a:rPr lang="zh-CN" altLang="en-US" dirty="0"/>
              <a:t>压缩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文件迷你化</a:t>
            </a:r>
            <a:endParaRPr lang="en-US" altLang="zh-CN" dirty="0"/>
          </a:p>
          <a:p>
            <a:r>
              <a:rPr lang="zh-CN" altLang="en-US" dirty="0" smtClean="0"/>
              <a:t>去除冗余代码</a:t>
            </a:r>
            <a:endParaRPr lang="en-US" altLang="zh-CN" dirty="0" smtClean="0"/>
          </a:p>
          <a:p>
            <a:r>
              <a:rPr lang="zh-CN" altLang="en-US" dirty="0"/>
              <a:t>不要在</a:t>
            </a:r>
            <a:r>
              <a:rPr lang="en-US" altLang="zh-CN" dirty="0"/>
              <a:t>HTML</a:t>
            </a:r>
            <a:r>
              <a:rPr lang="zh-CN" altLang="en-US" dirty="0"/>
              <a:t>中缩放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 smtClean="0"/>
              <a:t>图片优化</a:t>
            </a:r>
            <a:endParaRPr lang="en-US" altLang="zh-CN" dirty="0" smtClean="0"/>
          </a:p>
          <a:p>
            <a:r>
              <a:rPr lang="zh-CN" altLang="en-US" dirty="0"/>
              <a:t>拆分初始化</a:t>
            </a:r>
            <a:r>
              <a:rPr lang="zh-CN" altLang="en-US" dirty="0" smtClean="0"/>
              <a:t>负载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smtClean="0"/>
              <a:t>Cookie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5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减少对页面渲染的</a:t>
            </a:r>
            <a:r>
              <a:rPr lang="zh-CN" altLang="en-US" dirty="0" smtClean="0"/>
              <a:t>阻塞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CSS</a:t>
            </a:r>
            <a:r>
              <a:rPr lang="zh-CN" altLang="en-US" dirty="0"/>
              <a:t>放到顶部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JS</a:t>
            </a:r>
            <a:r>
              <a:rPr lang="zh-CN" altLang="en-US" dirty="0"/>
              <a:t>放到底部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避免使用</a:t>
            </a:r>
            <a:r>
              <a:rPr lang="en-US" altLang="zh-CN" dirty="0"/>
              <a:t>CSS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defer</a:t>
            </a:r>
            <a:r>
              <a:rPr lang="zh-CN" altLang="en-US" dirty="0" smtClean="0"/>
              <a:t>无阻塞加载脚本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图片优化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图片文本</a:t>
            </a:r>
            <a:endParaRPr lang="en-US" altLang="zh-CN" dirty="0" smtClean="0"/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减少路上的时间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CDN</a:t>
            </a:r>
          </a:p>
          <a:p>
            <a:r>
              <a:rPr lang="zh-CN" altLang="en-US" dirty="0" smtClean="0"/>
              <a:t>合理分配域名</a:t>
            </a:r>
            <a:endParaRPr lang="en-US" altLang="zh-CN" dirty="0" smtClean="0"/>
          </a:p>
          <a:p>
            <a:r>
              <a:rPr lang="zh-CN" altLang="en-US" dirty="0" smtClean="0"/>
              <a:t>服务端要给力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5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兵器篇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武林至尊</a:t>
            </a:r>
            <a:r>
              <a:rPr lang="en-US" altLang="zh-CN" dirty="0" smtClean="0"/>
              <a:t>,</a:t>
            </a:r>
            <a:r>
              <a:rPr lang="zh-CN" altLang="en-US" dirty="0" smtClean="0"/>
              <a:t>宝刀屠龙</a:t>
            </a:r>
            <a:r>
              <a:rPr lang="en-US" altLang="zh-CN" dirty="0" smtClean="0"/>
              <a:t>,</a:t>
            </a:r>
            <a:r>
              <a:rPr lang="zh-CN" altLang="en-US" dirty="0" smtClean="0"/>
              <a:t>倚天不出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谁与争锋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2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7048" y="22394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AutoShape 2" descr="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内容占位符 7" descr="Browsers_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96" r="-46296"/>
          <a:stretch>
            <a:fillRect/>
          </a:stretch>
        </p:blipFill>
        <p:spPr>
          <a:xfrm>
            <a:off x="683568" y="1700809"/>
            <a:ext cx="2080232" cy="1080120"/>
          </a:xfrm>
          <a:prstGeom prst="rect">
            <a:avLst/>
          </a:prstGeom>
        </p:spPr>
      </p:pic>
      <p:pic>
        <p:nvPicPr>
          <p:cNvPr id="8" name="图片 7" descr="logo-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4" y="3933056"/>
            <a:ext cx="1046088" cy="1046088"/>
          </a:xfrm>
          <a:prstGeom prst="rect">
            <a:avLst/>
          </a:prstGeom>
        </p:spPr>
      </p:pic>
      <p:pic>
        <p:nvPicPr>
          <p:cNvPr id="9" name="图片 8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00808"/>
            <a:ext cx="1080120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 descr="pagespeed-8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1016000" cy="9017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52120" y="2996952"/>
            <a:ext cx="14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P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20857" y="3005336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Chrome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91880" y="299695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YSlow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59632" y="501317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Fiddle2</a:t>
            </a:r>
            <a:endParaRPr kumimoji="1" lang="zh-CN" altLang="en-US" dirty="0"/>
          </a:p>
        </p:txBody>
      </p:sp>
      <p:pic>
        <p:nvPicPr>
          <p:cNvPr id="16" name="图片 15" descr="images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861048"/>
            <a:ext cx="1008112" cy="100811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47864" y="5013176"/>
            <a:ext cx="127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netLimeter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52120" y="5013176"/>
            <a:ext cx="15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Tracer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36" y="3645024"/>
            <a:ext cx="1350144" cy="13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天下武功，唯快不破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1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Chrome Developer Tools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1803"/>
            <a:ext cx="8391578" cy="3239445"/>
          </a:xfrm>
        </p:spPr>
      </p:pic>
      <p:sp>
        <p:nvSpPr>
          <p:cNvPr id="5" name="TextBox 4"/>
          <p:cNvSpPr txBox="1"/>
          <p:nvPr/>
        </p:nvSpPr>
        <p:spPr>
          <a:xfrm>
            <a:off x="611560" y="155679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作用：观察载入进度；分析</a:t>
            </a:r>
            <a:r>
              <a:rPr lang="zh-CN" altLang="en-US" dirty="0"/>
              <a:t>渲染</a:t>
            </a:r>
            <a:r>
              <a:rPr lang="zh-CN" altLang="en-US" dirty="0" smtClean="0"/>
              <a:t>执行性能；提供优化建议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08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YSlow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26" y="2420888"/>
            <a:ext cx="818374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67544" y="141277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作用：分析性能瓶颈；提供优化建议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0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Speed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7" y="2348880"/>
            <a:ext cx="8244408" cy="365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55679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作用：分析性能</a:t>
            </a:r>
            <a:r>
              <a:rPr lang="zh-CN" altLang="en-US" dirty="0"/>
              <a:t>瓶颈</a:t>
            </a:r>
            <a:r>
              <a:rPr lang="zh-CN" altLang="en-US" dirty="0" smtClean="0"/>
              <a:t>；提供优化建议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922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375" y="260648"/>
            <a:ext cx="7467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Fiddler2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5" y="2276872"/>
            <a:ext cx="826324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6424" y="155679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作用：模拟模拟各种网络情况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88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NetLimiter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17" y="1999381"/>
            <a:ext cx="5452967" cy="4525963"/>
          </a:xfrm>
        </p:spPr>
      </p:pic>
      <p:sp>
        <p:nvSpPr>
          <p:cNvPr id="7" name="TextBox 6"/>
          <p:cNvSpPr txBox="1"/>
          <p:nvPr/>
        </p:nvSpPr>
        <p:spPr>
          <a:xfrm>
            <a:off x="456424" y="14127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作用：模拟</a:t>
            </a:r>
            <a:r>
              <a:rPr lang="en-US" altLang="zh-CN" dirty="0" smtClean="0"/>
              <a:t>2G/3G</a:t>
            </a:r>
            <a:r>
              <a:rPr lang="zh-CN" altLang="en-US" dirty="0" smtClean="0"/>
              <a:t>网络情况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096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Tracer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040560" cy="41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6424" y="14127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作用：分析页面渲染性能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00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1988840"/>
            <a:ext cx="230425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更多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4" name="内容占位符 3" descr="images-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3" y="3172619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hlinkClick r:id="rId2"/>
              </a:rPr>
              <a:t>https://developers.google.com/speed/?</a:t>
            </a:r>
            <a:r>
              <a:rPr kumimoji="1" lang="en-US" altLang="zh-CN" sz="2400" dirty="0" smtClean="0">
                <a:hlinkClick r:id="rId2"/>
              </a:rPr>
              <a:t>hl=zh-CN</a:t>
            </a:r>
            <a:endParaRPr kumimoji="1" lang="en-US" altLang="zh-CN" sz="2400" dirty="0" smtClean="0"/>
          </a:p>
          <a:p>
            <a:r>
              <a:rPr lang="en-US" altLang="zh-CN" sz="2400" dirty="0">
                <a:hlinkClick r:id="rId3"/>
              </a:rPr>
              <a:t>http://developer.yahoo.com/performance/rules.html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《</a:t>
            </a:r>
            <a:r>
              <a:rPr kumimoji="1" lang="zh-CN" altLang="en-US" sz="2400" dirty="0" smtClean="0">
                <a:hlinkClick r:id="rId4"/>
              </a:rPr>
              <a:t>现代浏览器如何工作</a:t>
            </a:r>
            <a:r>
              <a:rPr kumimoji="1" lang="en-US" altLang="zh-CN" sz="2400" dirty="0" smtClean="0"/>
              <a:t>》</a:t>
            </a:r>
          </a:p>
          <a:p>
            <a:r>
              <a:rPr kumimoji="1" lang="en-US" altLang="zh-CN" sz="2400" dirty="0" smtClean="0"/>
              <a:t>《</a:t>
            </a:r>
            <a:r>
              <a:rPr lang="zh-CN" altLang="en-US" sz="2400" dirty="0" smtClean="0"/>
              <a:t>高性能网站建设指南</a:t>
            </a:r>
            <a:r>
              <a:rPr kumimoji="1" lang="en-US" altLang="zh-CN" sz="2400" dirty="0" smtClean="0"/>
              <a:t>》</a:t>
            </a:r>
          </a:p>
          <a:p>
            <a:r>
              <a:rPr kumimoji="1" lang="en-US" altLang="zh-CN" sz="2400" dirty="0" smtClean="0"/>
              <a:t>《</a:t>
            </a:r>
            <a:r>
              <a:rPr kumimoji="1" lang="zh-CN" altLang="en-US" sz="2400" dirty="0" smtClean="0"/>
              <a:t>高性能</a:t>
            </a:r>
            <a:r>
              <a:rPr kumimoji="1" lang="zh-CN" altLang="en-US" sz="2400" dirty="0"/>
              <a:t>网站建设进阶</a:t>
            </a:r>
            <a:r>
              <a:rPr kumimoji="1" lang="zh-CN" altLang="en-US" sz="2400" dirty="0" smtClean="0"/>
              <a:t>指南</a:t>
            </a:r>
            <a:r>
              <a:rPr kumimoji="1" lang="en-US" altLang="zh-CN" sz="2400" dirty="0" smtClean="0"/>
              <a:t>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09120"/>
            <a:ext cx="1728192" cy="1728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09312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7300" y="3583837"/>
            <a:ext cx="6629400" cy="1826363"/>
          </a:xfrm>
        </p:spPr>
        <p:txBody>
          <a:bodyPr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8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页面的加载</a:t>
            </a:r>
            <a:endParaRPr lang="en-US" altLang="zh-CN" dirty="0" smtClean="0"/>
          </a:p>
          <a:p>
            <a:r>
              <a:rPr lang="zh-CN" altLang="en-US" dirty="0" smtClean="0"/>
              <a:t>页面的渲染</a:t>
            </a:r>
            <a:endParaRPr lang="en-US" altLang="zh-CN" dirty="0" smtClean="0"/>
          </a:p>
          <a:p>
            <a:r>
              <a:rPr lang="zh-CN" altLang="en-US" dirty="0" smtClean="0"/>
              <a:t>页面的缓存</a:t>
            </a:r>
            <a:endParaRPr lang="en-US" altLang="zh-CN" dirty="0" smtClean="0"/>
          </a:p>
          <a:p>
            <a:r>
              <a:rPr lang="en-US" altLang="zh-CN" dirty="0" smtClean="0"/>
              <a:t>Mobile WEB 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89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加载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380825"/>
              </p:ext>
            </p:extLst>
          </p:nvPr>
        </p:nvGraphicFramePr>
        <p:xfrm>
          <a:off x="488776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080592" y="2060848"/>
            <a:ext cx="187220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16083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2160" y="2060848"/>
            <a:ext cx="187220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16083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59632" y="2204864"/>
            <a:ext cx="1368152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点击链接</a:t>
            </a:r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1259632" y="2780928"/>
            <a:ext cx="1403176" cy="677019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2.</a:t>
            </a:r>
            <a:r>
              <a:rPr lang="zh-CN" altLang="en-US" sz="1200" dirty="0" smtClean="0"/>
              <a:t>检查缓存</a:t>
            </a:r>
            <a:endParaRPr lang="zh-CN" altLang="en-US" sz="1200" dirty="0"/>
          </a:p>
        </p:txBody>
      </p:sp>
      <p:sp>
        <p:nvSpPr>
          <p:cNvPr id="11" name="流程图: 过程 10"/>
          <p:cNvSpPr/>
          <p:nvPr/>
        </p:nvSpPr>
        <p:spPr>
          <a:xfrm>
            <a:off x="4067944" y="2521843"/>
            <a:ext cx="1080120" cy="1051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 Server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2915816" y="3789040"/>
            <a:ext cx="3131368" cy="36004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2952800" y="4365104"/>
            <a:ext cx="3059360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</a:t>
            </a:r>
            <a:r>
              <a:rPr lang="zh-CN" altLang="en-US" dirty="0" smtClean="0"/>
              <a:t>发起</a:t>
            </a:r>
            <a:r>
              <a:rPr lang="en-US" altLang="zh-CN" dirty="0" err="1" smtClean="0"/>
              <a:t>Requst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192301" y="4257092"/>
            <a:ext cx="1511925" cy="9721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</a:t>
            </a:r>
            <a:r>
              <a:rPr lang="zh-CN" altLang="en-US" dirty="0" smtClean="0"/>
              <a:t>查询数据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查询文件</a:t>
            </a:r>
            <a:endParaRPr lang="zh-CN" altLang="en-US" dirty="0"/>
          </a:p>
        </p:txBody>
      </p:sp>
      <p:sp>
        <p:nvSpPr>
          <p:cNvPr id="17" name="左箭头 16"/>
          <p:cNvSpPr/>
          <p:nvPr/>
        </p:nvSpPr>
        <p:spPr>
          <a:xfrm>
            <a:off x="2843808" y="4869160"/>
            <a:ext cx="3168352" cy="36004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</a:t>
            </a:r>
            <a:r>
              <a:rPr lang="zh-CN" altLang="en-US" dirty="0" smtClean="0"/>
              <a:t>接受</a:t>
            </a:r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413992" y="4873748"/>
            <a:ext cx="1152128" cy="7874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8.Html</a:t>
            </a:r>
            <a:r>
              <a:rPr lang="zh-CN" altLang="en-US" dirty="0" smtClean="0"/>
              <a:t>解析渲染</a:t>
            </a:r>
            <a:endParaRPr lang="zh-CN" altLang="en-US" dirty="0"/>
          </a:p>
        </p:txBody>
      </p:sp>
      <p:sp>
        <p:nvSpPr>
          <p:cNvPr id="19" name="左右箭头 18"/>
          <p:cNvSpPr/>
          <p:nvPr/>
        </p:nvSpPr>
        <p:spPr>
          <a:xfrm>
            <a:off x="2915816" y="2924944"/>
            <a:ext cx="1224136" cy="36004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3.DNS</a:t>
            </a:r>
            <a:r>
              <a:rPr lang="zh-CN" altLang="en-US" sz="1100" dirty="0" smtClean="0"/>
              <a:t>解析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194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页面的</a:t>
            </a:r>
            <a:r>
              <a:rPr kumimoji="1" lang="zh-CN" altLang="en-US" dirty="0"/>
              <a:t>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/>
              <a:t>输入</a:t>
            </a:r>
            <a:r>
              <a:rPr lang="en-US" altLang="zh-CN" sz="2400" dirty="0"/>
              <a:t>URL</a:t>
            </a:r>
            <a:r>
              <a:rPr lang="zh-CN" altLang="en-US" sz="2400" dirty="0"/>
              <a:t>地址或者点击</a:t>
            </a:r>
            <a:r>
              <a:rPr lang="en-US" altLang="zh-CN" sz="2400" dirty="0"/>
              <a:t>URL</a:t>
            </a:r>
            <a:r>
              <a:rPr lang="zh-CN" altLang="en-US" sz="2400" dirty="0"/>
              <a:t>的一个</a:t>
            </a:r>
            <a:r>
              <a:rPr lang="zh-CN" altLang="en-US" sz="2400" dirty="0" smtClean="0"/>
              <a:t>链接</a:t>
            </a:r>
            <a:endParaRPr lang="en-US" altLang="zh-CN" sz="2400" dirty="0" smtClean="0"/>
          </a:p>
          <a:p>
            <a:pPr>
              <a:buFont typeface="+mj-lt"/>
              <a:buAutoNum type="arabicPeriod"/>
            </a:pPr>
            <a:r>
              <a:rPr lang="zh-CN" altLang="en-US" sz="2400" dirty="0" smtClean="0"/>
              <a:t>检查缓存，如可用，跳转至</a:t>
            </a:r>
            <a:r>
              <a:rPr lang="en-US" altLang="zh-CN" sz="2400" dirty="0" smtClean="0"/>
              <a:t>7.</a:t>
            </a:r>
            <a:r>
              <a:rPr lang="zh-CN" altLang="en-US" sz="2400" dirty="0" smtClean="0"/>
              <a:t>否则继续</a:t>
            </a:r>
            <a:endParaRPr lang="zh-CN" altLang="en-US" sz="2400" dirty="0"/>
          </a:p>
          <a:p>
            <a:pPr>
              <a:buFont typeface="+mj-lt"/>
              <a:buAutoNum type="arabicPeriod"/>
            </a:pPr>
            <a:r>
              <a:rPr lang="en-US" altLang="zh-CN" sz="2400" dirty="0"/>
              <a:t>DNS</a:t>
            </a:r>
            <a:r>
              <a:rPr lang="zh-CN" altLang="en-US" sz="2400" dirty="0"/>
              <a:t>解析，解析出</a:t>
            </a:r>
            <a:r>
              <a:rPr lang="en-US" altLang="zh-CN" sz="2400" dirty="0"/>
              <a:t>URL</a:t>
            </a:r>
            <a:r>
              <a:rPr lang="zh-CN" altLang="en-US" sz="2400" dirty="0"/>
              <a:t>对应的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  <a:r>
              <a:rPr lang="en-US" altLang="zh-CN" sz="2400" dirty="0"/>
              <a:t>,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 smtClean="0"/>
              <a:t>浏览器与服务器</a:t>
            </a:r>
            <a:r>
              <a:rPr lang="zh-CN" altLang="en-US" sz="2400" dirty="0"/>
              <a:t>建立</a:t>
            </a:r>
            <a:r>
              <a:rPr lang="en-US" altLang="zh-CN" sz="2400" dirty="0"/>
              <a:t>TCP</a:t>
            </a:r>
            <a:r>
              <a:rPr lang="zh-CN" altLang="en-US" sz="2400" dirty="0"/>
              <a:t>连接</a:t>
            </a:r>
            <a:endParaRPr lang="en-US" altLang="zh-CN" sz="2400" dirty="0"/>
          </a:p>
          <a:p>
            <a:pPr>
              <a:buFont typeface="+mj-lt"/>
              <a:buAutoNum type="arabicPeriod"/>
            </a:pPr>
            <a:r>
              <a:rPr lang="zh-CN" altLang="en-US" sz="2400" dirty="0"/>
              <a:t>开始连接请求的</a:t>
            </a:r>
            <a:r>
              <a:rPr lang="zh-CN" altLang="en-US" sz="2400" dirty="0" smtClean="0"/>
              <a:t>服务器并且</a:t>
            </a:r>
            <a:r>
              <a:rPr lang="zh-CN" altLang="en-US" sz="2400" dirty="0"/>
              <a:t>请求相关的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pPr>
              <a:buFont typeface="+mj-lt"/>
              <a:buAutoNum type="arabicPeriod"/>
            </a:pPr>
            <a:r>
              <a:rPr lang="zh-CN" altLang="en-US" sz="2400" dirty="0" smtClean="0"/>
              <a:t>服务端处理请求，生成</a:t>
            </a:r>
            <a:r>
              <a:rPr lang="en-US" altLang="zh-CN" sz="2400" dirty="0" smtClean="0"/>
              <a:t>Response</a:t>
            </a:r>
            <a:endParaRPr lang="zh-CN" altLang="en-US" sz="2400" dirty="0"/>
          </a:p>
          <a:p>
            <a:pPr>
              <a:buFont typeface="+mj-lt"/>
              <a:buAutoNum type="arabicPeriod"/>
            </a:pPr>
            <a:r>
              <a:rPr lang="zh-CN" altLang="en-US" sz="2400" dirty="0"/>
              <a:t>浏览器</a:t>
            </a:r>
            <a:r>
              <a:rPr lang="zh-CN" altLang="en-US" sz="2400" dirty="0" smtClean="0"/>
              <a:t>接受</a:t>
            </a:r>
            <a:r>
              <a:rPr lang="en-US" altLang="zh-CN" sz="2400" dirty="0"/>
              <a:t>Response</a:t>
            </a:r>
            <a:endParaRPr lang="zh-CN" altLang="en-US" sz="2400" dirty="0"/>
          </a:p>
          <a:p>
            <a:pPr>
              <a:buFont typeface="+mj-lt"/>
              <a:buAutoNum type="arabicPeriod"/>
            </a:pPr>
            <a:r>
              <a:rPr lang="zh-CN" altLang="en-US" sz="2400" dirty="0" smtClean="0"/>
              <a:t>解析</a:t>
            </a:r>
            <a:r>
              <a:rPr lang="zh-CN" altLang="en-US" sz="2400" dirty="0"/>
              <a:t>从服务器端返回的内容，并且把页面显现</a:t>
            </a:r>
            <a:r>
              <a:rPr lang="zh-CN" altLang="en-US" sz="2400" dirty="0" smtClean="0"/>
              <a:t>出来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31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页面加载的时间片</a:t>
            </a:r>
            <a:endParaRPr kumimoji="1"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467600" cy="4456225"/>
          </a:xfrm>
        </p:spPr>
      </p:pic>
    </p:spTree>
    <p:extLst>
      <p:ext uri="{BB962C8B-B14F-4D97-AF65-F5344CB8AC3E}">
        <p14:creationId xmlns:p14="http://schemas.microsoft.com/office/powerpoint/2010/main" val="60741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页面加载的时间片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解析时间</a:t>
            </a:r>
            <a:endParaRPr lang="en-US" altLang="zh-CN" dirty="0" smtClean="0"/>
          </a:p>
          <a:p>
            <a:r>
              <a:rPr lang="zh-CN" altLang="en-US" dirty="0" smtClean="0"/>
              <a:t>建立连接时间</a:t>
            </a:r>
            <a:endParaRPr lang="en-US" altLang="zh-CN" dirty="0" smtClean="0"/>
          </a:p>
          <a:p>
            <a:r>
              <a:rPr lang="zh-CN" altLang="en-US" dirty="0" smtClean="0"/>
              <a:t>等待响应时间</a:t>
            </a:r>
            <a:endParaRPr lang="en-US" altLang="zh-CN" dirty="0" smtClean="0"/>
          </a:p>
          <a:p>
            <a:r>
              <a:rPr lang="zh-CN" altLang="en-US" dirty="0" smtClean="0"/>
              <a:t>接收响应时间</a:t>
            </a:r>
            <a:endParaRPr lang="en-US" altLang="zh-CN" dirty="0" smtClean="0"/>
          </a:p>
          <a:p>
            <a:r>
              <a:rPr lang="zh-CN" altLang="en-US" dirty="0" smtClean="0"/>
              <a:t>内容加载时间</a:t>
            </a:r>
            <a:endParaRPr lang="en-US" altLang="zh-CN" dirty="0" smtClean="0"/>
          </a:p>
          <a:p>
            <a:r>
              <a:rPr lang="zh-CN" altLang="en-US" dirty="0" smtClean="0"/>
              <a:t>页面渲染时间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WebKit</a:t>
            </a:r>
            <a:r>
              <a:rPr kumimoji="1" lang="zh-CN" altLang="en-US" dirty="0" smtClean="0"/>
              <a:t>页面渲染过程</a:t>
            </a:r>
            <a:endParaRPr kumimoji="1" lang="zh-CN" altLang="en-US" dirty="0"/>
          </a:p>
        </p:txBody>
      </p:sp>
      <p:pic>
        <p:nvPicPr>
          <p:cNvPr id="1026" name="Picture 2" descr="http://taligarsiel.com/Projects/webk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8883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6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1627</TotalTime>
  <Words>660</Words>
  <Application>Microsoft Office PowerPoint</Application>
  <PresentationFormat>全屏显示(4:3)</PresentationFormat>
  <Paragraphs>198</Paragraphs>
  <Slides>38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技巧</vt:lpstr>
      <vt:lpstr>WEB优化秘籍</vt:lpstr>
      <vt:lpstr>PowerPoint 演示文稿</vt:lpstr>
      <vt:lpstr>总纲</vt:lpstr>
      <vt:lpstr>PowerPoint 演示文稿</vt:lpstr>
      <vt:lpstr>页面的加载</vt:lpstr>
      <vt:lpstr>页面的加载</vt:lpstr>
      <vt:lpstr>页面加载的时间片</vt:lpstr>
      <vt:lpstr>页面加载的时间片</vt:lpstr>
      <vt:lpstr>WebKit页面渲染过程</vt:lpstr>
      <vt:lpstr>页面渲染过程</vt:lpstr>
      <vt:lpstr>多线程下载</vt:lpstr>
      <vt:lpstr>页面渲染阻塞情况</vt:lpstr>
      <vt:lpstr>浏览器的预解析</vt:lpstr>
      <vt:lpstr>浏览器缓存机制</vt:lpstr>
      <vt:lpstr>第一次加载</vt:lpstr>
      <vt:lpstr>第二次加载</vt:lpstr>
      <vt:lpstr>用户行为与缓存</vt:lpstr>
      <vt:lpstr>常用性能测量指标</vt:lpstr>
      <vt:lpstr>Mobile Web Connections</vt:lpstr>
      <vt:lpstr>Mobile web cache size</vt:lpstr>
      <vt:lpstr>2G/3G/Wifi 速度</vt:lpstr>
      <vt:lpstr>招式篇</vt:lpstr>
      <vt:lpstr>原则</vt:lpstr>
      <vt:lpstr>减少请求数</vt:lpstr>
      <vt:lpstr>减少数据量</vt:lpstr>
      <vt:lpstr>减少对页面渲染的阻塞</vt:lpstr>
      <vt:lpstr>减少路上的时间 </vt:lpstr>
      <vt:lpstr>兵器篇</vt:lpstr>
      <vt:lpstr>PowerPoint 演示文稿</vt:lpstr>
      <vt:lpstr>Chrome Developer Tools</vt:lpstr>
      <vt:lpstr>YSlow</vt:lpstr>
      <vt:lpstr>Page Speed</vt:lpstr>
      <vt:lpstr>Fiddler2</vt:lpstr>
      <vt:lpstr>NetLimiter</vt:lpstr>
      <vt:lpstr>Speed Tracer</vt:lpstr>
      <vt:lpstr>更多……</vt:lpstr>
      <vt:lpstr>相关资料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H5首页优化</dc:title>
  <dc:creator>张淑滨</dc:creator>
  <cp:lastModifiedBy>张淑滨</cp:lastModifiedBy>
  <cp:revision>80</cp:revision>
  <dcterms:created xsi:type="dcterms:W3CDTF">2013-07-11T09:37:34Z</dcterms:created>
  <dcterms:modified xsi:type="dcterms:W3CDTF">2013-08-08T10:17:52Z</dcterms:modified>
</cp:coreProperties>
</file>