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Lizard 2.0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Ctrip Fx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面临的问题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5760" indent="-365760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SEM无法投放</a:t>
            </a:r>
            <a:endParaRPr sz="3040">
              <a:solidFill>
                <a:srgbClr val="FFFFFF"/>
              </a:solidFill>
            </a:endParaRPr>
          </a:p>
          <a:p>
            <a:pPr lvl="0" marL="365760" indent="-365760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SEO爬虫无法获取页面</a:t>
            </a:r>
            <a:endParaRPr sz="3040">
              <a:solidFill>
                <a:srgbClr val="FFFFFF"/>
              </a:solidFill>
            </a:endParaRPr>
          </a:p>
          <a:p>
            <a:pPr lvl="0" marL="365760" indent="-365760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两个版本，重复Coding工作量</a:t>
            </a:r>
            <a:endParaRPr sz="3040">
              <a:solidFill>
                <a:srgbClr val="FFFFFF"/>
              </a:solidFill>
            </a:endParaRPr>
          </a:p>
          <a:p>
            <a:pPr lvl="0" marL="365760" indent="-365760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单页面POST数据</a:t>
            </a:r>
            <a:endParaRPr sz="3040">
              <a:solidFill>
                <a:srgbClr val="FFFFFF"/>
              </a:solidFill>
            </a:endParaRPr>
          </a:p>
          <a:p>
            <a:pPr lvl="0" marL="365760" indent="-365760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路由规则限制多</a:t>
            </a:r>
            <a:endParaRPr sz="3040">
              <a:solidFill>
                <a:srgbClr val="FFFFFF"/>
              </a:solidFill>
            </a:endParaRPr>
          </a:p>
          <a:p>
            <a:pPr lvl="0" marL="365760" indent="-365760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View与Controller路径绑定，重用困难</a:t>
            </a:r>
            <a:endParaRPr sz="3040">
              <a:solidFill>
                <a:srgbClr val="FFFFFF"/>
              </a:solidFill>
            </a:endParaRPr>
          </a:p>
          <a:p>
            <a:pPr lvl="0" marL="365760" indent="-365760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无法应用服务器端框架提供的便利，例如ABTesting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对比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2900" indent="-342900" defTabSz="438150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50">
                <a:solidFill>
                  <a:srgbClr val="FFFFFF"/>
                </a:solidFill>
              </a:rPr>
              <a:t>单页面，UI MVC由客户端 Controller(Js) 控制加载 View(Html) &amp; Model(Restful)</a:t>
            </a:r>
            <a:endParaRPr sz="2850">
              <a:solidFill>
                <a:srgbClr val="FFFFFF"/>
              </a:solidFill>
            </a:endParaRPr>
          </a:p>
          <a:p>
            <a:pPr lvl="1" marL="685800" indent="-342900" defTabSz="438150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50">
                <a:solidFill>
                  <a:srgbClr val="FFFFFF"/>
                </a:solidFill>
              </a:rPr>
              <a:t>Lizard 1.0/1.1</a:t>
            </a:r>
            <a:endParaRPr sz="2850">
              <a:solidFill>
                <a:srgbClr val="FFFFFF"/>
              </a:solidFill>
            </a:endParaRPr>
          </a:p>
          <a:p>
            <a:pPr lvl="0" marL="342900" indent="-342900" defTabSz="438150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50">
                <a:solidFill>
                  <a:srgbClr val="FFFFFF"/>
                </a:solidFill>
              </a:rPr>
              <a:t>多页面，UI MVC由服务端 View(C#) 控制加载 Controller(Css) &amp; Model(Restful)</a:t>
            </a:r>
            <a:endParaRPr sz="2850">
              <a:solidFill>
                <a:srgbClr val="FFFFFF"/>
              </a:solidFill>
            </a:endParaRPr>
          </a:p>
          <a:p>
            <a:pPr lvl="1" marL="685800" indent="-342900" defTabSz="438150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50">
                <a:solidFill>
                  <a:srgbClr val="FFFFFF"/>
                </a:solidFill>
              </a:rPr>
              <a:t>Ctrip Online, Booking H5, Qunar H5</a:t>
            </a:r>
            <a:endParaRPr sz="2850">
              <a:solidFill>
                <a:srgbClr val="FFFFFF"/>
              </a:solidFill>
            </a:endParaRPr>
          </a:p>
          <a:p>
            <a:pPr lvl="0" marL="342900" indent="-342900" defTabSz="438150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50">
                <a:solidFill>
                  <a:srgbClr val="FFFFFF"/>
                </a:solidFill>
              </a:rPr>
              <a:t>客户端单页面，服务器端多页面，客户端（for User &amp; SEM）和服务端 (for SEO) 同时支持UI MVC</a:t>
            </a:r>
            <a:endParaRPr sz="2850">
              <a:solidFill>
                <a:srgbClr val="FFFFFF"/>
              </a:solidFill>
            </a:endParaRPr>
          </a:p>
          <a:p>
            <a:pPr lvl="1" marL="685800" indent="-342900" defTabSz="438150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50">
                <a:solidFill>
                  <a:srgbClr val="FFFFFF"/>
                </a:solidFill>
              </a:rPr>
              <a:t>Lizard 2.0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变化 - Lizard 1.1</a:t>
            </a:r>
          </a:p>
        </p:txBody>
      </p:sp>
      <p:sp>
        <p:nvSpPr>
          <p:cNvPr id="42" name="Shape 42"/>
          <p:cNvSpPr/>
          <p:nvPr/>
        </p:nvSpPr>
        <p:spPr>
          <a:xfrm>
            <a:off x="5314949" y="4851400"/>
            <a:ext cx="2374901" cy="571500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A10</a:t>
            </a:r>
          </a:p>
        </p:txBody>
      </p:sp>
      <p:sp>
        <p:nvSpPr>
          <p:cNvPr id="43" name="Shape 43"/>
          <p:cNvSpPr/>
          <p:nvPr/>
        </p:nvSpPr>
        <p:spPr>
          <a:xfrm>
            <a:off x="3505199" y="2844799"/>
            <a:ext cx="167640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用户</a:t>
            </a:r>
          </a:p>
        </p:txBody>
      </p:sp>
      <p:sp>
        <p:nvSpPr>
          <p:cNvPr id="44" name="Shape 44"/>
          <p:cNvSpPr/>
          <p:nvPr/>
        </p:nvSpPr>
        <p:spPr>
          <a:xfrm>
            <a:off x="7619999" y="2844799"/>
            <a:ext cx="167640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SEM/SEO</a:t>
            </a:r>
          </a:p>
        </p:txBody>
      </p:sp>
      <p:sp>
        <p:nvSpPr>
          <p:cNvPr id="45" name="Shape 45"/>
          <p:cNvSpPr/>
          <p:nvPr/>
        </p:nvSpPr>
        <p:spPr>
          <a:xfrm>
            <a:off x="5314949" y="6667499"/>
            <a:ext cx="2374901" cy="1302239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/Html5</a:t>
            </a:r>
            <a:b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</a:b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C# App</a:t>
            </a:r>
          </a:p>
        </p:txBody>
      </p:sp>
      <p:sp>
        <p:nvSpPr>
          <p:cNvPr id="46" name="Shape 46"/>
          <p:cNvSpPr/>
          <p:nvPr/>
        </p:nvSpPr>
        <p:spPr>
          <a:xfrm>
            <a:off x="1746249" y="6667499"/>
            <a:ext cx="2374901" cy="1302239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/Webapp</a:t>
            </a:r>
            <a:b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</a:b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Static Resource</a:t>
            </a:r>
          </a:p>
        </p:txBody>
      </p:sp>
      <p:cxnSp>
        <p:nvCxnSpPr>
          <p:cNvPr id="47" name="Connector 47"/>
          <p:cNvCxnSpPr>
            <a:stCxn id="43" idx="0"/>
            <a:endCxn id="42" idx="0"/>
          </p:cNvCxnSpPr>
          <p:nvPr/>
        </p:nvCxnSpPr>
        <p:spPr>
          <a:xfrm>
            <a:off x="4343399" y="3479799"/>
            <a:ext cx="2159001" cy="1657351"/>
          </a:xfrm>
          <a:prstGeom prst="straightConnector1">
            <a:avLst/>
          </a:prstGeom>
          <a:ln w="76200">
            <a:solidFill>
              <a:srgbClr val="00A6AC"/>
            </a:solidFill>
            <a:miter lim="400000"/>
            <a:tailEnd type="triangle"/>
          </a:ln>
        </p:spPr>
      </p:cxnSp>
      <p:cxnSp>
        <p:nvCxnSpPr>
          <p:cNvPr id="48" name="Connector 48"/>
          <p:cNvCxnSpPr>
            <a:stCxn id="42" idx="0"/>
            <a:endCxn id="46" idx="0"/>
          </p:cNvCxnSpPr>
          <p:nvPr/>
        </p:nvCxnSpPr>
        <p:spPr>
          <a:xfrm flipH="1">
            <a:off x="2933699" y="5137150"/>
            <a:ext cx="3568701" cy="2181469"/>
          </a:xfrm>
          <a:prstGeom prst="straightConnector1">
            <a:avLst/>
          </a:prstGeom>
          <a:ln w="76200">
            <a:solidFill>
              <a:srgbClr val="00A6AC"/>
            </a:solidFill>
            <a:miter lim="400000"/>
            <a:tailEnd type="triangle"/>
          </a:ln>
        </p:spPr>
      </p:cxnSp>
      <p:cxnSp>
        <p:nvCxnSpPr>
          <p:cNvPr id="49" name="Connector 49"/>
          <p:cNvCxnSpPr>
            <a:stCxn id="44" idx="0"/>
            <a:endCxn id="42" idx="0"/>
          </p:cNvCxnSpPr>
          <p:nvPr/>
        </p:nvCxnSpPr>
        <p:spPr>
          <a:xfrm flipH="1">
            <a:off x="6502399" y="3479799"/>
            <a:ext cx="1955801" cy="1657351"/>
          </a:xfrm>
          <a:prstGeom prst="straightConnector1">
            <a:avLst/>
          </a:prstGeom>
          <a:ln w="63500">
            <a:solidFill>
              <a:srgbClr val="189B1A"/>
            </a:solidFill>
            <a:miter lim="400000"/>
            <a:tailEnd type="triangle"/>
          </a:ln>
        </p:spPr>
      </p:cxnSp>
      <p:cxnSp>
        <p:nvCxnSpPr>
          <p:cNvPr id="50" name="Connector 50"/>
          <p:cNvCxnSpPr>
            <a:stCxn id="42" idx="0"/>
            <a:endCxn id="45" idx="0"/>
          </p:cNvCxnSpPr>
          <p:nvPr/>
        </p:nvCxnSpPr>
        <p:spPr>
          <a:xfrm flipH="1">
            <a:off x="6502399" y="5137150"/>
            <a:ext cx="1" cy="2181469"/>
          </a:xfrm>
          <a:prstGeom prst="straightConnector1">
            <a:avLst/>
          </a:prstGeom>
          <a:ln w="63500">
            <a:solidFill>
              <a:srgbClr val="189B1A"/>
            </a:solidFill>
            <a:miter lim="400000"/>
            <a:tailEnd type="triangle"/>
          </a:ln>
        </p:spPr>
      </p:cxnSp>
      <p:sp>
        <p:nvSpPr>
          <p:cNvPr id="51" name="Shape 51"/>
          <p:cNvSpPr/>
          <p:nvPr/>
        </p:nvSpPr>
        <p:spPr>
          <a:xfrm>
            <a:off x="9048750" y="6667500"/>
            <a:ext cx="2374900" cy="1302238"/>
          </a:xfrm>
          <a:prstGeom prst="rect">
            <a:avLst/>
          </a:prstGeom>
          <a:gradFill>
            <a:gsLst>
              <a:gs pos="0">
                <a:srgbClr val="971817"/>
              </a:gs>
              <a:gs pos="100000">
                <a:srgbClr val="720C0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/restapi</a:t>
            </a:r>
            <a:b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</a:b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Restful Service</a:t>
            </a:r>
          </a:p>
        </p:txBody>
      </p:sp>
      <p:cxnSp>
        <p:nvCxnSpPr>
          <p:cNvPr id="52" name="Connector 52"/>
          <p:cNvCxnSpPr>
            <a:stCxn id="43" idx="0"/>
            <a:endCxn id="42" idx="0"/>
          </p:cNvCxnSpPr>
          <p:nvPr/>
        </p:nvCxnSpPr>
        <p:spPr>
          <a:xfrm>
            <a:off x="4343399" y="3479799"/>
            <a:ext cx="2159001" cy="1657351"/>
          </a:xfrm>
          <a:prstGeom prst="straightConnector1">
            <a:avLst/>
          </a:prstGeom>
          <a:ln w="63500">
            <a:solidFill>
              <a:srgbClr val="00A6AC"/>
            </a:solidFill>
            <a:custDash>
              <a:ds d="200000" sp="200000"/>
            </a:custDash>
            <a:miter lim="400000"/>
            <a:tailEnd type="triangle"/>
          </a:ln>
        </p:spPr>
      </p:cxnSp>
      <p:cxnSp>
        <p:nvCxnSpPr>
          <p:cNvPr id="53" name="Connector 53"/>
          <p:cNvCxnSpPr>
            <a:stCxn id="42" idx="0"/>
            <a:endCxn id="51" idx="0"/>
          </p:cNvCxnSpPr>
          <p:nvPr/>
        </p:nvCxnSpPr>
        <p:spPr>
          <a:xfrm>
            <a:off x="6502399" y="5137150"/>
            <a:ext cx="3733801" cy="2181469"/>
          </a:xfrm>
          <a:prstGeom prst="straightConnector1">
            <a:avLst/>
          </a:prstGeom>
          <a:ln w="63500">
            <a:solidFill>
              <a:srgbClr val="00A6AC"/>
            </a:solidFill>
            <a:custDash>
              <a:ds d="200000" sp="200000"/>
            </a:custDash>
            <a:miter lim="400000"/>
            <a:tailEnd type="triangle"/>
          </a:ln>
        </p:spPr>
      </p:cxnSp>
      <p:sp>
        <p:nvSpPr>
          <p:cNvPr id="54" name="Shape 54"/>
          <p:cNvSpPr/>
          <p:nvPr/>
        </p:nvSpPr>
        <p:spPr>
          <a:xfrm>
            <a:off x="2554897" y="8261349"/>
            <a:ext cx="7576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PD</a:t>
            </a:r>
          </a:p>
        </p:txBody>
      </p:sp>
      <p:sp>
        <p:nvSpPr>
          <p:cNvPr id="55" name="Shape 55"/>
          <p:cNvSpPr/>
          <p:nvPr/>
        </p:nvSpPr>
        <p:spPr>
          <a:xfrm>
            <a:off x="6123597" y="8261349"/>
            <a:ext cx="7576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PD</a:t>
            </a:r>
          </a:p>
        </p:txBody>
      </p:sp>
      <p:sp>
        <p:nvSpPr>
          <p:cNvPr id="56" name="Shape 56"/>
          <p:cNvSpPr/>
          <p:nvPr/>
        </p:nvSpPr>
        <p:spPr>
          <a:xfrm>
            <a:off x="9857397" y="8261349"/>
            <a:ext cx="7576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PD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变化 - Lizard 2.0</a:t>
            </a:r>
          </a:p>
        </p:txBody>
      </p:sp>
      <p:sp>
        <p:nvSpPr>
          <p:cNvPr id="59" name="Shape 59"/>
          <p:cNvSpPr/>
          <p:nvPr/>
        </p:nvSpPr>
        <p:spPr>
          <a:xfrm>
            <a:off x="5314950" y="4851400"/>
            <a:ext cx="2374900" cy="571500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A10</a:t>
            </a:r>
          </a:p>
        </p:txBody>
      </p:sp>
      <p:sp>
        <p:nvSpPr>
          <p:cNvPr id="60" name="Shape 60"/>
          <p:cNvSpPr/>
          <p:nvPr/>
        </p:nvSpPr>
        <p:spPr>
          <a:xfrm>
            <a:off x="3505200" y="2844800"/>
            <a:ext cx="16764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用户/SEM</a:t>
            </a:r>
          </a:p>
        </p:txBody>
      </p:sp>
      <p:sp>
        <p:nvSpPr>
          <p:cNvPr id="61" name="Shape 61"/>
          <p:cNvSpPr/>
          <p:nvPr/>
        </p:nvSpPr>
        <p:spPr>
          <a:xfrm>
            <a:off x="7620000" y="2844800"/>
            <a:ext cx="16764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SEO</a:t>
            </a:r>
          </a:p>
        </p:txBody>
      </p:sp>
      <p:sp>
        <p:nvSpPr>
          <p:cNvPr id="62" name="Shape 62"/>
          <p:cNvSpPr/>
          <p:nvPr/>
        </p:nvSpPr>
        <p:spPr>
          <a:xfrm>
            <a:off x="5314950" y="6667500"/>
            <a:ext cx="2374900" cy="1302238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/Html5</a:t>
            </a:r>
            <a:b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</a:b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C# V8 SEO Service</a:t>
            </a:r>
          </a:p>
        </p:txBody>
      </p:sp>
      <p:sp>
        <p:nvSpPr>
          <p:cNvPr id="63" name="Shape 63"/>
          <p:cNvSpPr/>
          <p:nvPr/>
        </p:nvSpPr>
        <p:spPr>
          <a:xfrm>
            <a:off x="1111250" y="6667500"/>
            <a:ext cx="2374900" cy="1302238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/Webapp</a:t>
            </a:r>
            <a:b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</a:b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C# App</a:t>
            </a:r>
          </a:p>
        </p:txBody>
      </p:sp>
      <p:cxnSp>
        <p:nvCxnSpPr>
          <p:cNvPr id="64" name="Connector 64"/>
          <p:cNvCxnSpPr>
            <a:stCxn id="60" idx="0"/>
            <a:endCxn id="59" idx="0"/>
          </p:cNvCxnSpPr>
          <p:nvPr/>
        </p:nvCxnSpPr>
        <p:spPr>
          <a:xfrm>
            <a:off x="4343400" y="3479800"/>
            <a:ext cx="2159000" cy="1657350"/>
          </a:xfrm>
          <a:prstGeom prst="straightConnector1">
            <a:avLst/>
          </a:prstGeom>
          <a:ln w="63500">
            <a:solidFill>
              <a:srgbClr val="00A6AC"/>
            </a:solidFill>
            <a:miter lim="400000"/>
            <a:tailEnd type="triangle"/>
          </a:ln>
        </p:spPr>
      </p:cxnSp>
      <p:cxnSp>
        <p:nvCxnSpPr>
          <p:cNvPr id="65" name="Connector 65"/>
          <p:cNvCxnSpPr>
            <a:stCxn id="59" idx="0"/>
            <a:endCxn id="63" idx="0"/>
          </p:cNvCxnSpPr>
          <p:nvPr/>
        </p:nvCxnSpPr>
        <p:spPr>
          <a:xfrm flipH="1">
            <a:off x="2298700" y="5137150"/>
            <a:ext cx="4203700" cy="2181469"/>
          </a:xfrm>
          <a:prstGeom prst="straightConnector1">
            <a:avLst/>
          </a:prstGeom>
          <a:ln w="63500">
            <a:solidFill>
              <a:srgbClr val="00A6AC"/>
            </a:solidFill>
            <a:miter lim="400000"/>
            <a:tailEnd type="triangle"/>
          </a:ln>
        </p:spPr>
      </p:cxnSp>
      <p:cxnSp>
        <p:nvCxnSpPr>
          <p:cNvPr id="66" name="Connector 66"/>
          <p:cNvCxnSpPr>
            <a:stCxn id="61" idx="0"/>
            <a:endCxn id="59" idx="0"/>
          </p:cNvCxnSpPr>
          <p:nvPr/>
        </p:nvCxnSpPr>
        <p:spPr>
          <a:xfrm flipH="1">
            <a:off x="6502400" y="3479800"/>
            <a:ext cx="1955800" cy="1657350"/>
          </a:xfrm>
          <a:prstGeom prst="straightConnector1">
            <a:avLst/>
          </a:prstGeom>
          <a:ln w="63500">
            <a:solidFill>
              <a:srgbClr val="189B1A"/>
            </a:solidFill>
            <a:miter lim="400000"/>
            <a:tailEnd type="triangle"/>
          </a:ln>
        </p:spPr>
      </p:cxnSp>
      <p:cxnSp>
        <p:nvCxnSpPr>
          <p:cNvPr id="67" name="Connector 67"/>
          <p:cNvCxnSpPr>
            <a:stCxn id="59" idx="0"/>
            <a:endCxn id="62" idx="0"/>
          </p:cNvCxnSpPr>
          <p:nvPr/>
        </p:nvCxnSpPr>
        <p:spPr>
          <a:xfrm>
            <a:off x="6502400" y="5137150"/>
            <a:ext cx="0" cy="2181469"/>
          </a:xfrm>
          <a:prstGeom prst="straightConnector1">
            <a:avLst/>
          </a:prstGeom>
          <a:ln w="63500">
            <a:solidFill>
              <a:srgbClr val="189B1A"/>
            </a:solidFill>
            <a:miter lim="400000"/>
            <a:tailEnd type="triangle"/>
          </a:ln>
        </p:spPr>
      </p:cxnSp>
      <p:cxnSp>
        <p:nvCxnSpPr>
          <p:cNvPr id="68" name="Connector 68"/>
          <p:cNvCxnSpPr>
            <a:stCxn id="62" idx="0"/>
            <a:endCxn id="63" idx="0"/>
          </p:cNvCxnSpPr>
          <p:nvPr/>
        </p:nvCxnSpPr>
        <p:spPr>
          <a:xfrm flipH="1">
            <a:off x="2298700" y="7318618"/>
            <a:ext cx="4203700" cy="1"/>
          </a:xfrm>
          <a:prstGeom prst="straightConnector1">
            <a:avLst/>
          </a:prstGeom>
          <a:ln w="63500">
            <a:solidFill>
              <a:srgbClr val="189B1A"/>
            </a:solidFill>
            <a:miter lim="400000"/>
            <a:tailEnd type="triangle"/>
          </a:ln>
        </p:spPr>
      </p:cxnSp>
      <p:sp>
        <p:nvSpPr>
          <p:cNvPr id="69" name="Shape 69"/>
          <p:cNvSpPr/>
          <p:nvPr/>
        </p:nvSpPr>
        <p:spPr>
          <a:xfrm>
            <a:off x="9518650" y="6667500"/>
            <a:ext cx="2374900" cy="1302238"/>
          </a:xfrm>
          <a:prstGeom prst="rect">
            <a:avLst/>
          </a:prstGeom>
          <a:gradFill>
            <a:gsLst>
              <a:gs pos="0">
                <a:srgbClr val="971817"/>
              </a:gs>
              <a:gs pos="100000">
                <a:srgbClr val="720C0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/restapi</a:t>
            </a:r>
            <a:b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</a:b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Gateway</a:t>
            </a:r>
          </a:p>
        </p:txBody>
      </p:sp>
      <p:cxnSp>
        <p:nvCxnSpPr>
          <p:cNvPr id="70" name="Connector 70"/>
          <p:cNvCxnSpPr>
            <a:stCxn id="60" idx="0"/>
            <a:endCxn id="59" idx="0"/>
          </p:cNvCxnSpPr>
          <p:nvPr/>
        </p:nvCxnSpPr>
        <p:spPr>
          <a:xfrm>
            <a:off x="4343400" y="3479800"/>
            <a:ext cx="2159000" cy="1657350"/>
          </a:xfrm>
          <a:prstGeom prst="straightConnector1">
            <a:avLst/>
          </a:prstGeom>
          <a:ln w="63500">
            <a:solidFill>
              <a:srgbClr val="00A6AC"/>
            </a:solidFill>
            <a:custDash>
              <a:ds d="200000" sp="200000"/>
            </a:custDash>
            <a:miter lim="400000"/>
            <a:tailEnd type="triangle"/>
          </a:ln>
        </p:spPr>
      </p:cxnSp>
      <p:cxnSp>
        <p:nvCxnSpPr>
          <p:cNvPr id="71" name="Connector 71"/>
          <p:cNvCxnSpPr>
            <a:stCxn id="59" idx="0"/>
            <a:endCxn id="69" idx="0"/>
          </p:cNvCxnSpPr>
          <p:nvPr/>
        </p:nvCxnSpPr>
        <p:spPr>
          <a:xfrm>
            <a:off x="6502400" y="5137150"/>
            <a:ext cx="4203700" cy="2181469"/>
          </a:xfrm>
          <a:prstGeom prst="straightConnector1">
            <a:avLst/>
          </a:prstGeom>
          <a:ln w="63500">
            <a:solidFill>
              <a:srgbClr val="00A6AC"/>
            </a:solidFill>
            <a:custDash>
              <a:ds d="200000" sp="200000"/>
            </a:custDash>
            <a:miter lim="400000"/>
            <a:tailEnd type="triangle"/>
          </a:ln>
        </p:spPr>
      </p:cxnSp>
      <p:cxnSp>
        <p:nvCxnSpPr>
          <p:cNvPr id="72" name="Connector 72"/>
          <p:cNvCxnSpPr>
            <a:stCxn id="62" idx="0"/>
            <a:endCxn id="69" idx="0"/>
          </p:cNvCxnSpPr>
          <p:nvPr/>
        </p:nvCxnSpPr>
        <p:spPr>
          <a:xfrm>
            <a:off x="6502400" y="7318618"/>
            <a:ext cx="4203700" cy="1"/>
          </a:xfrm>
          <a:prstGeom prst="straightConnector1">
            <a:avLst/>
          </a:prstGeom>
          <a:ln w="63500">
            <a:solidFill>
              <a:srgbClr val="189B1A"/>
            </a:solidFill>
            <a:custDash>
              <a:ds d="200000" sp="200000"/>
            </a:custDash>
            <a:miter lim="400000"/>
            <a:tailEnd type="triangle"/>
          </a:ln>
        </p:spPr>
      </p:cxn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前端框架未来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3484" indent="-443484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内容相同，样式不同，UI组件不同</a:t>
            </a:r>
            <a:endParaRPr sz="3686">
              <a:solidFill>
                <a:srgbClr val="FFFFFF"/>
              </a:solidFill>
            </a:endParaRPr>
          </a:p>
          <a:p>
            <a:pPr lvl="1" marL="886968" indent="-443484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cQuery + PC + Online</a:t>
            </a:r>
            <a:endParaRPr sz="3686">
              <a:solidFill>
                <a:srgbClr val="FFFFFF"/>
              </a:solidFill>
            </a:endParaRPr>
          </a:p>
          <a:p>
            <a:pPr lvl="1" marL="886968" indent="-443484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cQuery + Pad + Online (Ctrip On Pad)</a:t>
            </a:r>
            <a:endParaRPr sz="3686">
              <a:solidFill>
                <a:srgbClr val="FFFFFF"/>
              </a:solidFill>
            </a:endParaRPr>
          </a:p>
          <a:p>
            <a:pPr lvl="0" marL="443484" indent="-443484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样式相同，内容不同，UI组件不同</a:t>
            </a:r>
            <a:endParaRPr sz="3686">
              <a:solidFill>
                <a:srgbClr val="FFFFFF"/>
              </a:solidFill>
            </a:endParaRPr>
          </a:p>
          <a:p>
            <a:pPr lvl="1" marL="886968" indent="-443484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Lizard + Phone + H5/Hybrid</a:t>
            </a:r>
            <a:endParaRPr sz="3686">
              <a:solidFill>
                <a:srgbClr val="FFFFFF"/>
              </a:solidFill>
            </a:endParaRPr>
          </a:p>
          <a:p>
            <a:pPr lvl="1" marL="886968" indent="-443484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Lizard + Pad + H5/Hybrid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