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jpeg"/>
  <Override PartName="/ppt/media/image27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3.jpg" ContentType="image/jpeg"/>
  <Override PartName="/ppt/media/image34.jpg" ContentType="image/jpeg"/>
  <Override PartName="/ppt/media/image36.jpg" ContentType="image/jpeg"/>
  <Override PartName="/ppt/media/image37.jpg" ContentType="image/jpeg"/>
  <Override PartName="/ppt/media/image3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0" r:id="rId3"/>
    <p:sldId id="311" r:id="rId4"/>
    <p:sldId id="314" r:id="rId5"/>
    <p:sldId id="310" r:id="rId6"/>
    <p:sldId id="309" r:id="rId7"/>
    <p:sldId id="308" r:id="rId8"/>
    <p:sldId id="307" r:id="rId9"/>
    <p:sldId id="313" r:id="rId10"/>
    <p:sldId id="302" r:id="rId11"/>
    <p:sldId id="303" r:id="rId12"/>
    <p:sldId id="286" r:id="rId13"/>
    <p:sldId id="298" r:id="rId14"/>
    <p:sldId id="299" r:id="rId15"/>
    <p:sldId id="257" r:id="rId16"/>
    <p:sldId id="258" r:id="rId17"/>
    <p:sldId id="259" r:id="rId18"/>
    <p:sldId id="260" r:id="rId19"/>
    <p:sldId id="261" r:id="rId20"/>
    <p:sldId id="262" r:id="rId21"/>
    <p:sldId id="265" r:id="rId22"/>
    <p:sldId id="266" r:id="rId23"/>
    <p:sldId id="269" r:id="rId24"/>
    <p:sldId id="267" r:id="rId25"/>
    <p:sldId id="268" r:id="rId26"/>
    <p:sldId id="270" r:id="rId27"/>
    <p:sldId id="275" r:id="rId28"/>
    <p:sldId id="274" r:id="rId29"/>
    <p:sldId id="276" r:id="rId30"/>
    <p:sldId id="277" r:id="rId31"/>
    <p:sldId id="278" r:id="rId32"/>
    <p:sldId id="279" r:id="rId33"/>
    <p:sldId id="289" r:id="rId34"/>
    <p:sldId id="288" r:id="rId35"/>
    <p:sldId id="290" r:id="rId36"/>
    <p:sldId id="282" r:id="rId37"/>
    <p:sldId id="284" r:id="rId38"/>
    <p:sldId id="285" r:id="rId39"/>
    <p:sldId id="293" r:id="rId40"/>
    <p:sldId id="294" r:id="rId41"/>
    <p:sldId id="264" r:id="rId42"/>
    <p:sldId id="273" r:id="rId43"/>
    <p:sldId id="304" r:id="rId44"/>
    <p:sldId id="301" r:id="rId45"/>
    <p:sldId id="306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14" y="-108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02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8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0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96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8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0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ECD1A-BFE2-442E-9D67-6C13D2F02345}" type="datetimeFigureOut">
              <a:rPr lang="zh-CN" altLang="en-US" smtClean="0"/>
              <a:t>2014/2/16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4189-4B0B-405F-A324-38AB620F44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21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conf.ctripcorp.com/display/Wireless/3.HTML5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90625"/>
            <a:ext cx="10276971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bg1">
                    <a:lumMod val="95000"/>
                  </a:schemeClr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Ctrip Wireless H5 </a:t>
            </a: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介绍</a:t>
            </a:r>
            <a:endParaRPr lang="zh-CN" altLang="en-US" sz="4000" b="1" dirty="0">
              <a:solidFill>
                <a:schemeClr val="bg1">
                  <a:lumMod val="95000"/>
                </a:schemeClr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7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Ctrip Wireless H5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现状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23" y="2012465"/>
            <a:ext cx="2047875" cy="4210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11" y="2012465"/>
            <a:ext cx="2047875" cy="42100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3789" y="3504304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http://m.ctrip.com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6610" y="3310667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携程无线客户端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用车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我的携程及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部分公用页面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5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Ctrip Wireless H5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应用架构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4870174" y="2040835"/>
            <a:ext cx="2451652" cy="86139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Restful Service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7691" y="3982281"/>
            <a:ext cx="6096619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H5 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73889" y="5102087"/>
            <a:ext cx="2942601" cy="9011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</a:t>
            </a:r>
            <a:r>
              <a:rPr lang="en-US" altLang="zh-CN" dirty="0" err="1" smtClean="0"/>
              <a:t>Broswer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14962" y="5102087"/>
            <a:ext cx="2942601" cy="9011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</a:t>
            </a:r>
            <a:r>
              <a:rPr lang="en-US" altLang="zh-CN" dirty="0" err="1" smtClean="0"/>
              <a:t>FrameWork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963480" y="2901309"/>
            <a:ext cx="1" cy="1080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214962" y="2902226"/>
            <a:ext cx="0" cy="108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533858" y="4896681"/>
            <a:ext cx="0" cy="20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7765771" y="4896681"/>
            <a:ext cx="0" cy="20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9689" y="3089485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84170" y="3098967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9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Ctrip Wireless H5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整体架构</a:t>
            </a:r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07" y="1899211"/>
            <a:ext cx="7250654" cy="47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23" y="2743201"/>
            <a:ext cx="4061355" cy="2680494"/>
          </a:xfrm>
        </p:spPr>
      </p:pic>
      <p:sp>
        <p:nvSpPr>
          <p:cNvPr id="4" name="矩形 3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Lizard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是什么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3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624" y="2320476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Web/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Hybird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环境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两栖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丰富的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UI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组件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变色龙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单页应用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HTML5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特点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本地存储缓存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Css3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动画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Lizard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的特点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3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Lizard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框架架构</a:t>
            </a:r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9" y="2162288"/>
            <a:ext cx="10319078" cy="40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Lib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第三方基础框架构成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819400"/>
            <a:ext cx="90392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725" y="2603350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引用的第三方框架解决了什么问题？</a:t>
            </a:r>
            <a:endParaRPr lang="zh-CN" altLang="en-US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54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以</a:t>
            </a:r>
            <a:r>
              <a:rPr lang="en-US" altLang="zh-CN" sz="4000" b="1" dirty="0" err="1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Zepto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替换</a:t>
            </a:r>
            <a:r>
              <a:rPr lang="en-US" altLang="zh-CN" sz="4000" b="1" dirty="0" err="1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JQuery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1142" y="31427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 minimalist JavaScript library for modern browsers with a largely </a:t>
            </a:r>
            <a:r>
              <a:rPr lang="en-US" altLang="zh-CN" b="0" i="1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en-US" altLang="zh-CN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-compatible API</a:t>
            </a:r>
            <a:endParaRPr lang="zh-CN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03503" y="2381800"/>
            <a:ext cx="7132992" cy="628650"/>
            <a:chOff x="2712888" y="3115839"/>
            <a:chExt cx="7132992" cy="62865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8" y="3115839"/>
              <a:ext cx="2192118" cy="52510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05" y="3115839"/>
              <a:ext cx="2314575" cy="628650"/>
            </a:xfrm>
            <a:prstGeom prst="rect">
              <a:avLst/>
            </a:prstGeom>
          </p:spPr>
        </p:pic>
        <p:sp>
          <p:nvSpPr>
            <p:cNvPr id="8" name="右箭头 7"/>
            <p:cNvSpPr/>
            <p:nvPr/>
          </p:nvSpPr>
          <p:spPr>
            <a:xfrm>
              <a:off x="5992010" y="3190134"/>
              <a:ext cx="710004" cy="37651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205497" y="4446767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Rockwell Extra Bold" panose="02060903040505020403" pitchFamily="18" charset="0"/>
              </a:rPr>
              <a:t>90.9KB</a:t>
            </a:r>
            <a:endParaRPr lang="zh-CN" altLang="en-US" sz="2000" b="1" dirty="0">
              <a:latin typeface="Rockwell Extra Bold" panose="020609030405050204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6363" y="4446767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Rockwell Extra Bold" panose="02060903040505020403" pitchFamily="18" charset="0"/>
              </a:rPr>
              <a:t>9.7KB</a:t>
            </a:r>
            <a:endParaRPr lang="zh-CN" altLang="en-US" sz="2000" b="1" dirty="0">
              <a:latin typeface="Rockwell Extra Bold" panose="02060903040505020403" pitchFamily="18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6011473" y="4475173"/>
            <a:ext cx="710004" cy="3765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21077" y="5065113"/>
            <a:ext cx="559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在保持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API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基本不变的情况下，下载包减少了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23730" y="4053540"/>
            <a:ext cx="1931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Rockwell Extra Bold" panose="02060903040505020403" pitchFamily="18" charset="0"/>
              </a:rPr>
              <a:t>Production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重构</a:t>
            </a:r>
            <a:r>
              <a:rPr lang="en-US" altLang="zh-CN" sz="4000" b="1" dirty="0" err="1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FastClick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83" y="2745903"/>
            <a:ext cx="661396" cy="91428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3336983" y="2745903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FastClick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source code 700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行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798025" y="3154679"/>
            <a:ext cx="710004" cy="3765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757584" y="2633657"/>
            <a:ext cx="44999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抽取了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FastClick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的核心代码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zepto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中重写了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Click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方法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3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191</a:t>
            </a:r>
            <a:r>
              <a:rPr lang="zh-CN" altLang="en-US" sz="32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代码实现了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FastClick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的功能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71" y="4681031"/>
            <a:ext cx="612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点击速度从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350-430ms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提升到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30-50ms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，提升了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90%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0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Mobile Web </a:t>
            </a:r>
            <a:r>
              <a:rPr lang="zh-CN" altLang="en-US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开发基础</a:t>
            </a:r>
            <a:endParaRPr lang="en-US" altLang="zh-CN" b="1" dirty="0" smtClean="0">
              <a:latin typeface="Rockwell Extra Bold" panose="02060903040505020403" pitchFamily="18" charset="0"/>
              <a:ea typeface="华文中宋" panose="02010600040101010101" pitchFamily="2" charset="-122"/>
            </a:endParaRPr>
          </a:p>
          <a:p>
            <a:r>
              <a:rPr lang="en-US" altLang="zh-CN" b="1" dirty="0" err="1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Ctrip</a:t>
            </a:r>
            <a:r>
              <a:rPr lang="en-US" altLang="zh-CN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 H5 </a:t>
            </a:r>
            <a:r>
              <a:rPr lang="zh-CN" altLang="en-US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应用现状</a:t>
            </a:r>
            <a:endParaRPr lang="en-US" altLang="zh-CN" b="1" dirty="0" smtClean="0">
              <a:latin typeface="Rockwell Extra Bold" panose="02060903040505020403" pitchFamily="18" charset="0"/>
              <a:ea typeface="华文中宋" panose="02010600040101010101" pitchFamily="2" charset="-122"/>
            </a:endParaRPr>
          </a:p>
          <a:p>
            <a:r>
              <a:rPr lang="en-US" altLang="zh-CN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H5</a:t>
            </a:r>
            <a:r>
              <a:rPr lang="zh-CN" altLang="en-US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开发框架</a:t>
            </a:r>
            <a:r>
              <a:rPr lang="en-US" altLang="zh-CN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(Lizard)</a:t>
            </a:r>
            <a:r>
              <a:rPr lang="zh-CN" altLang="en-US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简介</a:t>
            </a:r>
            <a:endParaRPr lang="en-US" altLang="zh-CN" b="1" dirty="0" smtClean="0">
              <a:latin typeface="Rockwell Extra Bold" panose="02060903040505020403" pitchFamily="18" charset="0"/>
              <a:ea typeface="华文中宋" panose="02010600040101010101" pitchFamily="2" charset="-122"/>
            </a:endParaRPr>
          </a:p>
          <a:p>
            <a:r>
              <a:rPr lang="en-US" altLang="zh-CN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Lizard</a:t>
            </a:r>
            <a:r>
              <a:rPr lang="zh-CN" altLang="en-US" b="1" dirty="0" smtClean="0">
                <a:latin typeface="Rockwell Extra Bold" panose="02060903040505020403" pitchFamily="18" charset="0"/>
                <a:ea typeface="华文中宋" panose="02010600040101010101" pitchFamily="2" charset="-122"/>
              </a:rPr>
              <a:t>发展规划</a:t>
            </a:r>
            <a:endParaRPr lang="en-US" altLang="zh-CN" b="1" dirty="0" smtClean="0">
              <a:latin typeface="Rockwell Extra Bold" panose="02060903040505020403" pitchFamily="18" charset="0"/>
              <a:ea typeface="华文中宋" panose="02010600040101010101" pitchFamily="2" charset="-122"/>
            </a:endParaRPr>
          </a:p>
          <a:p>
            <a:endParaRPr lang="en-US" altLang="zh-CN" b="1" dirty="0" smtClean="0">
              <a:latin typeface="Rockwell Extra Bold" panose="02060903040505020403" pitchFamily="18" charset="0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重写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Backbone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86" y="2731546"/>
            <a:ext cx="4338862" cy="7722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0186" y="3903288"/>
            <a:ext cx="745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仅仅保留了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Backbone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对于事件处理的机制，和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MVC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框架中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View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的部分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在框架层重写了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Model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Controller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7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Core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核心框架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786062"/>
            <a:ext cx="90392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725" y="2603350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核心框架解决了哪些问题？</a:t>
            </a:r>
            <a:endParaRPr lang="zh-CN" altLang="en-US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28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31" y="2506802"/>
            <a:ext cx="9039225" cy="1285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核心框架 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-- Base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01" y="4213737"/>
            <a:ext cx="843915" cy="843915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5057605" y="3477568"/>
            <a:ext cx="418037" cy="63021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57984" y="445102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b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Javascript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中实现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OOP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的编程模式基础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73" y="3407841"/>
            <a:ext cx="9039225" cy="1285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39" y="3367868"/>
            <a:ext cx="406349" cy="4063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56" y="2283589"/>
            <a:ext cx="1279514" cy="12795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核心框架 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-- Model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43687" y="273868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Model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封装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了与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Server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端的通信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22245" y="4954844"/>
            <a:ext cx="7590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处理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HTTP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请求的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GET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POST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、跨域访问、请求缓存处理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10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跨域访问在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App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的环境中应用更加广泛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6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022" y="2499639"/>
            <a:ext cx="9039225" cy="12858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核心框架 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-- Store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50743" y="3464687"/>
            <a:ext cx="406349" cy="4063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56" y="4009453"/>
            <a:ext cx="1146922" cy="6553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88794" y="4018506"/>
            <a:ext cx="3834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Store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封装了对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LocalStorage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的读写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上的本地缓存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45" y="5360199"/>
            <a:ext cx="885825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04376" y="4933688"/>
            <a:ext cx="67505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参考</a:t>
            </a:r>
            <a:r>
              <a:rPr lang="en-US" altLang="zh-CN" b="1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redis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的实现方式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在本地实现了简单文档型数据库模型</a:t>
            </a:r>
            <a:endParaRPr lang="en-US" altLang="zh-CN" sz="32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设置了数据过期时间、缓冲区等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819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核心框架 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-- App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744" y="4254575"/>
            <a:ext cx="812800" cy="838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65805" y="4027344"/>
            <a:ext cx="441184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通过监控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Hash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的变化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zh-CN" altLang="en-US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实现了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View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的无缝切换</a:t>
            </a:r>
            <a:endParaRPr lang="en-US" altLang="zh-CN" sz="3200" b="1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endParaRPr lang="en-US" altLang="zh-CN" sz="10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r"/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SPA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应用基础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22" y="2499639"/>
            <a:ext cx="9039225" cy="128587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7912125" y="3531357"/>
            <a:ext cx="418037" cy="63021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UI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组件库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490787"/>
            <a:ext cx="10572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725" y="2603350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UI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组件库解决了哪些问题？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27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封装了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Ctrip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的常用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UI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组件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036">
            <a:off x="7763323" y="2444635"/>
            <a:ext cx="2990850" cy="3781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5005">
            <a:off x="4942544" y="2524555"/>
            <a:ext cx="3171825" cy="366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63" y="2861290"/>
            <a:ext cx="1066800" cy="1057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80563" y="4169959"/>
            <a:ext cx="40254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以特定的样式表为基础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定制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Ctrip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UI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组件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1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实现了各种交互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–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电话、时间选取等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0563" y="58513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非常基础对框架有强依赖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8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92952"/>
            <a:ext cx="10972800" cy="3740465"/>
          </a:xfrm>
        </p:spPr>
        <p:txBody>
          <a:bodyPr/>
          <a:lstStyle/>
          <a:p>
            <a:r>
              <a:rPr lang="zh-CN" altLang="en-US" dirty="0" smtClean="0"/>
              <a:t>更小的屏幕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</a:t>
            </a:r>
            <a:r>
              <a:rPr lang="zh-CN" altLang="en-US" dirty="0"/>
              <a:t>慢</a:t>
            </a:r>
            <a:r>
              <a:rPr lang="zh-CN" altLang="en-US" dirty="0" smtClean="0"/>
              <a:t>的网速</a:t>
            </a:r>
            <a:endParaRPr lang="en-US" altLang="zh-CN" dirty="0" smtClean="0"/>
          </a:p>
          <a:p>
            <a:r>
              <a:rPr lang="zh-CN" altLang="en-US" dirty="0" smtClean="0"/>
              <a:t>更好的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更好的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en-US" altLang="zh-CN" dirty="0" smtClean="0"/>
              <a:t>Write </a:t>
            </a:r>
            <a:r>
              <a:rPr lang="en-US" altLang="zh-CN" dirty="0" err="1" smtClean="0"/>
              <a:t>once,run</a:t>
            </a:r>
            <a:r>
              <a:rPr lang="en-US" altLang="zh-CN" dirty="0" smtClean="0"/>
              <a:t> anywhere</a:t>
            </a:r>
            <a:r>
              <a:rPr lang="zh-CN" altLang="en-US" dirty="0" smtClean="0"/>
              <a:t>的可能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Mobile Web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的特点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1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Widget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组件库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71" y="2500817"/>
            <a:ext cx="8391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725" y="2603350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Widget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组件库解决了哪些问题？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8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65" y="2176518"/>
            <a:ext cx="2017341" cy="42823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3330">
            <a:off x="7121435" y="3581004"/>
            <a:ext cx="3200400" cy="419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提供具体功能的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Widget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27585" y="4173969"/>
            <a:ext cx="1882588" cy="7031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功能性组件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20275" y="4173969"/>
            <a:ext cx="1882588" cy="7031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业务组件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 rot="5400000">
            <a:off x="3668358" y="2090436"/>
            <a:ext cx="494851" cy="3417484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974489" y="2612178"/>
            <a:ext cx="1882588" cy="7031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Widget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5661" y="561402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对框架弱依赖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2903" y="497430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Geolocation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46520" y="50000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Calendar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Adview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8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业务组件库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667000"/>
            <a:ext cx="5810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725" y="2603350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业务组件库解决了哪些问题？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4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业务需求的对接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435" y="2121665"/>
            <a:ext cx="2675685" cy="30568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84" y="2121665"/>
            <a:ext cx="2675685" cy="2945187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233000" y="5324585"/>
            <a:ext cx="1590171" cy="3334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用车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未出行订单</a:t>
            </a:r>
            <a:endParaRPr lang="zh-CN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9" y="2121665"/>
            <a:ext cx="2657870" cy="3369664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503998" y="5658072"/>
            <a:ext cx="1590171" cy="3334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用车</a:t>
            </a:r>
            <a:r>
              <a:rPr lang="zh-CN" alt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下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单支付</a:t>
            </a:r>
            <a:endParaRPr lang="zh-CN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194773" y="5324585"/>
            <a:ext cx="1828367" cy="3334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用车 </a:t>
            </a:r>
            <a:r>
              <a:rPr lang="en-US" altLang="zh-CN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zh-CN" alt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非会员订单完成页</a:t>
            </a:r>
            <a:endParaRPr lang="zh-CN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Hybrid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面板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07" y="2478346"/>
            <a:ext cx="10262038" cy="21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725" y="2603350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HybridFacade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解决了哪些问题？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3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04" y="2860634"/>
            <a:ext cx="8958486" cy="18879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Hybrid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面板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0149" y="2491302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Hybrid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提供的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Bridge.js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做接口封装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7356" y="2538803"/>
            <a:ext cx="3654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Widget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HybridFacade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进行引用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在框架层是透明的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9757" y="5073141"/>
            <a:ext cx="4166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实现调用时绑定回调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对回调数据进行处理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在初始化时检查运行环境，动态配置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2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00048"/>
              </p:ext>
            </p:extLst>
          </p:nvPr>
        </p:nvGraphicFramePr>
        <p:xfrm>
          <a:off x="754649" y="1701202"/>
          <a:ext cx="3432884" cy="44253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652"/>
                <a:gridCol w="279423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跨域请求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请求数据自动缓存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数据本地存储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CURD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JS OOP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的实现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日志本地记录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ui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显示弹出框提示，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2s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后自动隐藏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数据加载失败时出现友好的错误重试页面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加载时显示的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loading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框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遮罩层，点击会自动消失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可滑动的单选控件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警告框，支持多个按钮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输入框，带出功能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widget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定位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广告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日历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价格日历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导航栏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自定义可滑动的控件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列表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用户输入验证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图片拖动播放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用户登录、注册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980563" y="421063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功能一览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57582"/>
              </p:ext>
            </p:extLst>
          </p:nvPr>
        </p:nvGraphicFramePr>
        <p:xfrm>
          <a:off x="4388220" y="1714161"/>
          <a:ext cx="3432884" cy="48101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652"/>
                <a:gridCol w="279423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模块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功能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Hybrid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在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App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的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log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面板中打印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Log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为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Native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收集用户行为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获得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Native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传递的初始化信息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拨打电话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返回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App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首页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退出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WebView，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返回上一页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从线上站点跳入本地页面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调用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Native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定位服务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刷新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Native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头部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开启浏览器打开新页面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跳转线上站点，并刷新头部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检查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Native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版本更新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推荐携程给好友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添加微信好友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查看最新版本功能介绍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检查当前网络环境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检查是否安装其他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App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调用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Native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用户登录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调用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Native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用户注册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业务组件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用户注册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用户登录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非会员登陆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支付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我的携程列表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55355"/>
              </p:ext>
            </p:extLst>
          </p:nvPr>
        </p:nvGraphicFramePr>
        <p:xfrm>
          <a:off x="7971413" y="1728806"/>
          <a:ext cx="3496533" cy="17316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7581"/>
                <a:gridCol w="2678952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模块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功能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自动化集成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代码检查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代码检查报告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代码检查报告发送到每个代码编写者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代码编译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代码混淆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代码压缩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测试</a:t>
                      </a:r>
                    </a:p>
                  </a:txBody>
                  <a:tcPr marL="9525" marR="9525" marT="9525" marB="0"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代码发布及发布报告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6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ViewPort</a:t>
            </a:r>
            <a:endParaRPr lang="en-US" altLang="zh-CN" sz="4000" b="1" dirty="0" smtClean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10" y="2534603"/>
            <a:ext cx="17335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8361" y="203916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150*300</a:t>
            </a:r>
            <a:r>
              <a:rPr lang="zh-CN" altLang="en-US" dirty="0"/>
              <a:t>的图片</a:t>
            </a:r>
            <a:endParaRPr lang="zh-CN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55" y="2416563"/>
            <a:ext cx="1886174" cy="2829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222611" y="1953107"/>
            <a:ext cx="171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未设置</a:t>
            </a:r>
            <a:r>
              <a:rPr lang="en-US" altLang="zh-CN" dirty="0"/>
              <a:t>viewport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8898216" y="1953107"/>
            <a:ext cx="1929233" cy="3357306"/>
            <a:chOff x="8898216" y="1953107"/>
            <a:chExt cx="1929233" cy="3357306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8216" y="2416563"/>
              <a:ext cx="1929233" cy="289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005643" y="1953107"/>
              <a:ext cx="1714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设置了</a:t>
              </a:r>
              <a:r>
                <a:rPr lang="en-US" altLang="zh-CN" dirty="0"/>
                <a:t>viewport</a:t>
              </a:r>
              <a:endParaRPr lang="zh-CN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35162" y="5938220"/>
            <a:ext cx="851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&lt;meta name="viewport"</a:t>
            </a:r>
          </a:p>
          <a:p>
            <a:r>
              <a:rPr lang="en-US" altLang="zh-CN" dirty="0"/>
              <a:t>content="</a:t>
            </a:r>
            <a:r>
              <a:rPr lang="en-US" altLang="zh-CN" dirty="0">
                <a:solidFill>
                  <a:srgbClr val="FF0000"/>
                </a:solidFill>
              </a:rPr>
              <a:t>width=device-width</a:t>
            </a:r>
            <a:r>
              <a:rPr lang="en-US" altLang="zh-CN" dirty="0"/>
              <a:t>, user-scalable=no, initial-scale=1.0, maximum-scale=1.0;"&gt;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2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725" y="2603350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H5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  <a:cs typeface="Aharoni" panose="02010803020104030203" pitchFamily="2" charset="-79"/>
              </a:rPr>
              <a:t>框架发展规划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97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定制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化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Lib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86" y="2268959"/>
            <a:ext cx="4338862" cy="77221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0186" y="3279336"/>
            <a:ext cx="872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Backbone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Events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事件绑定机制在框架层重写，去除代码对于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Backbone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的依赖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95" y="3953158"/>
            <a:ext cx="3125422" cy="748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0185" y="4963535"/>
            <a:ext cx="931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定制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zepto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，剔除不常用的内容，进一步减少代码对于框架依赖，逐步向去框架化方向发展</a:t>
            </a:r>
            <a:endParaRPr lang="zh-CN" altLang="en-US" sz="32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2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81" y="2656796"/>
            <a:ext cx="8305800" cy="1200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扩展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store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的存储方式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21652" y="3653771"/>
            <a:ext cx="406349" cy="4063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30" y="4198537"/>
            <a:ext cx="1146922" cy="65538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76" y="4259638"/>
            <a:ext cx="487108" cy="48710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97457" y="479874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LocalStorage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9" y="4259660"/>
            <a:ext cx="487108" cy="48710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49119" y="42850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以多态方式封装</a:t>
            </a:r>
            <a:r>
              <a:rPr lang="en-US" altLang="zh-CN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store</a:t>
            </a:r>
          </a:p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支持多种本地存储方式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93974" y="480423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IndexDB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27223" y="479874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SQLite by App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1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Pad </a:t>
            </a:r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42" y="2127323"/>
            <a:ext cx="5762513" cy="43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70916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H5 Confluence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http://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hlinkClick r:id="rId2"/>
              </a:rPr>
              <a:t>conf.ctripcorp.com/display/Wireless/3.HTML5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支持邮箱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Wireless_R&amp;D_HTML5_Support@Ctrip.com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0563" y="905158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参考资料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3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3092" y="241869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Thanks!</a:t>
            </a:r>
            <a:endParaRPr lang="zh-CN" altLang="en-US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1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HTML5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与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CSS3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支持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2052" name="Picture 4" descr="http://geteverything.org/wp-content/uploads/2013/08/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2641601"/>
            <a:ext cx="3908425" cy="23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语义化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新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HTML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标签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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MicroData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设备访问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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GeolocationAPI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重力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感应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Web Sockets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离线存储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绘图与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3D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Canvas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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WebGL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性能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Web Workers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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XMLHttpRequest2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多媒体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4"/>
          </p:nvPr>
        </p:nvSpPr>
        <p:spPr>
          <a:xfrm>
            <a:off x="8205152" y="2148750"/>
            <a:ext cx="3041968" cy="3951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新的选择器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阴影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圆角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动画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0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单页应用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980252"/>
            <a:ext cx="10972800" cy="374046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单页应用</a:t>
            </a:r>
            <a:r>
              <a:rPr lang="en-US" altLang="zh-CN" dirty="0" smtClean="0"/>
              <a:t>(Single Page Application)</a:t>
            </a:r>
            <a:r>
              <a:rPr lang="zh-CN" altLang="en-US" dirty="0" smtClean="0"/>
              <a:t>用户</a:t>
            </a:r>
            <a:r>
              <a:rPr lang="zh-CN" altLang="en-US" dirty="0"/>
              <a:t>通过浏览器加载独立的</a:t>
            </a:r>
            <a:r>
              <a:rPr lang="en-US" altLang="zh-CN" dirty="0"/>
              <a:t>HTML</a:t>
            </a:r>
            <a:r>
              <a:rPr lang="zh-CN" altLang="en-US" dirty="0"/>
              <a:t>页面并且无需离开此导航页面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优点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更好</a:t>
            </a:r>
            <a:r>
              <a:rPr lang="zh-CN" altLang="en-US" dirty="0" smtClean="0"/>
              <a:t>的模拟</a:t>
            </a:r>
            <a:r>
              <a:rPr lang="en-US" altLang="zh-CN" dirty="0" smtClean="0"/>
              <a:t>Native App</a:t>
            </a:r>
            <a:r>
              <a:rPr lang="zh-CN" altLang="en-US" dirty="0" smtClean="0"/>
              <a:t>的交互体验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更</a:t>
            </a:r>
            <a:r>
              <a:rPr lang="zh-CN" altLang="en-US" dirty="0" smtClean="0"/>
              <a:t>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/>
              <a:t>SEO </a:t>
            </a:r>
            <a:r>
              <a:rPr lang="zh-CN" altLang="en-US" dirty="0" smtClean="0"/>
              <a:t>体验不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典型应用</a:t>
            </a:r>
            <a:r>
              <a:rPr lang="en-US" altLang="zh-CN" dirty="0" smtClean="0"/>
              <a:t>:</a:t>
            </a:r>
          </a:p>
          <a:p>
            <a:endParaRPr lang="zh-CN" altLang="en-US" dirty="0"/>
          </a:p>
        </p:txBody>
      </p:sp>
      <p:pic>
        <p:nvPicPr>
          <p:cNvPr id="5123" name="Picture 3" descr="d:\Users\sb_zhang\AppData\Roaming\Tencent\Users\249730604\QQ\WinTemp\RichOle\6DA_195V~_OD2@SSYQA69Q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5715000"/>
            <a:ext cx="1096963" cy="10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5" descr="http://t10.baidu.com/it/u=2815463519,3074354324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7" descr="http://t10.baidu.com/it/u=2815463519,3074354324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1" name="Picture 11" descr="http://img.cool80.com/i/logo/mixed/Faceboo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64" b="32071"/>
          <a:stretch/>
        </p:blipFill>
        <p:spPr bwMode="auto">
          <a:xfrm>
            <a:off x="6765970" y="5642956"/>
            <a:ext cx="2038985" cy="69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80252"/>
            <a:ext cx="10972800" cy="3740465"/>
          </a:xfrm>
        </p:spPr>
        <p:txBody>
          <a:bodyPr/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Hybrid App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（混合模式移动应用</a:t>
            </a: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是指介于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web-app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native-app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这两者之间的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app,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它虽然看上去是一个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Native App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，但只有一个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UI </a:t>
            </a:r>
            <a:r>
              <a:rPr lang="en-US" altLang="zh-CN" sz="2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WebView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，里面访问的是一个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 </a:t>
            </a:r>
            <a:r>
              <a:rPr lang="en-US" altLang="zh-CN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App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Native App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良好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用户交互体验的优势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Web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App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跨平台开发的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优势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Hybrid</a:t>
            </a:r>
            <a:r>
              <a:rPr lang="zh-CN" altLang="en-US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App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21" y="5384800"/>
            <a:ext cx="3409068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" descr="http://t1.baidu.com/it/u=485576554,103778893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://t1.baidu.com/it/u=485576554,1037788934&amp;fm=21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://t1.baidu.com/it/u=485576554,1037788934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http://t1.baidu.com/it/u=485576554,1037788934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http://t1.baidu.com/it/u=485576554,1037788934&amp;fm=23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2" descr="http://t1.baidu.com/it/u=485576554,1037788934&amp;fm=23&amp;gp=0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5241288"/>
            <a:ext cx="1568200" cy="14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0149" y="839096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Mobile Web</a:t>
            </a:r>
            <a:r>
              <a:rPr lang="en-US" altLang="zh-CN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4000" b="1" dirty="0" smtClean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框架</a:t>
            </a:r>
            <a:endParaRPr lang="zh-CN" altLang="en-US" sz="4000" b="1" dirty="0">
              <a:solidFill>
                <a:schemeClr val="tx1"/>
              </a:solidFill>
              <a:latin typeface="Rockwell Extra Bold" panose="02060903040505020403" pitchFamily="18" charset="0"/>
              <a:ea typeface="华文中宋" panose="02010600040101010101" pitchFamily="2" charset="-122"/>
            </a:endParaRPr>
          </a:p>
        </p:txBody>
      </p:sp>
      <p:pic>
        <p:nvPicPr>
          <p:cNvPr id="1025" name="Picture 1" descr="d:\Users\sb_zhang\AppData\Roaming\Tencent\Users\249730604\QQ\WinTemp\RichOle\VS3F36~E[F23R%HPVDCD_[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27288"/>
            <a:ext cx="41529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www.cloudcms.com/gitana/images/tour/resources/sench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052" y="3997154"/>
            <a:ext cx="2928347" cy="110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7725" y="2603350"/>
            <a:ext cx="10276971" cy="914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err="1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Ctrip</a:t>
            </a:r>
            <a:r>
              <a:rPr lang="en-US" altLang="zh-CN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 </a:t>
            </a:r>
            <a:r>
              <a:rPr lang="en-US" altLang="zh-CN" sz="40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Wireless</a:t>
            </a:r>
            <a:r>
              <a:rPr lang="en-US" altLang="zh-CN" sz="4000" b="1" dirty="0">
                <a:solidFill>
                  <a:schemeClr val="tx1"/>
                </a:solidFill>
                <a:latin typeface="Rockwell Extra Bold" panose="02060903040505020403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H5 </a:t>
            </a:r>
            <a:r>
              <a:rPr lang="zh-CN" altLang="en-US" sz="4000" b="1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haroni" panose="02010803020104030203" pitchFamily="2" charset="-79"/>
              </a:rPr>
              <a:t>现状</a:t>
            </a:r>
            <a:endParaRPr lang="zh-CN" altLang="en-US" sz="40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40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3427</TotalTime>
  <Words>1028</Words>
  <Application>Microsoft Office PowerPoint</Application>
  <PresentationFormat>自定义</PresentationFormat>
  <Paragraphs>228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vlcm李淳敏</dc:creator>
  <cp:lastModifiedBy>张淑滨</cp:lastModifiedBy>
  <cp:revision>88</cp:revision>
  <dcterms:created xsi:type="dcterms:W3CDTF">2013-12-04T01:54:36Z</dcterms:created>
  <dcterms:modified xsi:type="dcterms:W3CDTF">2014-02-17T04:38:06Z</dcterms:modified>
</cp:coreProperties>
</file>