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5"/>
  </p:notesMasterIdLst>
  <p:handoutMasterIdLst>
    <p:handoutMasterId r:id="rId26"/>
  </p:handoutMasterIdLst>
  <p:sldIdLst>
    <p:sldId id="256" r:id="rId3"/>
    <p:sldId id="745" r:id="rId4"/>
    <p:sldId id="751" r:id="rId5"/>
    <p:sldId id="752" r:id="rId6"/>
    <p:sldId id="753" r:id="rId7"/>
    <p:sldId id="755" r:id="rId8"/>
    <p:sldId id="756" r:id="rId9"/>
    <p:sldId id="754" r:id="rId10"/>
    <p:sldId id="746" r:id="rId11"/>
    <p:sldId id="761" r:id="rId12"/>
    <p:sldId id="757" r:id="rId13"/>
    <p:sldId id="711" r:id="rId14"/>
    <p:sldId id="730" r:id="rId15"/>
    <p:sldId id="748" r:id="rId16"/>
    <p:sldId id="749" r:id="rId17"/>
    <p:sldId id="760" r:id="rId18"/>
    <p:sldId id="750" r:id="rId19"/>
    <p:sldId id="715" r:id="rId20"/>
    <p:sldId id="712" r:id="rId21"/>
    <p:sldId id="713" r:id="rId22"/>
    <p:sldId id="759" r:id="rId23"/>
    <p:sldId id="758" r:id="rId24"/>
  </p:sldIdLst>
  <p:sldSz cx="9144000" cy="6858000" type="screen4x3"/>
  <p:notesSz cx="8991600" cy="7102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5050"/>
    <a:srgbClr val="7376E7"/>
    <a:srgbClr val="FF6600"/>
    <a:srgbClr val="008000"/>
    <a:srgbClr val="FFFF66"/>
    <a:srgbClr val="D2A0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85294" autoAdjust="0"/>
  </p:normalViewPr>
  <p:slideViewPr>
    <p:cSldViewPr>
      <p:cViewPr>
        <p:scale>
          <a:sx n="100" d="100"/>
          <a:sy n="100" d="100"/>
        </p:scale>
        <p:origin x="-666" y="168"/>
      </p:cViewPr>
      <p:guideLst>
        <p:guide orient="horz" pos="3984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09270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9270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048AA97F-3F42-4A66-AD09-2B8AC9D0E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63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09270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209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3373438"/>
            <a:ext cx="719455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08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9270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76B98B6F-258B-421B-A8B1-B0395A190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31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pic>
        <p:nvPicPr>
          <p:cNvPr id="15" name="Picture 32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2766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9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987C-8DB4-4DE9-B280-0FC6FEC189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0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8F30B-47E9-4C1E-8B50-2741006DEB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54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2128-968B-4CEA-9CFA-0CD18DD0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pic>
        <p:nvPicPr>
          <p:cNvPr id="15" name="Picture 1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2766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41" name="Rectangle 13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04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93745-0A3F-4EB1-A918-624B050E5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1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4747-6100-4D99-A554-2466E1C69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28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ABE81-FBE1-412D-AE99-AA1B2813C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68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056E6-F8FA-4B24-A426-4F5376D3B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8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89EB-3C14-4154-84C3-6CF24F11F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6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591CE-31B1-4DEF-8943-4891EB3BB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5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EC47-614F-4603-A8A4-D47F95BD6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866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B8E2D-2D8D-4497-B228-8B7076E5BD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6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42D61-59F7-4618-AD3E-0EEA914BEE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116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A4F1-EFDB-4DA1-A9D2-2EAED0B38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12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DE11-8D0B-4243-A870-1B3EFEAA1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A9AB-877B-4022-895F-47BFB91C3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8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673A8-E9F7-43F7-9C00-A9BAD85040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1EC0-769E-478F-AFE3-56307FEA5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4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81BAD-C595-4EEB-BB7F-EA7EFA6A7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1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F3FF-7B7C-4C5E-8620-CE6E9FE4B8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68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433B9-74EF-4A75-834E-0DB85DFDA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3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AF9F-C530-4B0F-A51B-662DACE8C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5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533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8E1E153-A354-44B8-90F6-73E7013680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6" name="Rectangle 31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0">
                <a:ea typeface="宋体" pitchFamily="2" charset="-122"/>
              </a:rPr>
              <a:t>       </a:t>
            </a:r>
          </a:p>
        </p:txBody>
      </p:sp>
      <p:pic>
        <p:nvPicPr>
          <p:cNvPr id="1037" name="Picture 34" descr="LOGO反白-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7038"/>
            <a:ext cx="1524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533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ea typeface="+mn-ea"/>
              </a:defRPr>
            </a:lvl1pPr>
          </a:lstStyle>
          <a:p>
            <a:pPr>
              <a:defRPr/>
            </a:pPr>
            <a:fld id="{F31ABCE0-2327-410E-B543-4840AAB67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0">
                <a:ea typeface="宋体" pitchFamily="2" charset="-122"/>
              </a:rPr>
              <a:t>       </a:t>
            </a:r>
          </a:p>
        </p:txBody>
      </p:sp>
      <p:pic>
        <p:nvPicPr>
          <p:cNvPr id="2061" name="Picture 13" descr="LOGO反白-0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7038"/>
            <a:ext cx="1524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CFA83C.E6075CA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bear.com/about-us/our-customers/case-studies/cis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391400" cy="1012825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eaLnBrk="1" hangingPunct="1"/>
            <a:r>
              <a:rPr lang="en-US" altLang="zh-CN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Best practice of 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code review </a:t>
            </a:r>
            <a:r>
              <a:rPr lang="en-US" altLang="zh-CN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using </a:t>
            </a:r>
            <a:r>
              <a:rPr lang="en-US" altLang="zh-CN" sz="4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Git</a:t>
            </a:r>
            <a:r>
              <a:rPr lang="en-US" altLang="zh-CN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48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Gerrit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endParaRPr lang="en-US" altLang="zh-CN" sz="1800" i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10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943475"/>
          </a:xfrm>
        </p:spPr>
        <p:txBody>
          <a:bodyPr/>
          <a:lstStyle/>
          <a:p>
            <a:pPr marL="0" indent="0"/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阶段成果：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月试点与优化，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月</a:t>
            </a:r>
            <a:r>
              <a:rPr lang="zh-CN" altLang="en-US" b="0" dirty="0">
                <a:latin typeface="新宋体" panose="02010609030101010101" pitchFamily="49" charset="-122"/>
                <a:ea typeface="新宋体" panose="02010609030101010101" pitchFamily="49" charset="-122"/>
              </a:rPr>
              <a:t>开始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酒店全面执行</a:t>
            </a:r>
            <a:endParaRPr lang="en-US" altLang="zh-CN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已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600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万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r>
              <a:rPr lang="zh-CN" altLang="en-US" b="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产生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en-US" altLang="zh-CN" b="0" dirty="0">
                <a:latin typeface="新宋体" panose="02010609030101010101" pitchFamily="49" charset="-122"/>
                <a:ea typeface="新宋体" panose="02010609030101010101" pitchFamily="49" charset="-122"/>
              </a:rPr>
              <a:t>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测试反馈：测试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bug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少了，代码质量有提高</a:t>
            </a:r>
            <a:endParaRPr lang="en-US" altLang="zh-CN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/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/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pPr marL="514350" indent="-514350"/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2674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Review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案例学习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如何推广、实施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Review</a:t>
            </a:r>
          </a:p>
          <a:p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如何提高</a:t>
            </a:r>
            <a:r>
              <a:rPr lang="en-US" altLang="zh-CN" dirty="0">
                <a:solidFill>
                  <a:srgbClr val="0000FF"/>
                </a:solidFill>
              </a:rPr>
              <a:t>Code Review</a:t>
            </a:r>
            <a:r>
              <a:rPr lang="zh-CN" altLang="en-US" dirty="0">
                <a:solidFill>
                  <a:srgbClr val="0000FF"/>
                </a:solidFill>
              </a:rPr>
              <a:t>质量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86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如何提高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如何提高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Code 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Comments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自动化预审核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2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代码质量指标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正确性</a:t>
            </a:r>
            <a:endParaRPr lang="en-US" altLang="zh-CN" sz="2000" dirty="0" smtClean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可编译</a:t>
            </a:r>
            <a:endParaRPr lang="en-US" altLang="zh-CN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可读性</a:t>
            </a:r>
            <a:endParaRPr lang="en-US" altLang="zh-CN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可维护性</a:t>
            </a:r>
            <a:endParaRPr lang="en-US" altLang="zh-CN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可复用性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可读性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/>
              <a:t>      public </a:t>
            </a:r>
            <a:r>
              <a:rPr lang="en-US" altLang="zh-CN" sz="1000" dirty="0" err="1"/>
              <a:t>SearchHotelDataResponse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ProcessData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SearchHotelDataResponse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searchHotelResponse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SearchHotelDataRequest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searchHotelRequest</a:t>
            </a:r>
            <a:r>
              <a:rPr lang="en-US" altLang="zh-CN" sz="1000" dirty="0"/>
              <a:t>, object status = null)</a:t>
            </a:r>
            <a:endParaRPr lang="zh-CN" altLang="zh-CN" sz="1000" dirty="0"/>
          </a:p>
          <a:p>
            <a:r>
              <a:rPr lang="en-US" altLang="zh-CN" sz="1000" dirty="0"/>
              <a:t>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 </a:t>
            </a:r>
            <a:r>
              <a:rPr lang="en-US" altLang="zh-CN" sz="1000" dirty="0" smtClean="0">
                <a:solidFill>
                  <a:srgbClr val="FF0000"/>
                </a:solidFill>
              </a:rPr>
              <a:t>Stopwatch </a:t>
            </a:r>
            <a:r>
              <a:rPr lang="en-US" altLang="zh-CN" sz="1000" dirty="0" err="1">
                <a:solidFill>
                  <a:srgbClr val="FF0000"/>
                </a:solidFill>
              </a:rPr>
              <a:t>sw</a:t>
            </a:r>
            <a:r>
              <a:rPr lang="en-US" altLang="zh-CN" sz="1000" dirty="0">
                <a:solidFill>
                  <a:srgbClr val="FF0000"/>
                </a:solidFill>
              </a:rPr>
              <a:t> = null;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            try</a:t>
            </a:r>
            <a:endParaRPr lang="zh-CN" altLang="zh-CN" sz="1000" dirty="0"/>
          </a:p>
          <a:p>
            <a:r>
              <a:rPr lang="en-US" altLang="zh-CN" sz="1000" dirty="0"/>
              <a:t>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     #region logic</a:t>
            </a:r>
            <a:endParaRPr lang="zh-CN" altLang="zh-CN" sz="1000" dirty="0"/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                if (</a:t>
            </a:r>
            <a:r>
              <a:rPr lang="en-US" altLang="zh-CN" sz="1000" dirty="0" err="1"/>
              <a:t>ConfigurationTypeConst.EnableRoomTicketGiftsProcess</a:t>
            </a:r>
            <a:r>
              <a:rPr lang="en-US" altLang="zh-CN" sz="1000" dirty="0"/>
              <a:t>())</a:t>
            </a:r>
            <a:endParaRPr lang="zh-CN" altLang="zh-CN" sz="1000" dirty="0"/>
          </a:p>
          <a:p>
            <a:r>
              <a:rPr lang="en-US" altLang="zh-CN" sz="1000" dirty="0"/>
              <a:t>                {</a:t>
            </a:r>
            <a:endParaRPr lang="zh-CN" altLang="zh-CN" sz="1000" dirty="0"/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           </a:t>
            </a:r>
            <a:r>
              <a:rPr lang="en-US" altLang="zh-CN" sz="1000" dirty="0">
                <a:solidFill>
                  <a:srgbClr val="FF0000"/>
                </a:solidFill>
              </a:rPr>
              <a:t>         </a:t>
            </a:r>
            <a:r>
              <a:rPr lang="en-US" altLang="zh-CN" sz="1000" dirty="0" err="1">
                <a:solidFill>
                  <a:srgbClr val="FF0000"/>
                </a:solidFill>
              </a:rPr>
              <a:t>sw</a:t>
            </a:r>
            <a:r>
              <a:rPr lang="en-US" altLang="zh-CN" sz="1000" dirty="0">
                <a:solidFill>
                  <a:srgbClr val="FF0000"/>
                </a:solidFill>
              </a:rPr>
              <a:t> = </a:t>
            </a:r>
            <a:r>
              <a:rPr lang="en-US" altLang="zh-CN" sz="1000" dirty="0" err="1">
                <a:solidFill>
                  <a:srgbClr val="FF0000"/>
                </a:solidFill>
              </a:rPr>
              <a:t>Stopwatch.StartNew</a:t>
            </a:r>
            <a:r>
              <a:rPr lang="en-US" altLang="zh-CN" sz="1000" dirty="0">
                <a:solidFill>
                  <a:srgbClr val="FF0000"/>
                </a:solidFill>
              </a:rPr>
              <a:t>();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                    string </a:t>
            </a:r>
            <a:r>
              <a:rPr lang="en-US" altLang="zh-CN" sz="1000" dirty="0" err="1"/>
              <a:t>searchtype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searchHotelRequest.SearchTypeEntity.SearchType.ToString</a:t>
            </a:r>
            <a:r>
              <a:rPr lang="en-US" altLang="zh-CN" sz="1000" dirty="0"/>
              <a:t>();</a:t>
            </a:r>
            <a:endParaRPr lang="zh-CN" altLang="zh-CN" sz="1000" dirty="0"/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 </a:t>
            </a:r>
            <a:r>
              <a:rPr lang="en-US" altLang="zh-CN" sz="1000" dirty="0" err="1"/>
              <a:t>var</a:t>
            </a:r>
            <a:r>
              <a:rPr lang="en-US" altLang="zh-CN" sz="1000" dirty="0"/>
              <a:t> </a:t>
            </a:r>
            <a:r>
              <a:rPr lang="en-US" altLang="zh-CN" sz="1000" dirty="0" err="1"/>
              <a:t>RoomTicketGiftsDic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RoomTicketGiftsDataBusiness.Instance.GetAllDataFromNativeCache</a:t>
            </a:r>
            <a:r>
              <a:rPr lang="en-US" altLang="zh-CN" sz="1000" dirty="0"/>
              <a:t>();</a:t>
            </a:r>
            <a:endParaRPr lang="zh-CN" altLang="zh-CN" sz="1000" dirty="0"/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 </a:t>
            </a:r>
            <a:r>
              <a:rPr lang="en-US" altLang="zh-CN" sz="1000" dirty="0" err="1"/>
              <a:t>searchHotelResponse.HotelDataList.ForEach</a:t>
            </a:r>
            <a:r>
              <a:rPr lang="en-US" altLang="zh-CN" sz="1000" dirty="0"/>
              <a:t>(</a:t>
            </a:r>
            <a:r>
              <a:rPr lang="en-US" altLang="zh-CN" sz="1000" dirty="0" err="1"/>
              <a:t>hotelDataList</a:t>
            </a:r>
            <a:r>
              <a:rPr lang="en-US" altLang="zh-CN" sz="1000" dirty="0"/>
              <a:t> =&gt;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        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city = </a:t>
            </a:r>
            <a:r>
              <a:rPr lang="en-US" altLang="zh-CN" sz="1000" dirty="0" err="1"/>
              <a:t>hotelDataList.HotelStaticInfoEntity.HotelBaseInfoEntity.City</a:t>
            </a:r>
            <a:r>
              <a:rPr lang="en-US" altLang="zh-CN" sz="1000" dirty="0"/>
              <a:t>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     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star = </a:t>
            </a:r>
            <a:r>
              <a:rPr lang="en-US" altLang="zh-CN" sz="1000" dirty="0" err="1"/>
              <a:t>hotelDataList.HotelStaticInfoEntity.HotelBaseInfoEntity.Star</a:t>
            </a:r>
            <a:r>
              <a:rPr lang="en-US" altLang="zh-CN" sz="1000" dirty="0"/>
              <a:t>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     Dictionary&lt;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, List&lt;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&gt;&gt; </a:t>
            </a:r>
            <a:r>
              <a:rPr lang="en-US" altLang="zh-CN" sz="1000" dirty="0" err="1"/>
              <a:t>cityTicketIDDict</a:t>
            </a:r>
            <a:r>
              <a:rPr lang="en-US" altLang="zh-CN" sz="1000" dirty="0"/>
              <a:t> = null;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     Dictionary&lt;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, List&lt;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&gt;&gt; </a:t>
            </a:r>
            <a:r>
              <a:rPr lang="en-US" altLang="zh-CN" sz="1000" dirty="0" err="1"/>
              <a:t>starTicketIDDict</a:t>
            </a:r>
            <a:r>
              <a:rPr lang="en-US" altLang="zh-CN" sz="1000" dirty="0"/>
              <a:t> = null;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     Dictionary&lt;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, List&lt;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&gt;&gt; </a:t>
            </a:r>
            <a:r>
              <a:rPr lang="en-US" altLang="zh-CN" sz="1000" dirty="0" err="1"/>
              <a:t>typeTicketIDDict</a:t>
            </a:r>
            <a:r>
              <a:rPr lang="en-US" altLang="zh-CN" sz="1000" dirty="0"/>
              <a:t> = null;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         List&lt;</a:t>
            </a:r>
            <a:r>
              <a:rPr lang="en-US" altLang="zh-CN" sz="1000" dirty="0" err="1"/>
              <a:t>RoomTicketGifts</a:t>
            </a:r>
            <a:r>
              <a:rPr lang="en-US" altLang="zh-CN" sz="1000" dirty="0"/>
              <a:t>&gt; </a:t>
            </a:r>
            <a:r>
              <a:rPr lang="en-US" altLang="zh-CN" sz="1000" dirty="0" err="1"/>
              <a:t>roomTicketGifts</a:t>
            </a:r>
            <a:r>
              <a:rPr lang="en-US" altLang="zh-CN" sz="1000" dirty="0"/>
              <a:t> = null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……………….</a:t>
            </a:r>
            <a:endParaRPr lang="zh-CN" altLang="zh-CN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6000" y="-91073793"/>
            <a:ext cx="4572000" cy="82530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100" b="0" dirty="0"/>
              <a:t>public 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ProcessData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SearchHotelDataRequest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object status 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  Stopwatch 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try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#region logic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if (</a:t>
            </a:r>
            <a:r>
              <a:rPr lang="en-US" altLang="zh-CN" sz="1100" b="0" dirty="0" err="1"/>
              <a:t>ConfigurationTypeConst.EnableRoomTicketGiftsProcess</a:t>
            </a:r>
            <a:r>
              <a:rPr lang="en-US" altLang="zh-CN" sz="1100" b="0" dirty="0"/>
              <a:t>())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Stopwatch.StartNew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string 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searchHotelRequest.SearchTypeEntity.SearchType.ToString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var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RoomTicketGiftsDic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RoomTicketGiftsDataBusiness.Instance.GetAllDataFromNativeCache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searchHotelResponse.HotelDataList.ForEach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hotelDataList</a:t>
            </a:r>
            <a:r>
              <a:rPr lang="en-US" altLang="zh-CN" sz="1100" b="0" dirty="0"/>
              <a:t> =&gt;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        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 city = </a:t>
            </a:r>
            <a:r>
              <a:rPr lang="en-US" altLang="zh-CN" sz="1100" b="0" dirty="0" err="1"/>
              <a:t>hotelDataList.HotelStaticInfoEntity.HotelBaseInfoEntity.City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 star = </a:t>
            </a:r>
            <a:r>
              <a:rPr lang="en-US" altLang="zh-CN" sz="1100" b="0" dirty="0" err="1"/>
              <a:t>hotelDataList.HotelStaticInfoEntity.HotelBaseInfoEntity.Star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            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// </a:t>
            </a:r>
            <a:r>
              <a:rPr lang="zh-CN" altLang="zh-CN" sz="1100" b="0" dirty="0"/>
              <a:t>缓存中获取</a:t>
            </a:r>
            <a:r>
              <a:rPr lang="en-US" altLang="zh-CN" sz="1100" b="0" dirty="0"/>
              <a:t>:</a:t>
            </a:r>
            <a:r>
              <a:rPr lang="zh-CN" altLang="zh-CN" sz="1100" b="0" dirty="0"/>
              <a:t>送券规则字典</a:t>
            </a:r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RoomTicketGiftRule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RoomTicketGiftRuleBusiness.Instance.GetAllDataFromNativeCache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// </a:t>
            </a:r>
            <a:r>
              <a:rPr lang="zh-CN" altLang="zh-CN" sz="1100" b="0" dirty="0"/>
              <a:t>这个字典中如果有值的话，只可能有个</a:t>
            </a:r>
            <a:r>
              <a:rPr lang="en-US" altLang="zh-CN" sz="1100" b="0" dirty="0"/>
              <a:t>Key=0</a:t>
            </a:r>
            <a:r>
              <a:rPr lang="zh-CN" altLang="zh-CN" sz="1100" b="0" dirty="0"/>
              <a:t>，</a:t>
            </a:r>
            <a:r>
              <a:rPr lang="en-US" altLang="zh-CN" sz="1100" b="0" dirty="0"/>
              <a:t>Value=Component</a:t>
            </a:r>
            <a:r>
              <a:rPr lang="zh-CN" altLang="zh-CN" sz="1100" b="0" dirty="0"/>
              <a:t>。所以这里只取</a:t>
            </a:r>
            <a:r>
              <a:rPr lang="en-US" altLang="zh-CN" sz="1100" b="0" dirty="0"/>
              <a:t>key=0</a:t>
            </a:r>
            <a:r>
              <a:rPr lang="zh-CN" altLang="zh-CN" sz="1100" b="0" dirty="0"/>
              <a:t>的</a:t>
            </a:r>
          </a:p>
          <a:p>
            <a:pPr algn="l"/>
            <a:r>
              <a:rPr lang="en-US" altLang="zh-CN" sz="1100" b="0" dirty="0"/>
              <a:t>                            if (</a:t>
            </a:r>
            <a:r>
              <a:rPr lang="en-US" altLang="zh-CN" sz="1100" b="0" dirty="0" err="1"/>
              <a:t>ticketRuleComponent.Count</a:t>
            </a:r>
            <a:r>
              <a:rPr lang="en-US" altLang="zh-CN" sz="1100" b="0" dirty="0"/>
              <a:t> == 1 &amp;&amp; </a:t>
            </a:r>
            <a:r>
              <a:rPr lang="en-US" altLang="zh-CN" sz="1100" b="0" dirty="0" err="1"/>
              <a:t>ticketRuleComponent.ContainsKey</a:t>
            </a:r>
            <a:r>
              <a:rPr lang="en-US" altLang="zh-CN" sz="1100" b="0" dirty="0"/>
              <a:t>(0))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if (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cityTicketIDDict.ContainsKey</a:t>
            </a:r>
            <a:r>
              <a:rPr lang="en-US" altLang="zh-CN" sz="1100" b="0" dirty="0"/>
              <a:t>(city))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 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[city];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if (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starTicketIDDict.ContainsKey</a:t>
            </a:r>
            <a:r>
              <a:rPr lang="en-US" altLang="zh-CN" sz="1100" b="0" dirty="0"/>
              <a:t>(star))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[star];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if (</a:t>
            </a:r>
            <a:r>
              <a:rPr lang="en-US" altLang="zh-CN" sz="1100" b="0" dirty="0" err="1"/>
              <a:t>RoomTicketGiftsDic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RoomTicketGiftsDic.Count</a:t>
            </a:r>
            <a:r>
              <a:rPr lang="en-US" altLang="zh-CN" sz="1100" b="0" dirty="0"/>
              <a:t> &gt;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hotelDataList.BaseRoomEntity.ForEach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BaseRoomEntity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baseRoomentity_temp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                            </a:t>
            </a:r>
            <a:r>
              <a:rPr lang="en-US" altLang="zh-CN" sz="1100" b="0" dirty="0" err="1"/>
              <a:t>baseRoomentity_temp.RoomDataEntity.ForEach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RoomDataEntity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// </a:t>
            </a:r>
            <a:r>
              <a:rPr lang="zh-CN" altLang="zh-CN" sz="1100" b="0" dirty="0"/>
              <a:t>是否是返现房型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false; //</a:t>
            </a:r>
            <a:r>
              <a:rPr lang="zh-CN" altLang="zh-CN" sz="1100" b="0" dirty="0"/>
              <a:t>返现房型</a:t>
            </a:r>
            <a:r>
              <a:rPr lang="en-US" altLang="zh-CN" sz="1100" b="0" dirty="0"/>
              <a:t>(</a:t>
            </a:r>
            <a:r>
              <a:rPr lang="zh-CN" altLang="zh-CN" sz="1100" b="0" dirty="0"/>
              <a:t>送券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送游票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券返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直返</a:t>
            </a:r>
            <a:r>
              <a:rPr lang="en-US" altLang="zh-CN" sz="1100" b="0" dirty="0"/>
              <a:t>)3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IsPrePayDiscountRoomType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roomListEntity_temp.RoomStatusEntity.PriceType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PriceType.PrePayDiscount</a:t>
            </a:r>
            <a:r>
              <a:rPr lang="en-US" altLang="zh-CN" sz="1100" b="0" dirty="0"/>
              <a:t>;//</a:t>
            </a:r>
            <a:r>
              <a:rPr lang="zh-CN" altLang="zh-CN" sz="1100" b="0" dirty="0"/>
              <a:t>预付立减房型</a:t>
            </a:r>
            <a:r>
              <a:rPr lang="en-US" altLang="zh-CN" sz="1100" b="0" dirty="0"/>
              <a:t>   4                    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IsPP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PayType.PP</a:t>
            </a:r>
            <a:r>
              <a:rPr lang="en-US" altLang="zh-CN" sz="1100" b="0" dirty="0"/>
              <a:t>; // </a:t>
            </a:r>
            <a:r>
              <a:rPr lang="zh-CN" altLang="zh-CN" sz="1100" b="0" dirty="0"/>
              <a:t>预付房型</a:t>
            </a:r>
            <a:r>
              <a:rPr lang="en-US" altLang="zh-CN" sz="1100" b="0" dirty="0"/>
              <a:t>2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IsFG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PayType.FG</a:t>
            </a:r>
            <a:r>
              <a:rPr lang="en-US" altLang="zh-CN" sz="1100" b="0" dirty="0"/>
              <a:t>; // </a:t>
            </a:r>
            <a:r>
              <a:rPr lang="zh-CN" altLang="zh-CN" sz="1100" b="0" dirty="0"/>
              <a:t>现付房型</a:t>
            </a:r>
            <a:r>
              <a:rPr lang="en-US" altLang="zh-CN" sz="1100" b="0" dirty="0"/>
              <a:t>1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excludeTicketIDsOfType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#region </a:t>
            </a:r>
            <a:r>
              <a:rPr lang="zh-CN" altLang="zh-CN" sz="1100" b="0" dirty="0"/>
              <a:t>得到要排除的</a:t>
            </a:r>
            <a:r>
              <a:rPr lang="en-US" altLang="zh-CN" sz="1100" b="0" dirty="0" err="1"/>
              <a:t>ticketID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checkinAfterEnd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&gt; </a:t>
            </a:r>
            <a:r>
              <a:rPr lang="en-US" altLang="zh-CN" sz="1100" b="0" dirty="0" err="1"/>
              <a:t>gift.EndDate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checkoutBeforeStart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&lt; </a:t>
            </a:r>
            <a:r>
              <a:rPr lang="en-US" altLang="zh-CN" sz="1100" b="0" dirty="0" err="1"/>
              <a:t>gift.StartDate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weekdayMatch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CheckWeek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gift.WeekDayIndex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paymentTypeMatch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string.IsNullOrEmpty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gift.PaymentType</a:t>
            </a:r>
            <a:r>
              <a:rPr lang="en-US" altLang="zh-CN" sz="1100" b="0" dirty="0"/>
              <a:t>)?</a:t>
            </a:r>
            <a:r>
              <a:rPr lang="en-US" altLang="zh-CN" sz="1100" b="0" dirty="0" err="1"/>
              <a:t>false:gift.PaymentType.Equals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如果已过期，或者星期不匹配，或者支付方式不匹配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checkinAfterEnd</a:t>
            </a:r>
            <a:r>
              <a:rPr lang="en-US" altLang="zh-CN" sz="1100" b="0" dirty="0"/>
              <a:t> || </a:t>
            </a:r>
            <a:r>
              <a:rPr lang="en-US" altLang="zh-CN" sz="1100" b="0" dirty="0" err="1"/>
              <a:t>checkoutBeforeStart</a:t>
            </a:r>
            <a:r>
              <a:rPr lang="en-US" altLang="zh-CN" sz="1100" b="0" dirty="0"/>
              <a:t> || !</a:t>
            </a:r>
            <a:r>
              <a:rPr lang="en-US" altLang="zh-CN" sz="1100" b="0" dirty="0" err="1"/>
              <a:t>weekdayMatch</a:t>
            </a:r>
            <a:r>
              <a:rPr lang="en-US" altLang="zh-CN" sz="1100" b="0" dirty="0"/>
              <a:t>)//|| !</a:t>
            </a:r>
            <a:r>
              <a:rPr lang="en-US" altLang="zh-CN" sz="1100" b="0" dirty="0" err="1"/>
              <a:t>paymentTypeMatch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IsPrePayDiscountRoomType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(4))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[4].Contains(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                                   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IsPP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(2))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[2].Contains(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IsFG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(1))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                                            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[1].Contains(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 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//</a:t>
            </a:r>
            <a:r>
              <a:rPr lang="zh-CN" altLang="zh-CN" sz="1100" b="0" dirty="0"/>
              <a:t>只有取到了</a:t>
            </a:r>
            <a:r>
              <a:rPr lang="en-US" altLang="zh-CN" sz="1100" b="0" dirty="0"/>
              <a:t>gift</a:t>
            </a:r>
            <a:r>
              <a:rPr lang="zh-CN" altLang="zh-CN" sz="1100" b="0" dirty="0"/>
              <a:t>信息才进去处理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 if (</a:t>
            </a:r>
            <a:r>
              <a:rPr lang="en-US" altLang="zh-CN" sz="1100" b="0" dirty="0" err="1"/>
              <a:t>RoomTicketGiftsDic.TryGetValue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roomListEntity_temp.RoomStatusEntity.Room</a:t>
            </a:r>
            <a:r>
              <a:rPr lang="en-US" altLang="zh-CN" sz="1100" b="0" dirty="0"/>
              <a:t>, out </a:t>
            </a:r>
            <a:r>
              <a:rPr lang="en-US" altLang="zh-CN" sz="1100" b="0" dirty="0" err="1"/>
              <a:t>roomTicketGifts_temp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//</a:t>
            </a:r>
            <a:r>
              <a:rPr lang="zh-CN" altLang="zh-CN" sz="1100" b="0" dirty="0"/>
              <a:t>判断筛选信息是否符合条件 活动循环</a:t>
            </a:r>
          </a:p>
          <a:p>
            <a:pPr algn="l"/>
            <a:r>
              <a:rPr lang="en-US" altLang="zh-CN" sz="1100" b="0" dirty="0"/>
              <a:t>                                            </a:t>
            </a:r>
            <a:r>
              <a:rPr lang="en-US" altLang="zh-CN" sz="1100" b="0" dirty="0" err="1"/>
              <a:t>roomTicketGifts_temp.ForEach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roomTicketGifts_temp1)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List&lt;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</a:t>
            </a:r>
            <a:r>
              <a:rPr lang="zh-CN" altLang="zh-CN" sz="1100" b="0" dirty="0"/>
              <a:t>明细循环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roomTicketGifts_temp1.RoomTicketGiftsDetail.ForEach(delegate(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roomTicketGiftsDetail_temp1)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(!</a:t>
            </a:r>
            <a:r>
              <a:rPr lang="en-US" altLang="zh-CN" sz="1100" b="0" dirty="0" err="1"/>
              <a:t>CheckWeek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roomTicketGiftsDetail_temp1.WeekDayIndex) &amp;&amp;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(roomTicketGiftsDetail_temp1.TicketType, "Y",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0)//</a:t>
            </a:r>
            <a:r>
              <a:rPr lang="zh-CN" altLang="zh-CN" sz="1100" b="0" dirty="0"/>
              <a:t>星期不适用时不返回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return;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//</a:t>
            </a:r>
            <a:r>
              <a:rPr lang="zh-CN" altLang="zh-CN" sz="1100" b="0" dirty="0"/>
              <a:t>日期判断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(roomTicketGiftsDetail_temp1.Arrival &lt; </a:t>
            </a:r>
            <a:r>
              <a:rPr lang="en-US" altLang="zh-CN" sz="1100" b="0" dirty="0" err="1"/>
              <a:t>searchHotelRequest.PublicSearchParameter.CheckOutDate</a:t>
            </a:r>
            <a:r>
              <a:rPr lang="en-US" altLang="zh-CN" sz="1100" b="0" dirty="0"/>
              <a:t> &amp;&amp; roomTicketGiftsDetail_temp1.Departure &gt;= </a:t>
            </a:r>
            <a:r>
              <a:rPr lang="en-US" altLang="zh-CN" sz="1100" b="0" dirty="0" err="1"/>
              <a:t>searchHotelRequest.PublicSearchParameter.CheckInDate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&gt;= roomTicketGiftsDetail_temp1.StartDate &amp;&amp;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&lt;= roomTicketGiftsDetail_temp1.EndDate)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                          if (</a:t>
            </a:r>
            <a:r>
              <a:rPr lang="en-US" altLang="zh-CN" sz="1100" b="0" dirty="0" err="1"/>
              <a:t>searchHotelRequest.SearchTypeEntity.SearchType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SearchType.PkgResSearch</a:t>
            </a:r>
            <a:r>
              <a:rPr lang="en-US" altLang="zh-CN" sz="1100" b="0" dirty="0"/>
              <a:t>)//</a:t>
            </a:r>
            <a:r>
              <a:rPr lang="zh-CN" altLang="zh-CN" sz="1100" b="0" dirty="0"/>
              <a:t>度假送券不判支付类型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"FP",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|| (</a:t>
            </a:r>
            <a:r>
              <a:rPr lang="en-US" altLang="zh-CN" sz="1100" b="0" dirty="0" err="1"/>
              <a:t>roomListEntity_temp.RoomStatusEntity.IsFGToPP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"FG",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|| 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          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                                    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                      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                 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else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 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searchHotelRequest.PublicSearchParameter.IsRequestTravelMoney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(</a:t>
            </a:r>
            <a:r>
              <a:rPr lang="en-US" altLang="zh-CN" sz="1100" b="0" dirty="0" err="1"/>
              <a:t>searchHotelRequest.SearchTypeEntity.SearchType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SearchType.OnLineSearch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(roomTicketGiftsDetail_temp1.TicketType, "Y",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PayType.FG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(roomTicketGiftsDetail_temp1.PaymentType == "FP" || roomTicketGiftsDetail_temp1.PaymentType == "PP")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else if (roomTicketGiftsDetail_temp1.PaymentType == "FP" ||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(roomTicketGiftsDetail_temp1.PaymentType.Trim(), 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 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                  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                    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              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              if (</a:t>
            </a:r>
            <a:r>
              <a:rPr lang="en-US" altLang="zh-CN" sz="1100" b="0" dirty="0" err="1"/>
              <a:t>roomTicketGiftsDetailsList.Count</a:t>
            </a:r>
            <a:r>
              <a:rPr lang="en-US" altLang="zh-CN" sz="1100" b="0" dirty="0"/>
              <a:t> &gt;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new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          </a:t>
            </a:r>
            <a:r>
              <a:rPr lang="en-US" altLang="zh-CN" sz="1100" b="0" dirty="0" err="1"/>
              <a:t>roomTicketgifts.PlatformPromotionID</a:t>
            </a:r>
            <a:r>
              <a:rPr lang="en-US" altLang="zh-CN" sz="1100" b="0" dirty="0"/>
              <a:t> = roomTicketGifts_temp1.PlatformPromotionID;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roomTicketgifts.RoomTicketGiftsID</a:t>
            </a:r>
            <a:r>
              <a:rPr lang="en-US" altLang="zh-CN" sz="1100" b="0" dirty="0"/>
              <a:t> = roomTicketGifts_temp1.RoomTicketGiftsID;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                </a:t>
            </a:r>
            <a:r>
              <a:rPr lang="en-US" altLang="zh-CN" sz="1100" b="0" dirty="0" err="1"/>
              <a:t>roomTicketgifts.RoomTicketGiftsName</a:t>
            </a:r>
            <a:r>
              <a:rPr lang="en-US" altLang="zh-CN" sz="1100" b="0" dirty="0"/>
              <a:t> = roomTicketGifts_temp1.RoomTicketGiftsName;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roomTicketgifts.TicketGiftsChannels</a:t>
            </a:r>
            <a:r>
              <a:rPr lang="en-US" altLang="zh-CN" sz="1100" b="0" dirty="0"/>
              <a:t> = roomTicketGifts_temp1.TicketGiftsChannels;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                           </a:t>
            </a:r>
            <a:r>
              <a:rPr lang="en-US" altLang="zh-CN" sz="1100" b="0" dirty="0" err="1"/>
              <a:t>roomTicketgifts.RoomTicketGiftsRealID</a:t>
            </a:r>
            <a:r>
              <a:rPr lang="en-US" altLang="zh-CN" sz="1100" b="0" dirty="0"/>
              <a:t> = roomTicketGifts_temp1.RoomTicketGiftsRealID;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roomTicketgifts.RoomTicketGiftsDetail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                            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#region </a:t>
            </a:r>
            <a:r>
              <a:rPr lang="zh-CN" altLang="zh-CN" sz="1100" b="0" dirty="0"/>
              <a:t>追加新的送券</a:t>
            </a:r>
            <a:r>
              <a:rPr lang="en-US" altLang="zh-CN" sz="1100" b="0" dirty="0"/>
              <a:t>rule 1.2 </a:t>
            </a:r>
            <a:r>
              <a:rPr lang="zh-CN" altLang="zh-CN" sz="1100" b="0" dirty="0"/>
              <a:t>到房型</a:t>
            </a:r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if (</a:t>
            </a:r>
            <a:r>
              <a:rPr lang="en-US" altLang="zh-CN" sz="1100" b="0" dirty="0" err="1"/>
              <a:t>ConfigurationTypeConst.TicketGiftRuleSearchType</a:t>
            </a:r>
            <a:r>
              <a:rPr lang="en-US" altLang="zh-CN" sz="1100" b="0" dirty="0"/>
              <a:t>().Contains(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)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先循环一遍，添加排除项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(3))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[3].Contains(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                                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 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验证规则是否完全匹配，匹配的话添加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 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ticketIDsOfCity.Contains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ticketIDsOfStar.Contains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 = !</a:t>
            </a:r>
            <a:r>
              <a:rPr lang="en-US" altLang="zh-CN" sz="1100" b="0" dirty="0" err="1"/>
              <a:t>excludeTicketIDsOfType.Contains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                               if (</a:t>
            </a:r>
            <a:r>
              <a:rPr lang="en-US" altLang="zh-CN" sz="1100" b="0" dirty="0" err="1"/>
              <a:t>roomTicketGifts_temps.Find</a:t>
            </a:r>
            <a:r>
              <a:rPr lang="en-US" altLang="zh-CN" sz="1100" b="0" dirty="0"/>
              <a:t>(e =&gt; </a:t>
            </a:r>
            <a:r>
              <a:rPr lang="en-US" altLang="zh-CN" sz="1100" b="0" dirty="0" err="1"/>
              <a:t>e.RoomTicketGiftsID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 ==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(gift);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//</a:t>
            </a:r>
            <a:r>
              <a:rPr lang="zh-CN" altLang="zh-CN" sz="1100" b="0" dirty="0"/>
              <a:t>送券信息赋值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 </a:t>
            </a:r>
            <a:r>
              <a:rPr lang="en-US" altLang="zh-CN" sz="1100" b="0" dirty="0" err="1"/>
              <a:t>roomListEntity_temp.RoomStaticInfoEntity.RoomTicketGifts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else  // </a:t>
            </a:r>
            <a:r>
              <a:rPr lang="zh-CN" altLang="zh-CN" sz="1100" b="0" dirty="0"/>
              <a:t>如果这个房型原来还没有关联任何</a:t>
            </a:r>
            <a:r>
              <a:rPr lang="en-US" altLang="zh-CN" sz="1100" b="0" dirty="0"/>
              <a:t>ticket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if (</a:t>
            </a:r>
            <a:r>
              <a:rPr lang="en-US" altLang="zh-CN" sz="1100" b="0" dirty="0" err="1"/>
              <a:t>ConfigurationTypeConst.TicketGiftRuleSearchType</a:t>
            </a:r>
            <a:r>
              <a:rPr lang="en-US" altLang="zh-CN" sz="1100" b="0" dirty="0"/>
              <a:t>().Contains(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)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 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  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ticketIDsOfCity.Contains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ticketIDsOfStar.Contains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 = !</a:t>
            </a:r>
            <a:r>
              <a:rPr lang="en-US" altLang="zh-CN" sz="1100" b="0" dirty="0" err="1"/>
              <a:t>excludeTicketIDsOfType.Contains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                                              if (</a:t>
            </a:r>
            <a:r>
              <a:rPr lang="en-US" altLang="zh-CN" sz="1100" b="0" dirty="0" err="1"/>
              <a:t>roomTicketGifts_temps.Find</a:t>
            </a:r>
            <a:r>
              <a:rPr lang="en-US" altLang="zh-CN" sz="1100" b="0" dirty="0"/>
              <a:t>(e =&gt; </a:t>
            </a:r>
            <a:r>
              <a:rPr lang="en-US" altLang="zh-CN" sz="1100" b="0" dirty="0" err="1"/>
              <a:t>e.RoomTicketGiftsID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 ==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                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r>
              <a:rPr lang="en-US" altLang="zh-CN" sz="1100" b="0" dirty="0" err="1"/>
              <a:t>gift.Clone</a:t>
            </a:r>
            <a:r>
              <a:rPr lang="en-US" altLang="zh-CN" sz="1100" b="0" dirty="0"/>
              <a:t>());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 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roomListEntity_temp.RoomStaticInfoEntity.RoomTicketGifts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catch (Exception ex)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</a:t>
            </a:r>
            <a:r>
              <a:rPr lang="en-US" altLang="zh-CN" sz="1100" b="0" dirty="0" err="1"/>
              <a:t>HelpBusiness.Logger.Error</a:t>
            </a:r>
            <a:r>
              <a:rPr lang="en-US" altLang="zh-CN" sz="1100" b="0" dirty="0"/>
              <a:t>("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",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 + "\n" +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</a:t>
            </a:r>
            <a:r>
              <a:rPr lang="en-US" altLang="zh-CN" sz="1100" b="0" dirty="0" err="1"/>
              <a:t>ex.Message</a:t>
            </a:r>
            <a:r>
              <a:rPr lang="en-US" altLang="zh-CN" sz="1100" b="0" dirty="0"/>
              <a:t> + "\n" + </a:t>
            </a:r>
            <a:r>
              <a:rPr lang="en-US" altLang="zh-CN" sz="1100" b="0" dirty="0" err="1"/>
              <a:t>ex.StackTrace</a:t>
            </a:r>
            <a:r>
              <a:rPr lang="en-US" altLang="zh-CN" sz="1100" b="0" dirty="0"/>
              <a:t> + "\n"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+ (</a:t>
            </a:r>
            <a:r>
              <a:rPr lang="en-US" altLang="zh-CN" sz="1100" b="0" dirty="0" err="1"/>
              <a:t>searchHotelRequest.Status</a:t>
            </a:r>
            <a:r>
              <a:rPr lang="en-US" altLang="zh-CN" sz="1100" b="0" dirty="0"/>
              <a:t> is </a:t>
            </a:r>
            <a:r>
              <a:rPr lang="en-US" altLang="zh-CN" sz="1100" b="0" dirty="0" err="1"/>
              <a:t>ShareStatus</a:t>
            </a:r>
            <a:r>
              <a:rPr lang="en-US" altLang="zh-CN" sz="1100" b="0" dirty="0"/>
              <a:t> ? (</a:t>
            </a:r>
            <a:r>
              <a:rPr lang="en-US" altLang="zh-CN" sz="1100" b="0" dirty="0" err="1"/>
              <a:t>searchHotelRequest.Status</a:t>
            </a:r>
            <a:r>
              <a:rPr lang="en-US" altLang="zh-CN" sz="1100" b="0" dirty="0"/>
              <a:t> as </a:t>
            </a:r>
            <a:r>
              <a:rPr lang="en-US" altLang="zh-CN" sz="1100" b="0" dirty="0" err="1"/>
              <a:t>ShareStatus</a:t>
            </a:r>
            <a:r>
              <a:rPr lang="en-US" altLang="zh-CN" sz="1100" b="0" dirty="0"/>
              <a:t>).</a:t>
            </a:r>
            <a:r>
              <a:rPr lang="en-US" altLang="zh-CN" sz="1100" b="0" dirty="0" err="1"/>
              <a:t>RawRequest</a:t>
            </a:r>
            <a:r>
              <a:rPr lang="en-US" altLang="zh-CN" sz="1100" b="0" dirty="0"/>
              <a:t> : "null raw request"),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                                        </a:t>
            </a:r>
            <a:r>
              <a:rPr lang="en-US" altLang="zh-CN" sz="1100" b="0" dirty="0" err="1"/>
              <a:t>addinfo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= new 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finally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if (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sw.Stop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PerformanceDataRecorderUtility.AddOrUpdate</a:t>
            </a:r>
            <a:r>
              <a:rPr lang="en-US" altLang="zh-CN" sz="1100" b="0" dirty="0"/>
              <a:t>("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", </a:t>
            </a:r>
            <a:r>
              <a:rPr lang="en-US" altLang="zh-CN" sz="1100" b="0" dirty="0" err="1"/>
              <a:t>sw.ElapsedMilliseconds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</a:t>
            </a:r>
            <a:r>
              <a:rPr lang="en-US" altLang="zh-CN" sz="1100" b="0" dirty="0" err="1"/>
              <a:t>searchHotelResponse.DebugEntity.RoomTicketGiftsProcessTime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Math.Round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sw.Elapsed.TotalSeconds</a:t>
            </a:r>
            <a:r>
              <a:rPr lang="en-US" altLang="zh-CN" sz="1100" b="0" dirty="0"/>
              <a:t>, 6);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return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}</a:t>
            </a:r>
            <a:endParaRPr lang="zh-CN" altLang="zh-CN" sz="1100" b="0" dirty="0"/>
          </a:p>
        </p:txBody>
      </p:sp>
    </p:spTree>
    <p:extLst>
      <p:ext uri="{BB962C8B-B14F-4D97-AF65-F5344CB8AC3E}">
        <p14:creationId xmlns:p14="http://schemas.microsoft.com/office/powerpoint/2010/main" val="166641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可读性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954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            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#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endregion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catch (Exception ex)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{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HelpBusiness.Logger.Error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("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RoomTicketGiftsProcess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",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                           "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RoomTicketGiftsProcess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" + "\n" +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                                        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ex.Message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+ "\n" +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ex.StackTrace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+ "\n"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                           + (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searchHotelRequest.Status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is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ShareStatus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? (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searchHotelRequest.Status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as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ShareStatus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).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RawRequest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: "null raw request"),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                                        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addinfo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);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searchHotelResponse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= new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SearchHotelDataResponse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();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finally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{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if (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sw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 != null)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{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     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sw.Stop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();</a:t>
            </a:r>
            <a:endParaRPr lang="zh-CN" altLang="zh-CN" sz="10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               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     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PerformanceDataRecorderUtility.AddOrUpdate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("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RoomTicketGiftsProcess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", 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sw.ElapsedMilliseconds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);</a:t>
            </a:r>
            <a:endParaRPr lang="zh-CN" altLang="zh-CN" sz="10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 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searchHotelResponse.DebugEntity.RoomTicketGiftsProcessTime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 = 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Math.Round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altLang="zh-CN" sz="1000" dirty="0" err="1">
                <a:solidFill>
                  <a:srgbClr val="FF0000"/>
                </a:solidFill>
                <a:latin typeface="+mn-lt"/>
                <a:ea typeface="+mn-ea"/>
              </a:rPr>
              <a:t>sw.Elapsed.TotalSeconds</a:t>
            </a:r>
            <a:r>
              <a:rPr lang="en-US" altLang="zh-CN" sz="1000" dirty="0">
                <a:solidFill>
                  <a:srgbClr val="FF0000"/>
                </a:solidFill>
                <a:latin typeface="+mn-lt"/>
                <a:ea typeface="+mn-ea"/>
              </a:rPr>
              <a:t>, 6);</a:t>
            </a:r>
            <a:endParaRPr lang="zh-CN" altLang="zh-CN" sz="10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     return </a:t>
            </a:r>
            <a:r>
              <a:rPr lang="en-US" altLang="zh-CN" sz="1000" dirty="0" err="1">
                <a:solidFill>
                  <a:schemeClr val="folHlink"/>
                </a:solidFill>
                <a:latin typeface="+mn-lt"/>
                <a:ea typeface="+mn-ea"/>
              </a:rPr>
              <a:t>searchHotelResponse</a:t>
            </a:r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;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  <a:p>
            <a:pPr algn="l"/>
            <a:r>
              <a:rPr lang="en-US" altLang="zh-CN" sz="1000" dirty="0">
                <a:solidFill>
                  <a:schemeClr val="folHlink"/>
                </a:solidFill>
                <a:latin typeface="+mn-lt"/>
                <a:ea typeface="+mn-ea"/>
              </a:rPr>
              <a:t>        }</a:t>
            </a:r>
            <a:endParaRPr lang="zh-CN" altLang="zh-CN" sz="1000" dirty="0">
              <a:solidFill>
                <a:schemeClr val="folHlink"/>
              </a:solidFill>
              <a:latin typeface="+mn-lt"/>
              <a:ea typeface="+mn-ea"/>
            </a:endParaRPr>
          </a:p>
        </p:txBody>
      </p:sp>
      <p:sp>
        <p:nvSpPr>
          <p:cNvPr id="3" name="爆炸形 1 2"/>
          <p:cNvSpPr/>
          <p:nvPr/>
        </p:nvSpPr>
        <p:spPr bwMode="auto">
          <a:xfrm>
            <a:off x="5638800" y="2133600"/>
            <a:ext cx="3429000" cy="228600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可读性差而没有发现问题</a:t>
            </a:r>
          </a:p>
        </p:txBody>
      </p:sp>
    </p:spTree>
    <p:extLst>
      <p:ext uri="{BB962C8B-B14F-4D97-AF65-F5344CB8AC3E}">
        <p14:creationId xmlns:p14="http://schemas.microsoft.com/office/powerpoint/2010/main" val="135502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可读性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/>
              <a:t>      public </a:t>
            </a:r>
            <a:r>
              <a:rPr lang="en-US" altLang="zh-CN" sz="1000" dirty="0" err="1"/>
              <a:t>SearchHotelDataResponse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ProcessData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SearchHotelDataResponse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searchHotelResponse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SearchHotelDataRequest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searchHotelRequest</a:t>
            </a:r>
            <a:r>
              <a:rPr lang="en-US" altLang="zh-CN" sz="1000" dirty="0"/>
              <a:t>, object status = null)</a:t>
            </a:r>
            <a:endParaRPr lang="zh-CN" altLang="zh-CN" sz="1000" dirty="0"/>
          </a:p>
          <a:p>
            <a:r>
              <a:rPr lang="en-US" altLang="zh-CN" sz="1000" dirty="0"/>
              <a:t>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  </a:t>
            </a:r>
            <a:r>
              <a:rPr lang="en-US" altLang="zh-CN" sz="1000" dirty="0">
                <a:solidFill>
                  <a:srgbClr val="FF0000"/>
                </a:solidFill>
              </a:rPr>
              <a:t>Stopwatch </a:t>
            </a:r>
            <a:r>
              <a:rPr lang="en-US" altLang="zh-CN" sz="1000" dirty="0" err="1">
                <a:solidFill>
                  <a:srgbClr val="FF0000"/>
                </a:solidFill>
              </a:rPr>
              <a:t>sw</a:t>
            </a:r>
            <a:r>
              <a:rPr lang="en-US" altLang="zh-CN" sz="1000" dirty="0">
                <a:solidFill>
                  <a:srgbClr val="FF0000"/>
                </a:solidFill>
              </a:rPr>
              <a:t> = null;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            try</a:t>
            </a:r>
            <a:endParaRPr lang="zh-CN" altLang="zh-CN" sz="1000" dirty="0"/>
          </a:p>
          <a:p>
            <a:r>
              <a:rPr lang="en-US" altLang="zh-CN" sz="1000" dirty="0"/>
              <a:t>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     #region logic</a:t>
            </a:r>
            <a:endParaRPr lang="zh-CN" altLang="zh-CN" sz="1000" dirty="0"/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                if (</a:t>
            </a:r>
            <a:r>
              <a:rPr lang="en-US" altLang="zh-CN" sz="1000" dirty="0" err="1"/>
              <a:t>ConfigurationTypeConst.EnableRoomTicketGiftsProcess</a:t>
            </a:r>
            <a:r>
              <a:rPr lang="en-US" altLang="zh-CN" sz="1000" dirty="0"/>
              <a:t>())</a:t>
            </a:r>
            <a:endParaRPr lang="zh-CN" altLang="zh-CN" sz="1000" dirty="0"/>
          </a:p>
          <a:p>
            <a:r>
              <a:rPr lang="en-US" altLang="zh-CN" sz="1000" dirty="0"/>
              <a:t>    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</a:t>
            </a:r>
            <a:r>
              <a:rPr lang="en-US" altLang="zh-CN" sz="1000" dirty="0">
                <a:solidFill>
                  <a:srgbClr val="FF0000"/>
                </a:solidFill>
              </a:rPr>
              <a:t>         </a:t>
            </a:r>
            <a:r>
              <a:rPr lang="en-US" altLang="zh-CN" sz="1000" dirty="0" err="1">
                <a:solidFill>
                  <a:srgbClr val="FF0000"/>
                </a:solidFill>
              </a:rPr>
              <a:t>sw</a:t>
            </a:r>
            <a:r>
              <a:rPr lang="en-US" altLang="zh-CN" sz="1000" dirty="0">
                <a:solidFill>
                  <a:srgbClr val="FF0000"/>
                </a:solidFill>
              </a:rPr>
              <a:t> = </a:t>
            </a:r>
            <a:r>
              <a:rPr lang="en-US" altLang="zh-CN" sz="1000" dirty="0" err="1">
                <a:solidFill>
                  <a:srgbClr val="FF0000"/>
                </a:solidFill>
              </a:rPr>
              <a:t>Stopwatch.StartNew</a:t>
            </a:r>
            <a:r>
              <a:rPr lang="en-US" altLang="zh-CN" sz="1000" dirty="0">
                <a:solidFill>
                  <a:srgbClr val="FF0000"/>
                </a:solidFill>
              </a:rPr>
              <a:t>();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……………….</a:t>
            </a:r>
          </a:p>
          <a:p>
            <a:r>
              <a:rPr lang="en-US" altLang="zh-CN" sz="1000" dirty="0"/>
              <a:t>            }</a:t>
            </a:r>
            <a:endParaRPr lang="zh-CN" altLang="zh-CN" sz="1000" dirty="0"/>
          </a:p>
          <a:p>
            <a:r>
              <a:rPr lang="en-US" altLang="zh-CN" sz="1000" dirty="0"/>
              <a:t>            catch (Exception ex)</a:t>
            </a:r>
            <a:endParaRPr lang="zh-CN" altLang="zh-CN" sz="1000" dirty="0"/>
          </a:p>
          <a:p>
            <a:r>
              <a:rPr lang="en-US" altLang="zh-CN" sz="1000" dirty="0"/>
              <a:t>            </a:t>
            </a:r>
            <a:r>
              <a:rPr lang="en-US" altLang="zh-CN" sz="1000" dirty="0" smtClean="0"/>
              <a:t>{</a:t>
            </a:r>
          </a:p>
          <a:p>
            <a:r>
              <a:rPr lang="en-US" altLang="zh-CN" sz="1000" dirty="0"/>
              <a:t>……………….</a:t>
            </a:r>
            <a:endParaRPr lang="zh-CN" altLang="zh-CN" sz="1000" dirty="0"/>
          </a:p>
          <a:p>
            <a:r>
              <a:rPr lang="en-US" altLang="zh-CN" sz="1000" dirty="0"/>
              <a:t>            }</a:t>
            </a:r>
            <a:endParaRPr lang="zh-CN" altLang="zh-CN" sz="1000" dirty="0"/>
          </a:p>
          <a:p>
            <a:r>
              <a:rPr lang="en-US" altLang="zh-CN" sz="1000" dirty="0"/>
              <a:t>            finally</a:t>
            </a:r>
            <a:endParaRPr lang="zh-CN" altLang="zh-CN" sz="1000" dirty="0"/>
          </a:p>
          <a:p>
            <a:r>
              <a:rPr lang="en-US" altLang="zh-CN" sz="1000" dirty="0"/>
              <a:t>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     if (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!= null)</a:t>
            </a:r>
            <a:endParaRPr lang="zh-CN" altLang="zh-CN" sz="1000" dirty="0"/>
          </a:p>
          <a:p>
            <a:r>
              <a:rPr lang="en-US" altLang="zh-CN" sz="1000" dirty="0"/>
              <a:t>                {</a:t>
            </a:r>
            <a:endParaRPr lang="zh-CN" altLang="zh-CN" sz="1000" dirty="0"/>
          </a:p>
          <a:p>
            <a:r>
              <a:rPr lang="en-US" altLang="zh-CN" sz="1000" dirty="0"/>
              <a:t>                    </a:t>
            </a:r>
            <a:r>
              <a:rPr lang="en-US" altLang="zh-CN" sz="1000" dirty="0" err="1">
                <a:solidFill>
                  <a:srgbClr val="FF0000"/>
                </a:solidFill>
              </a:rPr>
              <a:t>sw.Stop</a:t>
            </a:r>
            <a:r>
              <a:rPr lang="en-US" altLang="zh-CN" sz="1000" dirty="0">
                <a:solidFill>
                  <a:srgbClr val="FF0000"/>
                </a:solidFill>
              </a:rPr>
              <a:t>();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                    </a:t>
            </a:r>
            <a:r>
              <a:rPr lang="en-US" altLang="zh-CN" sz="1000" dirty="0" err="1">
                <a:solidFill>
                  <a:srgbClr val="FF0000"/>
                </a:solidFill>
              </a:rPr>
              <a:t>PerformanceDataRecorderUtility.AddOrUpdate</a:t>
            </a:r>
            <a:r>
              <a:rPr lang="en-US" altLang="zh-CN" sz="1000" dirty="0">
                <a:solidFill>
                  <a:srgbClr val="FF0000"/>
                </a:solidFill>
              </a:rPr>
              <a:t>("</a:t>
            </a:r>
            <a:r>
              <a:rPr lang="en-US" altLang="zh-CN" sz="1000" dirty="0" err="1">
                <a:solidFill>
                  <a:srgbClr val="FF0000"/>
                </a:solidFill>
              </a:rPr>
              <a:t>RoomTicketGiftsProcess</a:t>
            </a:r>
            <a:r>
              <a:rPr lang="en-US" altLang="zh-CN" sz="1000" dirty="0">
                <a:solidFill>
                  <a:srgbClr val="FF0000"/>
                </a:solidFill>
              </a:rPr>
              <a:t>", </a:t>
            </a:r>
            <a:r>
              <a:rPr lang="en-US" altLang="zh-CN" sz="1000" dirty="0" err="1">
                <a:solidFill>
                  <a:srgbClr val="FF0000"/>
                </a:solidFill>
              </a:rPr>
              <a:t>sw.ElapsedMilliseconds</a:t>
            </a:r>
            <a:r>
              <a:rPr lang="en-US" altLang="zh-CN" sz="1000" dirty="0">
                <a:solidFill>
                  <a:srgbClr val="FF0000"/>
                </a:solidFill>
              </a:rPr>
              <a:t>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                }</a:t>
            </a:r>
            <a:endParaRPr lang="zh-CN" altLang="zh-CN" sz="1000" dirty="0"/>
          </a:p>
          <a:p>
            <a:r>
              <a:rPr lang="en-US" altLang="zh-CN" sz="1000" dirty="0"/>
              <a:t>            }</a:t>
            </a:r>
            <a:endParaRPr lang="zh-CN" altLang="zh-CN" sz="1000" dirty="0"/>
          </a:p>
          <a:p>
            <a:r>
              <a:rPr lang="en-US" altLang="zh-CN" sz="1000" dirty="0"/>
              <a:t>            </a:t>
            </a:r>
            <a:r>
              <a:rPr lang="en-US" altLang="zh-CN" sz="1000" dirty="0" err="1">
                <a:solidFill>
                  <a:srgbClr val="FF0000"/>
                </a:solidFill>
              </a:rPr>
              <a:t>searchHotelResponse.DebugEntity.RoomTicketGiftsProcessTime</a:t>
            </a:r>
            <a:r>
              <a:rPr lang="en-US" altLang="zh-CN" sz="1000" dirty="0">
                <a:solidFill>
                  <a:srgbClr val="FF0000"/>
                </a:solidFill>
              </a:rPr>
              <a:t> = </a:t>
            </a:r>
            <a:r>
              <a:rPr lang="en-US" altLang="zh-CN" sz="1000" dirty="0" err="1">
                <a:solidFill>
                  <a:srgbClr val="FF0000"/>
                </a:solidFill>
              </a:rPr>
              <a:t>Math.Round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en-US" altLang="zh-CN" sz="1000" dirty="0" err="1">
                <a:solidFill>
                  <a:srgbClr val="FF0000"/>
                </a:solidFill>
              </a:rPr>
              <a:t>sw.Elapsed.TotalSeconds</a:t>
            </a:r>
            <a:r>
              <a:rPr lang="en-US" altLang="zh-CN" sz="1000" dirty="0">
                <a:solidFill>
                  <a:srgbClr val="FF0000"/>
                </a:solidFill>
              </a:rPr>
              <a:t>, 6);</a:t>
            </a:r>
            <a:endParaRPr lang="zh-CN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/>
              <a:t>            return </a:t>
            </a:r>
            <a:r>
              <a:rPr lang="en-US" altLang="zh-CN" sz="1000" dirty="0" err="1"/>
              <a:t>searchHotelResponse</a:t>
            </a:r>
            <a:r>
              <a:rPr lang="en-US" altLang="zh-CN" sz="1000" dirty="0"/>
              <a:t>;</a:t>
            </a:r>
            <a:endParaRPr lang="zh-CN" altLang="zh-CN" sz="1000" dirty="0"/>
          </a:p>
          <a:p>
            <a:r>
              <a:rPr lang="en-US" altLang="zh-CN" sz="1000" dirty="0"/>
              <a:t>        }</a:t>
            </a:r>
            <a:endParaRPr lang="zh-CN" altLang="zh-CN" sz="1000" dirty="0"/>
          </a:p>
          <a:p>
            <a:endParaRPr lang="zh-CN" altLang="zh-CN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6000" y="-91073793"/>
            <a:ext cx="4572000" cy="82530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100" b="0" dirty="0"/>
              <a:t>public 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ProcessData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SearchHotelDataRequest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object status 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  Stopwatch 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try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#region logic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if (</a:t>
            </a:r>
            <a:r>
              <a:rPr lang="en-US" altLang="zh-CN" sz="1100" b="0" dirty="0" err="1"/>
              <a:t>ConfigurationTypeConst.EnableRoomTicketGiftsProcess</a:t>
            </a:r>
            <a:r>
              <a:rPr lang="en-US" altLang="zh-CN" sz="1100" b="0" dirty="0"/>
              <a:t>())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Stopwatch.StartNew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string 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searchHotelRequest.SearchTypeEntity.SearchType.ToString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var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RoomTicketGiftsDic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RoomTicketGiftsDataBusiness.Instance.GetAllDataFromNativeCache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searchHotelResponse.HotelDataList.ForEach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hotelDataList</a:t>
            </a:r>
            <a:r>
              <a:rPr lang="en-US" altLang="zh-CN" sz="1100" b="0" dirty="0"/>
              <a:t> =&gt;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        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 city = </a:t>
            </a:r>
            <a:r>
              <a:rPr lang="en-US" altLang="zh-CN" sz="1100" b="0" dirty="0" err="1"/>
              <a:t>hotelDataList.HotelStaticInfoEntity.HotelBaseInfoEntity.City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 star = </a:t>
            </a:r>
            <a:r>
              <a:rPr lang="en-US" altLang="zh-CN" sz="1100" b="0" dirty="0" err="1"/>
              <a:t>hotelDataList.HotelStaticInfoEntity.HotelBaseInfoEntity.Star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&gt;&gt; 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            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// </a:t>
            </a:r>
            <a:r>
              <a:rPr lang="zh-CN" altLang="zh-CN" sz="1100" b="0" dirty="0"/>
              <a:t>缓存中获取</a:t>
            </a:r>
            <a:r>
              <a:rPr lang="en-US" altLang="zh-CN" sz="1100" b="0" dirty="0"/>
              <a:t>:</a:t>
            </a:r>
            <a:r>
              <a:rPr lang="zh-CN" altLang="zh-CN" sz="1100" b="0" dirty="0"/>
              <a:t>送券规则字典</a:t>
            </a:r>
          </a:p>
          <a:p>
            <a:pPr algn="l"/>
            <a:r>
              <a:rPr lang="en-US" altLang="zh-CN" sz="1100" b="0" dirty="0"/>
              <a:t>                            Dictionary&lt;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RoomTicketGiftRule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RoomTicketGiftRuleBusiness.Instance.GetAllDataFromNativeCache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// </a:t>
            </a:r>
            <a:r>
              <a:rPr lang="zh-CN" altLang="zh-CN" sz="1100" b="0" dirty="0"/>
              <a:t>这个字典中如果有值的话，只可能有个</a:t>
            </a:r>
            <a:r>
              <a:rPr lang="en-US" altLang="zh-CN" sz="1100" b="0" dirty="0"/>
              <a:t>Key=0</a:t>
            </a:r>
            <a:r>
              <a:rPr lang="zh-CN" altLang="zh-CN" sz="1100" b="0" dirty="0"/>
              <a:t>，</a:t>
            </a:r>
            <a:r>
              <a:rPr lang="en-US" altLang="zh-CN" sz="1100" b="0" dirty="0"/>
              <a:t>Value=Component</a:t>
            </a:r>
            <a:r>
              <a:rPr lang="zh-CN" altLang="zh-CN" sz="1100" b="0" dirty="0"/>
              <a:t>。所以这里只取</a:t>
            </a:r>
            <a:r>
              <a:rPr lang="en-US" altLang="zh-CN" sz="1100" b="0" dirty="0"/>
              <a:t>key=0</a:t>
            </a:r>
            <a:r>
              <a:rPr lang="zh-CN" altLang="zh-CN" sz="1100" b="0" dirty="0"/>
              <a:t>的</a:t>
            </a:r>
          </a:p>
          <a:p>
            <a:pPr algn="l"/>
            <a:r>
              <a:rPr lang="en-US" altLang="zh-CN" sz="1100" b="0" dirty="0"/>
              <a:t>                            if (</a:t>
            </a:r>
            <a:r>
              <a:rPr lang="en-US" altLang="zh-CN" sz="1100" b="0" dirty="0" err="1"/>
              <a:t>ticketRuleComponent.Count</a:t>
            </a:r>
            <a:r>
              <a:rPr lang="en-US" altLang="zh-CN" sz="1100" b="0" dirty="0"/>
              <a:t> == 1 &amp;&amp; </a:t>
            </a:r>
            <a:r>
              <a:rPr lang="en-US" altLang="zh-CN" sz="1100" b="0" dirty="0" err="1"/>
              <a:t>ticketRuleComponent.ContainsKey</a:t>
            </a:r>
            <a:r>
              <a:rPr lang="en-US" altLang="zh-CN" sz="1100" b="0" dirty="0"/>
              <a:t>(0))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ticketRuleComponent</a:t>
            </a:r>
            <a:r>
              <a:rPr lang="en-US" altLang="zh-CN" sz="1100" b="0" dirty="0"/>
              <a:t>[0].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if (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cityTicketIDDict.ContainsKey</a:t>
            </a:r>
            <a:r>
              <a:rPr lang="en-US" altLang="zh-CN" sz="1100" b="0" dirty="0"/>
              <a:t>(city))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 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cityTicketIDDict</a:t>
            </a:r>
            <a:r>
              <a:rPr lang="en-US" altLang="zh-CN" sz="1100" b="0" dirty="0"/>
              <a:t>[city];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if (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starTicketIDDict.ContainsKey</a:t>
            </a:r>
            <a:r>
              <a:rPr lang="en-US" altLang="zh-CN" sz="1100" b="0" dirty="0"/>
              <a:t>(star))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starTicketIDDict</a:t>
            </a:r>
            <a:r>
              <a:rPr lang="en-US" altLang="zh-CN" sz="1100" b="0" dirty="0"/>
              <a:t>[star];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</a:t>
            </a:r>
            <a:r>
              <a:rPr lang="en-US" altLang="zh-CN" sz="1100" b="0" dirty="0"/>
              <a:t> = null;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if (</a:t>
            </a:r>
            <a:r>
              <a:rPr lang="en-US" altLang="zh-CN" sz="1100" b="0" dirty="0" err="1"/>
              <a:t>RoomTicketGiftsDic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RoomTicketGiftsDic.Count</a:t>
            </a:r>
            <a:r>
              <a:rPr lang="en-US" altLang="zh-CN" sz="1100" b="0" dirty="0"/>
              <a:t> &gt;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</a:t>
            </a:r>
            <a:r>
              <a:rPr lang="en-US" altLang="zh-CN" sz="1100" b="0" dirty="0" err="1"/>
              <a:t>hotelDataList.BaseRoomEntity.ForEach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BaseRoomEntity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baseRoomentity_temp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                            </a:t>
            </a:r>
            <a:r>
              <a:rPr lang="en-US" altLang="zh-CN" sz="1100" b="0" dirty="0" err="1"/>
              <a:t>baseRoomentity_temp.RoomDataEntity.ForEach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RoomDataEntity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// </a:t>
            </a:r>
            <a:r>
              <a:rPr lang="zh-CN" altLang="zh-CN" sz="1100" b="0" dirty="0"/>
              <a:t>是否是返现房型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false; //</a:t>
            </a:r>
            <a:r>
              <a:rPr lang="zh-CN" altLang="zh-CN" sz="1100" b="0" dirty="0"/>
              <a:t>返现房型</a:t>
            </a:r>
            <a:r>
              <a:rPr lang="en-US" altLang="zh-CN" sz="1100" b="0" dirty="0"/>
              <a:t>(</a:t>
            </a:r>
            <a:r>
              <a:rPr lang="zh-CN" altLang="zh-CN" sz="1100" b="0" dirty="0"/>
              <a:t>送券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送游票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券返</a:t>
            </a:r>
            <a:r>
              <a:rPr lang="en-US" altLang="zh-CN" sz="1100" b="0" dirty="0"/>
              <a:t>, </a:t>
            </a:r>
            <a:r>
              <a:rPr lang="zh-CN" altLang="zh-CN" sz="1100" b="0" dirty="0"/>
              <a:t>直返</a:t>
            </a:r>
            <a:r>
              <a:rPr lang="en-US" altLang="zh-CN" sz="1100" b="0" dirty="0"/>
              <a:t>)3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IsPrePayDiscountRoomType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roomListEntity_temp.RoomStatusEntity.PriceType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PriceType.PrePayDiscount</a:t>
            </a:r>
            <a:r>
              <a:rPr lang="en-US" altLang="zh-CN" sz="1100" b="0" dirty="0"/>
              <a:t>;//</a:t>
            </a:r>
            <a:r>
              <a:rPr lang="zh-CN" altLang="zh-CN" sz="1100" b="0" dirty="0"/>
              <a:t>预付立减房型</a:t>
            </a:r>
            <a:r>
              <a:rPr lang="en-US" altLang="zh-CN" sz="1100" b="0" dirty="0"/>
              <a:t>   4                    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IsPP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PayType.PP</a:t>
            </a:r>
            <a:r>
              <a:rPr lang="en-US" altLang="zh-CN" sz="1100" b="0" dirty="0"/>
              <a:t>; // </a:t>
            </a:r>
            <a:r>
              <a:rPr lang="zh-CN" altLang="zh-CN" sz="1100" b="0" dirty="0"/>
              <a:t>预付房型</a:t>
            </a:r>
            <a:r>
              <a:rPr lang="en-US" altLang="zh-CN" sz="1100" b="0" dirty="0"/>
              <a:t>2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IsFG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PayType.FG</a:t>
            </a:r>
            <a:r>
              <a:rPr lang="en-US" altLang="zh-CN" sz="1100" b="0" dirty="0"/>
              <a:t>; // </a:t>
            </a:r>
            <a:r>
              <a:rPr lang="zh-CN" altLang="zh-CN" sz="1100" b="0" dirty="0"/>
              <a:t>现付房型</a:t>
            </a:r>
            <a:r>
              <a:rPr lang="en-US" altLang="zh-CN" sz="1100" b="0" dirty="0"/>
              <a:t>1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excludeTicketIDsOfType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int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#region </a:t>
            </a:r>
            <a:r>
              <a:rPr lang="zh-CN" altLang="zh-CN" sz="1100" b="0" dirty="0"/>
              <a:t>得到要排除的</a:t>
            </a:r>
            <a:r>
              <a:rPr lang="en-US" altLang="zh-CN" sz="1100" b="0" dirty="0" err="1"/>
              <a:t>ticketID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checkinAfterEnd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&gt; </a:t>
            </a:r>
            <a:r>
              <a:rPr lang="en-US" altLang="zh-CN" sz="1100" b="0" dirty="0" err="1"/>
              <a:t>gift.EndDate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checkoutBeforeStart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&lt; </a:t>
            </a:r>
            <a:r>
              <a:rPr lang="en-US" altLang="zh-CN" sz="1100" b="0" dirty="0" err="1"/>
              <a:t>gift.StartDate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weekdayMatch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CheckWeek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gift.WeekDayIndex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paymentTypeMatch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string.IsNullOrEmpty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gift.PaymentType</a:t>
            </a:r>
            <a:r>
              <a:rPr lang="en-US" altLang="zh-CN" sz="1100" b="0" dirty="0"/>
              <a:t>)?</a:t>
            </a:r>
            <a:r>
              <a:rPr lang="en-US" altLang="zh-CN" sz="1100" b="0" dirty="0" err="1"/>
              <a:t>false:gift.PaymentType.Equals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如果已过期，或者星期不匹配，或者支付方式不匹配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checkinAfterEnd</a:t>
            </a:r>
            <a:r>
              <a:rPr lang="en-US" altLang="zh-CN" sz="1100" b="0" dirty="0"/>
              <a:t> || </a:t>
            </a:r>
            <a:r>
              <a:rPr lang="en-US" altLang="zh-CN" sz="1100" b="0" dirty="0" err="1"/>
              <a:t>checkoutBeforeStart</a:t>
            </a:r>
            <a:r>
              <a:rPr lang="en-US" altLang="zh-CN" sz="1100" b="0" dirty="0"/>
              <a:t> || !</a:t>
            </a:r>
            <a:r>
              <a:rPr lang="en-US" altLang="zh-CN" sz="1100" b="0" dirty="0" err="1"/>
              <a:t>weekdayMatch</a:t>
            </a:r>
            <a:r>
              <a:rPr lang="en-US" altLang="zh-CN" sz="1100" b="0" dirty="0"/>
              <a:t>)//|| !</a:t>
            </a:r>
            <a:r>
              <a:rPr lang="en-US" altLang="zh-CN" sz="1100" b="0" dirty="0" err="1"/>
              <a:t>paymentTypeMatch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IsPrePayDiscountRoomType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(4))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[4].Contains(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                                   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IsPP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(2))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[2].Contains(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IsFG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(1))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                                            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[1].Contains(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 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//</a:t>
            </a:r>
            <a:r>
              <a:rPr lang="zh-CN" altLang="zh-CN" sz="1100" b="0" dirty="0"/>
              <a:t>只有取到了</a:t>
            </a:r>
            <a:r>
              <a:rPr lang="en-US" altLang="zh-CN" sz="1100" b="0" dirty="0"/>
              <a:t>gift</a:t>
            </a:r>
            <a:r>
              <a:rPr lang="zh-CN" altLang="zh-CN" sz="1100" b="0" dirty="0"/>
              <a:t>信息才进去处理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 if (</a:t>
            </a:r>
            <a:r>
              <a:rPr lang="en-US" altLang="zh-CN" sz="1100" b="0" dirty="0" err="1"/>
              <a:t>RoomTicketGiftsDic.TryGetValue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roomListEntity_temp.RoomStatusEntity.Room</a:t>
            </a:r>
            <a:r>
              <a:rPr lang="en-US" altLang="zh-CN" sz="1100" b="0" dirty="0"/>
              <a:t>, out </a:t>
            </a:r>
            <a:r>
              <a:rPr lang="en-US" altLang="zh-CN" sz="1100" b="0" dirty="0" err="1"/>
              <a:t>roomTicketGifts_temp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//</a:t>
            </a:r>
            <a:r>
              <a:rPr lang="zh-CN" altLang="zh-CN" sz="1100" b="0" dirty="0"/>
              <a:t>判断筛选信息是否符合条件 活动循环</a:t>
            </a:r>
          </a:p>
          <a:p>
            <a:pPr algn="l"/>
            <a:r>
              <a:rPr lang="en-US" altLang="zh-CN" sz="1100" b="0" dirty="0"/>
              <a:t>                                            </a:t>
            </a:r>
            <a:r>
              <a:rPr lang="en-US" altLang="zh-CN" sz="1100" b="0" dirty="0" err="1"/>
              <a:t>roomTicketGifts_temp.ForEach</a:t>
            </a:r>
            <a:r>
              <a:rPr lang="en-US" altLang="zh-CN" sz="1100" b="0" dirty="0"/>
              <a:t>(delegate(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roomTicketGifts_temp1)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List&lt;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</a:t>
            </a:r>
            <a:r>
              <a:rPr lang="zh-CN" altLang="zh-CN" sz="1100" b="0" dirty="0"/>
              <a:t>明细循环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roomTicketGifts_temp1.RoomTicketGiftsDetail.ForEach(delegate(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roomTicketGiftsDetail_temp1)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(!</a:t>
            </a:r>
            <a:r>
              <a:rPr lang="en-US" altLang="zh-CN" sz="1100" b="0" dirty="0" err="1"/>
              <a:t>CheckWeek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, roomTicketGiftsDetail_temp1.WeekDayIndex) &amp;&amp;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(roomTicketGiftsDetail_temp1.TicketType, "Y",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0)//</a:t>
            </a:r>
            <a:r>
              <a:rPr lang="zh-CN" altLang="zh-CN" sz="1100" b="0" dirty="0"/>
              <a:t>星期不适用时不返回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return;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//</a:t>
            </a:r>
            <a:r>
              <a:rPr lang="zh-CN" altLang="zh-CN" sz="1100" b="0" dirty="0"/>
              <a:t>日期判断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(roomTicketGiftsDetail_temp1.Arrival &lt; </a:t>
            </a:r>
            <a:r>
              <a:rPr lang="en-US" altLang="zh-CN" sz="1100" b="0" dirty="0" err="1"/>
              <a:t>searchHotelRequest.PublicSearchParameter.CheckOutDate</a:t>
            </a:r>
            <a:r>
              <a:rPr lang="en-US" altLang="zh-CN" sz="1100" b="0" dirty="0"/>
              <a:t> &amp;&amp; roomTicketGiftsDetail_temp1.Departure &gt;= </a:t>
            </a:r>
            <a:r>
              <a:rPr lang="en-US" altLang="zh-CN" sz="1100" b="0" dirty="0" err="1"/>
              <a:t>searchHotelRequest.PublicSearchParameter.CheckInDate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&gt;= roomTicketGiftsDetail_temp1.StartDate &amp;&amp; </a:t>
            </a:r>
            <a:r>
              <a:rPr lang="en-US" altLang="zh-CN" sz="1100" b="0" dirty="0" err="1"/>
              <a:t>DateTime.Now.Date</a:t>
            </a:r>
            <a:r>
              <a:rPr lang="en-US" altLang="zh-CN" sz="1100" b="0" dirty="0"/>
              <a:t> &lt;= roomTicketGiftsDetail_temp1.EndDate)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                          if (</a:t>
            </a:r>
            <a:r>
              <a:rPr lang="en-US" altLang="zh-CN" sz="1100" b="0" dirty="0" err="1"/>
              <a:t>searchHotelRequest.SearchTypeEntity.SearchType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SearchType.PkgResSearch</a:t>
            </a:r>
            <a:r>
              <a:rPr lang="en-US" altLang="zh-CN" sz="1100" b="0" dirty="0"/>
              <a:t>)//</a:t>
            </a:r>
            <a:r>
              <a:rPr lang="zh-CN" altLang="zh-CN" sz="1100" b="0" dirty="0"/>
              <a:t>度假送券不判支付类型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"FP",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|| (</a:t>
            </a:r>
            <a:r>
              <a:rPr lang="en-US" altLang="zh-CN" sz="1100" b="0" dirty="0" err="1"/>
              <a:t>roomListEntity_temp.RoomStatusEntity.IsFGToPP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"FG",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|| </a:t>
            </a:r>
            <a:r>
              <a:rPr lang="en-US" altLang="zh-CN" sz="1100" b="0" dirty="0" err="1"/>
              <a:t>string.Equals</a:t>
            </a:r>
            <a:r>
              <a:rPr lang="en-US" altLang="zh-CN" sz="1100" b="0" dirty="0"/>
              <a:t>(roomTicketGiftsDetail_temp1.PaymentType, 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          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                                    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                      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                 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else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                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searchHotelRequest.PublicSearchParameter.IsRequestTravelMoney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(</a:t>
            </a:r>
            <a:r>
              <a:rPr lang="en-US" altLang="zh-CN" sz="1100" b="0" dirty="0" err="1"/>
              <a:t>searchHotelRequest.SearchTypeEntity.SearchType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SearchType.OnLineSearch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(roomTicketGiftsDetail_temp1.TicketType, "Y",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</a:t>
            </a:r>
            <a:r>
              <a:rPr lang="en-US" altLang="zh-CN" sz="1100" b="0" dirty="0" err="1"/>
              <a:t>roomListEntity_temp.RoomStatusEntity.PayType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PayType.FG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&amp;&amp; (roomTicketGiftsDetail_temp1.PaymentType == "FP" || roomTicketGiftsDetail_temp1.PaymentType == "PP")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else if (roomTicketGiftsDetail_temp1.PaymentType == "FP" || </a:t>
            </a:r>
            <a:r>
              <a:rPr lang="en-US" altLang="zh-CN" sz="1100" b="0" dirty="0" err="1"/>
              <a:t>string.Compare</a:t>
            </a:r>
            <a:r>
              <a:rPr lang="en-US" altLang="zh-CN" sz="1100" b="0" dirty="0"/>
              <a:t>(roomTicketGiftsDetail_temp1.PaymentType.Trim(), </a:t>
            </a:r>
            <a:r>
              <a:rPr lang="en-US" altLang="zh-CN" sz="1100" b="0" dirty="0" err="1"/>
              <a:t>roomListEntity_temp.RoomStatusEntity.PayType.ToString</a:t>
            </a:r>
            <a:r>
              <a:rPr lang="en-US" altLang="zh-CN" sz="1100" b="0" dirty="0"/>
              <a:t>(), </a:t>
            </a:r>
            <a:r>
              <a:rPr lang="en-US" altLang="zh-CN" sz="1100" b="0" dirty="0" err="1"/>
              <a:t>StringComparison.OrdinalIgnoreCase</a:t>
            </a:r>
            <a:r>
              <a:rPr lang="en-US" altLang="zh-CN" sz="1100" b="0" dirty="0"/>
              <a:t>) ==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 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 = roomTicketGiftsDetail_temp1.Clone() as </a:t>
            </a:r>
            <a:r>
              <a:rPr lang="en-US" altLang="zh-CN" sz="1100" b="0" dirty="0" err="1"/>
              <a:t>RoomTicketGiftsDetail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                  </a:t>
            </a:r>
            <a:r>
              <a:rPr lang="en-US" altLang="zh-CN" sz="1100" b="0" dirty="0" err="1"/>
              <a:t>roomTicketGiftsDetail_tempCopy.CalculateAmount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GetRoomTicketgiftsCalculateAmount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roomListEntity_temp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searchHotelRequest.SearchTypeEntity.IntlCity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searchHotelRequest.PublicSearchParameter.IgnoreExchange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AddTicketGiftsDetailWithWirelessChecking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roomTicketGiftsDetail_tempCopy</a:t>
            </a:r>
            <a:r>
              <a:rPr lang="en-US" altLang="zh-CN" sz="1100" b="0" dirty="0"/>
              <a:t>, </a:t>
            </a:r>
            <a:r>
              <a:rPr lang="en-US" altLang="zh-CN" sz="1100" b="0" dirty="0" err="1"/>
              <a:t>searchHotelRequest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// </a:t>
            </a:r>
            <a:r>
              <a:rPr lang="zh-CN" altLang="zh-CN" sz="1100" b="0" dirty="0"/>
              <a:t>如果是</a:t>
            </a:r>
            <a:r>
              <a:rPr lang="en-US" altLang="zh-CN" sz="1100" b="0" dirty="0"/>
              <a:t>false</a:t>
            </a:r>
            <a:r>
              <a:rPr lang="zh-CN" altLang="zh-CN" sz="1100" b="0" dirty="0"/>
              <a:t>，说明房型目前还没有返现，需要判断。如果是</a:t>
            </a:r>
            <a:r>
              <a:rPr lang="en-US" altLang="zh-CN" sz="1100" b="0" dirty="0"/>
              <a:t>true</a:t>
            </a:r>
            <a:r>
              <a:rPr lang="zh-CN" altLang="zh-CN" sz="1100" b="0" dirty="0"/>
              <a:t>，说明房型已有返现，不需要再判断了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if (!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                    // Y</a:t>
            </a:r>
            <a:r>
              <a:rPr lang="zh-CN" altLang="zh-CN" sz="1100" b="0" dirty="0"/>
              <a:t>是平台券</a:t>
            </a:r>
            <a:r>
              <a:rPr lang="en-US" altLang="zh-CN" sz="1100" b="0" dirty="0"/>
              <a:t>,</a:t>
            </a:r>
            <a:r>
              <a:rPr lang="zh-CN" altLang="zh-CN" sz="1100" b="0" dirty="0"/>
              <a:t>非平台券既是 返现券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     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roomTicketGiftsDetail_tempCopy.TicketType</a:t>
            </a:r>
            <a:r>
              <a:rPr lang="en-US" altLang="zh-CN" sz="1100" b="0" dirty="0"/>
              <a:t> != "Y";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              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              if (</a:t>
            </a:r>
            <a:r>
              <a:rPr lang="en-US" altLang="zh-CN" sz="1100" b="0" dirty="0" err="1"/>
              <a:t>roomTicketGiftsDetailsList.Count</a:t>
            </a:r>
            <a:r>
              <a:rPr lang="en-US" altLang="zh-CN" sz="1100" b="0" dirty="0"/>
              <a:t> &gt; 0)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= new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          </a:t>
            </a:r>
            <a:r>
              <a:rPr lang="en-US" altLang="zh-CN" sz="1100" b="0" dirty="0" err="1"/>
              <a:t>roomTicketgifts.PlatformPromotionID</a:t>
            </a:r>
            <a:r>
              <a:rPr lang="en-US" altLang="zh-CN" sz="1100" b="0" dirty="0"/>
              <a:t> = roomTicketGifts_temp1.PlatformPromotionID;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roomTicketgifts.RoomTicketGiftsID</a:t>
            </a:r>
            <a:r>
              <a:rPr lang="en-US" altLang="zh-CN" sz="1100" b="0" dirty="0"/>
              <a:t> = roomTicketGifts_temp1.RoomTicketGiftsID;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                </a:t>
            </a:r>
            <a:r>
              <a:rPr lang="en-US" altLang="zh-CN" sz="1100" b="0" dirty="0" err="1"/>
              <a:t>roomTicketgifts.RoomTicketGiftsName</a:t>
            </a:r>
            <a:r>
              <a:rPr lang="en-US" altLang="zh-CN" sz="1100" b="0" dirty="0"/>
              <a:t> = roomTicketGifts_temp1.RoomTicketGiftsName;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roomTicketgifts.TicketGiftsChannels</a:t>
            </a:r>
            <a:r>
              <a:rPr lang="en-US" altLang="zh-CN" sz="1100" b="0" dirty="0"/>
              <a:t> = roomTicketGifts_temp1.TicketGiftsChannels;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                           </a:t>
            </a:r>
            <a:r>
              <a:rPr lang="en-US" altLang="zh-CN" sz="1100" b="0" dirty="0" err="1"/>
              <a:t>roomTicketgifts.RoomTicketGiftsRealID</a:t>
            </a:r>
            <a:r>
              <a:rPr lang="en-US" altLang="zh-CN" sz="1100" b="0" dirty="0"/>
              <a:t> = roomTicketGifts_temp1.RoomTicketGiftsRealID;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roomTicketgifts.RoomTicketGiftsDetail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roomTicketGiftsDetailsList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                            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#region </a:t>
            </a:r>
            <a:r>
              <a:rPr lang="zh-CN" altLang="zh-CN" sz="1100" b="0" dirty="0"/>
              <a:t>追加新的送券</a:t>
            </a:r>
            <a:r>
              <a:rPr lang="en-US" altLang="zh-CN" sz="1100" b="0" dirty="0"/>
              <a:t>rule 1.2 </a:t>
            </a:r>
            <a:r>
              <a:rPr lang="zh-CN" altLang="zh-CN" sz="1100" b="0" dirty="0"/>
              <a:t>到房型</a:t>
            </a:r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if (</a:t>
            </a:r>
            <a:r>
              <a:rPr lang="en-US" altLang="zh-CN" sz="1100" b="0" dirty="0" err="1"/>
              <a:t>ConfigurationTypeConst.TicketGiftRuleSearchType</a:t>
            </a:r>
            <a:r>
              <a:rPr lang="en-US" altLang="zh-CN" sz="1100" b="0" dirty="0"/>
              <a:t>().Contains(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)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先循环一遍，添加排除项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IsHandBackCashRoomType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typeTicketIDDict.ContainsKey</a:t>
            </a:r>
            <a:r>
              <a:rPr lang="en-US" altLang="zh-CN" sz="1100" b="0" dirty="0"/>
              <a:t>(3))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typeTicketIDDict</a:t>
            </a:r>
            <a:r>
              <a:rPr lang="en-US" altLang="zh-CN" sz="1100" b="0" dirty="0"/>
              <a:t>[3].Contains(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                                      </a:t>
            </a:r>
            <a:r>
              <a:rPr lang="en-US" altLang="zh-CN" sz="1100" b="0" dirty="0" err="1"/>
              <a:t>excludeTicketIDsOfType.Add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continue;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 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// </a:t>
            </a:r>
            <a:r>
              <a:rPr lang="zh-CN" altLang="zh-CN" sz="1100" b="0" dirty="0"/>
              <a:t>验证规则是否完全匹配，匹配的话添加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  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if (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ticketIDsOfCity.Contains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ticketIDsOfStar.Contains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 = !</a:t>
            </a:r>
            <a:r>
              <a:rPr lang="en-US" altLang="zh-CN" sz="1100" b="0" dirty="0" err="1"/>
              <a:t>excludeTicketIDsOfType.Contains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                               if (</a:t>
            </a:r>
            <a:r>
              <a:rPr lang="en-US" altLang="zh-CN" sz="1100" b="0" dirty="0" err="1"/>
              <a:t>roomTicketGifts_temps.Find</a:t>
            </a:r>
            <a:r>
              <a:rPr lang="en-US" altLang="zh-CN" sz="1100" b="0" dirty="0"/>
              <a:t>(e =&gt; </a:t>
            </a:r>
            <a:r>
              <a:rPr lang="en-US" altLang="zh-CN" sz="1100" b="0" dirty="0" err="1"/>
              <a:t>e.RoomTicketGiftsID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 ==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(gift);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//</a:t>
            </a:r>
            <a:r>
              <a:rPr lang="zh-CN" altLang="zh-CN" sz="1100" b="0" dirty="0"/>
              <a:t>送券信息赋值</a:t>
            </a:r>
          </a:p>
          <a:p>
            <a:pPr algn="l"/>
            <a:r>
              <a:rPr lang="en-US" altLang="zh-CN" sz="1100" b="0" dirty="0"/>
              <a:t>                                            </a:t>
            </a:r>
            <a:r>
              <a:rPr lang="en-US" altLang="zh-CN" sz="1100" b="0" dirty="0" err="1"/>
              <a:t>roomListEntity_temp.RoomStaticInfoEntity.RoomTicketGifts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else  // </a:t>
            </a:r>
            <a:r>
              <a:rPr lang="zh-CN" altLang="zh-CN" sz="1100" b="0" dirty="0"/>
              <a:t>如果这个房型原来还没有关联任何</a:t>
            </a:r>
            <a:r>
              <a:rPr lang="en-US" altLang="zh-CN" sz="1100" b="0" dirty="0"/>
              <a:t>ticket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if (</a:t>
            </a:r>
            <a:r>
              <a:rPr lang="en-US" altLang="zh-CN" sz="1100" b="0" dirty="0" err="1"/>
              <a:t>ConfigurationTypeConst.TicketGiftRuleSearchType</a:t>
            </a:r>
            <a:r>
              <a:rPr lang="en-US" altLang="zh-CN" sz="1100" b="0" dirty="0"/>
              <a:t>().Contains(</a:t>
            </a:r>
            <a:r>
              <a:rPr lang="en-US" altLang="zh-CN" sz="1100" b="0" dirty="0" err="1"/>
              <a:t>searchtype</a:t>
            </a:r>
            <a:r>
              <a:rPr lang="en-US" altLang="zh-CN" sz="1100" b="0" dirty="0"/>
              <a:t>) &amp;&amp;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 = new List&lt;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&gt;();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if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</a:t>
            </a:r>
            <a:r>
              <a:rPr lang="en-US" altLang="zh-CN" sz="1100" b="0" dirty="0" err="1"/>
              <a:t>foreach</a:t>
            </a:r>
            <a:r>
              <a:rPr lang="en-US" altLang="zh-CN" sz="1100" b="0" dirty="0"/>
              <a:t> 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 gift in 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                          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if (</a:t>
            </a:r>
            <a:r>
              <a:rPr lang="en-US" altLang="zh-CN" sz="1100" b="0" dirty="0" err="1"/>
              <a:t>ticketIDsOfCity</a:t>
            </a:r>
            <a:r>
              <a:rPr lang="en-US" altLang="zh-CN" sz="1100" b="0" dirty="0"/>
              <a:t> != null &amp;&amp; </a:t>
            </a:r>
            <a:r>
              <a:rPr lang="en-US" altLang="zh-CN" sz="1100" b="0" dirty="0" err="1"/>
              <a:t>ticketIDsOfStar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  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ticketIDsOfCity.Contains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ticketIDsOfStar.Contains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</a:t>
            </a:r>
            <a:r>
              <a:rPr lang="en-US" altLang="zh-CN" sz="1100" b="0" dirty="0" err="1"/>
              <a:t>bool</a:t>
            </a:r>
            <a:r>
              <a:rPr lang="en-US" altLang="zh-CN" sz="1100" b="0" dirty="0"/>
              <a:t>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 = !</a:t>
            </a:r>
            <a:r>
              <a:rPr lang="en-US" altLang="zh-CN" sz="1100" b="0" dirty="0" err="1"/>
              <a:t>excludeTicketIDsOfType.Contains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if (</a:t>
            </a:r>
            <a:r>
              <a:rPr lang="en-US" altLang="zh-CN" sz="1100" b="0" dirty="0" err="1"/>
              <a:t>cityMatch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starMatch</a:t>
            </a:r>
            <a:r>
              <a:rPr lang="en-US" altLang="zh-CN" sz="1100" b="0" dirty="0"/>
              <a:t> &amp;&amp; </a:t>
            </a:r>
            <a:r>
              <a:rPr lang="en-US" altLang="zh-CN" sz="1100" b="0" dirty="0" err="1"/>
              <a:t>typeMatch</a:t>
            </a:r>
            <a:r>
              <a:rPr lang="en-US" altLang="zh-CN" sz="1100" b="0" dirty="0"/>
              <a:t>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                                              if (</a:t>
            </a:r>
            <a:r>
              <a:rPr lang="en-US" altLang="zh-CN" sz="1100" b="0" dirty="0" err="1"/>
              <a:t>roomTicketGifts_temps.Find</a:t>
            </a:r>
            <a:r>
              <a:rPr lang="en-US" altLang="zh-CN" sz="1100" b="0" dirty="0"/>
              <a:t>(e =&gt; </a:t>
            </a:r>
            <a:r>
              <a:rPr lang="en-US" altLang="zh-CN" sz="1100" b="0" dirty="0" err="1"/>
              <a:t>e.RoomTicketGiftsID</a:t>
            </a:r>
            <a:r>
              <a:rPr lang="en-US" altLang="zh-CN" sz="1100" b="0" dirty="0"/>
              <a:t> == </a:t>
            </a:r>
            <a:r>
              <a:rPr lang="en-US" altLang="zh-CN" sz="1100" b="0" dirty="0" err="1"/>
              <a:t>gift.RoomTicketGiftsID</a:t>
            </a:r>
            <a:r>
              <a:rPr lang="en-US" altLang="zh-CN" sz="1100" b="0" dirty="0"/>
              <a:t>) ==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                </a:t>
            </a:r>
            <a:r>
              <a:rPr lang="en-US" altLang="zh-CN" sz="1100" b="0" dirty="0" err="1"/>
              <a:t>roomTicketGifts_temps.Add</a:t>
            </a:r>
            <a:r>
              <a:rPr lang="en-US" altLang="zh-CN" sz="1100" b="0" dirty="0"/>
              <a:t>((</a:t>
            </a:r>
            <a:r>
              <a:rPr lang="en-US" altLang="zh-CN" sz="1100" b="0" dirty="0" err="1"/>
              <a:t>RoomTicketGifts</a:t>
            </a:r>
            <a:r>
              <a:rPr lang="en-US" altLang="zh-CN" sz="1100" b="0" dirty="0"/>
              <a:t>)</a:t>
            </a:r>
            <a:r>
              <a:rPr lang="en-US" altLang="zh-CN" sz="1100" b="0" dirty="0" err="1"/>
              <a:t>gift.Clone</a:t>
            </a:r>
            <a:r>
              <a:rPr lang="en-US" altLang="zh-CN" sz="1100" b="0" dirty="0"/>
              <a:t>());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   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       </a:t>
            </a:r>
            <a:r>
              <a:rPr lang="en-US" altLang="zh-CN" sz="1100" b="0" dirty="0" err="1"/>
              <a:t>roomListEntity_temp.RoomStaticInfoEntity.RoomTicketGifts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roomTicketGifts_temps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                            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 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 });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#</a:t>
            </a:r>
            <a:r>
              <a:rPr lang="en-US" altLang="zh-CN" sz="1100" b="0" dirty="0" err="1"/>
              <a:t>endregion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catch (Exception ex)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</a:t>
            </a:r>
            <a:r>
              <a:rPr lang="en-US" altLang="zh-CN" sz="1100" b="0" dirty="0" err="1"/>
              <a:t>HelpBusiness.Logger.Error</a:t>
            </a:r>
            <a:r>
              <a:rPr lang="en-US" altLang="zh-CN" sz="1100" b="0" dirty="0"/>
              <a:t>("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",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 + "\n" +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                                        </a:t>
            </a:r>
            <a:r>
              <a:rPr lang="en-US" altLang="zh-CN" sz="1100" b="0" dirty="0" err="1"/>
              <a:t>ex.Message</a:t>
            </a:r>
            <a:r>
              <a:rPr lang="en-US" altLang="zh-CN" sz="1100" b="0" dirty="0"/>
              <a:t> + "\n" + </a:t>
            </a:r>
            <a:r>
              <a:rPr lang="en-US" altLang="zh-CN" sz="1100" b="0" dirty="0" err="1"/>
              <a:t>ex.StackTrace</a:t>
            </a:r>
            <a:r>
              <a:rPr lang="en-US" altLang="zh-CN" sz="1100" b="0" dirty="0"/>
              <a:t> + "\n"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                       + (</a:t>
            </a:r>
            <a:r>
              <a:rPr lang="en-US" altLang="zh-CN" sz="1100" b="0" dirty="0" err="1"/>
              <a:t>searchHotelRequest.Status</a:t>
            </a:r>
            <a:r>
              <a:rPr lang="en-US" altLang="zh-CN" sz="1100" b="0" dirty="0"/>
              <a:t> is </a:t>
            </a:r>
            <a:r>
              <a:rPr lang="en-US" altLang="zh-CN" sz="1100" b="0" dirty="0" err="1"/>
              <a:t>ShareStatus</a:t>
            </a:r>
            <a:r>
              <a:rPr lang="en-US" altLang="zh-CN" sz="1100" b="0" dirty="0"/>
              <a:t> ? (</a:t>
            </a:r>
            <a:r>
              <a:rPr lang="en-US" altLang="zh-CN" sz="1100" b="0" dirty="0" err="1"/>
              <a:t>searchHotelRequest.Status</a:t>
            </a:r>
            <a:r>
              <a:rPr lang="en-US" altLang="zh-CN" sz="1100" b="0" dirty="0"/>
              <a:t> as </a:t>
            </a:r>
            <a:r>
              <a:rPr lang="en-US" altLang="zh-CN" sz="1100" b="0" dirty="0" err="1"/>
              <a:t>ShareStatus</a:t>
            </a:r>
            <a:r>
              <a:rPr lang="en-US" altLang="zh-CN" sz="1100" b="0" dirty="0"/>
              <a:t>).</a:t>
            </a:r>
            <a:r>
              <a:rPr lang="en-US" altLang="zh-CN" sz="1100" b="0" dirty="0" err="1"/>
              <a:t>RawRequest</a:t>
            </a:r>
            <a:r>
              <a:rPr lang="en-US" altLang="zh-CN" sz="1100" b="0" dirty="0"/>
              <a:t> : "null raw request"),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                                        </a:t>
            </a:r>
            <a:r>
              <a:rPr lang="en-US" altLang="zh-CN" sz="1100" b="0" dirty="0" err="1"/>
              <a:t>addinfo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= new </a:t>
            </a:r>
            <a:r>
              <a:rPr lang="en-US" altLang="zh-CN" sz="1100" b="0" dirty="0" err="1"/>
              <a:t>SearchHotelDataResponse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finally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if (</a:t>
            </a:r>
            <a:r>
              <a:rPr lang="en-US" altLang="zh-CN" sz="1100" b="0" dirty="0" err="1"/>
              <a:t>sw</a:t>
            </a:r>
            <a:r>
              <a:rPr lang="en-US" altLang="zh-CN" sz="1100" b="0" dirty="0"/>
              <a:t> != null)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{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sw.Stop</a:t>
            </a:r>
            <a:r>
              <a:rPr lang="en-US" altLang="zh-CN" sz="1100" b="0" dirty="0"/>
              <a:t>();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     </a:t>
            </a:r>
            <a:r>
              <a:rPr lang="en-US" altLang="zh-CN" sz="1100" b="0" dirty="0" err="1"/>
              <a:t>PerformanceDataRecorderUtility.AddOrUpdate</a:t>
            </a:r>
            <a:r>
              <a:rPr lang="en-US" altLang="zh-CN" sz="1100" b="0" dirty="0"/>
              <a:t>("</a:t>
            </a:r>
            <a:r>
              <a:rPr lang="en-US" altLang="zh-CN" sz="1100" b="0" dirty="0" err="1"/>
              <a:t>RoomTicketGiftsProcess</a:t>
            </a:r>
            <a:r>
              <a:rPr lang="en-US" altLang="zh-CN" sz="1100" b="0" dirty="0"/>
              <a:t>", </a:t>
            </a:r>
            <a:r>
              <a:rPr lang="en-US" altLang="zh-CN" sz="1100" b="0" dirty="0" err="1"/>
              <a:t>sw.ElapsedMilliseconds</a:t>
            </a:r>
            <a:r>
              <a:rPr lang="en-US" altLang="zh-CN" sz="1100" b="0" dirty="0"/>
              <a:t>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}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</a:t>
            </a:r>
            <a:r>
              <a:rPr lang="en-US" altLang="zh-CN" sz="1100" b="0" dirty="0" err="1"/>
              <a:t>searchHotelResponse.DebugEntity.RoomTicketGiftsProcessTime</a:t>
            </a:r>
            <a:r>
              <a:rPr lang="en-US" altLang="zh-CN" sz="1100" b="0" dirty="0"/>
              <a:t> = </a:t>
            </a:r>
            <a:r>
              <a:rPr lang="en-US" altLang="zh-CN" sz="1100" b="0" dirty="0" err="1"/>
              <a:t>Math.Round</a:t>
            </a:r>
            <a:r>
              <a:rPr lang="en-US" altLang="zh-CN" sz="1100" b="0" dirty="0"/>
              <a:t>(</a:t>
            </a:r>
            <a:r>
              <a:rPr lang="en-US" altLang="zh-CN" sz="1100" b="0" dirty="0" err="1"/>
              <a:t>sw.Elapsed.TotalSeconds</a:t>
            </a:r>
            <a:r>
              <a:rPr lang="en-US" altLang="zh-CN" sz="1100" b="0" dirty="0"/>
              <a:t>, 6);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     return </a:t>
            </a:r>
            <a:r>
              <a:rPr lang="en-US" altLang="zh-CN" sz="1100" b="0" dirty="0" err="1"/>
              <a:t>searchHotelResponse</a:t>
            </a:r>
            <a:r>
              <a:rPr lang="en-US" altLang="zh-CN" sz="1100" b="0" dirty="0"/>
              <a:t>;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</a:t>
            </a:r>
            <a:endParaRPr lang="zh-CN" altLang="zh-CN" sz="1100" b="0" dirty="0"/>
          </a:p>
          <a:p>
            <a:pPr algn="l"/>
            <a:r>
              <a:rPr lang="en-US" altLang="zh-CN" sz="1100" b="0" dirty="0"/>
              <a:t>        }</a:t>
            </a:r>
            <a:endParaRPr lang="zh-CN" altLang="zh-CN" sz="1100" b="0" dirty="0"/>
          </a:p>
        </p:txBody>
      </p:sp>
    </p:spTree>
    <p:extLst>
      <p:ext uri="{BB962C8B-B14F-4D97-AF65-F5344CB8AC3E}">
        <p14:creationId xmlns:p14="http://schemas.microsoft.com/office/powerpoint/2010/main" val="280084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可维护性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57616" y="3244334"/>
            <a:ext cx="5828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Don't be STUPID: </a:t>
            </a:r>
            <a:r>
              <a:rPr lang="en-US" altLang="zh-CN" sz="2800" dirty="0" smtClean="0"/>
              <a:t>GRASP </a:t>
            </a:r>
            <a:r>
              <a:rPr lang="en-US" altLang="zh-CN" sz="2800" dirty="0"/>
              <a:t>SOLID!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685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代码质量指标的衡量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现有的一些指标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18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Picture 1" descr="cid:image004.png@01CFA83C.E6075CA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671394"/>
            <a:ext cx="5715000" cy="33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042987" y="16764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覆盖率</a:t>
            </a:r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、完成率 只是为了监督大家去做，档次还很低；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Comments</a:t>
            </a:r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率只是为了监督大家认真的去做，还是无法衡量可重用、可维护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Bug</a:t>
            </a:r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率，冒烟测试第一轮通过率，这完全是衡量</a:t>
            </a:r>
            <a:r>
              <a:rPr lang="zh-CN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正确性</a:t>
            </a:r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的标准</a:t>
            </a:r>
          </a:p>
          <a:p>
            <a:pPr algn="l"/>
            <a:r>
              <a:rPr lang="en-US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endParaRPr lang="zh-CN" altLang="zh-CN" sz="16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若要衡量</a:t>
            </a:r>
            <a:r>
              <a:rPr lang="zh-CN" altLang="zh-CN" sz="1600" dirty="0" smtClean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代码</a:t>
            </a:r>
            <a:r>
              <a:rPr lang="zh-CN" altLang="zh-CN" sz="16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可维护</a:t>
            </a:r>
            <a:r>
              <a:rPr lang="zh-CN" altLang="en-US" sz="16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、可重用</a:t>
            </a:r>
            <a:r>
              <a:rPr lang="zh-CN" altLang="zh-CN" sz="1600" dirty="0" smtClean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需要代码分析工具，做 注释率、重复率、复杂度的计算，可以作为可维护性、可重用性的衡量指标</a:t>
            </a:r>
            <a:r>
              <a:rPr lang="zh-CN" altLang="en-US" sz="16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124200" y="4724400"/>
            <a:ext cx="9906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76252" y="5867400"/>
            <a:ext cx="9906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76252" y="4724400"/>
            <a:ext cx="9906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5257800" y="3933825"/>
            <a:ext cx="3581400" cy="1752600"/>
          </a:xfrm>
          <a:prstGeom prst="wedgeRectCallout">
            <a:avLst>
              <a:gd name="adj1" fmla="val -67907"/>
              <a:gd name="adj2" fmla="val 407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平均每个类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11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个方法，显多了</a:t>
            </a:r>
          </a:p>
          <a:p>
            <a:pPr lvl="0" algn="l"/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API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注释率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51.6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，注释不够，特别是</a:t>
            </a:r>
            <a:r>
              <a:rPr lang="en-US" altLang="zh-CN" sz="16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api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级别</a:t>
            </a:r>
          </a:p>
          <a:p>
            <a:pPr lvl="0" algn="l"/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代码重复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11.5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%</a:t>
            </a:r>
          </a:p>
          <a:p>
            <a:pPr lvl="0" algn="l"/>
            <a:r>
              <a:rPr lang="zh-CN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复杂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度计算，这个待研究</a:t>
            </a:r>
          </a:p>
        </p:txBody>
      </p:sp>
    </p:spTree>
    <p:extLst>
      <p:ext uri="{BB962C8B-B14F-4D97-AF65-F5344CB8AC3E}">
        <p14:creationId xmlns:p14="http://schemas.microsoft.com/office/powerpoint/2010/main" val="2433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一些工具研究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FXCOP / Sonar/Coding.net/ MSDN…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19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098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9750"/>
            <a:ext cx="8458200" cy="426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Code Review</a:t>
            </a:r>
            <a:r>
              <a:rPr lang="zh-CN" altLang="en-US" dirty="0" smtClean="0">
                <a:solidFill>
                  <a:srgbClr val="0000FF"/>
                </a:solidFill>
              </a:rPr>
              <a:t>案例学习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如何推广、实施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Review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如何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提高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review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质量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05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提高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Code review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质量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Comment report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统计</a:t>
            </a:r>
            <a:r>
              <a:rPr lang="zh-CN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comments/per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KLOC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），</a:t>
            </a:r>
            <a:r>
              <a:rPr lang="zh-CN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目前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1/KLOC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，太少，期望达到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7-8 /KLOC</a:t>
            </a:r>
            <a:endParaRPr lang="zh-CN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判断优秀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comment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的标准：提高复用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提高可维护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提高正确性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提高可读</a:t>
            </a: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优秀的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comment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怎么来？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good comment – knowledge share –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提升能力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– better comment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周而复始，</a:t>
            </a:r>
            <a:r>
              <a:rPr lang="zh-CN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良性循环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按组织架构出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Comments report</a:t>
            </a:r>
            <a:endParaRPr lang="zh-CN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check list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建立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 list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的目的是为了培训、辅助大家怎么去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endParaRPr lang="zh-CN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部门级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checklist -&gt; 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小组级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checklist -&gt; review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级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checklist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，从而保证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code review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最低质量</a:t>
            </a:r>
          </a:p>
          <a:p>
            <a:pPr lvl="2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 list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的目的是为了培训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新手，逐渐熟悉后应该淡忘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check list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，回归通过交流来完成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（这时的交流技术等级应该比较高）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Knowledge share</a:t>
            </a:r>
            <a:endParaRPr lang="zh-CN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各种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Comment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经验集中到一本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doc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中，并做相应归类，即方便查找，又有利于知识系统化（类似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effective C++/java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文档）</a:t>
            </a: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每周四的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workshop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会议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分钟讲一下实践的分享（按需）</a:t>
            </a:r>
          </a:p>
          <a:p>
            <a:pPr lvl="2"/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做一些软件开发技术的知识分享</a:t>
            </a:r>
          </a:p>
          <a:p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20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8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/>
              <a:t>自动审核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447800"/>
            <a:ext cx="907162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sz="3600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9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Case Study – Cisco/Collaborator</a:t>
            </a: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新宋体" panose="02010609030101010101" pitchFamily="49" charset="-122"/>
                <a:ea typeface="新宋体" panose="02010609030101010101" pitchFamily="49" charset="-122"/>
                <a:hlinkClick r:id="rId2"/>
              </a:rPr>
              <a:t>Code Review </a:t>
            </a:r>
            <a:r>
              <a:rPr lang="en-US" b="0" dirty="0">
                <a:latin typeface="新宋体" panose="02010609030101010101" pitchFamily="49" charset="-122"/>
                <a:ea typeface="新宋体" panose="02010609030101010101" pitchFamily="49" charset="-122"/>
                <a:hlinkClick r:id="rId2"/>
              </a:rPr>
              <a:t>Case Study: Cisco </a:t>
            </a:r>
            <a:r>
              <a:rPr lang="en-US" b="0" dirty="0" smtClean="0">
                <a:latin typeface="新宋体" panose="02010609030101010101" pitchFamily="49" charset="-122"/>
                <a:ea typeface="新宋体" panose="02010609030101010101" pitchFamily="49" charset="-122"/>
                <a:hlinkClick r:id="rId2"/>
              </a:rPr>
              <a:t>Systems</a:t>
            </a:r>
            <a:endParaRPr lang="en-US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提高代码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效率和积极性</a:t>
            </a:r>
            <a:endParaRPr lang="en-US" b="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/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团队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人，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月，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2500 review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3200 KLOC</a:t>
            </a:r>
          </a:p>
          <a:p>
            <a:pPr marL="0" indent="0"/>
            <a:endParaRPr lang="en-US" altLang="zh-CN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线下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</a:p>
          <a:p>
            <a:pPr marL="514350" indent="-514350">
              <a:buAutoNum type="arabicPeriod"/>
            </a:pPr>
            <a:r>
              <a:rPr lang="zh-CN" altLang="en-US" b="0" dirty="0">
                <a:latin typeface="新宋体" panose="02010609030101010101" pitchFamily="49" charset="-122"/>
                <a:ea typeface="新宋体" panose="02010609030101010101" pitchFamily="49" charset="-122"/>
              </a:rPr>
              <a:t>协作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，方便交流</a:t>
            </a:r>
            <a:endParaRPr lang="en-US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bug</a:t>
            </a: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系统集成  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b="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我们是</a:t>
            </a:r>
            <a:r>
              <a:rPr lang="en-US" altLang="zh-CN" b="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fisheye + </a:t>
            </a:r>
            <a:r>
              <a:rPr lang="en-US" altLang="zh-CN" b="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jira</a:t>
            </a:r>
            <a:r>
              <a:rPr lang="en-US" altLang="zh-CN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514350" indent="-514350">
              <a:buAutoNum type="arabicPeriod"/>
            </a:pPr>
            <a:r>
              <a:rPr lang="zh-CN" altLang="en-US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直观、易用、高效</a:t>
            </a:r>
            <a:endParaRPr lang="en-US" altLang="zh-CN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b="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3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Before Code Review</a:t>
            </a: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4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65151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After Code Review</a:t>
            </a: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5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5246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08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Review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案例学习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如何推广、实施</a:t>
            </a:r>
            <a:r>
              <a:rPr lang="en-US" altLang="zh-CN" dirty="0">
                <a:solidFill>
                  <a:srgbClr val="0000FF"/>
                </a:solidFill>
              </a:rPr>
              <a:t>Code Review</a:t>
            </a:r>
          </a:p>
          <a:p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如何提高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Review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质量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8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大家都想要的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7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1377" y="1371600"/>
            <a:ext cx="8229600" cy="22860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减少</a:t>
            </a:r>
            <a:r>
              <a:rPr lang="en-US" altLang="zh-CN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RCA</a:t>
            </a:r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Bug</a:t>
            </a:r>
          </a:p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提高代码质量</a:t>
            </a:r>
            <a:endParaRPr lang="en-US" altLang="zh-CN" sz="2000" dirty="0" smtClean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提高开发水平</a:t>
            </a:r>
            <a:endParaRPr lang="en-US" altLang="zh-CN" sz="2000" dirty="0" smtClean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团队凝聚力</a:t>
            </a:r>
            <a:endParaRPr lang="en-US" altLang="zh-CN" sz="2000" dirty="0" smtClean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营造工程师文化</a:t>
            </a:r>
            <a:endParaRPr lang="en-US" altLang="zh-CN" sz="2000" dirty="0" smtClean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。。。</a:t>
            </a:r>
            <a:endParaRPr lang="en-US" altLang="zh-CN" sz="2000" dirty="0" smtClean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sz="2000" dirty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4124325"/>
            <a:ext cx="8229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800" b="1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800" b="1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400" b="1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以前的</a:t>
            </a:r>
            <a:r>
              <a:rPr lang="en-US" altLang="zh-CN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codereview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为何执行不下去？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工具不专业：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XX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项目请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，哪行改了不知道，自己去找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绩效难定义：缺少数据分析和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KPI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，没法监控，领导不好抓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各种形式的</a:t>
            </a:r>
            <a:r>
              <a:rPr lang="en-US" altLang="zh-CN" sz="2000" b="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Codereview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，没工具，没闭环。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了，但代码没改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6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SMART Goal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5248275"/>
          </a:xfrm>
        </p:spPr>
        <p:txBody>
          <a:bodyPr/>
          <a:lstStyle/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SMART </a:t>
            </a:r>
            <a:r>
              <a:rPr lang="en-US" altLang="zh-CN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Codereview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System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Specific  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需要专业的</a:t>
            </a:r>
            <a:r>
              <a:rPr lang="zh-CN" altLang="en-US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工具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000" b="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Relevant 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不</a:t>
            </a:r>
            <a:r>
              <a:rPr lang="zh-CN" altLang="en-US" sz="2000" b="0" dirty="0">
                <a:latin typeface="新宋体" panose="02010609030101010101" pitchFamily="49" charset="-122"/>
                <a:ea typeface="新宋体" panose="02010609030101010101" pitchFamily="49" charset="-122"/>
              </a:rPr>
              <a:t>影响开发效率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en-US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流程</a:t>
            </a:r>
            <a:r>
              <a:rPr lang="en-US" altLang="zh-CN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Achievable </a:t>
            </a:r>
            <a:r>
              <a:rPr lang="zh-CN" altLang="en-US" sz="2000" b="0" dirty="0">
                <a:latin typeface="新宋体" panose="02010609030101010101" pitchFamily="49" charset="-122"/>
                <a:ea typeface="新宋体" panose="02010609030101010101" pitchFamily="49" charset="-122"/>
              </a:rPr>
              <a:t>容易操作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，容易分享、容易整体提高效率</a:t>
            </a:r>
            <a:endParaRPr lang="en-US" altLang="zh-CN" sz="2000" b="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Measureable 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可度量，可评测的</a:t>
            </a:r>
            <a:r>
              <a:rPr lang="en-US" altLang="zh-CN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KPI </a:t>
            </a:r>
            <a:r>
              <a:rPr lang="zh-CN" altLang="en-US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（提交</a:t>
            </a:r>
            <a:r>
              <a:rPr lang="en-US" altLang="zh-CN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85%</a:t>
            </a:r>
            <a:r>
              <a:rPr lang="zh-CN" altLang="en-US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，完成</a:t>
            </a:r>
            <a:r>
              <a:rPr lang="en-US" altLang="zh-CN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95%</a:t>
            </a:r>
            <a:r>
              <a:rPr lang="zh-CN" altLang="en-US" sz="2000" b="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Time base </a:t>
            </a:r>
            <a:r>
              <a:rPr lang="zh-CN" altLang="en-US" sz="2000" b="0" dirty="0">
                <a:latin typeface="新宋体" panose="02010609030101010101" pitchFamily="49" charset="-122"/>
                <a:ea typeface="新宋体" panose="02010609030101010101" pitchFamily="49" charset="-122"/>
              </a:rPr>
              <a:t>一定时间范围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内的考核机制</a:t>
            </a:r>
            <a:endParaRPr lang="zh-CN" altLang="en-US" sz="2000" b="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8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1905000" y="5257800"/>
            <a:ext cx="5791200" cy="1219200"/>
          </a:xfrm>
          <a:prstGeom prst="wedgeRectCallout">
            <a:avLst>
              <a:gd name="adj1" fmla="val 29473"/>
              <a:gd name="adj2" fmla="val -1555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首先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转变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和培养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大部分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Dev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对代码质量的意思和重视度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b="0" dirty="0">
                <a:latin typeface="新宋体" panose="02010609030101010101" pitchFamily="49" charset="-122"/>
                <a:ea typeface="新宋体" panose="02010609030101010101" pitchFamily="49" charset="-122"/>
              </a:rPr>
              <a:t>以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我们的经验，工具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流程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/KPI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最重要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9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9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1214021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What&amp;Why</a:t>
            </a:r>
            <a:endParaRPr lang="en-US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Who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主管、经理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发现问题，最终负责人</a:t>
            </a:r>
            <a:endParaRPr lang="en-US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不同的角色，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的目的可以不同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资深开发人员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发现问题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资深领域专家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发现问题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新人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        -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学习、融入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架构师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  -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确保设计被正确实现；检验设计是否有偏差</a:t>
            </a:r>
            <a:endParaRPr lang="en-US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When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开发阶段，毫无疑问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Pre-commit/Post-commit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改变的是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子流程，影响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的及时性和覆盖率，从而影响质量和效率，需要区别对待来推广</a:t>
            </a:r>
          </a:p>
          <a:p>
            <a:pPr lvl="3" algn="l"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Web, IDE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看代码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面对面讨论代码</a:t>
            </a:r>
            <a:endParaRPr lang="en-US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How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单人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简单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多人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复杂</a:t>
            </a: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endParaRPr lang="zh-CN" altLang="zh-CN" sz="1200" dirty="0">
              <a:solidFill>
                <a:schemeClr val="fol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Review meeting – </a:t>
            </a:r>
            <a:r>
              <a:rPr lang="zh-CN" altLang="zh-CN" sz="1200" dirty="0">
                <a:solidFill>
                  <a:schemeClr val="fol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核心代码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酒店</a:t>
            </a:r>
            <a:r>
              <a:rPr lang="en-US" altLang="zh-CN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codereview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经验分享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自定义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CC0066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1_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1_sample">
      <a:majorFont>
        <a:latin typeface="Arial"/>
        <a:ea typeface="宋体"/>
        <a:cs typeface=""/>
      </a:majorFont>
      <a:minorFont>
        <a:latin typeface="华文细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64390</TotalTime>
  <Words>607</Words>
  <Application>Microsoft Office PowerPoint</Application>
  <PresentationFormat>全屏显示(4:3)</PresentationFormat>
  <Paragraphs>883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sample</vt:lpstr>
      <vt:lpstr>1_sample</vt:lpstr>
      <vt:lpstr>Best practice of code review using Git/Gerrit </vt:lpstr>
      <vt:lpstr>Agenda</vt:lpstr>
      <vt:lpstr>Case Study – Cisco/Collaborator</vt:lpstr>
      <vt:lpstr>Before Code Review</vt:lpstr>
      <vt:lpstr>After Code Review</vt:lpstr>
      <vt:lpstr>Agenda</vt:lpstr>
      <vt:lpstr>大家都想要的</vt:lpstr>
      <vt:lpstr>SMART Goal</vt:lpstr>
      <vt:lpstr>酒店codereview经验分享</vt:lpstr>
      <vt:lpstr>Achievement</vt:lpstr>
      <vt:lpstr>Agenda</vt:lpstr>
      <vt:lpstr>如何提高review质量</vt:lpstr>
      <vt:lpstr>代码质量指标</vt:lpstr>
      <vt:lpstr>可读性</vt:lpstr>
      <vt:lpstr>可读性</vt:lpstr>
      <vt:lpstr>可读性</vt:lpstr>
      <vt:lpstr>可维护性</vt:lpstr>
      <vt:lpstr>代码质量指标的衡量</vt:lpstr>
      <vt:lpstr>一些工具研究</vt:lpstr>
      <vt:lpstr>提高Code review质量</vt:lpstr>
      <vt:lpstr>自动审核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cc</dc:creator>
  <cp:keywords>DAL</cp:keywords>
  <cp:lastModifiedBy>vzwq张炜权</cp:lastModifiedBy>
  <cp:revision>1992</cp:revision>
  <dcterms:created xsi:type="dcterms:W3CDTF">2004-08-26T06:30:40Z</dcterms:created>
  <dcterms:modified xsi:type="dcterms:W3CDTF">2014-10-17T01:51:33Z</dcterms:modified>
</cp:coreProperties>
</file>