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316" r:id="rId4"/>
    <p:sldId id="317" r:id="rId5"/>
    <p:sldId id="266" r:id="rId6"/>
    <p:sldId id="268" r:id="rId7"/>
    <p:sldId id="269" r:id="rId8"/>
    <p:sldId id="308" r:id="rId9"/>
    <p:sldId id="302" r:id="rId10"/>
    <p:sldId id="291" r:id="rId11"/>
    <p:sldId id="321" r:id="rId12"/>
    <p:sldId id="322" r:id="rId13"/>
    <p:sldId id="318" r:id="rId14"/>
    <p:sldId id="279" r:id="rId15"/>
    <p:sldId id="285" r:id="rId16"/>
    <p:sldId id="297" r:id="rId17"/>
    <p:sldId id="313" r:id="rId18"/>
    <p:sldId id="314" r:id="rId19"/>
    <p:sldId id="312" r:id="rId20"/>
    <p:sldId id="319" r:id="rId21"/>
    <p:sldId id="287" r:id="rId22"/>
    <p:sldId id="288" r:id="rId23"/>
    <p:sldId id="289" r:id="rId24"/>
    <p:sldId id="311" r:id="rId25"/>
    <p:sldId id="307" r:id="rId26"/>
    <p:sldId id="309" r:id="rId27"/>
    <p:sldId id="320" r:id="rId28"/>
    <p:sldId id="276" r:id="rId29"/>
    <p:sldId id="277" r:id="rId30"/>
    <p:sldId id="274" r:id="rId31"/>
    <p:sldId id="292" r:id="rId32"/>
    <p:sldId id="293" r:id="rId33"/>
    <p:sldId id="294" r:id="rId34"/>
    <p:sldId id="295" r:id="rId35"/>
    <p:sldId id="275" r:id="rId36"/>
    <p:sldId id="283" r:id="rId37"/>
    <p:sldId id="284" r:id="rId38"/>
    <p:sldId id="278" r:id="rId39"/>
    <p:sldId id="315" r:id="rId40"/>
    <p:sldId id="290" r:id="rId41"/>
    <p:sldId id="282" r:id="rId42"/>
    <p:sldId id="301" r:id="rId43"/>
    <p:sldId id="304" r:id="rId44"/>
    <p:sldId id="305" r:id="rId45"/>
    <p:sldId id="306" r:id="rId46"/>
    <p:sldId id="300" r:id="rId47"/>
    <p:sldId id="310" r:id="rId48"/>
    <p:sldId id="299" r:id="rId49"/>
    <p:sldId id="298" r:id="rId50"/>
    <p:sldId id="280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5DE7-598B-4065-8012-7C8861F7685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F5F33-4F13-412F-B722-231C714B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23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24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25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29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30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31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32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33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34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36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37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38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39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48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49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0DCBB-FC28-43D5-BF1C-36D01036614E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57400" y="457200"/>
            <a:ext cx="2741613" cy="2055813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6096000" cy="5715000"/>
          </a:xfrm>
          <a:noFill/>
          <a:ln/>
        </p:spPr>
        <p:txBody>
          <a:bodyPr/>
          <a:lstStyle/>
          <a:p>
            <a:pPr marL="176213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The technology vision for marketplaces</a:t>
            </a:r>
          </a:p>
          <a:p>
            <a:pPr marL="176213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The goal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Creating whitespace between Customer Experience and Application Platform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Democratization of customer experience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Enabling distributed development teams across the world to build customer experience autonomously</a:t>
            </a:r>
          </a:p>
          <a:p>
            <a:pPr marL="176213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Years of discipline and success on the infrastructure and technology platform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Applying the same principles and extending it to the application platform</a:t>
            </a:r>
          </a:p>
          <a:p>
            <a:pPr marL="176213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Transforming the monolith built and maintained through global prioritization . . .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smtClean="0">
                <a:ea typeface="宋体" charset="-122"/>
              </a:rPr>
              <a:t>To service oriented application platform with local flexibility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581400" y="8685213"/>
            <a:ext cx="2971800" cy="45720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defTabSz="4658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ea typeface="宋体" pitchFamily="2" charset="-122"/>
              </a:rPr>
              <a:t>Version 1  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8744F-DE9D-454C-8C1D-4E2CCAD85733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57400" y="457200"/>
            <a:ext cx="2741613" cy="2055813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6096000" cy="5715000"/>
          </a:xfrm>
          <a:noFill/>
          <a:ln/>
        </p:spPr>
        <p:txBody>
          <a:bodyPr/>
          <a:lstStyle/>
          <a:p>
            <a:pPr marL="176213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The technology vision for marketplaces</a:t>
            </a:r>
          </a:p>
          <a:p>
            <a:pPr marL="176213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The goal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Creating whitespace between Customer Experience and Application Platform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Democratization of customer experience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Enabling distributed development teams across the world to build customer experience autonomously</a:t>
            </a:r>
          </a:p>
          <a:p>
            <a:pPr marL="176213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Years of discipline and success on the infrastructure and technology platform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Applying the same principles and extending it to the application platform</a:t>
            </a:r>
          </a:p>
          <a:p>
            <a:pPr marL="176213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Transforming the monolith built and maintained through global prioritization . . .</a:t>
            </a:r>
          </a:p>
          <a:p>
            <a:pPr marL="633413" lvl="1" indent="-176213" defTabSz="465138"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To service oriented application platform with local flexibility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581400" y="8685213"/>
            <a:ext cx="2971800" cy="45720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defTabSz="4658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ea typeface="宋体" pitchFamily="2" charset="-122"/>
              </a:rPr>
              <a:t>Version 1 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14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16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17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18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08CC796-72FA-4F3A-A276-87CB0AA7341F}" type="slidenum">
              <a:rPr lang="en-US" altLang="zh-CN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FF35E-5A1F-47E7-82F4-440F7914883D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D04E0-8E64-46CE-AA9D-1CB7CE292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03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D4AEA-F307-45F5-88F7-752EB399B84D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3718-5D3F-4505-917C-7D40AB470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73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EEDCB-3784-465C-9E51-0A1A31A9A3AC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D6437-FF5F-46F1-A2E8-8879C90C9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86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AA214-E024-460D-8109-FBEE380AB85E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5F052-674E-404C-B439-24778B79F7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2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3DBDF-E9B9-45D5-94EC-FC1548A6232F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00F6-ADFA-4F1A-81F8-495B219EE1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45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79F1-C8DB-41BD-81AB-CB89F8137881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1073-DBAB-4E2B-A763-C625204FD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447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68922-F45E-4C87-BA60-2E9209FF2179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096B8-DE9C-4150-92E7-E7B9944FF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94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2AEF-0ABD-48DD-87A9-DE537BDB28CA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5DDBD-AE85-437C-AFE1-8A4BF0CF59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60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24E37-6D90-4220-A097-692C871AEDEB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94A3-A486-4A1F-9CE8-83FC8E710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54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4CDFE-B121-4DC0-B64A-19130ED664AD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46FB0-7A9A-40C9-983E-C18CB9B3E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542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2E210-D858-4B00-9CB9-DB8266785338}" type="datetimeFigureOut">
              <a:rPr lang="en-US" altLang="zh-CN"/>
              <a:pPr>
                <a:defRPr/>
              </a:pPr>
              <a:t>10/18/2013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7388D-F20E-4C31-BED1-2302423A4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21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31A586-AAE8-41CE-A57A-A05D5A08E1B0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10/18/2013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359EC6-7030-4FD4-BB37-43F53B77EC6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6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9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0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10x from Arch perspective</a:t>
            </a:r>
            <a:br>
              <a:rPr lang="en-US" altLang="zh-CN" dirty="0" smtClean="0"/>
            </a:b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3300" i="1" dirty="0" smtClean="0">
                <a:solidFill>
                  <a:srgbClr val="C00000"/>
                </a:solidFill>
              </a:rPr>
              <a:t>Simple, SP, Role</a:t>
            </a:r>
            <a:endParaRPr lang="zh-CN" altLang="en-US" sz="3300" i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 anchor="ctr"/>
          <a:lstStyle/>
          <a:p>
            <a:r>
              <a:rPr lang="en-US" altLang="zh-CN" dirty="0" smtClean="0"/>
              <a:t>2013 Q3/Q4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762000" y="5416550"/>
            <a:ext cx="7772400" cy="1306513"/>
            <a:chOff x="762000" y="3848431"/>
            <a:chExt cx="7772400" cy="978721"/>
          </a:xfrm>
        </p:grpSpPr>
        <p:sp>
          <p:nvSpPr>
            <p:cNvPr id="176" name="Rectangle 175"/>
            <p:cNvSpPr/>
            <p:nvPr/>
          </p:nvSpPr>
          <p:spPr>
            <a:xfrm>
              <a:off x="762000" y="3848431"/>
              <a:ext cx="7772400" cy="952558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457200" eaLnBrk="0" hangingPunct="0"/>
              <a:r>
                <a:rPr lang="en-US" altLang="zh-CN" sz="2400" dirty="0">
                  <a:solidFill>
                    <a:srgbClr val="0070C0"/>
                  </a:solidFill>
                </a:rPr>
                <a:t>DC (</a:t>
              </a:r>
              <a:r>
                <a:rPr lang="zh-CN" altLang="en-US" sz="2400" dirty="0" smtClean="0">
                  <a:solidFill>
                    <a:srgbClr val="0070C0"/>
                  </a:solidFill>
                </a:rPr>
                <a:t>数据中心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)</a:t>
              </a:r>
              <a:endParaRPr lang="en-US" altLang="zh-CN" sz="2400" dirty="0">
                <a:solidFill>
                  <a:srgbClr val="0070C0"/>
                </a:solidFill>
              </a:endParaRPr>
            </a:p>
          </p:txBody>
        </p:sp>
        <p:pic>
          <p:nvPicPr>
            <p:cNvPr id="2155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7525" y="4251217"/>
              <a:ext cx="476250" cy="357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71700" y="4244073"/>
              <a:ext cx="6858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9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8201" y="4271459"/>
              <a:ext cx="828675" cy="31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0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62326" y="4222642"/>
              <a:ext cx="796925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1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64076" y="4269077"/>
              <a:ext cx="428625" cy="32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2" name="Picture 1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43800" y="4269077"/>
              <a:ext cx="914400" cy="32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63" name="TextBox 53"/>
            <p:cNvSpPr txBox="1">
              <a:spLocks noChangeArrowheads="1"/>
            </p:cNvSpPr>
            <p:nvPr/>
          </p:nvSpPr>
          <p:spPr bwMode="auto">
            <a:xfrm>
              <a:off x="990601" y="4565542"/>
              <a:ext cx="56137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Power</a:t>
              </a:r>
            </a:p>
          </p:txBody>
        </p:sp>
        <p:sp>
          <p:nvSpPr>
            <p:cNvPr id="21564" name="TextBox 54"/>
            <p:cNvSpPr txBox="1">
              <a:spLocks noChangeArrowheads="1"/>
            </p:cNvSpPr>
            <p:nvPr/>
          </p:nvSpPr>
          <p:spPr bwMode="auto">
            <a:xfrm>
              <a:off x="2133600" y="4565542"/>
              <a:ext cx="88357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Data Center</a:t>
              </a:r>
            </a:p>
          </p:txBody>
        </p:sp>
        <p:sp>
          <p:nvSpPr>
            <p:cNvPr id="21565" name="TextBox 55"/>
            <p:cNvSpPr txBox="1">
              <a:spLocks noChangeArrowheads="1"/>
            </p:cNvSpPr>
            <p:nvPr/>
          </p:nvSpPr>
          <p:spPr bwMode="auto">
            <a:xfrm>
              <a:off x="3429000" y="4565542"/>
              <a:ext cx="76335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Hardware</a:t>
              </a:r>
            </a:p>
          </p:txBody>
        </p:sp>
        <p:sp>
          <p:nvSpPr>
            <p:cNvPr id="21566" name="TextBox 56"/>
            <p:cNvSpPr txBox="1">
              <a:spLocks noChangeArrowheads="1"/>
            </p:cNvSpPr>
            <p:nvPr/>
          </p:nvSpPr>
          <p:spPr bwMode="auto">
            <a:xfrm>
              <a:off x="4572001" y="4565542"/>
              <a:ext cx="69602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Network</a:t>
              </a:r>
            </a:p>
          </p:txBody>
        </p:sp>
        <p:sp>
          <p:nvSpPr>
            <p:cNvPr id="21567" name="TextBox 57"/>
            <p:cNvSpPr txBox="1">
              <a:spLocks noChangeArrowheads="1"/>
            </p:cNvSpPr>
            <p:nvPr/>
          </p:nvSpPr>
          <p:spPr bwMode="auto">
            <a:xfrm>
              <a:off x="5486400" y="4565542"/>
              <a:ext cx="73129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Database</a:t>
              </a:r>
            </a:p>
          </p:txBody>
        </p:sp>
        <p:sp>
          <p:nvSpPr>
            <p:cNvPr id="21568" name="TextBox 58"/>
            <p:cNvSpPr txBox="1">
              <a:spLocks noChangeArrowheads="1"/>
            </p:cNvSpPr>
            <p:nvPr/>
          </p:nvSpPr>
          <p:spPr bwMode="auto">
            <a:xfrm>
              <a:off x="7620001" y="4565542"/>
              <a:ext cx="83708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Operations</a:t>
              </a:r>
            </a:p>
          </p:txBody>
        </p:sp>
        <p:pic>
          <p:nvPicPr>
            <p:cNvPr id="2156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629401" y="4279792"/>
              <a:ext cx="409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70" name="TextBox 60"/>
            <p:cNvSpPr txBox="1">
              <a:spLocks noChangeArrowheads="1"/>
            </p:cNvSpPr>
            <p:nvPr/>
          </p:nvSpPr>
          <p:spPr bwMode="auto">
            <a:xfrm>
              <a:off x="6589714" y="4565542"/>
              <a:ext cx="49725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Tools</a:t>
              </a:r>
            </a:p>
          </p:txBody>
        </p:sp>
      </p:grp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Tomorrow: Unified Architecture </a:t>
            </a:r>
            <a:endParaRPr lang="zh-CN" altLang="en-US" dirty="0" smtClean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0" y="2760663"/>
            <a:ext cx="7772400" cy="1233487"/>
            <a:chOff x="761998" y="2760240"/>
            <a:chExt cx="7914457" cy="1233910"/>
          </a:xfrm>
        </p:grpSpPr>
        <p:sp>
          <p:nvSpPr>
            <p:cNvPr id="53" name="Rectangle 52"/>
            <p:cNvSpPr/>
            <p:nvPr/>
          </p:nvSpPr>
          <p:spPr>
            <a:xfrm>
              <a:off x="761998" y="2760240"/>
              <a:ext cx="7914457" cy="1173564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457200" eaLnBrk="0" hangingPunct="0"/>
              <a:r>
                <a:rPr lang="en-US" altLang="zh-CN" sz="2400" dirty="0">
                  <a:solidFill>
                    <a:srgbClr val="0070C0"/>
                  </a:solidFill>
                </a:rPr>
                <a:t>API + Services 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(</a:t>
              </a:r>
              <a:r>
                <a:rPr lang="zh-CN" altLang="en-US" sz="2400" dirty="0" smtClean="0">
                  <a:solidFill>
                    <a:srgbClr val="0070C0"/>
                  </a:solidFill>
                </a:rPr>
                <a:t>外部接口</a:t>
              </a:r>
              <a:r>
                <a:rPr lang="zh-CN" altLang="en-US" sz="2400" dirty="0">
                  <a:solidFill>
                    <a:srgbClr val="0070C0"/>
                  </a:solidFill>
                </a:rPr>
                <a:t>和服务</a:t>
              </a:r>
              <a:r>
                <a:rPr lang="en-US" altLang="zh-CN" sz="24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21536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55297" y="3291258"/>
              <a:ext cx="482992" cy="285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7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746445" y="3317709"/>
              <a:ext cx="442743" cy="237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8" name="Picture 1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487822" y="3332583"/>
              <a:ext cx="352182" cy="209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9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292403" y="3287960"/>
              <a:ext cx="503117" cy="297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0" name="Picture 1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098477" y="3293909"/>
              <a:ext cx="482992" cy="285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1" name="Picture 1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954324" y="3284984"/>
              <a:ext cx="503117" cy="304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2" name="Picture 2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498553" y="3287960"/>
              <a:ext cx="503117" cy="297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3" name="Picture 22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036581" y="3366143"/>
              <a:ext cx="503117" cy="297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4" name="Picture 24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944028" y="3287960"/>
              <a:ext cx="503117" cy="297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45" name="TextBox 81"/>
            <p:cNvSpPr txBox="1">
              <a:spLocks noChangeArrowheads="1"/>
            </p:cNvSpPr>
            <p:nvPr/>
          </p:nvSpPr>
          <p:spPr bwMode="auto">
            <a:xfrm>
              <a:off x="1278782" y="3625626"/>
              <a:ext cx="701421" cy="16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Register</a:t>
              </a:r>
            </a:p>
          </p:txBody>
        </p:sp>
        <p:sp>
          <p:nvSpPr>
            <p:cNvPr id="21546" name="TextBox 92"/>
            <p:cNvSpPr txBox="1">
              <a:spLocks noChangeArrowheads="1"/>
            </p:cNvSpPr>
            <p:nvPr/>
          </p:nvSpPr>
          <p:spPr bwMode="auto">
            <a:xfrm>
              <a:off x="6948264" y="3625626"/>
              <a:ext cx="706502" cy="16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Delivery</a:t>
              </a:r>
            </a:p>
          </p:txBody>
        </p:sp>
        <p:sp>
          <p:nvSpPr>
            <p:cNvPr id="21547" name="TextBox 80"/>
            <p:cNvSpPr txBox="1">
              <a:spLocks noChangeArrowheads="1"/>
            </p:cNvSpPr>
            <p:nvPr/>
          </p:nvSpPr>
          <p:spPr bwMode="auto">
            <a:xfrm>
              <a:off x="874713" y="3644900"/>
              <a:ext cx="496887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Login</a:t>
              </a:r>
            </a:p>
          </p:txBody>
        </p:sp>
        <p:sp>
          <p:nvSpPr>
            <p:cNvPr id="21548" name="TextBox 83"/>
            <p:cNvSpPr txBox="1">
              <a:spLocks noChangeArrowheads="1"/>
            </p:cNvSpPr>
            <p:nvPr/>
          </p:nvSpPr>
          <p:spPr bwMode="auto">
            <a:xfrm>
              <a:off x="2195736" y="3644900"/>
              <a:ext cx="576262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Search</a:t>
              </a:r>
            </a:p>
          </p:txBody>
        </p:sp>
        <p:sp>
          <p:nvSpPr>
            <p:cNvPr id="21549" name="TextBox 85"/>
            <p:cNvSpPr txBox="1">
              <a:spLocks noChangeArrowheads="1"/>
            </p:cNvSpPr>
            <p:nvPr/>
          </p:nvSpPr>
          <p:spPr bwMode="auto">
            <a:xfrm>
              <a:off x="3053284" y="3644900"/>
              <a:ext cx="582612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Pricing</a:t>
              </a:r>
            </a:p>
          </p:txBody>
        </p:sp>
        <p:sp>
          <p:nvSpPr>
            <p:cNvPr id="21550" name="TextBox 88"/>
            <p:cNvSpPr txBox="1">
              <a:spLocks noChangeArrowheads="1"/>
            </p:cNvSpPr>
            <p:nvPr/>
          </p:nvSpPr>
          <p:spPr bwMode="auto">
            <a:xfrm>
              <a:off x="3895328" y="3644900"/>
              <a:ext cx="754063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Messages</a:t>
              </a:r>
            </a:p>
          </p:txBody>
        </p:sp>
        <p:sp>
          <p:nvSpPr>
            <p:cNvPr id="21551" name="TextBox 89"/>
            <p:cNvSpPr txBox="1">
              <a:spLocks noChangeArrowheads="1"/>
            </p:cNvSpPr>
            <p:nvPr/>
          </p:nvSpPr>
          <p:spPr bwMode="auto">
            <a:xfrm>
              <a:off x="4570164" y="3644900"/>
              <a:ext cx="8834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Multi-order</a:t>
              </a:r>
            </a:p>
          </p:txBody>
        </p:sp>
        <p:sp>
          <p:nvSpPr>
            <p:cNvPr id="21552" name="TextBox 90"/>
            <p:cNvSpPr txBox="1">
              <a:spLocks noChangeArrowheads="1"/>
            </p:cNvSpPr>
            <p:nvPr/>
          </p:nvSpPr>
          <p:spPr bwMode="auto">
            <a:xfrm>
              <a:off x="5392018" y="3644900"/>
              <a:ext cx="69215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Coupons</a:t>
              </a:r>
            </a:p>
          </p:txBody>
        </p:sp>
        <p:sp>
          <p:nvSpPr>
            <p:cNvPr id="21553" name="TextBox 91"/>
            <p:cNvSpPr txBox="1">
              <a:spLocks noChangeArrowheads="1"/>
            </p:cNvSpPr>
            <p:nvPr/>
          </p:nvSpPr>
          <p:spPr bwMode="auto">
            <a:xfrm>
              <a:off x="6156176" y="3644900"/>
              <a:ext cx="708025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Payment</a:t>
              </a:r>
            </a:p>
          </p:txBody>
        </p:sp>
        <p:pic>
          <p:nvPicPr>
            <p:cNvPr id="21554" name="Picture 8" descr="http://ts4.cn.mm.bing.net/images/thumbnail.aspx?q=1237440858699&amp;id=597c11986c65c68d681bdc07e76202db&amp;url=http%3a%2f%2fwww.infrastructurist.com%2fwp-content%2fuploads%2fobama-high-speed-rail-plan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734524" y="3183344"/>
              <a:ext cx="647476" cy="428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55" name="TextBox 92"/>
            <p:cNvSpPr txBox="1">
              <a:spLocks noChangeArrowheads="1"/>
            </p:cNvSpPr>
            <p:nvPr/>
          </p:nvSpPr>
          <p:spPr bwMode="auto">
            <a:xfrm>
              <a:off x="7811823" y="3671446"/>
              <a:ext cx="4844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Train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2000" y="1214422"/>
            <a:ext cx="7726363" cy="1438291"/>
            <a:chOff x="762000" y="985838"/>
            <a:chExt cx="7772400" cy="1654175"/>
          </a:xfrm>
        </p:grpSpPr>
        <p:sp>
          <p:nvSpPr>
            <p:cNvPr id="51" name="Rectangle 50"/>
            <p:cNvSpPr/>
            <p:nvPr/>
          </p:nvSpPr>
          <p:spPr>
            <a:xfrm>
              <a:off x="762000" y="985838"/>
              <a:ext cx="7772400" cy="1654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457200" eaLnBrk="0" hangingPunct="0"/>
              <a:r>
                <a:rPr lang="en-US" altLang="zh-CN" sz="2400">
                  <a:solidFill>
                    <a:srgbClr val="0070C0"/>
                  </a:solidFill>
                </a:rPr>
                <a:t>Applications (</a:t>
              </a:r>
              <a:r>
                <a:rPr lang="zh-CN" altLang="en-US" sz="2400">
                  <a:solidFill>
                    <a:srgbClr val="0070C0"/>
                  </a:solidFill>
                </a:rPr>
                <a:t>应用</a:t>
              </a:r>
              <a:r>
                <a:rPr lang="en-US" altLang="zh-CN" sz="240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21530" name="Picture 10" descr="http://ts4.cn.mm.bing.net/images/thumbnail.aspx?q=1229696338639&amp;id=c89ed4206a91509e0ce9c99558bec4a4&amp;url=http%3a%2f%2fimg.clubic.com%2f02836770-photo-ipad-tablette-couchee.jpg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485532" y="1647840"/>
              <a:ext cx="966788" cy="561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12" descr="http://ts4.cn.mm.bing.net/images/thumbnail.aspx?q=1222364706087&amp;id=aa6f01004e01a4cf9da44168de9cc046&amp;url=http%3a%2f%2fwww.audienciaelectronica.net%2fwp-content%2fuploads%2f2011%2f03%2fiPhone-y-Android.jp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7485062" y="1558131"/>
              <a:ext cx="679450" cy="50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1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053284" y="1389706"/>
              <a:ext cx="1496565" cy="1033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3" name="Picture 14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929455" y="1647840"/>
              <a:ext cx="1317798" cy="738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4" name="Picture 16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146300" y="1268893"/>
              <a:ext cx="1193452" cy="1001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62000" y="4006850"/>
            <a:ext cx="7772400" cy="1401763"/>
            <a:chOff x="762000" y="4006847"/>
            <a:chExt cx="7772400" cy="1401163"/>
          </a:xfrm>
        </p:grpSpPr>
        <p:sp>
          <p:nvSpPr>
            <p:cNvPr id="160" name="Rectangle 159"/>
            <p:cNvSpPr/>
            <p:nvPr/>
          </p:nvSpPr>
          <p:spPr bwMode="auto">
            <a:xfrm>
              <a:off x="762000" y="4006847"/>
              <a:ext cx="7772400" cy="1294846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457200" eaLnBrk="0" hangingPunct="0"/>
              <a:r>
                <a:rPr lang="en-US" altLang="zh-CN" sz="2400" dirty="0">
                  <a:solidFill>
                    <a:srgbClr val="0070C0"/>
                  </a:solidFill>
                </a:rPr>
                <a:t>Framework 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(</a:t>
              </a:r>
              <a:r>
                <a:rPr lang="zh-CN" altLang="en-US" sz="2400" dirty="0" smtClean="0">
                  <a:solidFill>
                    <a:srgbClr val="0070C0"/>
                  </a:solidFill>
                </a:rPr>
                <a:t>基础框架</a:t>
              </a:r>
              <a:r>
                <a:rPr lang="en-US" altLang="zh-CN" sz="24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267744" y="4512054"/>
              <a:ext cx="457200" cy="555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2" name="Picture 19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4779640" y="4532771"/>
              <a:ext cx="457200" cy="555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3" name="Picture 20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354439" y="4517906"/>
              <a:ext cx="752475" cy="514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4" name="Picture 21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6263605" y="4387362"/>
              <a:ext cx="828675" cy="69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5" name="Picture 23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043608" y="4510507"/>
              <a:ext cx="1062260" cy="491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6" name="TextBox 33"/>
            <p:cNvSpPr txBox="1">
              <a:spLocks noChangeArrowheads="1"/>
            </p:cNvSpPr>
            <p:nvPr/>
          </p:nvSpPr>
          <p:spPr bwMode="auto">
            <a:xfrm>
              <a:off x="2195736" y="5039598"/>
              <a:ext cx="61737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Batch</a:t>
              </a:r>
            </a:p>
          </p:txBody>
        </p:sp>
        <p:sp>
          <p:nvSpPr>
            <p:cNvPr id="21517" name="TextBox 34"/>
            <p:cNvSpPr txBox="1">
              <a:spLocks noChangeArrowheads="1"/>
            </p:cNvSpPr>
            <p:nvPr/>
          </p:nvSpPr>
          <p:spPr bwMode="auto">
            <a:xfrm>
              <a:off x="990601" y="4977123"/>
              <a:ext cx="12051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Data Access Layer</a:t>
              </a:r>
            </a:p>
          </p:txBody>
        </p:sp>
        <p:sp>
          <p:nvSpPr>
            <p:cNvPr id="21518" name="TextBox 35"/>
            <p:cNvSpPr txBox="1">
              <a:spLocks noChangeArrowheads="1"/>
            </p:cNvSpPr>
            <p:nvPr/>
          </p:nvSpPr>
          <p:spPr bwMode="auto">
            <a:xfrm>
              <a:off x="3851920" y="5014336"/>
              <a:ext cx="10986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Search Engine</a:t>
              </a:r>
            </a:p>
          </p:txBody>
        </p:sp>
        <p:sp>
          <p:nvSpPr>
            <p:cNvPr id="21519" name="TextBox 36"/>
            <p:cNvSpPr txBox="1">
              <a:spLocks noChangeArrowheads="1"/>
            </p:cNvSpPr>
            <p:nvPr/>
          </p:nvSpPr>
          <p:spPr bwMode="auto">
            <a:xfrm>
              <a:off x="4824090" y="4977123"/>
              <a:ext cx="41433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A/B</a:t>
              </a:r>
            </a:p>
          </p:txBody>
        </p:sp>
        <p:sp>
          <p:nvSpPr>
            <p:cNvPr id="21520" name="TextBox 37"/>
            <p:cNvSpPr txBox="1">
              <a:spLocks noChangeArrowheads="1"/>
            </p:cNvSpPr>
            <p:nvPr/>
          </p:nvSpPr>
          <p:spPr bwMode="auto">
            <a:xfrm>
              <a:off x="5392538" y="4977123"/>
              <a:ext cx="805029" cy="27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Messaging</a:t>
              </a:r>
            </a:p>
          </p:txBody>
        </p:sp>
        <p:sp>
          <p:nvSpPr>
            <p:cNvPr id="21521" name="TextBox 38"/>
            <p:cNvSpPr txBox="1">
              <a:spLocks noChangeArrowheads="1"/>
            </p:cNvSpPr>
            <p:nvPr/>
          </p:nvSpPr>
          <p:spPr bwMode="auto">
            <a:xfrm>
              <a:off x="6435054" y="5013174"/>
              <a:ext cx="433131" cy="27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SOA</a:t>
              </a: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7916779" y="4523258"/>
              <a:ext cx="479580" cy="417910"/>
              <a:chOff x="7916779" y="4523258"/>
              <a:chExt cx="479580" cy="417910"/>
            </a:xfrm>
          </p:grpSpPr>
          <p:pic>
            <p:nvPicPr>
              <p:cNvPr id="21527" name="Picture 16"/>
              <p:cNvPicPr>
                <a:picLocks noChangeAspect="1" noChangeArrowheads="1"/>
              </p:cNvPicPr>
              <p:nvPr/>
            </p:nvPicPr>
            <p:blipFill>
              <a:blip r:embed="rId30" cstate="print"/>
              <a:srcRect/>
              <a:stretch>
                <a:fillRect/>
              </a:stretch>
            </p:blipFill>
            <p:spPr bwMode="auto">
              <a:xfrm>
                <a:off x="7926811" y="4523258"/>
                <a:ext cx="452805" cy="237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28" name="TextBox 93"/>
              <p:cNvSpPr txBox="1">
                <a:spLocks noChangeArrowheads="1"/>
              </p:cNvSpPr>
              <p:nvPr/>
            </p:nvSpPr>
            <p:spPr bwMode="auto">
              <a:xfrm>
                <a:off x="7916779" y="4777754"/>
                <a:ext cx="479580" cy="163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457200" eaLnBrk="0" hangingPunct="0"/>
                <a:r>
                  <a:rPr lang="en-US" altLang="zh-CN" sz="1100" b="1">
                    <a:solidFill>
                      <a:srgbClr val="0070C0"/>
                    </a:solidFill>
                    <a:latin typeface="Calibri" pitchFamily="34" charset="0"/>
                  </a:rPr>
                  <a:t>Chat</a:t>
                </a:r>
              </a:p>
            </p:txBody>
          </p:sp>
        </p:grpSp>
        <p:pic>
          <p:nvPicPr>
            <p:cNvPr id="21523" name="Picture 4" descr="http://ts4.cn.mm.bing.net/images/thumbnail.aspx?q=1231557371915&amp;id=0665ff34cba15c3a364eb49b023a4986&amp;url=http%3a%2f%2fprosourcecorp.com%2fwp-content%2fuploads%2f2010%2f12%2fsearch-engine-optimization-green.jpg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7013011" y="4432251"/>
              <a:ext cx="871357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4" name="Picture 6" descr="http://ts3.cn.mm.bing.net/images/thumbnail.aspx?q=1303789514598&amp;id=7e553c1567dc4ce74956d6cf176be20e&amp;url=http%3a%2f%2fwww.featurepics.com%2fFI%2fThumb300%2f20110118%2fSearch-Engine-1759712.jpg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3972795" y="4502254"/>
              <a:ext cx="671213" cy="574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5" name="Picture 18" descr="http://ts1.cn.mm.bing.net/images/thumbnail.aspx?q=1231133281392&amp;id=6f7ef0b4cb52b380099ee822565acfe0&amp;url=http%3a%2f%2fimages.clipartof.com%2fsmall%2f18537-Clipart-Illustration-Of-Two-Orange-People-On-Blue-Puzzle-Pieces-Reaching-Out-For-Eachother-To-Connect-Symbolizing-A-Connection-Link-Exchange-And-Teamwork.jpg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2987824" y="4504153"/>
              <a:ext cx="822725" cy="58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6" name="TextBox 33"/>
            <p:cNvSpPr txBox="1">
              <a:spLocks noChangeArrowheads="1"/>
            </p:cNvSpPr>
            <p:nvPr/>
          </p:nvSpPr>
          <p:spPr bwMode="auto">
            <a:xfrm>
              <a:off x="2987824" y="5039598"/>
              <a:ext cx="7920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70C0"/>
                  </a:solidFill>
                  <a:latin typeface="Calibri" pitchFamily="34" charset="0"/>
                </a:rPr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39750" y="1352540"/>
            <a:ext cx="1941513" cy="719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Hotels Product </a:t>
            </a:r>
            <a:r>
              <a:rPr lang="en-US" sz="2000" dirty="0" err="1">
                <a:solidFill>
                  <a:srgbClr val="FFC000"/>
                </a:solidFill>
              </a:rPr>
              <a:t>Mgmt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3562" name="Rectangle 2"/>
          <p:cNvSpPr>
            <a:spLocks noGrp="1"/>
          </p:cNvSpPr>
          <p:nvPr>
            <p:ph type="title"/>
          </p:nvPr>
        </p:nvSpPr>
        <p:spPr>
          <a:xfrm>
            <a:off x="457200" y="71421"/>
            <a:ext cx="8229600" cy="1143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Tomorrow: Hotel Architecture 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酒店应用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034" name="Picture 10" descr="http://ts4.cn.mm.bing.net/images/thumbnail.aspx?q=1229696338639&amp;id=c89ed4206a91509e0ce9c99558bec4a4&amp;url=http%3a%2f%2fimg.clubic.com%2f02836770-photo-ipad-tablette-couch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2863" y="2316163"/>
            <a:ext cx="1295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 descr="http://ts4.cn.mm.bing.net/images/thumbnail.aspx?q=1222364706087&amp;id=aa6f01004e01a4cf9da44168de9cc046&amp;url=http%3a%2f%2fwww.audienciaelectronica.net%2fwp-content%2fuploads%2f2011%2f03%2fiPhone-y-Androi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8438" y="2235200"/>
            <a:ext cx="12588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2225" y="2179638"/>
            <a:ext cx="1495425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450" y="2205038"/>
            <a:ext cx="17875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/>
        </p:nvSpPr>
        <p:spPr>
          <a:xfrm>
            <a:off x="2627313" y="1352540"/>
            <a:ext cx="1941512" cy="719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Search </a:t>
            </a:r>
            <a:r>
              <a:rPr lang="en-US" sz="2000" dirty="0" smtClean="0">
                <a:solidFill>
                  <a:srgbClr val="FFC000"/>
                </a:solidFill>
              </a:rPr>
              <a:t>+ Detail +</a:t>
            </a:r>
            <a:endParaRPr lang="en-US" sz="2000" dirty="0">
              <a:solidFill>
                <a:srgbClr val="FFC000"/>
              </a:solidFill>
            </a:endParaRP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Booking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46638" y="1352540"/>
            <a:ext cx="1941512" cy="703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Order </a:t>
            </a:r>
            <a:r>
              <a:rPr lang="en-US" sz="2000" dirty="0" smtClean="0">
                <a:solidFill>
                  <a:srgbClr val="FFC000"/>
                </a:solidFill>
              </a:rPr>
              <a:t>Fulfill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0225" y="1352540"/>
            <a:ext cx="1939925" cy="719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Supplier</a:t>
            </a:r>
          </a:p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Settlement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880225" y="2133600"/>
            <a:ext cx="1939925" cy="45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C000"/>
                </a:solidFill>
              </a:rPr>
              <a:t>E-Booking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4206875" y="3357562"/>
            <a:ext cx="639763" cy="8636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75463" y="2643182"/>
            <a:ext cx="1941512" cy="45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Group Buy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68313" y="5876925"/>
            <a:ext cx="8280400" cy="504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hangingPunct="0"/>
            <a:r>
              <a:rPr lang="en-US" altLang="zh-CN" sz="2400" dirty="0" smtClean="0">
                <a:solidFill>
                  <a:srgbClr val="0070C0"/>
                </a:solidFill>
              </a:rPr>
              <a:t>Framework 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zh-CN" altLang="en-US" sz="2400" dirty="0">
                <a:solidFill>
                  <a:srgbClr val="0070C0"/>
                </a:solidFill>
              </a:rPr>
              <a:t>技术框架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97688" y="3124200"/>
            <a:ext cx="1941512" cy="45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Opaque Hotel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97688" y="3659188"/>
            <a:ext cx="1941512" cy="45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defTabSz="4572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Hotel + Flight</a:t>
            </a:r>
            <a:endParaRPr lang="en-US" sz="2000" dirty="0">
              <a:solidFill>
                <a:srgbClr val="FFC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8313" y="4495800"/>
            <a:ext cx="8351837" cy="1236663"/>
            <a:chOff x="468313" y="4495800"/>
            <a:chExt cx="8351837" cy="1236663"/>
          </a:xfrm>
        </p:grpSpPr>
        <p:sp>
          <p:nvSpPr>
            <p:cNvPr id="53" name="Rectangle 52"/>
            <p:cNvSpPr/>
            <p:nvPr/>
          </p:nvSpPr>
          <p:spPr bwMode="auto">
            <a:xfrm>
              <a:off x="468313" y="4495800"/>
              <a:ext cx="8351837" cy="1181100"/>
            </a:xfrm>
            <a:prstGeom prst="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457200" eaLnBrk="0" hangingPunct="0"/>
              <a:r>
                <a:rPr lang="en-US" altLang="zh-CN" sz="2400" dirty="0">
                  <a:solidFill>
                    <a:srgbClr val="0070C0"/>
                  </a:solidFill>
                </a:rPr>
                <a:t>Services + 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API </a:t>
              </a:r>
              <a:r>
                <a:rPr lang="en-US" altLang="zh-CN" sz="2400" dirty="0">
                  <a:solidFill>
                    <a:srgbClr val="0070C0"/>
                  </a:solidFill>
                </a:rPr>
                <a:t>Platform (</a:t>
              </a:r>
              <a:r>
                <a:rPr lang="zh-CN" altLang="en-US" sz="2400" dirty="0">
                  <a:solidFill>
                    <a:srgbClr val="0070C0"/>
                  </a:solidFill>
                </a:rPr>
                <a:t>服务</a:t>
              </a:r>
              <a:r>
                <a:rPr lang="zh-CN" altLang="en-US" sz="2400" dirty="0" smtClean="0">
                  <a:solidFill>
                    <a:srgbClr val="0070C0"/>
                  </a:solidFill>
                </a:rPr>
                <a:t>和外部接口</a:t>
              </a:r>
              <a:r>
                <a:rPr lang="zh-CN" altLang="en-US" sz="2400" dirty="0">
                  <a:solidFill>
                    <a:srgbClr val="0070C0"/>
                  </a:solidFill>
                </a:rPr>
                <a:t>平台</a:t>
              </a:r>
              <a:r>
                <a:rPr lang="en-US" altLang="zh-CN" sz="24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23577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9429" y="4994275"/>
              <a:ext cx="49128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8" name="Picture 1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94479" y="5032375"/>
              <a:ext cx="450344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79912" y="5056187"/>
              <a:ext cx="3582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0" name="Picture 1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366979" y="4984750"/>
              <a:ext cx="51175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1" name="Picture 1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101051" y="4994275"/>
              <a:ext cx="49128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2" name="Picture 19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988759" y="4979987"/>
              <a:ext cx="511755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3" name="Picture 20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559499" y="4984750"/>
              <a:ext cx="51175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254788" y="4984750"/>
              <a:ext cx="51175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5" name="Picture 24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060262" y="4984750"/>
              <a:ext cx="51175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6" name="TextBox 81"/>
            <p:cNvSpPr txBox="1">
              <a:spLocks noChangeArrowheads="1"/>
            </p:cNvSpPr>
            <p:nvPr/>
          </p:nvSpPr>
          <p:spPr bwMode="auto">
            <a:xfrm>
              <a:off x="1295472" y="5405437"/>
              <a:ext cx="71346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Register</a:t>
              </a:r>
            </a:p>
          </p:txBody>
        </p:sp>
        <p:sp>
          <p:nvSpPr>
            <p:cNvPr id="23587" name="TextBox 92"/>
            <p:cNvSpPr txBox="1">
              <a:spLocks noChangeArrowheads="1"/>
            </p:cNvSpPr>
            <p:nvPr/>
          </p:nvSpPr>
          <p:spPr bwMode="auto">
            <a:xfrm>
              <a:off x="7289406" y="5405437"/>
              <a:ext cx="5261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 dirty="0" smtClean="0">
                  <a:solidFill>
                    <a:srgbClr val="00B050"/>
                  </a:solidFill>
                  <a:latin typeface="Calibri" pitchFamily="34" charset="0"/>
                </a:rPr>
                <a:t>Order</a:t>
              </a:r>
              <a:endParaRPr lang="en-US" altLang="zh-CN" sz="1100" b="1" dirty="0">
                <a:solidFill>
                  <a:srgbClr val="00B050"/>
                </a:solidFill>
                <a:latin typeface="Calibri" pitchFamily="34" charset="0"/>
              </a:endParaRPr>
            </a:p>
          </p:txBody>
        </p:sp>
        <p:sp>
          <p:nvSpPr>
            <p:cNvPr id="23555" name="TextBox 80"/>
            <p:cNvSpPr txBox="1">
              <a:spLocks noChangeArrowheads="1"/>
            </p:cNvSpPr>
            <p:nvPr/>
          </p:nvSpPr>
          <p:spPr bwMode="auto">
            <a:xfrm>
              <a:off x="684213" y="5383213"/>
              <a:ext cx="496887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Login</a:t>
              </a:r>
            </a:p>
          </p:txBody>
        </p:sp>
        <p:sp>
          <p:nvSpPr>
            <p:cNvPr id="23556" name="TextBox 83"/>
            <p:cNvSpPr txBox="1">
              <a:spLocks noChangeArrowheads="1"/>
            </p:cNvSpPr>
            <p:nvPr/>
          </p:nvSpPr>
          <p:spPr bwMode="auto">
            <a:xfrm>
              <a:off x="2019300" y="5383213"/>
              <a:ext cx="928688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Hotel Search</a:t>
              </a:r>
            </a:p>
          </p:txBody>
        </p:sp>
        <p:sp>
          <p:nvSpPr>
            <p:cNvPr id="23557" name="TextBox 85"/>
            <p:cNvSpPr txBox="1">
              <a:spLocks noChangeArrowheads="1"/>
            </p:cNvSpPr>
            <p:nvPr/>
          </p:nvSpPr>
          <p:spPr bwMode="auto">
            <a:xfrm>
              <a:off x="3052763" y="5383213"/>
              <a:ext cx="582612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 dirty="0">
                  <a:solidFill>
                    <a:srgbClr val="00B050"/>
                  </a:solidFill>
                  <a:latin typeface="Calibri" pitchFamily="34" charset="0"/>
                </a:rPr>
                <a:t>Pricing</a:t>
              </a:r>
            </a:p>
          </p:txBody>
        </p:sp>
        <p:sp>
          <p:nvSpPr>
            <p:cNvPr id="23558" name="TextBox 88"/>
            <p:cNvSpPr txBox="1">
              <a:spLocks noChangeArrowheads="1"/>
            </p:cNvSpPr>
            <p:nvPr/>
          </p:nvSpPr>
          <p:spPr bwMode="auto">
            <a:xfrm>
              <a:off x="3895725" y="5383213"/>
              <a:ext cx="754063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Messages</a:t>
              </a:r>
            </a:p>
          </p:txBody>
        </p:sp>
        <p:sp>
          <p:nvSpPr>
            <p:cNvPr id="23559" name="TextBox 89"/>
            <p:cNvSpPr txBox="1">
              <a:spLocks noChangeArrowheads="1"/>
            </p:cNvSpPr>
            <p:nvPr/>
          </p:nvSpPr>
          <p:spPr bwMode="auto">
            <a:xfrm>
              <a:off x="4771129" y="5383213"/>
              <a:ext cx="48122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 dirty="0" smtClean="0">
                  <a:solidFill>
                    <a:srgbClr val="00B050"/>
                  </a:solidFill>
                  <a:latin typeface="Calibri" pitchFamily="34" charset="0"/>
                </a:rPr>
                <a:t>Book</a:t>
              </a:r>
              <a:endParaRPr lang="en-US" altLang="zh-CN" sz="1100" b="1" dirty="0">
                <a:solidFill>
                  <a:srgbClr val="00B050"/>
                </a:solidFill>
                <a:latin typeface="Calibri" pitchFamily="34" charset="0"/>
              </a:endParaRPr>
            </a:p>
          </p:txBody>
        </p:sp>
        <p:sp>
          <p:nvSpPr>
            <p:cNvPr id="23560" name="TextBox 90"/>
            <p:cNvSpPr txBox="1">
              <a:spLocks noChangeArrowheads="1"/>
            </p:cNvSpPr>
            <p:nvPr/>
          </p:nvSpPr>
          <p:spPr bwMode="auto">
            <a:xfrm>
              <a:off x="5392738" y="5383213"/>
              <a:ext cx="69215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Coupons</a:t>
              </a:r>
            </a:p>
          </p:txBody>
        </p:sp>
        <p:sp>
          <p:nvSpPr>
            <p:cNvPr id="23561" name="TextBox 91"/>
            <p:cNvSpPr txBox="1">
              <a:spLocks noChangeArrowheads="1"/>
            </p:cNvSpPr>
            <p:nvPr/>
          </p:nvSpPr>
          <p:spPr bwMode="auto">
            <a:xfrm>
              <a:off x="6156325" y="5383213"/>
              <a:ext cx="708025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>
                  <a:solidFill>
                    <a:srgbClr val="00B050"/>
                  </a:solidFill>
                  <a:latin typeface="Calibri" pitchFamily="34" charset="0"/>
                </a:rPr>
                <a:t>Payment</a:t>
              </a:r>
            </a:p>
          </p:txBody>
        </p:sp>
        <p:pic>
          <p:nvPicPr>
            <p:cNvPr id="3074" name="Picture 2" descr="http://t1.gstatic.com/images?q=tbn:ANd9GcTMGJuulDM_ymlwI9cCRVO7Y8TGNL0-McIroCIUxuwg7L8ZgH2J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924800" y="4800600"/>
              <a:ext cx="838201" cy="753319"/>
            </a:xfrm>
            <a:prstGeom prst="rect">
              <a:avLst/>
            </a:prstGeom>
            <a:noFill/>
          </p:spPr>
        </p:pic>
        <p:sp>
          <p:nvSpPr>
            <p:cNvPr id="54" name="TextBox 89"/>
            <p:cNvSpPr txBox="1">
              <a:spLocks noChangeArrowheads="1"/>
            </p:cNvSpPr>
            <p:nvPr/>
          </p:nvSpPr>
          <p:spPr bwMode="auto">
            <a:xfrm>
              <a:off x="8088444" y="5410200"/>
              <a:ext cx="41069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 eaLnBrk="0" hangingPunct="0"/>
              <a:r>
                <a:rPr lang="en-US" altLang="zh-CN" sz="1100" b="1" dirty="0" err="1" smtClean="0">
                  <a:solidFill>
                    <a:srgbClr val="00B050"/>
                  </a:solidFill>
                  <a:latin typeface="Calibri" pitchFamily="34" charset="0"/>
                </a:rPr>
                <a:t>Pics</a:t>
              </a:r>
              <a:endParaRPr lang="en-US" altLang="zh-CN" sz="1100" b="1" dirty="0">
                <a:solidFill>
                  <a:srgbClr val="00B05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5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8" grpId="0" animBg="1"/>
      <p:bldP spid="69" grpId="0" animBg="1"/>
      <p:bldP spid="70" grpId="0" animBg="1"/>
      <p:bldP spid="71" grpId="0" animBg="1"/>
      <p:bldP spid="6" grpId="0" animBg="1"/>
      <p:bldP spid="74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 Team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10x </a:t>
            </a:r>
            <a:r>
              <a:rPr lang="zh-CN" altLang="en-US" dirty="0" smtClean="0">
                <a:solidFill>
                  <a:srgbClr val="0000FF"/>
                </a:solidFill>
              </a:rPr>
              <a:t>之</a:t>
            </a:r>
            <a:r>
              <a:rPr lang="en-US" altLang="zh-CN" dirty="0" smtClean="0">
                <a:solidFill>
                  <a:srgbClr val="0000FF"/>
                </a:solidFill>
              </a:rPr>
              <a:t> Simple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SP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Role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0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07504" y="2420888"/>
            <a:ext cx="8928992" cy="28803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Simple </a:t>
            </a:r>
            <a:r>
              <a:rPr lang="en-US" altLang="zh-CN" dirty="0"/>
              <a:t>&amp; </a:t>
            </a:r>
            <a:r>
              <a:rPr lang="en-US" altLang="zh-CN" dirty="0" smtClean="0"/>
              <a:t>Suitable &amp; Scalable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 </a:t>
            </a:r>
            <a:r>
              <a:rPr lang="en-US" altLang="zh-CN" dirty="0" err="1" smtClean="0"/>
              <a:t>CMessaging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为例，</a:t>
            </a:r>
            <a:r>
              <a:rPr lang="zh-CN" altLang="en-US" dirty="0"/>
              <a:t>它</a:t>
            </a:r>
            <a:r>
              <a:rPr lang="zh-CN" altLang="en-US" dirty="0" smtClean="0"/>
              <a:t>主要解决哪个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请</a:t>
            </a:r>
            <a:r>
              <a:rPr lang="zh-CN" altLang="en-US" dirty="0" smtClean="0"/>
              <a:t>排序：</a:t>
            </a:r>
            <a:r>
              <a:rPr lang="en-US" altLang="zh-CN" dirty="0" smtClean="0"/>
              <a:t>Simple, Suitable </a:t>
            </a:r>
            <a:r>
              <a:rPr lang="en-US" altLang="zh-CN" sz="2200" i="1" dirty="0" smtClean="0"/>
              <a:t>(balance)</a:t>
            </a:r>
            <a:r>
              <a:rPr lang="en-US" altLang="zh-CN" dirty="0" smtClean="0"/>
              <a:t>, Scalable </a:t>
            </a:r>
            <a:r>
              <a:rPr lang="en-US" altLang="zh-CN" sz="2200" i="1" dirty="0" smtClean="0"/>
              <a:t>(10x)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31640" y="511630"/>
            <a:ext cx="6402715" cy="757130"/>
          </a:xfr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ea typeface="+mn-ea"/>
                <a:cs typeface="+mn-cs"/>
              </a:rPr>
              <a:t>架构</a:t>
            </a:r>
            <a:r>
              <a:rPr lang="zh-CN" altLang="en-US" sz="3600" b="1" dirty="0" smtClean="0">
                <a:ea typeface="+mn-ea"/>
                <a:cs typeface="+mn-cs"/>
              </a:rPr>
              <a:t>设计“</a:t>
            </a:r>
            <a:r>
              <a:rPr lang="en-US" altLang="zh-CN" sz="3600" b="1" dirty="0">
                <a:ea typeface="+mn-ea"/>
                <a:cs typeface="+mn-cs"/>
              </a:rPr>
              <a:t>S</a:t>
            </a:r>
            <a:r>
              <a:rPr lang="zh-CN" altLang="en-US" sz="3600" b="1" dirty="0" smtClean="0">
                <a:ea typeface="+mn-ea"/>
                <a:cs typeface="+mn-cs"/>
              </a:rPr>
              <a:t>”之 </a:t>
            </a:r>
            <a:r>
              <a:rPr lang="en-US" altLang="zh-CN" sz="3600" b="1" dirty="0" smtClean="0">
                <a:ea typeface="+mn-ea"/>
                <a:cs typeface="+mn-cs"/>
              </a:rPr>
              <a:t>Case Study #1</a:t>
            </a:r>
            <a:endParaRPr lang="zh-CN" altLang="en-US" sz="36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2296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第一个建议：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KISS</a:t>
            </a:r>
            <a:r>
              <a:rPr lang="en-US" altLang="zh-CN" sz="3600" b="1" dirty="0" smtClean="0">
                <a:sym typeface="Wingdings" pitchFamily="2" charset="2"/>
              </a:rPr>
              <a:t> Principle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2200" b="1" dirty="0">
                <a:sym typeface="Wingdings" pitchFamily="2" charset="2"/>
              </a:rPr>
              <a:t/>
            </a:r>
            <a:br>
              <a:rPr lang="en-US" altLang="zh-CN" sz="2200" b="1" dirty="0">
                <a:sym typeface="Wingdings" pitchFamily="2" charset="2"/>
              </a:rPr>
            </a:br>
            <a:r>
              <a:rPr lang="en-US" altLang="zh-CN" sz="3600" b="1" dirty="0" smtClean="0">
                <a:sym typeface="Wingdings" pitchFamily="2" charset="2"/>
              </a:rPr>
              <a:t>Keep it Simple, Stupid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6856" y="4077072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和 </a:t>
            </a:r>
            <a:r>
              <a:rPr lang="en-US" altLang="zh-CN" sz="3600" b="1" dirty="0" smtClean="0">
                <a:sym typeface="Wingdings" pitchFamily="2" charset="2"/>
              </a:rPr>
              <a:t>Simple </a:t>
            </a:r>
            <a:r>
              <a:rPr lang="zh-CN" altLang="en-US" sz="3600" b="1" dirty="0" smtClean="0">
                <a:sym typeface="Wingdings" pitchFamily="2" charset="2"/>
              </a:rPr>
              <a:t>间的因果关系</a:t>
            </a:r>
            <a:endParaRPr lang="en-US" altLang="zh-CN" sz="3600" b="1" dirty="0" smtClean="0">
              <a:sym typeface="Wingdings" pitchFamily="2" charset="2"/>
            </a:endParaRPr>
          </a:p>
          <a:p>
            <a:endParaRPr lang="en-US" altLang="zh-CN" sz="2200" b="1" dirty="0" smtClean="0"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Simple makes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Scalable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Flt order sync to ticketing system </a:t>
            </a:r>
            <a:r>
              <a:rPr lang="en-US" altLang="zh-CN" sz="2200" i="1" dirty="0"/>
              <a:t>(current: </a:t>
            </a:r>
            <a:r>
              <a:rPr lang="en-US" altLang="zh-CN" sz="2200" i="1" dirty="0" smtClean="0"/>
              <a:t>polling </a:t>
            </a:r>
            <a:r>
              <a:rPr lang="en-US" altLang="zh-CN" sz="2200" i="1" dirty="0">
                <a:solidFill>
                  <a:srgbClr val="FF0000"/>
                </a:solidFill>
              </a:rPr>
              <a:t>synchronously</a:t>
            </a:r>
            <a:r>
              <a:rPr lang="en-US" altLang="zh-CN" sz="2200" i="1" dirty="0"/>
              <a:t>)</a:t>
            </a:r>
            <a:endParaRPr lang="en-US" altLang="zh-CN" sz="2200" dirty="0" smtClean="0"/>
          </a:p>
          <a:p>
            <a:pPr eaLnBrk="1" hangingPunct="1"/>
            <a:endParaRPr lang="en-US" altLang="zh-CN" dirty="0"/>
          </a:p>
          <a:p>
            <a:r>
              <a:rPr lang="en-US" altLang="zh-CN" dirty="0" err="1" smtClean="0"/>
              <a:t>Htl</a:t>
            </a:r>
            <a:r>
              <a:rPr lang="en-US" altLang="zh-CN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rder streaming process </a:t>
            </a:r>
            <a:r>
              <a:rPr lang="en-US" altLang="zh-CN" sz="2200" i="1" dirty="0" smtClean="0"/>
              <a:t>(current: polling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synchronously</a:t>
            </a:r>
            <a:r>
              <a:rPr lang="en-US" altLang="zh-CN" sz="2200" i="1" dirty="0" smtClean="0"/>
              <a:t>)</a:t>
            </a:r>
            <a:endParaRPr lang="en-US" altLang="zh-CN" sz="2200" i="1" dirty="0"/>
          </a:p>
          <a:p>
            <a:endParaRPr lang="en-US" altLang="zh-CN" dirty="0" smtClean="0"/>
          </a:p>
          <a:p>
            <a:r>
              <a:rPr lang="en-US" altLang="zh-CN" dirty="0" smtClean="0"/>
              <a:t>CRM order index </a:t>
            </a:r>
            <a:r>
              <a:rPr lang="en-US" altLang="zh-CN" sz="2200" i="1" dirty="0" smtClean="0"/>
              <a:t>(current: </a:t>
            </a:r>
            <a:r>
              <a:rPr lang="en-US" altLang="zh-CN" sz="2200" i="1" dirty="0" err="1" smtClean="0"/>
              <a:t>MyCtrip</a:t>
            </a:r>
            <a:r>
              <a:rPr lang="en-US" altLang="zh-CN" sz="2200" i="1" dirty="0" smtClean="0"/>
              <a:t> calls PD svc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synchronously</a:t>
            </a:r>
            <a:r>
              <a:rPr lang="en-US" altLang="zh-CN" sz="2200" i="1" dirty="0" smtClean="0"/>
              <a:t>)</a:t>
            </a:r>
            <a:endParaRPr lang="en-US" altLang="zh-CN" sz="2200" i="1" dirty="0"/>
          </a:p>
          <a:p>
            <a:endParaRPr lang="en-US" altLang="zh-CN" dirty="0"/>
          </a:p>
          <a:p>
            <a:pPr eaLnBrk="1" hangingPunct="1"/>
            <a:r>
              <a:rPr lang="en-US" altLang="zh-CN" dirty="0" smtClean="0"/>
              <a:t>Flt order </a:t>
            </a:r>
            <a:r>
              <a:rPr lang="en-US" altLang="zh-CN" dirty="0"/>
              <a:t>s</a:t>
            </a:r>
            <a:r>
              <a:rPr lang="en-US" altLang="zh-CN" dirty="0" smtClean="0"/>
              <a:t>tate machine </a:t>
            </a:r>
            <a:r>
              <a:rPr lang="en-US" altLang="zh-CN" sz="2200" i="1" dirty="0" smtClean="0"/>
              <a:t>(current: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calc.</a:t>
            </a:r>
            <a:r>
              <a:rPr lang="en-US" altLang="zh-CN" sz="2200" i="1" dirty="0" smtClean="0"/>
              <a:t> states,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scattered</a:t>
            </a:r>
            <a:r>
              <a:rPr lang="en-US" altLang="zh-CN" sz="2200" i="1" dirty="0" smtClean="0"/>
              <a:t> states)</a:t>
            </a:r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CorpTravel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legacy</a:t>
            </a:r>
            <a:r>
              <a:rPr lang="en-US" altLang="zh-CN" dirty="0" smtClean="0"/>
              <a:t> flight </a:t>
            </a:r>
            <a:r>
              <a:rPr lang="en-US" altLang="zh-CN" dirty="0" err="1" smtClean="0">
                <a:solidFill>
                  <a:srgbClr val="FF0000"/>
                </a:solidFill>
              </a:rPr>
              <a:t>dll</a:t>
            </a:r>
            <a:r>
              <a:rPr lang="en-US" altLang="zh-CN" dirty="0" smtClean="0"/>
              <a:t> migration to flight </a:t>
            </a:r>
            <a:r>
              <a:rPr lang="en-US" altLang="zh-CN" dirty="0" smtClean="0">
                <a:solidFill>
                  <a:srgbClr val="0000FF"/>
                </a:solidFill>
              </a:rPr>
              <a:t>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6627" y="260648"/>
            <a:ext cx="519565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600" b="1" dirty="0" smtClean="0">
                <a:latin typeface="+mj-lt"/>
              </a:rPr>
              <a:t>KISS Principle </a:t>
            </a:r>
            <a:r>
              <a:rPr lang="zh-CN" altLang="en-US" sz="3600" b="1" dirty="0" smtClean="0">
                <a:latin typeface="+mj-lt"/>
              </a:rPr>
              <a:t>典型案例：</a:t>
            </a:r>
            <a:endParaRPr lang="zh-CN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77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640960" cy="16561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5600" b="1" dirty="0" smtClean="0">
                <a:sym typeface="Wingdings" pitchFamily="2" charset="2"/>
              </a:rPr>
              <a:t>高并发下 </a:t>
            </a:r>
            <a:r>
              <a:rPr lang="en-US" altLang="zh-CN" sz="5600" b="1" dirty="0">
                <a:sym typeface="Wingdings" pitchFamily="2" charset="2"/>
              </a:rPr>
              <a:t>s</a:t>
            </a:r>
            <a:r>
              <a:rPr lang="en-US" altLang="zh-CN" sz="5600" b="1" dirty="0" smtClean="0">
                <a:sym typeface="Wingdings" pitchFamily="2" charset="2"/>
              </a:rPr>
              <a:t>ync-mode </a:t>
            </a:r>
            <a:r>
              <a:rPr lang="zh-CN" altLang="en-US" sz="5600" b="1" dirty="0" smtClean="0">
                <a:sym typeface="Wingdings" pitchFamily="2" charset="2"/>
              </a:rPr>
              <a:t>两大</a:t>
            </a:r>
            <a:r>
              <a:rPr lang="zh-CN" altLang="en-US" sz="5600" b="1" dirty="0">
                <a:sym typeface="Wingdings" pitchFamily="2" charset="2"/>
              </a:rPr>
              <a:t>隐患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2200" b="1" dirty="0">
                <a:sym typeface="Wingdings" pitchFamily="2" charset="2"/>
              </a:rPr>
              <a:t/>
            </a:r>
            <a:br>
              <a:rPr lang="en-US" altLang="zh-CN" sz="2200" b="1" dirty="0">
                <a:sym typeface="Wingdings" pitchFamily="2" charset="2"/>
              </a:rPr>
            </a:br>
            <a:r>
              <a:rPr lang="en-US" altLang="zh-CN" sz="5600" dirty="0" err="1" smtClean="0">
                <a:sym typeface="Wingdings" pitchFamily="2" charset="2"/>
              </a:rPr>
              <a:t>Stateful</a:t>
            </a:r>
            <a:r>
              <a:rPr lang="en-US" altLang="zh-CN" sz="5600" dirty="0" smtClean="0">
                <a:sym typeface="Wingdings" pitchFamily="2" charset="2"/>
              </a:rPr>
              <a:t> </a:t>
            </a:r>
            <a:r>
              <a:rPr lang="en-US" altLang="zh-CN" sz="2800" i="1" dirty="0" smtClean="0">
                <a:sym typeface="Wingdings" pitchFamily="2" charset="2"/>
              </a:rPr>
              <a:t>(</a:t>
            </a:r>
            <a:r>
              <a:rPr lang="zh-CN" altLang="en-US" sz="2800" i="1" dirty="0" smtClean="0">
                <a:sym typeface="Wingdings" pitchFamily="2" charset="2"/>
              </a:rPr>
              <a:t>大 </a:t>
            </a:r>
            <a:r>
              <a:rPr lang="en-US" altLang="zh-CN" sz="2800" i="1" dirty="0" smtClean="0">
                <a:sym typeface="Wingdings" pitchFamily="2" charset="2"/>
              </a:rPr>
              <a:t>S)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,</a:t>
            </a:r>
            <a:r>
              <a:rPr lang="en-US" altLang="zh-CN" sz="5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en-US" altLang="zh-CN" sz="5600" dirty="0" smtClean="0">
                <a:solidFill>
                  <a:srgbClr val="FF0000"/>
                </a:solidFill>
                <a:sym typeface="Wingdings" pitchFamily="2" charset="2"/>
              </a:rPr>
              <a:t>Sharing </a:t>
            </a:r>
            <a:r>
              <a:rPr lang="en-US" altLang="zh-CN" sz="2800" i="1" dirty="0" smtClean="0">
                <a:sym typeface="Wingdings" pitchFamily="2" charset="2"/>
              </a:rPr>
              <a:t>(</a:t>
            </a:r>
            <a:r>
              <a:rPr lang="zh-CN" altLang="en-US" sz="2800" i="1" dirty="0" smtClean="0">
                <a:sym typeface="Wingdings" pitchFamily="2" charset="2"/>
              </a:rPr>
              <a:t>小 </a:t>
            </a:r>
            <a:r>
              <a:rPr lang="en-US" altLang="zh-CN" sz="2800" i="1" dirty="0" smtClean="0">
                <a:sym typeface="Wingdings" pitchFamily="2" charset="2"/>
              </a:rPr>
              <a:t>S)</a:t>
            </a:r>
            <a:endParaRPr lang="zh-CN" altLang="en-US" sz="2800" i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6856" y="306896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 smtClean="0">
                <a:sym typeface="Wingdings" pitchFamily="2" charset="2"/>
              </a:rPr>
              <a:t>Stateful</a:t>
            </a:r>
            <a:r>
              <a:rPr lang="en-US" altLang="zh-CN" sz="3600" dirty="0" smtClean="0">
                <a:sym typeface="Wingdings" pitchFamily="2" charset="2"/>
              </a:rPr>
              <a:t>    Stateless    Load </a:t>
            </a:r>
            <a:r>
              <a:rPr lang="en-US" altLang="zh-CN" sz="3600" dirty="0" smtClean="0">
                <a:solidFill>
                  <a:srgbClr val="0000FF"/>
                </a:solidFill>
                <a:sym typeface="Wingdings" pitchFamily="2" charset="2"/>
              </a:rPr>
              <a:t>Balancing</a:t>
            </a:r>
          </a:p>
          <a:p>
            <a:endParaRPr lang="en-US" altLang="zh-CN" sz="1000" dirty="0" smtClean="0">
              <a:sym typeface="Wingdings" pitchFamily="2" charset="2"/>
            </a:endParaRPr>
          </a:p>
          <a:p>
            <a:r>
              <a:rPr lang="en-US" altLang="zh-CN" sz="3600" dirty="0" smtClean="0">
                <a:sym typeface="Wingdings" pitchFamily="2" charset="2"/>
              </a:rPr>
              <a:t>Lock    Lock-free </a:t>
            </a:r>
            <a:r>
              <a:rPr lang="en-US" altLang="zh-CN" sz="2300" i="1" dirty="0" smtClean="0">
                <a:sym typeface="Wingdings" pitchFamily="2" charset="2"/>
              </a:rPr>
              <a:t>(CAS)</a:t>
            </a:r>
            <a:r>
              <a:rPr lang="en-US" altLang="zh-CN" sz="3600" dirty="0" smtClean="0">
                <a:sym typeface="Wingdings" pitchFamily="2" charset="2"/>
              </a:rPr>
              <a:t>    </a:t>
            </a:r>
            <a:r>
              <a:rPr lang="en-US" altLang="zh-CN" sz="3600" dirty="0" smtClean="0">
                <a:solidFill>
                  <a:srgbClr val="0000FF"/>
                </a:solidFill>
                <a:sym typeface="Wingdings" pitchFamily="2" charset="2"/>
              </a:rPr>
              <a:t>Lockless</a:t>
            </a:r>
            <a:r>
              <a:rPr lang="en-US" altLang="zh-CN" sz="3600" dirty="0" smtClean="0">
                <a:sym typeface="Wingdings" pitchFamily="2" charset="2"/>
              </a:rPr>
              <a:t> </a:t>
            </a:r>
            <a:r>
              <a:rPr lang="en-US" altLang="zh-CN" sz="2300" i="1" dirty="0" smtClean="0">
                <a:sym typeface="Wingdings" pitchFamily="2" charset="2"/>
              </a:rPr>
              <a:t>(</a:t>
            </a:r>
            <a:r>
              <a:rPr lang="en-US" altLang="zh-CN" sz="2300" i="1" dirty="0" err="1" smtClean="0">
                <a:sym typeface="Wingdings" pitchFamily="2" charset="2"/>
              </a:rPr>
              <a:t>async</a:t>
            </a:r>
            <a:r>
              <a:rPr lang="en-US" altLang="zh-CN" sz="2300" i="1" dirty="0" smtClean="0">
                <a:sym typeface="Wingdings" pitchFamily="2" charset="2"/>
              </a:rPr>
              <a:t>)</a:t>
            </a:r>
            <a:endParaRPr lang="zh-CN" altLang="en-US" sz="2300" i="1" dirty="0" smtClean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856" y="4869160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ym typeface="Wingdings" pitchFamily="2" charset="2"/>
              </a:rPr>
              <a:t>DB Stateless &amp; Lock-free/Lockless  </a:t>
            </a:r>
            <a:r>
              <a:rPr lang="zh-CN" altLang="en-US" sz="3600" dirty="0" smtClean="0">
                <a:sym typeface="Wingdings" pitchFamily="2" charset="2"/>
              </a:rPr>
              <a:t>老钱会展开</a:t>
            </a:r>
            <a:r>
              <a:rPr lang="en-US" altLang="zh-CN" sz="3600" dirty="0" smtClean="0">
                <a:sym typeface="Wingdings" pitchFamily="2" charset="2"/>
              </a:rPr>
              <a:t>…</a:t>
            </a:r>
          </a:p>
          <a:p>
            <a:endParaRPr lang="en-US" altLang="zh-CN" sz="1100" dirty="0" smtClean="0">
              <a:sym typeface="Wingdings" pitchFamily="2" charset="2"/>
            </a:endParaRPr>
          </a:p>
          <a:p>
            <a:r>
              <a:rPr lang="en-US" altLang="zh-CN" sz="3600" dirty="0" smtClean="0">
                <a:sym typeface="Wingdings" pitchFamily="2" charset="2"/>
              </a:rPr>
              <a:t>Big Machine &amp; High Performance  </a:t>
            </a:r>
            <a:r>
              <a:rPr lang="zh-CN" altLang="en-US" sz="3600" dirty="0" smtClean="0">
                <a:sym typeface="Wingdings" pitchFamily="2" charset="2"/>
              </a:rPr>
              <a:t>熊星会展开</a:t>
            </a:r>
            <a:r>
              <a:rPr lang="en-US" altLang="zh-CN" sz="3600" dirty="0" smtClean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19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16561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5600" b="1" dirty="0" smtClean="0">
                <a:sym typeface="Wingdings" pitchFamily="2" charset="2"/>
              </a:rPr>
              <a:t>简单的 </a:t>
            </a:r>
            <a:r>
              <a:rPr lang="en-US" altLang="zh-CN" sz="5600" b="1" dirty="0" smtClean="0">
                <a:sym typeface="Wingdings" pitchFamily="2" charset="2"/>
              </a:rPr>
              <a:t>Lock </a:t>
            </a:r>
            <a:r>
              <a:rPr lang="zh-CN" altLang="en-US" sz="5600" b="1" dirty="0" smtClean="0">
                <a:sym typeface="Wingdings" pitchFamily="2" charset="2"/>
              </a:rPr>
              <a:t>对比测试</a:t>
            </a:r>
            <a:endParaRPr lang="zh-CN" altLang="en-US" sz="2800" i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7544" y="2967087"/>
            <a:ext cx="8229600" cy="2838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ym typeface="Wingdings" pitchFamily="2" charset="2"/>
              </a:rPr>
              <a:t>Lock-free vs. </a:t>
            </a:r>
            <a:r>
              <a:rPr lang="en-US" altLang="zh-CN" sz="3600" dirty="0" smtClean="0">
                <a:sym typeface="Wingdings" pitchFamily="2" charset="2"/>
              </a:rPr>
              <a:t>Lock  3 threads </a:t>
            </a:r>
            <a:r>
              <a:rPr lang="en-US" altLang="zh-CN" sz="3600" dirty="0" smtClean="0">
                <a:solidFill>
                  <a:srgbClr val="0000FF"/>
                </a:solidFill>
                <a:sym typeface="Wingdings" pitchFamily="2" charset="2"/>
              </a:rPr>
              <a:t>↑</a:t>
            </a:r>
            <a:r>
              <a:rPr lang="en-US" altLang="zh-CN" sz="3600" dirty="0" smtClean="0">
                <a:sym typeface="Wingdings" pitchFamily="2" charset="2"/>
              </a:rPr>
              <a:t> 1.2x </a:t>
            </a:r>
            <a:r>
              <a:rPr lang="en-US" altLang="zh-CN" sz="3600" dirty="0">
                <a:sym typeface="Wingdings" pitchFamily="2" charset="2"/>
              </a:rPr>
              <a:t>~ </a:t>
            </a:r>
            <a:r>
              <a:rPr lang="en-US" altLang="zh-CN" sz="3600" dirty="0" smtClean="0">
                <a:sym typeface="Wingdings" pitchFamily="2" charset="2"/>
              </a:rPr>
              <a:t>15.2x</a:t>
            </a:r>
            <a:endParaRPr lang="zh-CN" altLang="en-US" sz="2600" i="1" dirty="0">
              <a:solidFill>
                <a:srgbClr val="C00000"/>
              </a:solidFill>
            </a:endParaRPr>
          </a:p>
          <a:p>
            <a:endParaRPr lang="en-US" altLang="zh-CN" sz="1100" dirty="0" smtClean="0">
              <a:sym typeface="Wingdings" pitchFamily="2" charset="2"/>
            </a:endParaRPr>
          </a:p>
          <a:p>
            <a:r>
              <a:rPr lang="en-US" altLang="zh-CN" sz="3600" dirty="0" smtClean="0">
                <a:sym typeface="Wingdings" pitchFamily="2" charset="2"/>
              </a:rPr>
              <a:t>Lock-less vs. Lock  </a:t>
            </a:r>
            <a:r>
              <a:rPr lang="en-US" altLang="zh-CN" sz="3600" dirty="0">
                <a:sym typeface="Wingdings" pitchFamily="2" charset="2"/>
              </a:rPr>
              <a:t>3</a:t>
            </a:r>
            <a:r>
              <a:rPr lang="en-US" altLang="zh-CN" sz="3600" dirty="0" smtClean="0">
                <a:sym typeface="Wingdings" pitchFamily="2" charset="2"/>
              </a:rPr>
              <a:t> threads </a:t>
            </a:r>
            <a:r>
              <a:rPr lang="en-US" altLang="zh-CN" sz="3600" dirty="0">
                <a:solidFill>
                  <a:srgbClr val="0000FF"/>
                </a:solidFill>
                <a:sym typeface="Wingdings" pitchFamily="2" charset="2"/>
              </a:rPr>
              <a:t>↑</a:t>
            </a:r>
            <a:r>
              <a:rPr lang="en-US" altLang="zh-CN" sz="3600" dirty="0">
                <a:sym typeface="Wingdings" pitchFamily="2" charset="2"/>
              </a:rPr>
              <a:t> </a:t>
            </a:r>
            <a:r>
              <a:rPr lang="en-US" altLang="zh-CN" sz="3600" dirty="0" smtClean="0">
                <a:sym typeface="Wingdings" pitchFamily="2" charset="2"/>
              </a:rPr>
              <a:t>1.8x ~ 27.3x</a:t>
            </a:r>
          </a:p>
          <a:p>
            <a:endParaRPr lang="en-US" altLang="zh-CN" sz="36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altLang="zh-CN" sz="3600" dirty="0">
                <a:sym typeface="Wingdings" pitchFamily="2" charset="2"/>
              </a:rPr>
              <a:t>Lock-free vs. </a:t>
            </a:r>
            <a:r>
              <a:rPr lang="en-US" altLang="zh-CN" sz="3600" dirty="0" smtClean="0">
                <a:sym typeface="Wingdings" pitchFamily="2" charset="2"/>
              </a:rPr>
              <a:t>Lock </a:t>
            </a:r>
            <a:r>
              <a:rPr lang="en-US" altLang="zh-CN" sz="3600" dirty="0">
                <a:sym typeface="Wingdings" pitchFamily="2" charset="2"/>
              </a:rPr>
              <a:t> </a:t>
            </a:r>
            <a:r>
              <a:rPr lang="en-US" altLang="zh-CN" sz="3600" dirty="0" smtClean="0">
                <a:sym typeface="Wingdings" pitchFamily="2" charset="2"/>
              </a:rPr>
              <a:t>10 </a:t>
            </a:r>
            <a:r>
              <a:rPr lang="en-US" altLang="zh-CN" sz="3600" dirty="0">
                <a:sym typeface="Wingdings" pitchFamily="2" charset="2"/>
              </a:rPr>
              <a:t>threads </a:t>
            </a:r>
            <a:r>
              <a:rPr lang="en-US" altLang="zh-CN" sz="3600" dirty="0">
                <a:solidFill>
                  <a:srgbClr val="0000FF"/>
                </a:solidFill>
                <a:sym typeface="Wingdings" pitchFamily="2" charset="2"/>
              </a:rPr>
              <a:t>↑</a:t>
            </a:r>
            <a:r>
              <a:rPr lang="en-US" altLang="zh-CN" sz="3600" dirty="0">
                <a:sym typeface="Wingdings" pitchFamily="2" charset="2"/>
              </a:rPr>
              <a:t> </a:t>
            </a:r>
            <a:r>
              <a:rPr lang="en-US" altLang="zh-CN" sz="3600" dirty="0" smtClean="0">
                <a:sym typeface="Wingdings" pitchFamily="2" charset="2"/>
              </a:rPr>
              <a:t>6.6x </a:t>
            </a:r>
            <a:r>
              <a:rPr lang="en-US" altLang="zh-CN" sz="3600" dirty="0">
                <a:sym typeface="Wingdings" pitchFamily="2" charset="2"/>
              </a:rPr>
              <a:t>~ </a:t>
            </a:r>
            <a:r>
              <a:rPr lang="en-US" altLang="zh-CN" sz="3600" dirty="0" smtClean="0">
                <a:sym typeface="Wingdings" pitchFamily="2" charset="2"/>
              </a:rPr>
              <a:t>22.6x</a:t>
            </a:r>
          </a:p>
          <a:p>
            <a:endParaRPr lang="en-US" altLang="zh-CN" sz="1100" dirty="0" smtClean="0">
              <a:sym typeface="Wingdings" pitchFamily="2" charset="2"/>
            </a:endParaRPr>
          </a:p>
          <a:p>
            <a:r>
              <a:rPr lang="en-US" altLang="zh-CN" sz="3600" dirty="0" smtClean="0">
                <a:sym typeface="Wingdings" pitchFamily="2" charset="2"/>
              </a:rPr>
              <a:t>Lock-less </a:t>
            </a:r>
            <a:r>
              <a:rPr lang="en-US" altLang="zh-CN" sz="3600" dirty="0">
                <a:sym typeface="Wingdings" pitchFamily="2" charset="2"/>
              </a:rPr>
              <a:t>vs. Lock  </a:t>
            </a:r>
            <a:r>
              <a:rPr lang="en-US" altLang="zh-CN" sz="3600" dirty="0" smtClean="0">
                <a:sym typeface="Wingdings" pitchFamily="2" charset="2"/>
              </a:rPr>
              <a:t>10 </a:t>
            </a:r>
            <a:r>
              <a:rPr lang="en-US" altLang="zh-CN" sz="3600" dirty="0">
                <a:sym typeface="Wingdings" pitchFamily="2" charset="2"/>
              </a:rPr>
              <a:t>threads </a:t>
            </a:r>
            <a:r>
              <a:rPr lang="en-US" altLang="zh-CN" sz="3600" dirty="0">
                <a:solidFill>
                  <a:srgbClr val="0000FF"/>
                </a:solidFill>
                <a:sym typeface="Wingdings" pitchFamily="2" charset="2"/>
              </a:rPr>
              <a:t>↑</a:t>
            </a:r>
            <a:r>
              <a:rPr lang="en-US" altLang="zh-CN" sz="3600" dirty="0">
                <a:sym typeface="Wingdings" pitchFamily="2" charset="2"/>
              </a:rPr>
              <a:t> 6.9x ~ 45.3x</a:t>
            </a:r>
            <a:endParaRPr lang="en-US" altLang="zh-CN" sz="3600" dirty="0" smtClean="0">
              <a:solidFill>
                <a:srgbClr val="0000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8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1124744"/>
            <a:ext cx="8229600" cy="16561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5600" b="1" dirty="0" smtClean="0">
                <a:sym typeface="Wingdings" pitchFamily="2" charset="2"/>
              </a:rPr>
              <a:t>10x </a:t>
            </a:r>
            <a:r>
              <a:rPr lang="zh-CN" altLang="en-US" sz="5600" b="1" dirty="0" smtClean="0">
                <a:sym typeface="Wingdings" pitchFamily="2" charset="2"/>
              </a:rPr>
              <a:t>并发 </a:t>
            </a:r>
            <a:r>
              <a:rPr lang="en-US" altLang="zh-CN" sz="5600" b="1" dirty="0" smtClean="0">
                <a:sym typeface="Wingdings" pitchFamily="2" charset="2"/>
              </a:rPr>
              <a:t>via</a:t>
            </a:r>
            <a:r>
              <a:rPr lang="en-US" altLang="zh-CN" sz="5600" b="1" dirty="0" smtClean="0">
                <a:solidFill>
                  <a:srgbClr val="0000FF"/>
                </a:solidFill>
                <a:sym typeface="Wingdings" pitchFamily="2" charset="2"/>
              </a:rPr>
              <a:t> KISS</a:t>
            </a:r>
            <a:r>
              <a:rPr lang="en-US" altLang="zh-CN" sz="5600" b="1" dirty="0" smtClean="0">
                <a:sym typeface="Wingdings" pitchFamily="2" charset="2"/>
              </a:rPr>
              <a:t> Principle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2200" b="1" dirty="0">
                <a:sym typeface="Wingdings" pitchFamily="2" charset="2"/>
              </a:rPr>
              <a:t/>
            </a:r>
            <a:br>
              <a:rPr lang="en-US" altLang="zh-CN" sz="2200" b="1" dirty="0">
                <a:sym typeface="Wingdings" pitchFamily="2" charset="2"/>
              </a:rPr>
            </a:br>
            <a:r>
              <a:rPr lang="en-US" altLang="zh-CN" sz="5600" dirty="0" smtClean="0">
                <a:sym typeface="Wingdings" pitchFamily="2" charset="2"/>
              </a:rPr>
              <a:t>API </a:t>
            </a:r>
            <a:r>
              <a:rPr lang="en-US" altLang="zh-CN" sz="2800" i="1" dirty="0" smtClean="0">
                <a:sym typeface="Wingdings" pitchFamily="2" charset="2"/>
              </a:rPr>
              <a:t>(</a:t>
            </a:r>
            <a:r>
              <a:rPr lang="zh-CN" altLang="en-US" sz="2800" i="1" dirty="0" smtClean="0">
                <a:sym typeface="Wingdings" pitchFamily="2" charset="2"/>
              </a:rPr>
              <a:t>大 </a:t>
            </a:r>
            <a:r>
              <a:rPr lang="en-US" altLang="zh-CN" sz="2800" i="1" dirty="0" smtClean="0">
                <a:sym typeface="Wingdings" pitchFamily="2" charset="2"/>
              </a:rPr>
              <a:t>A)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,</a:t>
            </a:r>
            <a:r>
              <a:rPr lang="en-US" altLang="zh-CN" sz="5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en-US" altLang="zh-CN" sz="5600" dirty="0" err="1" smtClean="0">
                <a:solidFill>
                  <a:srgbClr val="0000FF"/>
                </a:solidFill>
                <a:sym typeface="Wingdings" pitchFamily="2" charset="2"/>
              </a:rPr>
              <a:t>Async</a:t>
            </a:r>
            <a:r>
              <a:rPr lang="en-US" altLang="zh-CN" sz="5600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800" i="1" dirty="0" smtClean="0">
                <a:sym typeface="Wingdings" pitchFamily="2" charset="2"/>
              </a:rPr>
              <a:t>(</a:t>
            </a:r>
            <a:r>
              <a:rPr lang="zh-CN" altLang="en-US" sz="2800" i="1" dirty="0" smtClean="0">
                <a:sym typeface="Wingdings" pitchFamily="2" charset="2"/>
              </a:rPr>
              <a:t>小 </a:t>
            </a:r>
            <a:r>
              <a:rPr lang="en-US" altLang="zh-CN" sz="2800" i="1" dirty="0" smtClean="0">
                <a:sym typeface="Wingdings" pitchFamily="2" charset="2"/>
              </a:rPr>
              <a:t>A)</a:t>
            </a:r>
            <a:endParaRPr lang="zh-CN" altLang="en-US" sz="2800" i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6856" y="4221088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ym typeface="Wingdings" pitchFamily="2" charset="2"/>
              </a:rPr>
              <a:t>API: </a:t>
            </a:r>
            <a:r>
              <a:rPr lang="en-US" altLang="zh-CN" sz="3600" dirty="0" smtClean="0">
                <a:sym typeface="Wingdings" pitchFamily="2" charset="2"/>
              </a:rPr>
              <a:t>Cross-PD Stateless Interaction</a:t>
            </a:r>
          </a:p>
          <a:p>
            <a:endParaRPr lang="en-US" altLang="zh-CN" sz="2200" b="1" dirty="0" smtClean="0">
              <a:sym typeface="Wingdings" pitchFamily="2" charset="2"/>
            </a:endParaRPr>
          </a:p>
          <a:p>
            <a:r>
              <a:rPr lang="en-US" altLang="zh-CN" sz="3600" b="1" dirty="0" err="1" smtClean="0">
                <a:sym typeface="Wingdings" pitchFamily="2" charset="2"/>
              </a:rPr>
              <a:t>Async</a:t>
            </a:r>
            <a:r>
              <a:rPr lang="en-US" altLang="zh-CN" sz="3600" b="1" dirty="0" smtClean="0">
                <a:sym typeface="Wingdings" pitchFamily="2" charset="2"/>
              </a:rPr>
              <a:t>: </a:t>
            </a:r>
            <a:r>
              <a:rPr lang="en-US" altLang="zh-CN" sz="3600" dirty="0" smtClean="0">
                <a:sym typeface="Wingdings" pitchFamily="2" charset="2"/>
              </a:rPr>
              <a:t>Resource </a:t>
            </a:r>
            <a:r>
              <a:rPr lang="en-US" altLang="zh-CN" sz="3600" dirty="0" smtClean="0">
                <a:solidFill>
                  <a:srgbClr val="0000FF"/>
                </a:solidFill>
                <a:sym typeface="Wingdings" pitchFamily="2" charset="2"/>
              </a:rPr>
              <a:t>Lockless </a:t>
            </a:r>
            <a:r>
              <a:rPr lang="en-US" altLang="zh-CN" sz="3600" dirty="0" smtClean="0">
                <a:sym typeface="Wingdings" pitchFamily="2" charset="2"/>
              </a:rPr>
              <a:t>Separation</a:t>
            </a:r>
            <a:endParaRPr lang="zh-CN" alt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4852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 Team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 Simple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10x </a:t>
            </a:r>
            <a:r>
              <a:rPr lang="zh-CN" altLang="en-US" dirty="0" smtClean="0">
                <a:solidFill>
                  <a:srgbClr val="0000FF"/>
                </a:solidFill>
              </a:rPr>
              <a:t>之 </a:t>
            </a:r>
            <a:r>
              <a:rPr lang="en-US" altLang="zh-CN" dirty="0" smtClean="0">
                <a:solidFill>
                  <a:srgbClr val="0000FF"/>
                </a:solidFill>
              </a:rPr>
              <a:t>SP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Role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0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 Team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 Simple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SP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Role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07504" y="2420888"/>
            <a:ext cx="8928992" cy="28803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Simple </a:t>
            </a:r>
            <a:r>
              <a:rPr lang="en-US" altLang="zh-CN" dirty="0"/>
              <a:t>&amp; </a:t>
            </a:r>
            <a:r>
              <a:rPr lang="en-US" altLang="zh-CN" dirty="0" smtClean="0"/>
              <a:t>Suitable &amp; Scalable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 </a:t>
            </a:r>
            <a:r>
              <a:rPr lang="en-US" altLang="zh-CN" dirty="0" smtClean="0"/>
              <a:t>SP Migration </a:t>
            </a:r>
            <a:r>
              <a:rPr lang="zh-CN" altLang="en-US" dirty="0" smtClean="0"/>
              <a:t>为例，</a:t>
            </a:r>
            <a:r>
              <a:rPr lang="zh-CN" altLang="en-US" dirty="0"/>
              <a:t>它</a:t>
            </a:r>
            <a:r>
              <a:rPr lang="zh-CN" altLang="en-US" dirty="0" smtClean="0"/>
              <a:t>主要解决哪个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请</a:t>
            </a:r>
            <a:r>
              <a:rPr lang="zh-CN" altLang="en-US" dirty="0" smtClean="0"/>
              <a:t>排序：</a:t>
            </a:r>
            <a:r>
              <a:rPr lang="en-US" altLang="zh-CN" dirty="0" smtClean="0"/>
              <a:t>Simple, Suitable </a:t>
            </a:r>
            <a:r>
              <a:rPr lang="en-US" altLang="zh-CN" sz="2200" i="1" dirty="0" smtClean="0"/>
              <a:t>(balance)</a:t>
            </a:r>
            <a:r>
              <a:rPr lang="en-US" altLang="zh-CN" dirty="0" smtClean="0"/>
              <a:t>, Scalable </a:t>
            </a:r>
            <a:r>
              <a:rPr lang="en-US" altLang="zh-CN" sz="2200" i="1" dirty="0" smtClean="0"/>
              <a:t>(10x)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31640" y="511630"/>
            <a:ext cx="6402715" cy="757130"/>
          </a:xfr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ea typeface="+mn-ea"/>
                <a:cs typeface="+mn-cs"/>
              </a:rPr>
              <a:t>架构</a:t>
            </a:r>
            <a:r>
              <a:rPr lang="zh-CN" altLang="en-US" sz="3600" b="1" dirty="0" smtClean="0">
                <a:ea typeface="+mn-ea"/>
                <a:cs typeface="+mn-cs"/>
              </a:rPr>
              <a:t>设计“</a:t>
            </a:r>
            <a:r>
              <a:rPr lang="en-US" altLang="zh-CN" sz="3600" b="1" dirty="0">
                <a:ea typeface="+mn-ea"/>
                <a:cs typeface="+mn-cs"/>
              </a:rPr>
              <a:t>S</a:t>
            </a:r>
            <a:r>
              <a:rPr lang="zh-CN" altLang="en-US" sz="3600" b="1" dirty="0" smtClean="0">
                <a:ea typeface="+mn-ea"/>
                <a:cs typeface="+mn-cs"/>
              </a:rPr>
              <a:t>”之 </a:t>
            </a:r>
            <a:r>
              <a:rPr lang="en-US" altLang="zh-CN" sz="3600" b="1" dirty="0" smtClean="0">
                <a:ea typeface="+mn-ea"/>
                <a:cs typeface="+mn-cs"/>
              </a:rPr>
              <a:t>Case Study #2</a:t>
            </a:r>
            <a:endParaRPr lang="zh-CN" altLang="en-US" sz="36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b="1" dirty="0" smtClean="0">
                <a:sym typeface="Wingdings" pitchFamily="2" charset="2"/>
              </a:rPr>
              <a:t>第</a:t>
            </a:r>
            <a:r>
              <a:rPr lang="zh-CN" altLang="en-US" b="1" dirty="0">
                <a:sym typeface="Wingdings" pitchFamily="2" charset="2"/>
              </a:rPr>
              <a:t>二</a:t>
            </a:r>
            <a:r>
              <a:rPr lang="zh-CN" altLang="en-US" b="1" dirty="0" smtClean="0">
                <a:sym typeface="Wingdings" pitchFamily="2" charset="2"/>
              </a:rPr>
              <a:t>个</a:t>
            </a:r>
            <a:r>
              <a:rPr lang="zh-CN" altLang="en-US" b="1" dirty="0">
                <a:sym typeface="Wingdings" pitchFamily="2" charset="2"/>
              </a:rPr>
              <a:t>建议</a:t>
            </a:r>
            <a:r>
              <a:rPr lang="zh-CN" altLang="en-US" b="1" dirty="0" smtClean="0">
                <a:sym typeface="Wingdings" pitchFamily="2" charset="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SP</a:t>
            </a:r>
            <a:r>
              <a:rPr lang="en-US" altLang="zh-CN" b="1" dirty="0" smtClean="0">
                <a:sym typeface="Wingdings" pitchFamily="2" charset="2"/>
              </a:rPr>
              <a:t> Migration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9341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calable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DB 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应用最难</a:t>
            </a:r>
            <a:r>
              <a:rPr lang="zh-CN" altLang="en-US" dirty="0">
                <a:solidFill>
                  <a:srgbClr val="FF0000"/>
                </a:solidFill>
              </a:rPr>
              <a:t>伸缩</a:t>
            </a:r>
            <a:r>
              <a:rPr lang="zh-CN" altLang="en-US" dirty="0" smtClean="0"/>
              <a:t>的部分，</a:t>
            </a:r>
            <a:r>
              <a:rPr lang="en-US" altLang="zh-CN" dirty="0" smtClean="0"/>
              <a:t>SP Migration </a:t>
            </a:r>
            <a:r>
              <a:rPr lang="zh-CN" altLang="en-US" dirty="0" smtClean="0"/>
              <a:t>为后续 </a:t>
            </a:r>
            <a:r>
              <a:rPr lang="en-US" altLang="zh-CN" dirty="0" smtClean="0"/>
              <a:t>RW Separation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 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 </a:t>
            </a:r>
            <a:r>
              <a:rPr lang="zh-CN" altLang="en-US" dirty="0" smtClean="0"/>
              <a:t>接入等工作打下坚实基础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4000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imple</a:t>
            </a:r>
            <a:r>
              <a:rPr lang="zh-CN" altLang="en-US" dirty="0" smtClean="0"/>
              <a:t>：数据模型更简洁 </a:t>
            </a:r>
            <a:r>
              <a:rPr lang="en-US" altLang="zh-CN" dirty="0" smtClean="0"/>
              <a:t>(CRUD)</a:t>
            </a:r>
            <a:r>
              <a:rPr lang="zh-CN" altLang="en-US" dirty="0" smtClean="0"/>
              <a:t>，业务逻辑更清晰 </a:t>
            </a:r>
            <a:r>
              <a:rPr lang="en-US" altLang="zh-CN" dirty="0" smtClean="0"/>
              <a:t>(C#)</a:t>
            </a:r>
            <a:r>
              <a:rPr lang="zh-CN" altLang="en-US" dirty="0" smtClean="0"/>
              <a:t>，切换更轻松 </a:t>
            </a:r>
            <a:r>
              <a:rPr lang="en-US" altLang="zh-CN" dirty="0" smtClean="0"/>
              <a:t>(multi-repository)</a:t>
            </a:r>
          </a:p>
          <a:p>
            <a:endParaRPr lang="en-US" altLang="zh-CN" dirty="0"/>
          </a:p>
          <a:p>
            <a:r>
              <a:rPr lang="en-US" altLang="zh-CN" sz="4000" b="1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uitable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Product 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 </a:t>
            </a:r>
            <a:r>
              <a:rPr lang="en-US" altLang="zh-CN" dirty="0"/>
              <a:t>DB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压力与日俱增</a:t>
            </a:r>
            <a:r>
              <a:rPr lang="zh-CN" altLang="en-US" dirty="0" smtClean="0"/>
              <a:t>，如不迁移，将很难抵挡 </a:t>
            </a:r>
            <a:r>
              <a:rPr lang="en-US" altLang="zh-CN" dirty="0" smtClean="0"/>
              <a:t>2014 </a:t>
            </a:r>
            <a:r>
              <a:rPr lang="zh-CN" altLang="en-US" dirty="0" smtClean="0"/>
              <a:t>业务的迅猛增长</a:t>
            </a: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2060848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1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41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4100" b="1" dirty="0" smtClean="0">
                <a:sym typeface="Wingdings" pitchFamily="2" charset="2"/>
              </a:rPr>
              <a:t>和 </a:t>
            </a:r>
            <a:r>
              <a:rPr lang="en-US" altLang="zh-CN" sz="4100" b="1" dirty="0" smtClean="0">
                <a:solidFill>
                  <a:srgbClr val="FF0000"/>
                </a:solidFill>
                <a:sym typeface="Wingdings" pitchFamily="2" charset="2"/>
              </a:rPr>
              <a:t>SP</a:t>
            </a:r>
            <a:r>
              <a:rPr lang="en-US" altLang="zh-CN" sz="4100" b="1" dirty="0" smtClean="0">
                <a:sym typeface="Wingdings" pitchFamily="2" charset="2"/>
              </a:rPr>
              <a:t> Migration </a:t>
            </a:r>
            <a:r>
              <a:rPr lang="zh-CN" altLang="en-US" sz="4100" b="1" dirty="0" smtClean="0">
                <a:sym typeface="Wingdings" pitchFamily="2" charset="2"/>
              </a:rPr>
              <a:t>间的因果关系</a:t>
            </a:r>
            <a:endParaRPr lang="en-US" altLang="zh-CN" sz="4100" b="1" dirty="0" smtClean="0">
              <a:sym typeface="Wingdings" pitchFamily="2" charset="2"/>
            </a:endParaRPr>
          </a:p>
          <a:p>
            <a:endParaRPr lang="en-US" altLang="zh-CN" sz="5100" b="1" dirty="0" smtClean="0"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1</a:t>
            </a:r>
            <a:r>
              <a:rPr lang="zh-CN" altLang="en-US" sz="3600" b="1" dirty="0" smtClean="0">
                <a:sym typeface="Wingdings" pitchFamily="2" charset="2"/>
              </a:rPr>
              <a:t>、</a:t>
            </a:r>
            <a:r>
              <a:rPr lang="en-US" altLang="zh-CN" sz="3600" b="1" dirty="0" smtClean="0">
                <a:sym typeface="Wingdings" pitchFamily="2" charset="2"/>
              </a:rPr>
              <a:t>Simple data makes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>
                <a:sym typeface="Wingdings" pitchFamily="2" charset="2"/>
              </a:rPr>
              <a:t>d</a:t>
            </a:r>
            <a:r>
              <a:rPr lang="en-US" altLang="zh-CN" sz="3600" b="1" dirty="0" smtClean="0">
                <a:sym typeface="Wingdings" pitchFamily="2" charset="2"/>
              </a:rPr>
              <a:t>ata Scalable</a:t>
            </a:r>
          </a:p>
          <a:p>
            <a:endParaRPr lang="en-US" altLang="zh-CN" sz="1500" b="1" dirty="0" smtClean="0"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2</a:t>
            </a:r>
            <a:r>
              <a:rPr lang="zh-CN" altLang="en-US" sz="3600" b="1" dirty="0" smtClean="0">
                <a:sym typeface="Wingdings" pitchFamily="2" charset="2"/>
              </a:rPr>
              <a:t>、</a:t>
            </a:r>
            <a:r>
              <a:rPr lang="en-US" altLang="zh-CN" sz="3600" b="1" dirty="0" smtClean="0">
                <a:sym typeface="Wingdings" pitchFamily="2" charset="2"/>
              </a:rPr>
              <a:t>Biz  and  Data  Separation  makes 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requirement  Scalable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1340768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100" b="1" dirty="0" smtClean="0">
                <a:sym typeface="Wingdings" pitchFamily="2" charset="2"/>
              </a:rPr>
              <a:t>依赖 </a:t>
            </a:r>
            <a:r>
              <a:rPr lang="en-US" altLang="zh-CN" sz="4100" b="1" dirty="0" smtClean="0">
                <a:solidFill>
                  <a:srgbClr val="FF0000"/>
                </a:solidFill>
                <a:sym typeface="Wingdings" pitchFamily="2" charset="2"/>
              </a:rPr>
              <a:t>SP</a:t>
            </a:r>
            <a:r>
              <a:rPr lang="en-US" altLang="zh-CN" sz="4100" b="1" dirty="0" smtClean="0">
                <a:sym typeface="Wingdings" pitchFamily="2" charset="2"/>
              </a:rPr>
              <a:t> Migration </a:t>
            </a:r>
            <a:r>
              <a:rPr lang="zh-CN" altLang="en-US" sz="4100" b="1" dirty="0" smtClean="0">
                <a:sym typeface="Wingdings" pitchFamily="2" charset="2"/>
              </a:rPr>
              <a:t>的其它架构改进</a:t>
            </a:r>
            <a:endParaRPr lang="en-US" altLang="zh-CN" sz="4100" b="1" dirty="0" smtClean="0">
              <a:sym typeface="Wingdings" pitchFamily="2" charset="2"/>
            </a:endParaRPr>
          </a:p>
          <a:p>
            <a:endParaRPr lang="en-US" altLang="zh-CN" sz="7300" dirty="0" smtClean="0">
              <a:sym typeface="Wingdings" pitchFamily="2" charset="2"/>
            </a:endParaRPr>
          </a:p>
          <a:p>
            <a:r>
              <a:rPr lang="en-US" altLang="zh-CN" sz="3600" dirty="0" smtClean="0">
                <a:sym typeface="Wingdings" pitchFamily="2" charset="2"/>
              </a:rPr>
              <a:t>1</a:t>
            </a:r>
            <a:r>
              <a:rPr lang="zh-CN" altLang="en-US" sz="3600" dirty="0" smtClean="0">
                <a:sym typeface="Wingdings" pitchFamily="2" charset="2"/>
              </a:rPr>
              <a:t>、</a:t>
            </a:r>
            <a:r>
              <a:rPr lang="en-US" altLang="zh-CN" sz="3600" dirty="0">
                <a:sym typeface="Wingdings" pitchFamily="2" charset="2"/>
              </a:rPr>
              <a:t>Replication</a:t>
            </a:r>
            <a:r>
              <a:rPr lang="en-US" altLang="zh-CN" sz="3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Slimming</a:t>
            </a:r>
            <a:endParaRPr lang="en-US" altLang="zh-CN" sz="3600" dirty="0" smtClean="0">
              <a:sym typeface="Wingdings" pitchFamily="2" charset="2"/>
            </a:endParaRPr>
          </a:p>
          <a:p>
            <a:endParaRPr lang="en-US" altLang="zh-CN" sz="2700" dirty="0" smtClean="0">
              <a:sym typeface="Wingdings" pitchFamily="2" charset="2"/>
            </a:endParaRPr>
          </a:p>
          <a:p>
            <a:r>
              <a:rPr lang="en-US" altLang="zh-CN" sz="3600" dirty="0">
                <a:sym typeface="Wingdings" pitchFamily="2" charset="2"/>
              </a:rPr>
              <a:t>2</a:t>
            </a:r>
            <a:r>
              <a:rPr lang="zh-CN" altLang="en-US" sz="3600" dirty="0" smtClean="0">
                <a:sym typeface="Wingdings" pitchFamily="2" charset="2"/>
              </a:rPr>
              <a:t>、</a:t>
            </a:r>
            <a:r>
              <a:rPr lang="en-US" altLang="zh-CN" sz="3600" dirty="0" smtClean="0">
                <a:sym typeface="Wingdings" pitchFamily="2" charset="2"/>
              </a:rPr>
              <a:t>DB R/W 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Separation</a:t>
            </a:r>
          </a:p>
          <a:p>
            <a:endParaRPr lang="en-US" altLang="zh-CN" sz="2700" dirty="0" smtClean="0">
              <a:sym typeface="Wingdings" pitchFamily="2" charset="2"/>
            </a:endParaRPr>
          </a:p>
          <a:p>
            <a:r>
              <a:rPr lang="en-US" altLang="zh-CN" sz="3600" dirty="0">
                <a:sym typeface="Wingdings" pitchFamily="2" charset="2"/>
              </a:rPr>
              <a:t>3</a:t>
            </a:r>
            <a:r>
              <a:rPr lang="zh-CN" altLang="en-US" sz="3600" dirty="0" smtClean="0">
                <a:sym typeface="Wingdings" pitchFamily="2" charset="2"/>
              </a:rPr>
              <a:t>、</a:t>
            </a:r>
            <a:r>
              <a:rPr lang="en-US" altLang="zh-CN" sz="3600" dirty="0" smtClean="0">
                <a:sym typeface="Wingdings" pitchFamily="2" charset="2"/>
              </a:rPr>
              <a:t>Big Table </a:t>
            </a:r>
            <a:r>
              <a:rPr lang="en-US" altLang="zh-CN" sz="3600" dirty="0" err="1" smtClean="0">
                <a:solidFill>
                  <a:srgbClr val="FF0000"/>
                </a:solidFill>
                <a:sym typeface="Wingdings" pitchFamily="2" charset="2"/>
              </a:rPr>
              <a:t>Sharding</a:t>
            </a:r>
            <a:endParaRPr lang="en-US" altLang="zh-CN" sz="36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zh-CN" sz="27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altLang="zh-CN" sz="3600" dirty="0">
                <a:sym typeface="Wingdings" pitchFamily="2" charset="2"/>
              </a:rPr>
              <a:t>4</a:t>
            </a:r>
            <a:r>
              <a:rPr lang="zh-CN" altLang="en-US" sz="3600" dirty="0" smtClean="0">
                <a:sym typeface="Wingdings" pitchFamily="2" charset="2"/>
              </a:rPr>
              <a:t>、</a:t>
            </a:r>
            <a:r>
              <a:rPr lang="en-US" altLang="zh-CN" sz="3600" dirty="0" smtClean="0">
                <a:sym typeface="Wingdings" pitchFamily="2" charset="2"/>
              </a:rPr>
              <a:t>Big Join 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Splitting</a:t>
            </a:r>
          </a:p>
          <a:p>
            <a:endParaRPr lang="en-US" altLang="zh-CN" sz="27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3600" dirty="0" smtClean="0">
                <a:sym typeface="Wingdings" pitchFamily="2" charset="2"/>
              </a:rPr>
              <a:t>5</a:t>
            </a:r>
            <a:r>
              <a:rPr lang="zh-CN" altLang="en-US" sz="3600" dirty="0" smtClean="0">
                <a:sym typeface="Wingdings" pitchFamily="2" charset="2"/>
              </a:rPr>
              <a:t>、还有不少啊</a:t>
            </a:r>
            <a:r>
              <a:rPr lang="en-US" altLang="zh-CN" sz="3600" dirty="0" smtClean="0">
                <a:sym typeface="Wingdings" pitchFamily="2" charset="2"/>
              </a:rPr>
              <a:t>…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090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1196752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100" b="1" dirty="0" smtClean="0">
                <a:solidFill>
                  <a:srgbClr val="FF0000"/>
                </a:solidFill>
                <a:sym typeface="Wingdings" pitchFamily="2" charset="2"/>
              </a:rPr>
              <a:t>SP</a:t>
            </a:r>
            <a:r>
              <a:rPr lang="en-US" altLang="zh-CN" sz="4100" b="1" dirty="0" smtClean="0">
                <a:sym typeface="Wingdings" pitchFamily="2" charset="2"/>
              </a:rPr>
              <a:t> Migration </a:t>
            </a:r>
            <a:r>
              <a:rPr lang="zh-CN" altLang="en-US" sz="4100" b="1" dirty="0">
                <a:sym typeface="Wingdings" pitchFamily="2" charset="2"/>
              </a:rPr>
              <a:t>可能</a:t>
            </a:r>
            <a:r>
              <a:rPr lang="zh-CN" altLang="en-US" sz="4100" b="1" dirty="0" smtClean="0">
                <a:sym typeface="Wingdings" pitchFamily="2" charset="2"/>
              </a:rPr>
              <a:t>产生的问题</a:t>
            </a:r>
            <a:r>
              <a:rPr lang="zh-CN" altLang="en-US" sz="4100" b="1" dirty="0">
                <a:sym typeface="Wingdings" pitchFamily="2" charset="2"/>
              </a:rPr>
              <a:t>：</a:t>
            </a:r>
            <a:endParaRPr lang="en-US" altLang="zh-CN" sz="4100" b="1" dirty="0" smtClean="0">
              <a:sym typeface="Wingdings" pitchFamily="2" charset="2"/>
            </a:endParaRPr>
          </a:p>
          <a:p>
            <a:endParaRPr lang="en-US" altLang="zh-CN" sz="5100" b="1" dirty="0" smtClean="0"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1</a:t>
            </a:r>
            <a:r>
              <a:rPr lang="zh-CN" altLang="en-US" sz="3600" b="1" dirty="0" smtClean="0">
                <a:sym typeface="Wingdings" pitchFamily="2" charset="2"/>
              </a:rPr>
              <a:t>、这是个必须完成的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政治任务</a:t>
            </a:r>
            <a:r>
              <a:rPr lang="zh-CN" altLang="en-US" sz="3600" b="1" dirty="0" smtClean="0">
                <a:sym typeface="Wingdings" pitchFamily="2" charset="2"/>
              </a:rPr>
              <a:t>？</a:t>
            </a:r>
            <a:endParaRPr lang="en-US" altLang="zh-CN" sz="3600" b="1" dirty="0" smtClean="0">
              <a:sym typeface="Wingdings" pitchFamily="2" charset="2"/>
            </a:endParaRPr>
          </a:p>
          <a:p>
            <a:endParaRPr lang="en-US" altLang="zh-CN" sz="2100" b="1" dirty="0" smtClean="0"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2</a:t>
            </a:r>
            <a:r>
              <a:rPr lang="zh-CN" altLang="en-US" sz="3600" b="1" dirty="0" smtClean="0">
                <a:sym typeface="Wingdings" pitchFamily="2" charset="2"/>
              </a:rPr>
              <a:t>、开发人员不习惯 </a:t>
            </a:r>
            <a:r>
              <a:rPr lang="en-US" altLang="zh-CN" sz="3600" b="1" dirty="0" smtClean="0">
                <a:sym typeface="Wingdings" pitchFamily="2" charset="2"/>
              </a:rPr>
              <a:t>OO</a:t>
            </a:r>
            <a:r>
              <a:rPr lang="zh-CN" altLang="en-US" sz="3600" b="1" dirty="0"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思维模式？</a:t>
            </a:r>
            <a:endParaRPr lang="en-US" altLang="zh-CN" sz="3600" b="1" dirty="0" smtClean="0">
              <a:sym typeface="Wingdings" pitchFamily="2" charset="2"/>
            </a:endParaRPr>
          </a:p>
          <a:p>
            <a:endParaRPr lang="en-US" altLang="zh-CN" sz="2100" dirty="0"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3</a:t>
            </a:r>
            <a:r>
              <a:rPr lang="zh-CN" altLang="en-US" sz="3600" b="1" dirty="0" smtClean="0">
                <a:sym typeface="Wingdings" pitchFamily="2" charset="2"/>
              </a:rPr>
              <a:t>、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伪迁移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 Just migrate SP to DAL</a:t>
            </a:r>
            <a:r>
              <a:rPr lang="zh-CN" altLang="en-US" sz="3600" b="1" dirty="0" smtClean="0">
                <a:sym typeface="Wingdings" pitchFamily="2" charset="2"/>
              </a:rPr>
              <a:t>？</a:t>
            </a:r>
            <a:endParaRPr lang="en-US" altLang="zh-CN" sz="36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7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1196752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 smtClean="0">
                <a:solidFill>
                  <a:srgbClr val="FF0000"/>
                </a:solidFill>
                <a:sym typeface="Wingdings" pitchFamily="2" charset="2"/>
              </a:rPr>
              <a:t>SP</a:t>
            </a:r>
            <a:r>
              <a:rPr lang="en-US" altLang="zh-CN" sz="3400" b="1" dirty="0" smtClean="0">
                <a:sym typeface="Wingdings" pitchFamily="2" charset="2"/>
              </a:rPr>
              <a:t> Migration </a:t>
            </a:r>
            <a:r>
              <a:rPr lang="zh-CN" altLang="en-US" sz="3400" b="1" dirty="0" smtClean="0">
                <a:sym typeface="Wingdings" pitchFamily="2" charset="2"/>
              </a:rPr>
              <a:t>在</a:t>
            </a:r>
            <a:r>
              <a:rPr lang="zh-CN" altLang="en-US" sz="3400" b="1" dirty="0" smtClean="0">
                <a:solidFill>
                  <a:srgbClr val="C00000"/>
                </a:solidFill>
                <a:sym typeface="Wingdings" pitchFamily="2" charset="2"/>
              </a:rPr>
              <a:t>机票核心订单系统</a:t>
            </a:r>
            <a:r>
              <a:rPr lang="zh-CN" altLang="en-US" sz="3400" b="1" dirty="0" smtClean="0">
                <a:sym typeface="Wingdings" pitchFamily="2" charset="2"/>
              </a:rPr>
              <a:t>的尝试：</a:t>
            </a:r>
            <a:endParaRPr lang="en-US" altLang="zh-CN" sz="3400" b="1" dirty="0" smtClean="0">
              <a:sym typeface="Wingdings" pitchFamily="2" charset="2"/>
            </a:endParaRPr>
          </a:p>
          <a:p>
            <a:endParaRPr lang="en-US" altLang="zh-CN" sz="8200" b="1" dirty="0" smtClean="0">
              <a:sym typeface="Wingdings" pitchFamily="2" charset="2"/>
            </a:endParaRPr>
          </a:p>
          <a:p>
            <a:r>
              <a:rPr lang="en-US" altLang="zh-CN" sz="3100" b="1" dirty="0" smtClean="0">
                <a:sym typeface="Wingdings" pitchFamily="2" charset="2"/>
              </a:rPr>
              <a:t>1</a:t>
            </a:r>
            <a:r>
              <a:rPr lang="zh-CN" altLang="en-US" sz="3100" b="1" dirty="0" smtClean="0">
                <a:sym typeface="Wingdings" pitchFamily="2" charset="2"/>
              </a:rPr>
              <a:t>、</a:t>
            </a:r>
            <a:r>
              <a:rPr lang="en-US" altLang="zh-CN" sz="3100" b="1" dirty="0" smtClean="0">
                <a:sym typeface="Wingdings" pitchFamily="2" charset="2"/>
              </a:rPr>
              <a:t>21 SPs  3 Arch  </a:t>
            </a:r>
            <a:r>
              <a:rPr lang="en-US" altLang="zh-CN" sz="3100" b="1" dirty="0" smtClean="0">
                <a:solidFill>
                  <a:srgbClr val="0000FF"/>
                </a:solidFill>
                <a:sym typeface="Wingdings" pitchFamily="2" charset="2"/>
              </a:rPr>
              <a:t>15 </a:t>
            </a:r>
            <a:r>
              <a:rPr lang="zh-CN" altLang="en-US" sz="3100" b="1" dirty="0" smtClean="0">
                <a:sym typeface="Wingdings" pitchFamily="2" charset="2"/>
              </a:rPr>
              <a:t>天</a:t>
            </a:r>
            <a:r>
              <a:rPr lang="zh-CN" altLang="en-US" sz="31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3100" b="1" dirty="0" smtClean="0">
                <a:sym typeface="Wingdings" pitchFamily="2" charset="2"/>
              </a:rPr>
              <a:t>  </a:t>
            </a:r>
            <a:r>
              <a:rPr lang="en-US" altLang="zh-CN" sz="3100" b="1" dirty="0" smtClean="0">
                <a:solidFill>
                  <a:srgbClr val="0000FF"/>
                </a:solidFill>
                <a:sym typeface="Wingdings" pitchFamily="2" charset="2"/>
              </a:rPr>
              <a:t>2.14</a:t>
            </a:r>
            <a:r>
              <a:rPr lang="en-US" altLang="zh-CN" sz="3100" b="1" dirty="0" smtClean="0">
                <a:sym typeface="Wingdings" pitchFamily="2" charset="2"/>
              </a:rPr>
              <a:t> </a:t>
            </a:r>
            <a:r>
              <a:rPr lang="zh-CN" altLang="en-US" sz="3100" b="1" dirty="0" smtClean="0">
                <a:sym typeface="Wingdings" pitchFamily="2" charset="2"/>
              </a:rPr>
              <a:t>人天</a:t>
            </a:r>
            <a:r>
              <a:rPr lang="en-US" altLang="zh-CN" sz="3100" b="1" dirty="0" smtClean="0">
                <a:sym typeface="Wingdings" pitchFamily="2" charset="2"/>
              </a:rPr>
              <a:t>/</a:t>
            </a:r>
            <a:r>
              <a:rPr lang="zh-CN" altLang="en-US" sz="3100" b="1" dirty="0" smtClean="0">
                <a:sym typeface="Wingdings" pitchFamily="2" charset="2"/>
              </a:rPr>
              <a:t>个</a:t>
            </a:r>
            <a:r>
              <a:rPr lang="zh-CN" altLang="en-US" sz="31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endParaRPr lang="en-US" altLang="zh-CN" sz="3100" b="1" dirty="0" smtClean="0">
              <a:solidFill>
                <a:srgbClr val="0000FF"/>
              </a:solidFill>
              <a:sym typeface="Wingdings" pitchFamily="2" charset="2"/>
            </a:endParaRPr>
          </a:p>
          <a:p>
            <a:endParaRPr lang="en-US" altLang="zh-CN" sz="2100" b="1" dirty="0" smtClean="0">
              <a:sym typeface="Wingdings" pitchFamily="2" charset="2"/>
            </a:endParaRPr>
          </a:p>
          <a:p>
            <a:r>
              <a:rPr lang="en-US" altLang="zh-CN" sz="3100" b="1" dirty="0" smtClean="0">
                <a:sym typeface="Wingdings" pitchFamily="2" charset="2"/>
              </a:rPr>
              <a:t>2</a:t>
            </a:r>
            <a:r>
              <a:rPr lang="zh-CN" altLang="en-US" sz="3100" b="1" dirty="0" smtClean="0">
                <a:sym typeface="Wingdings" pitchFamily="2" charset="2"/>
              </a:rPr>
              <a:t>、</a:t>
            </a:r>
            <a:r>
              <a:rPr lang="en-US" altLang="zh-CN" sz="3100" b="1" dirty="0" smtClean="0">
                <a:sym typeface="Wingdings" pitchFamily="2" charset="2"/>
              </a:rPr>
              <a:t>1 Solution  1 </a:t>
            </a:r>
            <a:r>
              <a:rPr lang="en-US" altLang="zh-CN" sz="3100" b="1" dirty="0" smtClean="0">
                <a:solidFill>
                  <a:srgbClr val="0000FF"/>
                </a:solidFill>
                <a:sym typeface="Wingdings" pitchFamily="2" charset="2"/>
              </a:rPr>
              <a:t>BLL</a:t>
            </a:r>
            <a:r>
              <a:rPr lang="en-US" altLang="zh-CN" sz="3100" b="1" dirty="0" smtClean="0">
                <a:sym typeface="Wingdings" pitchFamily="2" charset="2"/>
              </a:rPr>
              <a:t> Project + 1 DAL Project</a:t>
            </a:r>
          </a:p>
          <a:p>
            <a:endParaRPr lang="en-US" altLang="zh-CN" sz="2100" dirty="0">
              <a:sym typeface="Wingdings" pitchFamily="2" charset="2"/>
            </a:endParaRPr>
          </a:p>
          <a:p>
            <a:r>
              <a:rPr lang="en-US" altLang="zh-CN" sz="3100" b="1" dirty="0" smtClean="0">
                <a:sym typeface="Wingdings" pitchFamily="2" charset="2"/>
              </a:rPr>
              <a:t>3</a:t>
            </a:r>
            <a:r>
              <a:rPr lang="zh-CN" altLang="en-US" sz="3100" b="1" dirty="0" smtClean="0">
                <a:sym typeface="Wingdings" pitchFamily="2" charset="2"/>
              </a:rPr>
              <a:t>、</a:t>
            </a:r>
            <a:r>
              <a:rPr lang="zh-CN" altLang="en-US" sz="3100" b="1" dirty="0" smtClean="0">
                <a:solidFill>
                  <a:srgbClr val="0000FF"/>
                </a:solidFill>
                <a:sym typeface="Wingdings" pitchFamily="2" charset="2"/>
              </a:rPr>
              <a:t>真迁移</a:t>
            </a:r>
            <a:r>
              <a:rPr lang="zh-CN" altLang="en-US" sz="3100" b="1" dirty="0" smtClean="0">
                <a:sym typeface="Wingdings" pitchFamily="2" charset="2"/>
              </a:rPr>
              <a:t>  </a:t>
            </a:r>
            <a:r>
              <a:rPr lang="en-US" altLang="zh-CN" sz="3100" b="1" dirty="0" smtClean="0">
                <a:sym typeface="Wingdings" pitchFamily="2" charset="2"/>
              </a:rPr>
              <a:t>  Migration + Refactoring + TDD</a:t>
            </a:r>
            <a:endParaRPr lang="en-US" altLang="zh-CN" sz="31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77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 Team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 Simple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SP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10x </a:t>
            </a:r>
            <a:r>
              <a:rPr lang="zh-CN" altLang="en-US" dirty="0" smtClean="0">
                <a:solidFill>
                  <a:srgbClr val="0000FF"/>
                </a:solidFill>
              </a:rPr>
              <a:t>之 </a:t>
            </a:r>
            <a:r>
              <a:rPr lang="en-US" altLang="zh-CN" dirty="0" smtClean="0">
                <a:solidFill>
                  <a:srgbClr val="0000FF"/>
                </a:solidFill>
              </a:rPr>
              <a:t>Role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0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323528" y="1844824"/>
            <a:ext cx="8568952" cy="3096344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ym typeface="Wingdings" pitchFamily="2" charset="2"/>
              </a:rPr>
              <a:t>2013</a:t>
            </a:r>
            <a:r>
              <a:rPr lang="zh-CN" altLang="en-US" sz="3600" b="1" dirty="0" smtClean="0">
                <a:sym typeface="Wingdings" pitchFamily="2" charset="2"/>
              </a:rPr>
              <a:t>“</a:t>
            </a:r>
            <a:r>
              <a:rPr lang="en-US" altLang="zh-CN" sz="3600" b="1" dirty="0" smtClean="0">
                <a:sym typeface="Wingdings" pitchFamily="2" charset="2"/>
              </a:rPr>
              <a:t>RCA</a:t>
            </a:r>
            <a:r>
              <a:rPr lang="zh-CN" altLang="en-US" sz="3600" b="1" dirty="0" smtClean="0">
                <a:sym typeface="Wingdings" pitchFamily="2" charset="2"/>
              </a:rPr>
              <a:t>”</a:t>
            </a:r>
            <a:r>
              <a:rPr lang="zh-CN" altLang="en-US" sz="3600" b="1" dirty="0">
                <a:sym typeface="Wingdings" pitchFamily="2" charset="2"/>
              </a:rPr>
              <a:t>特点</a:t>
            </a:r>
            <a:r>
              <a:rPr lang="zh-CN" altLang="en-US" sz="3600" b="1" dirty="0" smtClean="0">
                <a:sym typeface="Wingdings" pitchFamily="2" charset="2"/>
              </a:rPr>
              <a:t>：</a:t>
            </a:r>
            <a:r>
              <a:rPr lang="en-US" altLang="zh-CN" sz="3600" b="1" dirty="0" smtClean="0">
                <a:solidFill>
                  <a:srgbClr val="FF0000"/>
                </a:solidFill>
                <a:sym typeface="Wingdings" pitchFamily="2" charset="2"/>
              </a:rPr>
              <a:t>Non-Functional</a:t>
            </a:r>
            <a:r>
              <a:rPr lang="en-US" altLang="zh-CN" sz="3600" b="1" dirty="0" smtClean="0">
                <a:sym typeface="Wingdings" pitchFamily="2" charset="2"/>
              </a:rPr>
              <a:t> Bugs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8000" b="1" dirty="0">
                <a:sym typeface="Wingdings" pitchFamily="2" charset="2"/>
              </a:rPr>
              <a:t/>
            </a:r>
            <a:br>
              <a:rPr lang="en-US" altLang="zh-CN" sz="8000" b="1" dirty="0">
                <a:sym typeface="Wingdings" pitchFamily="2" charset="2"/>
              </a:rPr>
            </a:br>
            <a:r>
              <a:rPr lang="zh-CN" altLang="en-US" sz="3600" b="1" dirty="0" smtClean="0">
                <a:sym typeface="Wingdings" pitchFamily="2" charset="2"/>
              </a:rPr>
              <a:t>如果有这么一天，线上错误都归测试人员？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2000" b="1" dirty="0" smtClean="0">
                <a:sym typeface="Wingdings" pitchFamily="2" charset="2"/>
              </a:rPr>
              <a:t/>
            </a:r>
            <a:br>
              <a:rPr lang="en-US" altLang="zh-CN" sz="2000" b="1" dirty="0" smtClean="0">
                <a:sym typeface="Wingdings" pitchFamily="2" charset="2"/>
              </a:rPr>
            </a:br>
            <a:r>
              <a:rPr lang="zh-CN" altLang="en-US" sz="3600" b="1" dirty="0">
                <a:sym typeface="Wingdings" pitchFamily="2" charset="2"/>
              </a:rPr>
              <a:t>那就</a:t>
            </a:r>
            <a:r>
              <a:rPr lang="zh-CN" altLang="en-US" sz="3600" b="1" dirty="0" smtClean="0">
                <a:sym typeface="Wingdings" pitchFamily="2" charset="2"/>
              </a:rPr>
              <a:t>意味着，我们的开发质量大大提升了！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328592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ym typeface="Wingdings" pitchFamily="2" charset="2"/>
              </a:rPr>
              <a:t>最近项目有点多，怎么都是最高优先级？</a:t>
            </a:r>
            <a:endParaRPr lang="en-US" altLang="zh-CN" sz="600" dirty="0" smtClean="0"/>
          </a:p>
          <a:p>
            <a:pPr eaLnBrk="1" hangingPunct="1"/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快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ym typeface="Wingdings" pitchFamily="2" charset="2"/>
              </a:rPr>
              <a:t>业务要求快点上，项目经理都是催命三郎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好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ym typeface="Wingdings" pitchFamily="2" charset="2"/>
              </a:rPr>
              <a:t>老板要求质量高，架构师说不能违背设计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省</a:t>
            </a:r>
            <a:r>
              <a:rPr lang="zh-CN" altLang="en-US" dirty="0" smtClean="0"/>
              <a:t> </a:t>
            </a:r>
            <a:r>
              <a:rPr lang="en-US" altLang="zh-CN" dirty="0">
                <a:sym typeface="Wingdings" pitchFamily="2" charset="2"/>
              </a:rPr>
              <a:t> </a:t>
            </a:r>
            <a:r>
              <a:rPr lang="zh-CN" altLang="en-US" dirty="0" smtClean="0">
                <a:sym typeface="Wingdings" pitchFamily="2" charset="2"/>
              </a:rPr>
              <a:t>加班加点人手少，</a:t>
            </a:r>
            <a:r>
              <a:rPr lang="en-US" altLang="zh-CN" dirty="0" smtClean="0">
                <a:sym typeface="Wingdings" pitchFamily="2" charset="2"/>
              </a:rPr>
              <a:t>copy-paste </a:t>
            </a:r>
            <a:r>
              <a:rPr lang="zh-CN" altLang="en-US" dirty="0" smtClean="0">
                <a:sym typeface="Wingdings" pitchFamily="2" charset="2"/>
              </a:rPr>
              <a:t>代码最省心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>
              <a:sym typeface="Wingdings" pitchFamily="2" charset="2"/>
            </a:endParaRPr>
          </a:p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sym typeface="Wingdings" pitchFamily="2" charset="2"/>
              </a:rPr>
              <a:t>结论：多快好省催人老，开发效率难提高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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1558" y="311351"/>
            <a:ext cx="8226905" cy="68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b="1" dirty="0" smtClean="0">
                <a:latin typeface="Impact" pitchFamily="34" charset="0"/>
              </a:rPr>
              <a:t>开发人员的困惑：</a:t>
            </a:r>
            <a:r>
              <a:rPr lang="zh-CN" altLang="en-US" sz="3600" b="1" dirty="0" smtClean="0">
                <a:solidFill>
                  <a:srgbClr val="FF0000"/>
                </a:solidFill>
                <a:latin typeface="Impact" pitchFamily="34" charset="0"/>
              </a:rPr>
              <a:t>多快好省</a:t>
            </a:r>
            <a:r>
              <a:rPr lang="zh-CN" altLang="en-US" sz="3600" b="1" dirty="0" smtClean="0">
                <a:latin typeface="Impact" pitchFamily="34" charset="0"/>
              </a:rPr>
              <a:t>？</a:t>
            </a:r>
            <a:endParaRPr lang="zh-CN" altLang="en-US" sz="3600" b="1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980728"/>
            <a:ext cx="8229600" cy="504056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ym typeface="Wingdings" pitchFamily="2" charset="2"/>
              </a:rPr>
              <a:t>10x</a:t>
            </a:r>
            <a:r>
              <a:rPr lang="en-US" altLang="zh-CN" sz="3600" b="1" dirty="0"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基础：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Design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+ LPT + </a:t>
            </a:r>
            <a:r>
              <a:rPr lang="zh-CN" altLang="en-US" sz="3600" dirty="0" smtClean="0">
                <a:solidFill>
                  <a:srgbClr val="FF0000"/>
                </a:solidFill>
                <a:sym typeface="Wingdings" pitchFamily="2" charset="2"/>
              </a:rPr>
              <a:t>开发效率 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?x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600" b="1" dirty="0">
                <a:sym typeface="Wingdings" pitchFamily="2" charset="2"/>
              </a:rPr>
              <a:t/>
            </a:r>
            <a:br>
              <a:rPr lang="en-US" altLang="zh-CN" sz="3600" b="1" dirty="0">
                <a:sym typeface="Wingdings" pitchFamily="2" charset="2"/>
              </a:rPr>
            </a:br>
            <a:r>
              <a:rPr lang="zh-CN" altLang="en-US" sz="3600" b="1" dirty="0" smtClean="0">
                <a:sym typeface="Wingdings" pitchFamily="2" charset="2"/>
              </a:rPr>
              <a:t>开发人员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术业有专攻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 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1500" b="1" dirty="0">
                <a:sym typeface="Wingdings" pitchFamily="2" charset="2"/>
              </a:rPr>
              <a:t/>
            </a:r>
            <a:br>
              <a:rPr lang="en-US" altLang="zh-CN" sz="1500" b="1" dirty="0">
                <a:sym typeface="Wingdings" pitchFamily="2" charset="2"/>
              </a:rPr>
            </a:br>
            <a:r>
              <a:rPr lang="zh-CN" altLang="en-US" sz="3600" b="1" dirty="0" smtClean="0">
                <a:sym typeface="Wingdings" pitchFamily="2" charset="2"/>
              </a:rPr>
              <a:t>开发</a:t>
            </a:r>
            <a:r>
              <a:rPr lang="zh-CN" altLang="en-US" sz="3600" b="1" dirty="0">
                <a:sym typeface="Wingdings" pitchFamily="2" charset="2"/>
              </a:rPr>
              <a:t>效率大幅度提升 </a:t>
            </a:r>
            <a:r>
              <a:rPr lang="en-US" altLang="zh-CN" sz="3600" b="1" dirty="0">
                <a:sym typeface="Wingdings" pitchFamily="2" charset="2"/>
              </a:rPr>
              <a:t> </a:t>
            </a:r>
            <a:br>
              <a:rPr lang="en-US" altLang="zh-CN" sz="3600" b="1" dirty="0">
                <a:sym typeface="Wingdings" pitchFamily="2" charset="2"/>
              </a:rPr>
            </a:br>
            <a:r>
              <a:rPr lang="en-US" altLang="zh-CN" sz="1500" b="1" dirty="0" smtClean="0">
                <a:sym typeface="Wingdings" pitchFamily="2" charset="2"/>
              </a:rPr>
              <a:t/>
            </a:r>
            <a:br>
              <a:rPr lang="en-US" altLang="zh-CN" sz="1500" b="1" dirty="0" smtClean="0">
                <a:sym typeface="Wingdings" pitchFamily="2" charset="2"/>
              </a:rPr>
            </a:br>
            <a:r>
              <a:rPr lang="zh-CN" altLang="en-US" sz="3600" b="1" dirty="0" smtClean="0">
                <a:sym typeface="Wingdings" pitchFamily="2" charset="2"/>
              </a:rPr>
              <a:t>减少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技术犯错</a:t>
            </a:r>
            <a:r>
              <a:rPr lang="zh-CN" altLang="en-US" sz="3600" b="1" dirty="0" smtClean="0">
                <a:sym typeface="Wingdings" pitchFamily="2" charset="2"/>
              </a:rPr>
              <a:t>的概率 </a:t>
            </a:r>
            <a:r>
              <a:rPr lang="en-US" altLang="zh-CN" sz="3600" b="1" dirty="0" smtClean="0">
                <a:sym typeface="Wingdings" pitchFamily="2" charset="2"/>
              </a:rPr>
              <a:t> 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1500" b="1" dirty="0">
                <a:sym typeface="Wingdings" pitchFamily="2" charset="2"/>
              </a:rPr>
              <a:t/>
            </a:r>
            <a:br>
              <a:rPr lang="en-US" altLang="zh-CN" sz="1500" b="1" dirty="0">
                <a:sym typeface="Wingdings" pitchFamily="2" charset="2"/>
              </a:rPr>
            </a:br>
            <a:r>
              <a:rPr lang="zh-CN" altLang="en-US" sz="3600" b="1" dirty="0">
                <a:sym typeface="Wingdings" pitchFamily="2" charset="2"/>
              </a:rPr>
              <a:t>有时间</a:t>
            </a:r>
            <a:r>
              <a:rPr lang="zh-CN" altLang="en-US" sz="3600" b="1" dirty="0" smtClean="0">
                <a:sym typeface="Wingdings" pitchFamily="2" charset="2"/>
              </a:rPr>
              <a:t>关注性能问题 </a:t>
            </a:r>
            <a:r>
              <a:rPr lang="en-US" altLang="zh-CN" sz="3600" b="1" dirty="0" smtClean="0">
                <a:sym typeface="Wingdings" pitchFamily="2" charset="2"/>
              </a:rPr>
              <a:t> 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1500" b="1" dirty="0" smtClean="0">
                <a:sym typeface="Wingdings" pitchFamily="2" charset="2"/>
              </a:rPr>
              <a:t/>
            </a:r>
            <a:br>
              <a:rPr lang="en-US" altLang="zh-CN" sz="1500" b="1" dirty="0" smtClean="0">
                <a:sym typeface="Wingdings" pitchFamily="2" charset="2"/>
              </a:rPr>
            </a:br>
            <a:r>
              <a:rPr lang="zh-CN" altLang="en-US" sz="3600" b="1" dirty="0" smtClean="0">
                <a:sym typeface="Wingdings" pitchFamily="2" charset="2"/>
              </a:rPr>
              <a:t>有可能实现 </a:t>
            </a:r>
            <a:r>
              <a:rPr lang="en-US" altLang="zh-CN" sz="3600" b="1" dirty="0" smtClean="0">
                <a:sym typeface="Wingdings" pitchFamily="2" charset="2"/>
              </a:rPr>
              <a:t>10x scalability</a:t>
            </a:r>
            <a:r>
              <a:rPr lang="zh-CN" altLang="en-US" sz="3600" b="1" dirty="0"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目标！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Arch Team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 Simple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SP</a:t>
            </a:r>
          </a:p>
          <a:p>
            <a:endParaRPr lang="en-US" altLang="zh-CN" dirty="0"/>
          </a:p>
          <a:p>
            <a:r>
              <a:rPr lang="en-US" altLang="zh-CN" dirty="0" smtClean="0"/>
              <a:t>10x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Role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sym typeface="Wingdings" pitchFamily="2" charset="2"/>
              </a:rPr>
              <a:t>“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”</a:t>
            </a:r>
            <a:r>
              <a:rPr lang="en-US" altLang="zh-CN" sz="3600" b="1" dirty="0" smtClean="0">
                <a:sym typeface="Wingdings" pitchFamily="2" charset="2"/>
              </a:rPr>
              <a:t>Case Study</a:t>
            </a:r>
            <a:r>
              <a:rPr lang="zh-CN" altLang="en-US" sz="3600" b="1" dirty="0" smtClean="0">
                <a:sym typeface="Wingdings" pitchFamily="2" charset="2"/>
              </a:rPr>
              <a:t>：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战国铸剑 </a:t>
            </a:r>
            <a:r>
              <a:rPr lang="en-US" altLang="zh-CN" sz="2500" i="1" dirty="0" smtClean="0">
                <a:sym typeface="Wingdings" pitchFamily="2" charset="2"/>
              </a:rPr>
              <a:t>(</a:t>
            </a:r>
            <a:r>
              <a:rPr lang="zh-CN" altLang="en-US" sz="2500" i="1" dirty="0" smtClean="0">
                <a:sym typeface="Wingdings" pitchFamily="2" charset="2"/>
              </a:rPr>
              <a:t>穿越场景</a:t>
            </a:r>
            <a:r>
              <a:rPr lang="en-US" altLang="zh-CN" sz="2500" i="1" dirty="0" smtClean="0">
                <a:sym typeface="Wingdings" pitchFamily="2" charset="2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？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zh-CN" sz="4200" b="1" dirty="0" smtClean="0">
                <a:sym typeface="Wingdings" pitchFamily="2" charset="2"/>
              </a:rPr>
              <a:t>Case Study</a:t>
            </a:r>
            <a:r>
              <a:rPr lang="zh-CN" altLang="en-US" sz="4200" b="1" dirty="0" smtClean="0">
                <a:sym typeface="Wingdings" pitchFamily="2" charset="2"/>
              </a:rPr>
              <a:t>：</a:t>
            </a:r>
            <a:r>
              <a:rPr lang="zh-CN" altLang="en-US" sz="4200" b="1" dirty="0" smtClean="0">
                <a:solidFill>
                  <a:srgbClr val="FF0000"/>
                </a:solidFill>
                <a:sym typeface="Wingdings" pitchFamily="2" charset="2"/>
              </a:rPr>
              <a:t>战国铸剑 </a:t>
            </a:r>
            <a:r>
              <a:rPr lang="en-US" altLang="zh-CN" sz="4200" b="1" dirty="0" smtClean="0">
                <a:solidFill>
                  <a:srgbClr val="FF0000"/>
                </a:solidFill>
                <a:sym typeface="Wingdings" pitchFamily="2" charset="2"/>
              </a:rPr>
              <a:t>vs. </a:t>
            </a:r>
            <a:r>
              <a:rPr lang="zh-CN" altLang="en-US" sz="4200" b="1" dirty="0" smtClean="0">
                <a:solidFill>
                  <a:srgbClr val="FF0000"/>
                </a:solidFill>
                <a:sym typeface="Wingdings" pitchFamily="2" charset="2"/>
              </a:rPr>
              <a:t>现代工业</a:t>
            </a:r>
            <a:r>
              <a:rPr lang="en-US" altLang="zh-CN" sz="4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214021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         辰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凌莞尔道：“这些东西不能让外人知道，任何一个诸侯国都不能泄露，这是咱们的优势，另外，我看白家</a:t>
            </a:r>
            <a:r>
              <a:rPr lang="zh-CN" altLang="en-US" sz="2800" dirty="0">
                <a:solidFill>
                  <a:srgbClr val="FF0000"/>
                </a:solidFill>
                <a:cs typeface="Arial" charset="0"/>
              </a:rPr>
              <a:t>铸剑坊内的工匠师，又有许多工匠助手、学徒，来帮助他共同完成一件兵器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，比如说宝剑，剑身需要铸造、锤炼、打磨，剑柄需要挑选上好地拓木，然后套入剑柄外壳，用牛皮一层层紧紧地缠上去，然后制作剑鞘等等，</a:t>
            </a:r>
            <a:r>
              <a:rPr lang="zh-CN" altLang="en-US" sz="2800" dirty="0">
                <a:solidFill>
                  <a:srgbClr val="FF0000"/>
                </a:solidFill>
                <a:cs typeface="Arial" charset="0"/>
              </a:rPr>
              <a:t>一套流程下来，需要太多人在一起共同完成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，而且每组至少有一个铸剑师、工匠师，对不对？”</a:t>
            </a:r>
          </a:p>
        </p:txBody>
      </p:sp>
    </p:spTree>
    <p:extLst>
      <p:ext uri="{BB962C8B-B14F-4D97-AF65-F5344CB8AC3E}">
        <p14:creationId xmlns:p14="http://schemas.microsoft.com/office/powerpoint/2010/main" val="6383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zh-CN" sz="4200" b="1" dirty="0" smtClean="0">
                <a:sym typeface="Wingdings" pitchFamily="2" charset="2"/>
              </a:rPr>
              <a:t>Case Study</a:t>
            </a:r>
            <a:r>
              <a:rPr lang="zh-CN" altLang="en-US" sz="4200" b="1" dirty="0" smtClean="0">
                <a:sym typeface="Wingdings" pitchFamily="2" charset="2"/>
              </a:rPr>
              <a:t>：</a:t>
            </a:r>
            <a:r>
              <a:rPr lang="zh-CN" altLang="en-US" sz="4200" b="1" dirty="0" smtClean="0">
                <a:solidFill>
                  <a:srgbClr val="FF0000"/>
                </a:solidFill>
                <a:sym typeface="Wingdings" pitchFamily="2" charset="2"/>
              </a:rPr>
              <a:t>战国铸剑 </a:t>
            </a:r>
            <a:r>
              <a:rPr lang="en-US" altLang="zh-CN" sz="4200" b="1" dirty="0" smtClean="0">
                <a:solidFill>
                  <a:srgbClr val="FF0000"/>
                </a:solidFill>
                <a:sym typeface="Wingdings" pitchFamily="2" charset="2"/>
              </a:rPr>
              <a:t>vs. </a:t>
            </a:r>
            <a:r>
              <a:rPr lang="zh-CN" altLang="en-US" sz="4200" b="1" dirty="0" smtClean="0">
                <a:solidFill>
                  <a:srgbClr val="FF0000"/>
                </a:solidFill>
                <a:sym typeface="Wingdings" pitchFamily="2" charset="2"/>
              </a:rPr>
              <a:t>现代工业</a:t>
            </a:r>
            <a:r>
              <a:rPr lang="en-US" altLang="zh-CN" sz="4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524000"/>
            <a:ext cx="8839200" cy="454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         “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是的呀，有什么不对的吗？”白若溪一双美眸紧紧盯着庆忌，不知道他从其中看出了什么弊病。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         辰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凌轻笑着说：“因为这样一来，</a:t>
            </a:r>
            <a:r>
              <a:rPr lang="zh-CN" altLang="en-US" sz="2800" dirty="0">
                <a:solidFill>
                  <a:srgbClr val="FF0000"/>
                </a:solidFill>
                <a:cs typeface="Arial" charset="0"/>
              </a:rPr>
              <a:t>需要太多的工匠师和铸剑师了，雇佣金太高，资源浪费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，一个学徒最终成为一个匠师，至少需要几年的时间，而且</a:t>
            </a:r>
            <a:r>
              <a:rPr lang="zh-CN" altLang="en-US" sz="2800" dirty="0">
                <a:solidFill>
                  <a:srgbClr val="FF0000"/>
                </a:solidFill>
                <a:cs typeface="Arial" charset="0"/>
              </a:rPr>
              <a:t>每个工匠师的手法不同，打造出来的兵器一批批都不相同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，</a:t>
            </a: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很难打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造出品牌来。”</a:t>
            </a:r>
          </a:p>
        </p:txBody>
      </p:sp>
    </p:spTree>
    <p:extLst>
      <p:ext uri="{BB962C8B-B14F-4D97-AF65-F5344CB8AC3E}">
        <p14:creationId xmlns:p14="http://schemas.microsoft.com/office/powerpoint/2010/main" val="29452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zh-CN" sz="4200" b="1" dirty="0" smtClean="0">
                <a:sym typeface="Wingdings" pitchFamily="2" charset="2"/>
              </a:rPr>
              <a:t>Case Study</a:t>
            </a:r>
            <a:r>
              <a:rPr lang="zh-CN" altLang="en-US" sz="4200" b="1" dirty="0" smtClean="0">
                <a:sym typeface="Wingdings" pitchFamily="2" charset="2"/>
              </a:rPr>
              <a:t>：</a:t>
            </a:r>
            <a:r>
              <a:rPr lang="zh-CN" altLang="en-US" sz="4200" b="1" dirty="0" smtClean="0">
                <a:solidFill>
                  <a:srgbClr val="FF0000"/>
                </a:solidFill>
                <a:sym typeface="Wingdings" pitchFamily="2" charset="2"/>
              </a:rPr>
              <a:t>战国铸剑 </a:t>
            </a:r>
            <a:r>
              <a:rPr lang="en-US" altLang="zh-CN" sz="4200" b="1" dirty="0" smtClean="0">
                <a:solidFill>
                  <a:srgbClr val="FF0000"/>
                </a:solidFill>
                <a:sym typeface="Wingdings" pitchFamily="2" charset="2"/>
              </a:rPr>
              <a:t>vs. </a:t>
            </a:r>
            <a:r>
              <a:rPr lang="zh-CN" altLang="en-US" sz="4200" b="1" dirty="0" smtClean="0">
                <a:solidFill>
                  <a:srgbClr val="FF0000"/>
                </a:solidFill>
                <a:sym typeface="Wingdings" pitchFamily="2" charset="2"/>
              </a:rPr>
              <a:t>现代工业</a:t>
            </a:r>
            <a:r>
              <a:rPr lang="en-US" altLang="zh-CN" sz="4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         “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我在想，</a:t>
            </a:r>
            <a:r>
              <a:rPr lang="zh-CN" altLang="en-US" sz="2800" dirty="0">
                <a:solidFill>
                  <a:srgbClr val="0000FF"/>
                </a:solidFill>
                <a:cs typeface="Arial" charset="0"/>
              </a:rPr>
              <a:t>把这种师傅带徒弟的生产模式，改成流水线作业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，也就是说，打铁的、铸剑的、做剑鞘的、打磨的、淬火的、还原的、装饰的一条工艺下来，各个工序分开，分成不同的工坊，流水线式生产。”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         “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这样一来，</a:t>
            </a:r>
            <a:r>
              <a:rPr lang="zh-CN" altLang="en-US" sz="2800" dirty="0">
                <a:solidFill>
                  <a:srgbClr val="0000FF"/>
                </a:solidFill>
                <a:cs typeface="Arial" charset="0"/>
              </a:rPr>
              <a:t>学徒很快能上手，精熟自己工艺的活，而且统一传授，统一掌握，打造出来的工艺也差不多</a:t>
            </a:r>
            <a:r>
              <a:rPr lang="zh-CN" altLang="en-US" sz="2800" dirty="0">
                <a:solidFill>
                  <a:prstClr val="black"/>
                </a:solidFill>
                <a:cs typeface="Arial" charset="0"/>
              </a:rPr>
              <a:t>，以此类推，一柄剑铸造出来，由各个工坊配合，这样根本不需要太多的铸剑师、工匠师带队</a:t>
            </a:r>
            <a:r>
              <a:rPr lang="zh-CN" altLang="en-US" sz="2800" dirty="0" smtClean="0">
                <a:solidFill>
                  <a:prstClr val="black"/>
                </a:solidFill>
                <a:cs typeface="Arial" charset="0"/>
              </a:rPr>
              <a:t>了！”</a:t>
            </a:r>
            <a:endParaRPr lang="zh-CN" altLang="en-US" sz="28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980728"/>
            <a:ext cx="8229600" cy="504056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ym typeface="Wingdings" pitchFamily="2" charset="2"/>
              </a:rPr>
              <a:t>开发效率：如何实现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【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术业有专攻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】</a:t>
            </a:r>
            <a:r>
              <a:rPr lang="zh-CN" altLang="en-US" sz="3600" b="1" dirty="0" smtClean="0">
                <a:sym typeface="Wingdings" pitchFamily="2" charset="2"/>
              </a:rPr>
              <a:t>？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600" b="1" dirty="0">
                <a:sym typeface="Wingdings" pitchFamily="2" charset="2"/>
              </a:rPr>
              <a:t/>
            </a:r>
            <a:br>
              <a:rPr lang="en-US" altLang="zh-CN" sz="3600" b="1" dirty="0">
                <a:sym typeface="Wingdings" pitchFamily="2" charset="2"/>
              </a:rPr>
            </a:br>
            <a:r>
              <a:rPr lang="en-US" altLang="zh-CN" sz="3600" b="1" dirty="0">
                <a:sym typeface="Wingdings" pitchFamily="2" charset="2"/>
              </a:rPr>
              <a:t>n</a:t>
            </a:r>
            <a:r>
              <a:rPr lang="en-US" altLang="zh-CN" sz="3600" b="1" dirty="0" smtClean="0">
                <a:sym typeface="Wingdings" pitchFamily="2" charset="2"/>
              </a:rPr>
              <a:t>-Layer Design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 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1500" b="1" dirty="0">
                <a:sym typeface="Wingdings" pitchFamily="2" charset="2"/>
              </a:rPr>
              <a:t/>
            </a:r>
            <a:br>
              <a:rPr lang="en-US" altLang="zh-CN" sz="1500" b="1" dirty="0">
                <a:sym typeface="Wingdings" pitchFamily="2" charset="2"/>
              </a:rPr>
            </a:br>
            <a:r>
              <a:rPr lang="en-US" altLang="zh-CN" sz="3600" b="1" dirty="0" smtClean="0">
                <a:sym typeface="Wingdings" pitchFamily="2" charset="2"/>
              </a:rPr>
              <a:t>n-Layer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Development  </a:t>
            </a:r>
            <a:r>
              <a:rPr lang="en-US" altLang="zh-CN" sz="3600" b="1" dirty="0">
                <a:sym typeface="Wingdings" pitchFamily="2" charset="2"/>
              </a:rPr>
              <a:t/>
            </a:r>
            <a:br>
              <a:rPr lang="en-US" altLang="zh-CN" sz="3600" b="1" dirty="0">
                <a:sym typeface="Wingdings" pitchFamily="2" charset="2"/>
              </a:rPr>
            </a:br>
            <a:r>
              <a:rPr lang="en-US" altLang="zh-CN" sz="1500" b="1" dirty="0" smtClean="0">
                <a:sym typeface="Wingdings" pitchFamily="2" charset="2"/>
              </a:rPr>
              <a:t/>
            </a:r>
            <a:br>
              <a:rPr lang="en-US" altLang="zh-CN" sz="1500" b="1" dirty="0" smtClean="0">
                <a:sym typeface="Wingdings" pitchFamily="2" charset="2"/>
              </a:rPr>
            </a:b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n-Layer Developer Role Model</a:t>
            </a:r>
            <a:r>
              <a:rPr lang="en-US" altLang="zh-CN" sz="3600" b="1" dirty="0" smtClean="0">
                <a:sym typeface="Wingdings" pitchFamily="2" charset="2"/>
              </a:rPr>
              <a:t> 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1500" b="1" dirty="0">
                <a:sym typeface="Wingdings" pitchFamily="2" charset="2"/>
              </a:rPr>
              <a:t/>
            </a:r>
            <a:br>
              <a:rPr lang="en-US" altLang="zh-CN" sz="1500" b="1" dirty="0">
                <a:sym typeface="Wingdings" pitchFamily="2" charset="2"/>
              </a:rPr>
            </a:br>
            <a:r>
              <a:rPr lang="en-US" altLang="zh-CN" sz="3600" b="1" dirty="0" smtClean="0">
                <a:sym typeface="Wingdings" pitchFamily="2" charset="2"/>
              </a:rPr>
              <a:t>UI </a:t>
            </a:r>
            <a:r>
              <a:rPr lang="en-US" altLang="zh-CN" sz="3600" b="1" dirty="0" err="1" smtClean="0">
                <a:sym typeface="Wingdings" pitchFamily="2" charset="2"/>
              </a:rPr>
              <a:t>Dev</a:t>
            </a:r>
            <a:r>
              <a:rPr lang="en-US" altLang="zh-CN" sz="3600" b="1" dirty="0" smtClean="0">
                <a:sym typeface="Wingdings" pitchFamily="2" charset="2"/>
              </a:rPr>
              <a:t> + Biz </a:t>
            </a:r>
            <a:r>
              <a:rPr lang="en-US" altLang="zh-CN" sz="3600" b="1" dirty="0" err="1" smtClean="0">
                <a:sym typeface="Wingdings" pitchFamily="2" charset="2"/>
              </a:rPr>
              <a:t>Dev</a:t>
            </a:r>
            <a:r>
              <a:rPr lang="en-US" altLang="zh-CN" sz="3600" b="1" dirty="0" smtClean="0">
                <a:sym typeface="Wingdings" pitchFamily="2" charset="2"/>
              </a:rPr>
              <a:t> + Data </a:t>
            </a:r>
            <a:r>
              <a:rPr lang="en-US" altLang="zh-CN" sz="3600" b="1" dirty="0" err="1" smtClean="0">
                <a:sym typeface="Wingdings" pitchFamily="2" charset="2"/>
              </a:rPr>
              <a:t>Dev</a:t>
            </a:r>
            <a:r>
              <a:rPr lang="en-US" altLang="zh-CN" sz="3600" b="1" dirty="0" smtClean="0">
                <a:sym typeface="Wingdings" pitchFamily="2" charset="2"/>
              </a:rPr>
              <a:t> + etc.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 </a:t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1500" b="1" dirty="0" smtClean="0">
                <a:sym typeface="Wingdings" pitchFamily="2" charset="2"/>
              </a:rPr>
              <a:t/>
            </a:r>
            <a:br>
              <a:rPr lang="en-US" altLang="zh-CN" sz="1500" b="1" dirty="0" smtClean="0">
                <a:sym typeface="Wingdings" pitchFamily="2" charset="2"/>
              </a:rPr>
            </a:b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Interface-Oriented</a:t>
            </a:r>
            <a:r>
              <a:rPr lang="en-US" altLang="zh-CN" sz="3600" b="1" dirty="0" smtClean="0">
                <a:sym typeface="Wingdings" pitchFamily="2" charset="2"/>
              </a:rPr>
              <a:t> Design/</a:t>
            </a:r>
            <a:r>
              <a:rPr lang="en-US" altLang="zh-CN" sz="3600" b="1" dirty="0" err="1" smtClean="0">
                <a:sym typeface="Wingdings" pitchFamily="2" charset="2"/>
              </a:rPr>
              <a:t>Dev</a:t>
            </a:r>
            <a:r>
              <a:rPr lang="en-US" altLang="zh-CN" sz="3600" b="1" dirty="0" smtClean="0">
                <a:sym typeface="Wingdings" pitchFamily="2" charset="2"/>
              </a:rPr>
              <a:t>/Testing</a:t>
            </a:r>
            <a:r>
              <a:rPr lang="zh-CN" altLang="en-US" sz="3600" b="1" dirty="0" smtClean="0">
                <a:sym typeface="Wingdings" pitchFamily="2" charset="2"/>
              </a:rPr>
              <a:t>！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机票开发培训现场节选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83357"/>
            <a:ext cx="8712968" cy="4525963"/>
          </a:xfrm>
        </p:spPr>
        <p:txBody>
          <a:bodyPr/>
          <a:lstStyle/>
          <a:p>
            <a:r>
              <a:rPr lang="zh-CN" altLang="en-US" dirty="0"/>
              <a:t>工程师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：我现在要从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做到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，但我</a:t>
            </a:r>
            <a:r>
              <a:rPr lang="zh-CN" altLang="en-US" dirty="0" smtClean="0">
                <a:solidFill>
                  <a:srgbClr val="0000FF"/>
                </a:solidFill>
              </a:rPr>
              <a:t>最喜欢做</a:t>
            </a:r>
            <a:r>
              <a:rPr lang="zh-CN" altLang="en-US" dirty="0" smtClean="0"/>
              <a:t>业务逻辑 </a:t>
            </a:r>
            <a:r>
              <a:rPr lang="en-US" altLang="zh-CN" sz="2500" i="1" dirty="0" smtClean="0"/>
              <a:t>(Domain, BLL, etc.)</a:t>
            </a:r>
            <a:r>
              <a:rPr lang="zh-CN" altLang="en-US" dirty="0"/>
              <a:t>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有谁最喜欢做 </a:t>
            </a:r>
            <a:r>
              <a:rPr lang="en-US" altLang="zh-CN" dirty="0" smtClean="0">
                <a:solidFill>
                  <a:srgbClr val="FF0000"/>
                </a:solidFill>
              </a:rPr>
              <a:t>Data Layer</a:t>
            </a:r>
            <a:r>
              <a:rPr lang="en-US" altLang="zh-CN" dirty="0" smtClean="0"/>
              <a:t> </a:t>
            </a:r>
            <a:r>
              <a:rPr lang="en-US" altLang="zh-CN" sz="2500" i="1" dirty="0" smtClean="0"/>
              <a:t>(DAL, SQL, etc.)</a:t>
            </a:r>
            <a:r>
              <a:rPr lang="zh-CN" altLang="en-US" dirty="0" smtClean="0"/>
              <a:t>？现场竟</a:t>
            </a:r>
            <a:r>
              <a:rPr lang="zh-CN" altLang="en-US" dirty="0" smtClean="0">
                <a:solidFill>
                  <a:srgbClr val="FF0000"/>
                </a:solidFill>
              </a:rPr>
              <a:t>只有两位</a:t>
            </a:r>
            <a:r>
              <a:rPr lang="zh-CN" altLang="en-US" dirty="0" smtClean="0"/>
              <a:t>架构</a:t>
            </a:r>
            <a:r>
              <a:rPr lang="zh-CN" altLang="en-US" dirty="0"/>
              <a:t>师</a:t>
            </a:r>
            <a:r>
              <a:rPr lang="zh-CN" altLang="en-US" dirty="0" smtClean="0"/>
              <a:t>举手。。。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有谁最喜欢做 </a:t>
            </a:r>
            <a:r>
              <a:rPr lang="en-US" altLang="zh-CN" dirty="0" smtClean="0"/>
              <a:t>Presentation Layer </a:t>
            </a:r>
            <a:r>
              <a:rPr lang="en-US" altLang="zh-CN" sz="2500" i="1" dirty="0" smtClean="0"/>
              <a:t>(View, Controller, etc.)</a:t>
            </a:r>
            <a:r>
              <a:rPr lang="zh-CN" altLang="en-US" dirty="0" smtClean="0"/>
              <a:t>？居然有</a:t>
            </a:r>
            <a:r>
              <a:rPr lang="zh-CN" altLang="en-US" dirty="0" smtClean="0">
                <a:solidFill>
                  <a:srgbClr val="0000FF"/>
                </a:solidFill>
              </a:rPr>
              <a:t>不少</a:t>
            </a:r>
            <a:r>
              <a:rPr lang="zh-CN" altLang="en-US" dirty="0">
                <a:solidFill>
                  <a:srgbClr val="0000FF"/>
                </a:solidFill>
              </a:rPr>
              <a:t>人</a:t>
            </a:r>
            <a:r>
              <a:rPr lang="zh-CN" altLang="en-US" dirty="0" smtClean="0"/>
              <a:t>举手。。。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0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8928992" cy="309634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ym typeface="Wingdings" pitchFamily="2" charset="2"/>
              </a:rPr>
              <a:t>兴趣</a:t>
            </a:r>
            <a:r>
              <a:rPr lang="zh-CN" altLang="en-US" sz="3600" b="1" dirty="0" smtClean="0">
                <a:sym typeface="Wingdings" pitchFamily="2" charset="2"/>
              </a:rPr>
              <a:t>：现在做的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不一定</a:t>
            </a:r>
            <a:r>
              <a:rPr lang="zh-CN" altLang="en-US" sz="3600" b="1" dirty="0" smtClean="0">
                <a:sym typeface="Wingdings" pitchFamily="2" charset="2"/>
              </a:rPr>
              <a:t>是感兴趣的？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600" b="1" dirty="0">
                <a:sym typeface="Wingdings" pitchFamily="2" charset="2"/>
              </a:rPr>
              <a:t/>
            </a:r>
            <a:br>
              <a:rPr lang="en-US" altLang="zh-CN" sz="3600" b="1" dirty="0">
                <a:sym typeface="Wingdings" pitchFamily="2" charset="2"/>
              </a:rPr>
            </a:b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隐患</a:t>
            </a:r>
            <a:r>
              <a:rPr lang="zh-CN" altLang="en-US" sz="3600" b="1" dirty="0" smtClean="0">
                <a:sym typeface="Wingdings" pitchFamily="2" charset="2"/>
              </a:rPr>
              <a:t>：做没兴趣事，待遇跳槽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诱惑</a:t>
            </a:r>
            <a:r>
              <a:rPr lang="zh-CN" altLang="en-US" sz="3600" b="1" dirty="0" smtClean="0">
                <a:sym typeface="Wingdings" pitchFamily="2" charset="2"/>
              </a:rPr>
              <a:t>？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600" b="1" dirty="0">
                <a:sym typeface="Wingdings" pitchFamily="2" charset="2"/>
              </a:rPr>
              <a:t/>
            </a:r>
            <a:br>
              <a:rPr lang="en-US" altLang="zh-CN" sz="3600" b="1" dirty="0">
                <a:sym typeface="Wingdings" pitchFamily="2" charset="2"/>
              </a:rPr>
            </a:br>
            <a:r>
              <a:rPr lang="zh-CN" altLang="en-US" sz="3600" b="1" dirty="0">
                <a:solidFill>
                  <a:srgbClr val="0000FF"/>
                </a:solidFill>
                <a:sym typeface="Wingdings" pitchFamily="2" charset="2"/>
              </a:rPr>
              <a:t>潜力</a:t>
            </a:r>
            <a:r>
              <a:rPr lang="zh-CN" altLang="en-US" sz="3600" b="1" dirty="0">
                <a:sym typeface="Wingdings" pitchFamily="2" charset="2"/>
              </a:rPr>
              <a:t>：只有感兴趣，才能</a:t>
            </a:r>
            <a:r>
              <a:rPr lang="zh-CN" altLang="en-US" sz="3600" b="1" dirty="0">
                <a:solidFill>
                  <a:srgbClr val="0000FF"/>
                </a:solidFill>
                <a:sym typeface="Wingdings" pitchFamily="2" charset="2"/>
              </a:rPr>
              <a:t>释放</a:t>
            </a:r>
            <a:r>
              <a:rPr lang="zh-CN" altLang="en-US" sz="3600" b="1" dirty="0">
                <a:sym typeface="Wingdings" pitchFamily="2" charset="2"/>
              </a:rPr>
              <a:t>潜力</a:t>
            </a:r>
            <a:r>
              <a:rPr lang="zh-CN" altLang="en-US" sz="3600" b="1" dirty="0" smtClean="0">
                <a:sym typeface="Wingdings" pitchFamily="2" charset="2"/>
              </a:rPr>
              <a:t>！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107504" y="3140968"/>
            <a:ext cx="8928992" cy="2016224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sym typeface="Wingdings" pitchFamily="2" charset="2"/>
              </a:rPr>
              <a:t>现状</a:t>
            </a:r>
            <a:r>
              <a:rPr lang="zh-CN" altLang="en-US" sz="3600" b="1" dirty="0">
                <a:sym typeface="Wingdings" pitchFamily="2" charset="2"/>
              </a:rPr>
              <a:t>：熟悉某几个模块 </a:t>
            </a:r>
            <a:r>
              <a:rPr lang="en-US" altLang="zh-CN" sz="3600" b="1" dirty="0">
                <a:sym typeface="Wingdings" pitchFamily="2" charset="2"/>
              </a:rPr>
              <a:t>vs. </a:t>
            </a:r>
            <a:r>
              <a:rPr lang="zh-CN" altLang="en-US" sz="3600" b="1" dirty="0">
                <a:sym typeface="Wingdings" pitchFamily="2" charset="2"/>
              </a:rPr>
              <a:t>精通</a:t>
            </a:r>
            <a:r>
              <a:rPr lang="zh-CN" altLang="en-US" sz="3600" b="1" dirty="0">
                <a:solidFill>
                  <a:srgbClr val="FF0000"/>
                </a:solidFill>
                <a:sym typeface="Wingdings" pitchFamily="2" charset="2"/>
              </a:rPr>
              <a:t>所有</a:t>
            </a:r>
            <a:r>
              <a:rPr lang="zh-CN" altLang="en-US" sz="3600" b="1" dirty="0" smtClean="0">
                <a:solidFill>
                  <a:srgbClr val="FF0000"/>
                </a:solidFill>
                <a:sym typeface="Wingdings" pitchFamily="2" charset="2"/>
              </a:rPr>
              <a:t>技术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建议</a:t>
            </a:r>
            <a:r>
              <a:rPr lang="zh-CN" altLang="en-US" sz="3600" b="1" dirty="0" smtClean="0">
                <a:sym typeface="Wingdings" pitchFamily="2" charset="2"/>
              </a:rPr>
              <a:t>：熟悉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全组业务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vs. </a:t>
            </a:r>
            <a:r>
              <a:rPr lang="zh-CN" altLang="en-US" sz="3600" b="1" dirty="0" smtClean="0">
                <a:sym typeface="Wingdings" pitchFamily="2" charset="2"/>
              </a:rPr>
              <a:t>精通某几门技术</a:t>
            </a:r>
            <a:endParaRPr lang="zh-CN" altLang="en-US" sz="3600" i="1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51520" y="908720"/>
            <a:ext cx="87129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40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40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4000" b="1" dirty="0" smtClean="0">
                <a:sym typeface="Wingdings" pitchFamily="2" charset="2"/>
              </a:rPr>
              <a:t>第</a:t>
            </a:r>
            <a:r>
              <a:rPr lang="zh-CN" altLang="en-US" sz="4000" b="1" dirty="0">
                <a:sym typeface="Wingdings" pitchFamily="2" charset="2"/>
              </a:rPr>
              <a:t>三</a:t>
            </a:r>
            <a:r>
              <a:rPr lang="zh-CN" altLang="en-US" sz="4000" b="1" dirty="0" smtClean="0">
                <a:sym typeface="Wingdings" pitchFamily="2" charset="2"/>
              </a:rPr>
              <a:t>个建议：</a:t>
            </a:r>
            <a:r>
              <a:rPr lang="en-US" altLang="zh-CN" sz="4000" b="1" dirty="0" err="1" smtClean="0">
                <a:solidFill>
                  <a:srgbClr val="0000FF"/>
                </a:solidFill>
                <a:sym typeface="Wingdings" pitchFamily="2" charset="2"/>
              </a:rPr>
              <a:t>Dev</a:t>
            </a:r>
            <a:r>
              <a:rPr lang="en-US" altLang="zh-CN" sz="4000" b="1" dirty="0" smtClean="0">
                <a:solidFill>
                  <a:srgbClr val="0000FF"/>
                </a:solidFill>
                <a:sym typeface="Wingdings" pitchFamily="2" charset="2"/>
              </a:rPr>
              <a:t> Role Model </a:t>
            </a:r>
            <a:r>
              <a:rPr lang="zh-CN" altLang="en-US" sz="4000" b="1" dirty="0" smtClean="0">
                <a:sym typeface="Wingdings" pitchFamily="2" charset="2"/>
              </a:rPr>
              <a:t>改革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520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107504" y="3140968"/>
            <a:ext cx="8928992" cy="2016224"/>
          </a:xfrm>
        </p:spPr>
        <p:txBody>
          <a:bodyPr/>
          <a:lstStyle/>
          <a:p>
            <a:pPr eaLnBrk="1" hangingPunct="1"/>
            <a:r>
              <a:rPr lang="zh-CN" altLang="en-US" sz="3000" b="1" dirty="0">
                <a:solidFill>
                  <a:srgbClr val="0000FF"/>
                </a:solidFill>
                <a:sym typeface="Wingdings" pitchFamily="2" charset="2"/>
              </a:rPr>
              <a:t>优势</a:t>
            </a:r>
            <a:r>
              <a:rPr lang="zh-CN" altLang="en-US" sz="3000" b="1" dirty="0" smtClean="0">
                <a:sym typeface="Wingdings" pitchFamily="2" charset="2"/>
              </a:rPr>
              <a:t>：全局思维、合理抽象、专业能力、质量保障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zh-CN" altLang="en-US" sz="3000" b="1" dirty="0">
                <a:solidFill>
                  <a:srgbClr val="FF0000"/>
                </a:solidFill>
                <a:sym typeface="Wingdings" pitchFamily="2" charset="2"/>
              </a:rPr>
              <a:t>风险</a:t>
            </a:r>
            <a:r>
              <a:rPr lang="zh-CN" altLang="en-US" sz="3000" b="1" dirty="0" smtClean="0">
                <a:sym typeface="Wingdings" pitchFamily="2" charset="2"/>
              </a:rPr>
              <a:t>：业务熟悉时间变长、设计能力需进一步提升</a:t>
            </a:r>
            <a:endParaRPr lang="zh-CN" altLang="en-US" sz="3000" i="1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51520" y="908720"/>
            <a:ext cx="87129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40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40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4000" b="1" dirty="0" smtClean="0">
                <a:sym typeface="Wingdings" pitchFamily="2" charset="2"/>
              </a:rPr>
              <a:t>第</a:t>
            </a:r>
            <a:r>
              <a:rPr lang="zh-CN" altLang="en-US" sz="4000" b="1" dirty="0">
                <a:sym typeface="Wingdings" pitchFamily="2" charset="2"/>
              </a:rPr>
              <a:t>三</a:t>
            </a:r>
            <a:r>
              <a:rPr lang="zh-CN" altLang="en-US" sz="4000" b="1" dirty="0" smtClean="0">
                <a:sym typeface="Wingdings" pitchFamily="2" charset="2"/>
              </a:rPr>
              <a:t>个建议：</a:t>
            </a:r>
            <a:r>
              <a:rPr lang="en-US" altLang="zh-CN" sz="4000" b="1" dirty="0" err="1" smtClean="0">
                <a:solidFill>
                  <a:srgbClr val="0000FF"/>
                </a:solidFill>
                <a:sym typeface="Wingdings" pitchFamily="2" charset="2"/>
              </a:rPr>
              <a:t>Dev</a:t>
            </a:r>
            <a:r>
              <a:rPr lang="en-US" altLang="zh-CN" sz="4000" b="1" dirty="0" smtClean="0">
                <a:solidFill>
                  <a:srgbClr val="0000FF"/>
                </a:solidFill>
                <a:sym typeface="Wingdings" pitchFamily="2" charset="2"/>
              </a:rPr>
              <a:t> Role Model </a:t>
            </a:r>
            <a:r>
              <a:rPr lang="zh-CN" altLang="en-US" sz="4000" b="1" dirty="0" smtClean="0">
                <a:sym typeface="Wingdings" pitchFamily="2" charset="2"/>
              </a:rPr>
              <a:t>改革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73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1844824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和 </a:t>
            </a:r>
            <a:r>
              <a:rPr lang="en-US" altLang="zh-CN" sz="3600" b="1" dirty="0" err="1" smtClean="0">
                <a:sym typeface="Wingdings" pitchFamily="2" charset="2"/>
              </a:rPr>
              <a:t>Dev</a:t>
            </a:r>
            <a:r>
              <a:rPr lang="en-US" altLang="zh-CN" sz="3600" b="1" dirty="0" smtClean="0">
                <a:sym typeface="Wingdings" pitchFamily="2" charset="2"/>
              </a:rPr>
              <a:t> Role Model </a:t>
            </a:r>
            <a:r>
              <a:rPr lang="zh-CN" altLang="en-US" sz="3600" b="1" dirty="0" smtClean="0">
                <a:sym typeface="Wingdings" pitchFamily="2" charset="2"/>
              </a:rPr>
              <a:t>改革间的因果关系</a:t>
            </a:r>
            <a:endParaRPr lang="en-US" altLang="zh-CN" sz="3600" b="1" dirty="0" smtClean="0">
              <a:sym typeface="Wingdings" pitchFamily="2" charset="2"/>
            </a:endParaRPr>
          </a:p>
          <a:p>
            <a:endParaRPr lang="en-US" altLang="zh-CN" sz="5100" b="1" dirty="0" smtClean="0">
              <a:sym typeface="Wingdings" pitchFamily="2" charset="2"/>
            </a:endParaRPr>
          </a:p>
          <a:p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Simple</a:t>
            </a:r>
            <a:r>
              <a:rPr lang="en-US" altLang="zh-CN" sz="3600" b="1" dirty="0" smtClean="0">
                <a:sym typeface="Wingdings" pitchFamily="2" charset="2"/>
              </a:rPr>
              <a:t> </a:t>
            </a:r>
            <a:r>
              <a:rPr lang="en-US" altLang="zh-CN" sz="3600" b="1" dirty="0">
                <a:sym typeface="Wingdings" pitchFamily="2" charset="2"/>
              </a:rPr>
              <a:t>role makes</a:t>
            </a:r>
            <a:r>
              <a:rPr lang="zh-CN" altLang="en-US" sz="3600" b="1" dirty="0">
                <a:sym typeface="Wingdings" pitchFamily="2" charset="2"/>
              </a:rPr>
              <a:t> </a:t>
            </a:r>
            <a:r>
              <a:rPr lang="zh-CN" altLang="en-US" sz="3600" b="1" dirty="0" smtClean="0">
                <a:sym typeface="Wingdings" pitchFamily="2" charset="2"/>
              </a:rPr>
              <a:t> </a:t>
            </a:r>
            <a:r>
              <a:rPr lang="en-US" altLang="zh-CN" sz="3600" b="1" dirty="0" smtClean="0">
                <a:sym typeface="Wingdings" pitchFamily="2" charset="2"/>
              </a:rPr>
              <a:t>requirement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 Scalable</a:t>
            </a:r>
          </a:p>
          <a:p>
            <a:endParaRPr lang="en-US" altLang="zh-CN" sz="1000" b="1" dirty="0" smtClean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altLang="zh-CN" sz="3600" b="1" dirty="0" smtClean="0">
                <a:sym typeface="Wingdings" pitchFamily="2" charset="2"/>
              </a:rPr>
              <a:t>Simple   role   </a:t>
            </a:r>
            <a:r>
              <a:rPr lang="en-US" altLang="zh-CN" sz="3600" b="1" dirty="0" smtClean="0">
                <a:solidFill>
                  <a:srgbClr val="0000FF"/>
                </a:solidFill>
                <a:sym typeface="Wingdings" pitchFamily="2" charset="2"/>
              </a:rPr>
              <a:t>streamlines</a:t>
            </a:r>
            <a:r>
              <a:rPr lang="en-US" altLang="zh-CN" sz="3600" b="1" dirty="0" smtClean="0">
                <a:sym typeface="Wingdings" pitchFamily="2" charset="2"/>
              </a:rPr>
              <a:t>   development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853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390" y="332656"/>
            <a:ext cx="2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Org Chart</a:t>
            </a:r>
            <a:endParaRPr lang="zh-CN" altLang="en-US" sz="3600" b="1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65275"/>
            <a:ext cx="89995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0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33399"/>
          </a:xfrm>
        </p:spPr>
        <p:txBody>
          <a:bodyPr/>
          <a:lstStyle/>
          <a:p>
            <a:pPr eaLnBrk="1" hangingPunct="1"/>
            <a:r>
              <a:rPr lang="en-US" altLang="zh-CN" sz="3800" b="1" dirty="0" smtClean="0"/>
              <a:t>n-Layer </a:t>
            </a:r>
            <a:r>
              <a:rPr lang="en-US" altLang="zh-CN" sz="3800" b="1" dirty="0" err="1" smtClean="0"/>
              <a:t>Dev</a:t>
            </a:r>
            <a:r>
              <a:rPr lang="en-US" altLang="zh-CN" sz="3800" b="1" dirty="0" smtClean="0"/>
              <a:t> Role Model </a:t>
            </a:r>
            <a:r>
              <a:rPr lang="zh-CN" altLang="en-US" sz="3800" b="1" dirty="0" smtClean="0"/>
              <a:t>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4704"/>
            <a:ext cx="8839200" cy="604867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ym typeface="Wingdings" pitchFamily="2" charset="2"/>
              </a:rPr>
              <a:t>Presentation Layer + Application Layer</a:t>
            </a:r>
          </a:p>
          <a:p>
            <a:pPr lvl="1" eaLnBrk="1" hangingPunct="1"/>
            <a:r>
              <a:rPr lang="en-US" altLang="zh-CN" sz="2100" u="sng" dirty="0" smtClean="0">
                <a:sym typeface="Wingdings" pitchFamily="2" charset="2"/>
              </a:rPr>
              <a:t>MVC</a:t>
            </a:r>
            <a:r>
              <a:rPr lang="zh-CN" altLang="en-US" sz="2100" dirty="0" smtClean="0">
                <a:sym typeface="Wingdings" pitchFamily="2" charset="2"/>
              </a:rPr>
              <a:t>：</a:t>
            </a:r>
            <a:r>
              <a:rPr lang="en-US" altLang="zh-CN" sz="2100" dirty="0" smtClean="0">
                <a:sym typeface="Wingdings" pitchFamily="2" charset="2"/>
              </a:rPr>
              <a:t>View, Controller, </a:t>
            </a:r>
            <a:r>
              <a:rPr lang="en-US" altLang="zh-CN" sz="2100" dirty="0" err="1" smtClean="0">
                <a:sym typeface="Wingdings" pitchFamily="2" charset="2"/>
              </a:rPr>
              <a:t>ViewModel</a:t>
            </a:r>
            <a:endParaRPr lang="en-US" altLang="zh-CN" sz="2100" i="1" dirty="0" smtClean="0">
              <a:sym typeface="Wingdings" pitchFamily="2" charset="2"/>
            </a:endParaRPr>
          </a:p>
          <a:p>
            <a:pPr lvl="1" eaLnBrk="1" hangingPunct="1"/>
            <a:r>
              <a:rPr lang="zh-CN" altLang="en-US" sz="2100" u="sng" dirty="0" smtClean="0">
                <a:sym typeface="Wingdings" pitchFamily="2" charset="2"/>
              </a:rPr>
              <a:t>具体技术</a:t>
            </a:r>
            <a:r>
              <a:rPr lang="zh-CN" altLang="en-US" sz="2100" dirty="0" smtClean="0">
                <a:sym typeface="Wingdings" pitchFamily="2" charset="2"/>
              </a:rPr>
              <a:t>：</a:t>
            </a:r>
            <a:r>
              <a:rPr lang="en-US" altLang="zh-CN" sz="2100" dirty="0" smtClean="0">
                <a:sym typeface="Wingdings" pitchFamily="2" charset="2"/>
              </a:rPr>
              <a:t>HTML, JS, HTTP, </a:t>
            </a:r>
            <a:r>
              <a:rPr lang="en-US" altLang="zh-CN" sz="2100" dirty="0" smtClean="0">
                <a:solidFill>
                  <a:srgbClr val="C00000"/>
                </a:solidFill>
                <a:sym typeface="Wingdings" pitchFamily="2" charset="2"/>
              </a:rPr>
              <a:t>ASP.NET</a:t>
            </a:r>
            <a:r>
              <a:rPr lang="en-US" altLang="zh-CN" sz="2100" dirty="0" smtClean="0">
                <a:sym typeface="Wingdings" pitchFamily="2" charset="2"/>
              </a:rPr>
              <a:t>, etc.</a:t>
            </a:r>
          </a:p>
          <a:p>
            <a:pPr lvl="1" eaLnBrk="1" hangingPunct="1"/>
            <a:r>
              <a:rPr lang="en-US" altLang="zh-CN" sz="2100" u="sng" dirty="0">
                <a:sym typeface="Wingdings" pitchFamily="2" charset="2"/>
              </a:rPr>
              <a:t>Service Consumer </a:t>
            </a:r>
            <a:r>
              <a:rPr lang="zh-CN" altLang="en-US" sz="2100" u="sng" dirty="0">
                <a:sym typeface="Wingdings" pitchFamily="2" charset="2"/>
              </a:rPr>
              <a:t>技术</a:t>
            </a:r>
            <a:r>
              <a:rPr lang="zh-CN" altLang="en-US" sz="2100" dirty="0">
                <a:sym typeface="Wingdings" pitchFamily="2" charset="2"/>
              </a:rPr>
              <a:t>：</a:t>
            </a:r>
            <a:r>
              <a:rPr lang="en-US" altLang="zh-CN" sz="2100" dirty="0">
                <a:sym typeface="Wingdings" pitchFamily="2" charset="2"/>
              </a:rPr>
              <a:t>API/Svc/Queue/WCF, etc.</a:t>
            </a:r>
            <a:endParaRPr lang="en-US" altLang="zh-CN" sz="2100" dirty="0" smtClean="0">
              <a:sym typeface="Wingdings" pitchFamily="2" charset="2"/>
            </a:endParaRPr>
          </a:p>
          <a:p>
            <a:pPr lvl="1" eaLnBrk="1" hangingPunct="1"/>
            <a:endParaRPr lang="en-US" altLang="zh-CN" sz="800" dirty="0" smtClean="0">
              <a:sym typeface="Wingdings" pitchFamily="2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CN" b="1" dirty="0" smtClean="0">
                <a:sym typeface="Wingdings" pitchFamily="2" charset="2"/>
              </a:rPr>
              <a:t>Domain Layer</a:t>
            </a:r>
          </a:p>
          <a:p>
            <a:pPr lvl="1" eaLnBrk="1" hangingPunct="1"/>
            <a:r>
              <a:rPr lang="en-US" altLang="zh-CN" sz="2100" u="sng" dirty="0" smtClean="0">
                <a:sym typeface="Wingdings" pitchFamily="2" charset="2"/>
              </a:rPr>
              <a:t>MVC</a:t>
            </a:r>
            <a:r>
              <a:rPr lang="zh-CN" altLang="en-US" sz="2100" dirty="0" smtClean="0">
                <a:sym typeface="Wingdings" pitchFamily="2" charset="2"/>
              </a:rPr>
              <a:t>：</a:t>
            </a:r>
            <a:r>
              <a:rPr lang="en-US" altLang="zh-CN" sz="2100" dirty="0" smtClean="0">
                <a:sym typeface="Wingdings" pitchFamily="2" charset="2"/>
              </a:rPr>
              <a:t>Model, Domain Objects</a:t>
            </a:r>
          </a:p>
          <a:p>
            <a:pPr lvl="1" eaLnBrk="1" hangingPunct="1"/>
            <a:r>
              <a:rPr lang="zh-CN" altLang="en-US" sz="2100" u="sng" dirty="0">
                <a:sym typeface="Wingdings" pitchFamily="2" charset="2"/>
              </a:rPr>
              <a:t>具体技术</a:t>
            </a:r>
            <a:r>
              <a:rPr lang="zh-CN" altLang="en-US" sz="2100" dirty="0">
                <a:sym typeface="Wingdings" pitchFamily="2" charset="2"/>
              </a:rPr>
              <a:t>：</a:t>
            </a:r>
            <a:r>
              <a:rPr lang="en-US" altLang="zh-CN" sz="2100" dirty="0">
                <a:sym typeface="Wingdings" pitchFamily="2" charset="2"/>
              </a:rPr>
              <a:t>OO &amp; DDD, Data Structure &amp; Algorithm, etc</a:t>
            </a:r>
            <a:r>
              <a:rPr lang="en-US" altLang="zh-CN" sz="2100" dirty="0" smtClean="0">
                <a:sym typeface="Wingdings" pitchFamily="2" charset="2"/>
              </a:rPr>
              <a:t>.</a:t>
            </a:r>
          </a:p>
          <a:p>
            <a:pPr lvl="1" eaLnBrk="1" hangingPunct="1"/>
            <a:r>
              <a:rPr lang="en-US" altLang="zh-CN" sz="2100" u="sng" dirty="0" smtClean="0">
                <a:sym typeface="Wingdings" pitchFamily="2" charset="2"/>
              </a:rPr>
              <a:t>Service Provider </a:t>
            </a:r>
            <a:r>
              <a:rPr lang="zh-CN" altLang="en-US" sz="2100" u="sng" dirty="0" smtClean="0">
                <a:sym typeface="Wingdings" pitchFamily="2" charset="2"/>
              </a:rPr>
              <a:t>技术</a:t>
            </a:r>
            <a:r>
              <a:rPr lang="zh-CN" altLang="en-US" sz="2100" dirty="0" smtClean="0">
                <a:sym typeface="Wingdings" pitchFamily="2" charset="2"/>
              </a:rPr>
              <a:t>：</a:t>
            </a:r>
            <a:r>
              <a:rPr lang="en-US" altLang="zh-CN" sz="2100" dirty="0" smtClean="0">
                <a:sym typeface="Wingdings" pitchFamily="2" charset="2"/>
              </a:rPr>
              <a:t>API/Svc/Queue/WCF</a:t>
            </a:r>
            <a:r>
              <a:rPr lang="en-US" altLang="zh-CN" sz="2100" dirty="0">
                <a:sym typeface="Wingdings" pitchFamily="2" charset="2"/>
              </a:rPr>
              <a:t>, etc</a:t>
            </a:r>
            <a:r>
              <a:rPr lang="en-US" altLang="zh-CN" sz="2100" dirty="0" smtClean="0">
                <a:sym typeface="Wingdings" pitchFamily="2" charset="2"/>
              </a:rPr>
              <a:t>.</a:t>
            </a:r>
            <a:endParaRPr lang="en-US" altLang="zh-CN" sz="2100" i="1" dirty="0" smtClean="0">
              <a:sym typeface="Wingdings" pitchFamily="2" charset="2"/>
            </a:endParaRPr>
          </a:p>
          <a:p>
            <a:pPr lvl="1" eaLnBrk="1" hangingPunct="1"/>
            <a:endParaRPr lang="en-US" altLang="zh-CN" sz="800" dirty="0" smtClean="0">
              <a:sym typeface="Wingdings" pitchFamily="2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CN" b="1" dirty="0" smtClean="0">
                <a:sym typeface="Wingdings" pitchFamily="2" charset="2"/>
              </a:rPr>
              <a:t>Infrastructure Layer</a:t>
            </a:r>
          </a:p>
          <a:p>
            <a:pPr lvl="1" eaLnBrk="1" hangingPunct="1"/>
            <a:r>
              <a:rPr lang="zh-CN" altLang="en-US" sz="2100" u="sng" dirty="0">
                <a:sym typeface="Wingdings" pitchFamily="2" charset="2"/>
              </a:rPr>
              <a:t>具体</a:t>
            </a:r>
            <a:r>
              <a:rPr lang="zh-CN" altLang="en-US" sz="2100" u="sng" dirty="0" smtClean="0">
                <a:sym typeface="Wingdings" pitchFamily="2" charset="2"/>
              </a:rPr>
              <a:t>技术</a:t>
            </a:r>
            <a:r>
              <a:rPr lang="zh-CN" altLang="en-US" sz="2100" dirty="0" smtClean="0">
                <a:sym typeface="Wingdings" pitchFamily="2" charset="2"/>
              </a:rPr>
              <a:t>：</a:t>
            </a:r>
            <a:r>
              <a:rPr lang="en-US" altLang="zh-CN" sz="2100" dirty="0" smtClean="0">
                <a:sym typeface="Wingdings" pitchFamily="2" charset="2"/>
              </a:rPr>
              <a:t>SQL/Replication/SSIS/Job, DAL, IO, etc.</a:t>
            </a:r>
          </a:p>
          <a:p>
            <a:pPr lvl="1" eaLnBrk="1" hangingPunct="1"/>
            <a:r>
              <a:rPr lang="en-US" altLang="zh-CN" sz="2100" u="sng" dirty="0" smtClean="0">
                <a:sym typeface="Wingdings" pitchFamily="2" charset="2"/>
              </a:rPr>
              <a:t>Service Consumer </a:t>
            </a:r>
            <a:r>
              <a:rPr lang="zh-CN" altLang="en-US" sz="2100" u="sng" dirty="0" smtClean="0">
                <a:sym typeface="Wingdings" pitchFamily="2" charset="2"/>
              </a:rPr>
              <a:t>技术</a:t>
            </a:r>
            <a:r>
              <a:rPr lang="zh-CN" altLang="en-US" sz="2100" dirty="0" smtClean="0">
                <a:sym typeface="Wingdings" pitchFamily="2" charset="2"/>
              </a:rPr>
              <a:t>：</a:t>
            </a:r>
            <a:r>
              <a:rPr lang="en-US" altLang="zh-CN" sz="2100" dirty="0" smtClean="0">
                <a:sym typeface="Wingdings" pitchFamily="2" charset="2"/>
              </a:rPr>
              <a:t>API/Svc/Queue/WCF, etc.</a:t>
            </a:r>
          </a:p>
          <a:p>
            <a:pPr lvl="1" eaLnBrk="1" hangingPunct="1"/>
            <a:endParaRPr lang="en-US" altLang="zh-CN" sz="800" dirty="0" smtClean="0">
              <a:sym typeface="Wingdings" pitchFamily="2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sym typeface="Wingdings" pitchFamily="2" charset="2"/>
              </a:rPr>
              <a:t>Cross-Cutting </a:t>
            </a:r>
            <a:r>
              <a:rPr lang="en-US" altLang="zh-CN" sz="2200" i="1" dirty="0" smtClean="0">
                <a:sym typeface="Wingdings" pitchFamily="2" charset="2"/>
              </a:rPr>
              <a:t>(</a:t>
            </a:r>
            <a:r>
              <a:rPr lang="en-US" altLang="zh-CN" sz="2200" i="1" dirty="0" err="1" smtClean="0">
                <a:sym typeface="Wingdings" pitchFamily="2" charset="2"/>
              </a:rPr>
              <a:t>Fx</a:t>
            </a:r>
            <a:r>
              <a:rPr lang="en-US" altLang="zh-CN" sz="2200" i="1" dirty="0" smtClean="0">
                <a:sym typeface="Wingdings" pitchFamily="2" charset="2"/>
              </a:rPr>
              <a:t> Team, Arch Team, etc.)</a:t>
            </a:r>
          </a:p>
          <a:p>
            <a:pPr marL="742950" lvl="2" indent="-342900" eaLnBrk="1" hangingPunct="1"/>
            <a:r>
              <a:rPr lang="en-US" altLang="zh-CN" sz="2100" dirty="0">
                <a:sym typeface="Wingdings" pitchFamily="2" charset="2"/>
              </a:rPr>
              <a:t>Security, </a:t>
            </a:r>
            <a:r>
              <a:rPr lang="en-US" altLang="zh-CN" sz="2100" dirty="0" smtClean="0">
                <a:sym typeface="Wingdings" pitchFamily="2" charset="2"/>
              </a:rPr>
              <a:t>Logging</a:t>
            </a:r>
            <a:r>
              <a:rPr lang="en-US" altLang="zh-CN" sz="2100" dirty="0">
                <a:sym typeface="Wingdings" pitchFamily="2" charset="2"/>
              </a:rPr>
              <a:t>, Caching, </a:t>
            </a:r>
            <a:r>
              <a:rPr lang="en-US" altLang="zh-CN" sz="2100" dirty="0" smtClean="0">
                <a:sym typeface="Wingdings" pitchFamily="2" charset="2"/>
              </a:rPr>
              <a:t>Monitoring, Alerting, Utility, etc.</a:t>
            </a:r>
            <a:endParaRPr lang="en-US" altLang="zh-CN" sz="21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8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30480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ym typeface="Wingdings" pitchFamily="2" charset="2"/>
              </a:rPr>
              <a:t>传统 </a:t>
            </a:r>
            <a:r>
              <a:rPr lang="en-US" altLang="zh-CN" sz="4800" b="1" dirty="0" smtClean="0">
                <a:sym typeface="Wingdings" pitchFamily="2" charset="2"/>
              </a:rPr>
              <a:t>n-Layer </a:t>
            </a:r>
            <a:r>
              <a:rPr lang="zh-CN" altLang="en-US" sz="4800" b="1" dirty="0" smtClean="0">
                <a:solidFill>
                  <a:srgbClr val="FF0000"/>
                </a:solidFill>
                <a:sym typeface="Wingdings" pitchFamily="2" charset="2"/>
              </a:rPr>
              <a:t>两大</a:t>
            </a:r>
            <a:r>
              <a:rPr lang="zh-CN" altLang="en-US" sz="4800" b="1" dirty="0">
                <a:solidFill>
                  <a:srgbClr val="FF0000"/>
                </a:solidFill>
                <a:sym typeface="Wingdings" pitchFamily="2" charset="2"/>
              </a:rPr>
              <a:t>问题</a:t>
            </a:r>
            <a:r>
              <a:rPr lang="zh-CN" altLang="en-US" sz="4800" b="1" dirty="0" smtClean="0">
                <a:solidFill>
                  <a:srgbClr val="FF0000"/>
                </a:solidFill>
                <a:sym typeface="Wingdings" pitchFamily="2" charset="2"/>
              </a:rPr>
              <a:t>？</a:t>
            </a:r>
            <a:r>
              <a:rPr lang="en-US" altLang="zh-CN" sz="4800" b="1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zh-CN" sz="4800" b="1" dirty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zh-CN" sz="3600" dirty="0" smtClean="0">
                <a:sym typeface="Wingdings" pitchFamily="2" charset="2"/>
              </a:rPr>
              <a:t>#1</a:t>
            </a:r>
            <a:r>
              <a:rPr lang="zh-CN" altLang="en-US" sz="3600" dirty="0" smtClean="0">
                <a:sym typeface="Wingdings" pitchFamily="2" charset="2"/>
              </a:rPr>
              <a:t>：</a:t>
            </a:r>
            <a:r>
              <a:rPr lang="zh-CN" altLang="en-US" sz="3600" dirty="0">
                <a:sym typeface="Wingdings" pitchFamily="2" charset="2"/>
              </a:rPr>
              <a:t>高耦</a:t>
            </a:r>
            <a:r>
              <a:rPr lang="zh-CN" altLang="en-US" sz="3600" dirty="0" smtClean="0">
                <a:sym typeface="Wingdings" pitchFamily="2" charset="2"/>
              </a:rPr>
              <a:t>合 </a:t>
            </a:r>
            <a:r>
              <a:rPr lang="en-US" altLang="zh-CN" sz="3600" dirty="0" smtClean="0">
                <a:sym typeface="Wingdings" pitchFamily="2" charset="2"/>
              </a:rPr>
              <a:t> </a:t>
            </a:r>
            <a:r>
              <a:rPr lang="zh-CN" altLang="en-US" sz="3600" dirty="0" smtClean="0">
                <a:sym typeface="Wingdings" pitchFamily="2" charset="2"/>
              </a:rPr>
              <a:t>跨层调用</a:t>
            </a:r>
            <a:r>
              <a:rPr lang="zh-CN" altLang="en-US" sz="3600" dirty="0" smtClean="0">
                <a:solidFill>
                  <a:srgbClr val="FF0000"/>
                </a:solidFill>
                <a:sym typeface="Wingdings" pitchFamily="2" charset="2"/>
              </a:rPr>
              <a:t>依赖实现</a:t>
            </a:r>
            <a:r>
              <a:rPr lang="en-US" altLang="zh-CN" sz="3000" i="1" dirty="0" smtClean="0">
                <a:sym typeface="Wingdings" pitchFamily="2" charset="2"/>
              </a:rPr>
              <a:t/>
            </a:r>
            <a:br>
              <a:rPr lang="en-US" altLang="zh-CN" sz="3000" i="1" dirty="0" smtClean="0">
                <a:sym typeface="Wingdings" pitchFamily="2" charset="2"/>
              </a:rPr>
            </a:br>
            <a:r>
              <a:rPr lang="en-US" altLang="zh-CN" sz="1500" dirty="0" smtClean="0">
                <a:sym typeface="Wingdings" pitchFamily="2" charset="2"/>
              </a:rPr>
              <a:t/>
            </a:r>
            <a:br>
              <a:rPr lang="en-US" altLang="zh-CN" sz="1500" dirty="0" smtClean="0">
                <a:sym typeface="Wingdings" pitchFamily="2" charset="2"/>
              </a:rPr>
            </a:br>
            <a:r>
              <a:rPr lang="en-US" altLang="zh-CN" sz="3600" dirty="0" smtClean="0">
                <a:sym typeface="Wingdings" pitchFamily="2" charset="2"/>
              </a:rPr>
              <a:t>#2</a:t>
            </a:r>
            <a:r>
              <a:rPr lang="zh-CN" altLang="en-US" sz="3600" dirty="0" smtClean="0">
                <a:sym typeface="Wingdings" pitchFamily="2" charset="2"/>
              </a:rPr>
              <a:t>：低内聚 </a:t>
            </a:r>
            <a:r>
              <a:rPr lang="en-US" altLang="zh-CN" sz="3600" dirty="0" smtClean="0">
                <a:sym typeface="Wingdings" pitchFamily="2" charset="2"/>
              </a:rPr>
              <a:t> </a:t>
            </a:r>
            <a:r>
              <a:rPr lang="zh-CN" altLang="en-US" sz="3600" dirty="0" smtClean="0">
                <a:sym typeface="Wingdings" pitchFamily="2" charset="2"/>
              </a:rPr>
              <a:t>业务逻辑</a:t>
            </a:r>
            <a:r>
              <a:rPr lang="zh-CN" altLang="en-US" sz="3600" dirty="0" smtClean="0">
                <a:solidFill>
                  <a:srgbClr val="FF0000"/>
                </a:solidFill>
                <a:sym typeface="Wingdings" pitchFamily="2" charset="2"/>
              </a:rPr>
              <a:t>各自为政</a:t>
            </a:r>
            <a:endParaRPr lang="zh-CN" altLang="en-US" sz="30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36104"/>
          </a:xfrm>
        </p:spPr>
        <p:txBody>
          <a:bodyPr/>
          <a:lstStyle/>
          <a:p>
            <a:r>
              <a:rPr lang="en-US" altLang="zh-CN" b="1" dirty="0" smtClean="0">
                <a:sym typeface="Wingdings" pitchFamily="2" charset="2"/>
              </a:rPr>
              <a:t>n-Layer </a:t>
            </a:r>
            <a:r>
              <a:rPr lang="zh-CN" altLang="en-US" b="1" dirty="0">
                <a:sym typeface="Wingdings" pitchFamily="2" charset="2"/>
              </a:rPr>
              <a:t>低内聚 </a:t>
            </a:r>
            <a:r>
              <a:rPr lang="en-US" altLang="zh-CN" b="1" dirty="0">
                <a:sym typeface="Wingdings" pitchFamily="2" charset="2"/>
              </a:rPr>
              <a:t>Case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b="1" dirty="0">
                <a:sym typeface="Wingdings" pitchFamily="2" charset="2"/>
              </a:rPr>
              <a:t>#</a:t>
            </a:r>
            <a:r>
              <a:rPr lang="en-US" altLang="zh-CN" b="1" dirty="0" smtClean="0">
                <a:sym typeface="Wingdings" pitchFamily="2" charset="2"/>
              </a:rPr>
              <a:t>1 – </a:t>
            </a:r>
            <a:r>
              <a:rPr lang="zh-CN" altLang="en-US" b="1" dirty="0" smtClean="0">
                <a:sym typeface="Wingdings" pitchFamily="2" charset="2"/>
              </a:rPr>
              <a:t>机票订单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040560"/>
          </a:xfrm>
        </p:spPr>
        <p:txBody>
          <a:bodyPr/>
          <a:lstStyle/>
          <a:p>
            <a:r>
              <a:rPr lang="en-US" altLang="zh-CN" sz="2500" dirty="0" smtClean="0"/>
              <a:t>TFS</a:t>
            </a:r>
            <a:r>
              <a:rPr lang="en-US" altLang="zh-CN" sz="2500" dirty="0"/>
              <a:t>: Flight\Order\</a:t>
            </a:r>
            <a:r>
              <a:rPr lang="en-US" altLang="zh-CN" sz="2500" dirty="0" err="1"/>
              <a:t>MainLine</a:t>
            </a:r>
            <a:r>
              <a:rPr lang="en-US" altLang="zh-CN" sz="2500" dirty="0"/>
              <a:t>\Publish\</a:t>
            </a:r>
            <a:r>
              <a:rPr lang="en-US" altLang="zh-CN" sz="2500" dirty="0" err="1"/>
              <a:t>FltOrderProcess</a:t>
            </a:r>
            <a:r>
              <a:rPr lang="en-US" altLang="zh-CN" sz="2500" dirty="0"/>
              <a:t>\</a:t>
            </a:r>
            <a:r>
              <a:rPr lang="en-US" altLang="zh-CN" sz="2500" dirty="0" err="1">
                <a:solidFill>
                  <a:srgbClr val="0000FF"/>
                </a:solidFill>
              </a:rPr>
              <a:t>BusinessLayer</a:t>
            </a:r>
            <a:r>
              <a:rPr lang="en-US" altLang="zh-CN" sz="2500" dirty="0"/>
              <a:t>\Order\</a:t>
            </a:r>
            <a:r>
              <a:rPr lang="en-US" altLang="zh-CN" sz="2500" dirty="0" err="1"/>
              <a:t>OrderBiz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 smtClean="0"/>
              <a:t>模式：</a:t>
            </a:r>
            <a:r>
              <a:rPr lang="en-US" altLang="zh-CN" sz="2500" dirty="0" smtClean="0">
                <a:solidFill>
                  <a:srgbClr val="FF0000"/>
                </a:solidFill>
              </a:rPr>
              <a:t>Transaction Script</a:t>
            </a:r>
            <a:r>
              <a:rPr lang="zh-CN" altLang="en-US" sz="2500" dirty="0" smtClean="0"/>
              <a:t>，特征：</a:t>
            </a:r>
            <a:r>
              <a:rPr lang="en-US" altLang="zh-CN" sz="2500" dirty="0" smtClean="0"/>
              <a:t>public static…</a:t>
            </a:r>
          </a:p>
          <a:p>
            <a:endParaRPr lang="en-US" altLang="zh-CN" sz="2500" dirty="0"/>
          </a:p>
          <a:p>
            <a:r>
              <a:rPr lang="zh-CN" altLang="en-US" sz="2500" dirty="0" smtClean="0"/>
              <a:t>缺点：面向过程，</a:t>
            </a:r>
            <a:r>
              <a:rPr lang="en-US" altLang="zh-CN" sz="2500" dirty="0" smtClean="0">
                <a:solidFill>
                  <a:srgbClr val="FF0000"/>
                </a:solidFill>
              </a:rPr>
              <a:t>Big Class</a:t>
            </a:r>
            <a:r>
              <a:rPr lang="zh-CN" altLang="en-US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smtClean="0">
                <a:solidFill>
                  <a:srgbClr val="FF0000"/>
                </a:solidFill>
              </a:rPr>
              <a:t>+ Big Method</a:t>
            </a:r>
            <a:r>
              <a:rPr lang="zh-CN" altLang="en-US" sz="2500" dirty="0" smtClean="0"/>
              <a:t>，复用难度高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zh-CN" altLang="en-US" sz="2500" dirty="0" smtClean="0"/>
              <a:t>样例：</a:t>
            </a:r>
            <a:r>
              <a:rPr lang="en-US" altLang="zh-CN" sz="2500" dirty="0" smtClean="0"/>
              <a:t>Order </a:t>
            </a:r>
            <a:r>
              <a:rPr lang="zh-CN" altLang="en-US" sz="2500" dirty="0" smtClean="0"/>
              <a:t>类接近 </a:t>
            </a:r>
            <a:r>
              <a:rPr lang="en-US" altLang="zh-CN" sz="2500" dirty="0" smtClean="0"/>
              <a:t>40k</a:t>
            </a:r>
            <a:r>
              <a:rPr lang="zh-CN" altLang="en-US" sz="2500" dirty="0" smtClean="0"/>
              <a:t>，</a:t>
            </a:r>
            <a:r>
              <a:rPr lang="en-US" altLang="zh-CN" sz="2500" dirty="0" err="1" smtClean="0"/>
              <a:t>SaveOrderBiz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类最长方法 </a:t>
            </a:r>
            <a:r>
              <a:rPr lang="en-US" altLang="zh-CN" sz="2500" dirty="0" smtClean="0"/>
              <a:t>158 </a:t>
            </a:r>
            <a:r>
              <a:rPr lang="zh-CN" altLang="en-US" sz="2500" dirty="0" smtClean="0"/>
              <a:t>行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zh-CN" altLang="en-US" sz="2500" dirty="0" smtClean="0"/>
              <a:t>建议：以 </a:t>
            </a:r>
            <a:r>
              <a:rPr lang="en-US" altLang="zh-CN" sz="2500" dirty="0" smtClean="0"/>
              <a:t>Domain Model </a:t>
            </a:r>
            <a:r>
              <a:rPr lang="zh-CN" altLang="en-US" sz="2500" dirty="0" smtClean="0"/>
              <a:t>方式拆分业务逻辑，适合复杂系统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312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36104"/>
          </a:xfrm>
        </p:spPr>
        <p:txBody>
          <a:bodyPr/>
          <a:lstStyle/>
          <a:p>
            <a:r>
              <a:rPr lang="en-US" altLang="zh-CN" b="1" dirty="0" smtClean="0">
                <a:sym typeface="Wingdings" pitchFamily="2" charset="2"/>
              </a:rPr>
              <a:t>n-Layer </a:t>
            </a:r>
            <a:r>
              <a:rPr lang="zh-CN" altLang="en-US" b="1" dirty="0">
                <a:sym typeface="Wingdings" pitchFamily="2" charset="2"/>
              </a:rPr>
              <a:t>低内聚 </a:t>
            </a:r>
            <a:r>
              <a:rPr lang="en-US" altLang="zh-CN" b="1" dirty="0">
                <a:sym typeface="Wingdings" pitchFamily="2" charset="2"/>
              </a:rPr>
              <a:t>Case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#2 – </a:t>
            </a:r>
            <a:r>
              <a:rPr lang="zh-CN" altLang="en-US" b="1" dirty="0" smtClean="0">
                <a:sym typeface="Wingdings" pitchFamily="2" charset="2"/>
              </a:rPr>
              <a:t>酒店订单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040560"/>
          </a:xfrm>
        </p:spPr>
        <p:txBody>
          <a:bodyPr/>
          <a:lstStyle/>
          <a:p>
            <a:r>
              <a:rPr lang="en-US" altLang="zh-CN" sz="2500" dirty="0" smtClean="0"/>
              <a:t>TFS</a:t>
            </a:r>
            <a:r>
              <a:rPr lang="en-US" altLang="zh-CN" sz="2500" dirty="0"/>
              <a:t>: Hotel\Order\</a:t>
            </a:r>
            <a:r>
              <a:rPr lang="en-US" altLang="zh-CN" sz="2500" dirty="0" err="1"/>
              <a:t>MainLine</a:t>
            </a:r>
            <a:r>
              <a:rPr lang="en-US" altLang="zh-CN" sz="2500" dirty="0"/>
              <a:t>\Publish\Hotel.Order.</a:t>
            </a:r>
            <a:r>
              <a:rPr lang="en-US" altLang="zh-CN" sz="2500" dirty="0">
                <a:solidFill>
                  <a:srgbClr val="0000FF"/>
                </a:solidFill>
              </a:rPr>
              <a:t>BIZ</a:t>
            </a:r>
            <a:r>
              <a:rPr lang="en-US" altLang="zh-CN" sz="2500" dirty="0"/>
              <a:t>\</a:t>
            </a:r>
            <a:r>
              <a:rPr lang="en-US" altLang="zh-CN" sz="2500" dirty="0" err="1"/>
              <a:t>OrderOperater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 smtClean="0"/>
              <a:t>模式：</a:t>
            </a:r>
            <a:r>
              <a:rPr lang="en-US" altLang="zh-CN" sz="2500" dirty="0" smtClean="0">
                <a:solidFill>
                  <a:srgbClr val="FF0000"/>
                </a:solidFill>
              </a:rPr>
              <a:t>Transaction Script</a:t>
            </a:r>
            <a:r>
              <a:rPr lang="zh-CN" altLang="en-US" sz="2500" dirty="0" smtClean="0"/>
              <a:t>，特征：</a:t>
            </a:r>
            <a:r>
              <a:rPr lang="en-US" altLang="zh-CN" sz="2500" dirty="0" smtClean="0">
                <a:solidFill>
                  <a:srgbClr val="FF0000"/>
                </a:solidFill>
              </a:rPr>
              <a:t>267</a:t>
            </a:r>
            <a:r>
              <a:rPr lang="en-US" altLang="zh-CN" sz="2500" dirty="0" smtClean="0"/>
              <a:t> public methods…</a:t>
            </a:r>
          </a:p>
          <a:p>
            <a:endParaRPr lang="en-US" altLang="zh-CN" sz="2500" dirty="0"/>
          </a:p>
          <a:p>
            <a:r>
              <a:rPr lang="zh-CN" altLang="en-US" sz="2500" dirty="0" smtClean="0"/>
              <a:t>缺点：面向过程，</a:t>
            </a:r>
            <a:r>
              <a:rPr lang="en-US" altLang="zh-CN" sz="2500" dirty="0" smtClean="0">
                <a:solidFill>
                  <a:srgbClr val="FF0000"/>
                </a:solidFill>
              </a:rPr>
              <a:t>Huge Class</a:t>
            </a:r>
            <a:r>
              <a:rPr lang="zh-CN" altLang="en-US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smtClean="0">
                <a:solidFill>
                  <a:srgbClr val="FF0000"/>
                </a:solidFill>
              </a:rPr>
              <a:t>+ Huge Method</a:t>
            </a:r>
            <a:r>
              <a:rPr lang="zh-CN" altLang="en-US" sz="2500" dirty="0" smtClean="0"/>
              <a:t>，复用难度</a:t>
            </a:r>
            <a:r>
              <a:rPr lang="zh-CN" altLang="en-US" sz="2500" dirty="0"/>
              <a:t>极高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zh-CN" altLang="en-US" sz="2500" dirty="0" smtClean="0"/>
              <a:t>样例：</a:t>
            </a:r>
            <a:r>
              <a:rPr lang="en-US" altLang="zh-CN" sz="2500" dirty="0" err="1" smtClean="0"/>
              <a:t>OrderProcess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类接近 </a:t>
            </a:r>
            <a:r>
              <a:rPr lang="en-US" altLang="zh-CN" sz="2500" dirty="0" smtClean="0">
                <a:solidFill>
                  <a:srgbClr val="FF0000"/>
                </a:solidFill>
              </a:rPr>
              <a:t>650k</a:t>
            </a:r>
            <a:r>
              <a:rPr lang="zh-CN" altLang="en-US" sz="2500" dirty="0" smtClean="0"/>
              <a:t>，最长方法 </a:t>
            </a:r>
            <a:r>
              <a:rPr lang="en-US" altLang="zh-CN" sz="2500" dirty="0" smtClean="0">
                <a:solidFill>
                  <a:srgbClr val="FF0000"/>
                </a:solidFill>
              </a:rPr>
              <a:t>725 </a:t>
            </a:r>
            <a:r>
              <a:rPr lang="zh-CN" altLang="en-US" sz="2500" dirty="0" smtClean="0">
                <a:solidFill>
                  <a:srgbClr val="FF0000"/>
                </a:solidFill>
              </a:rPr>
              <a:t>行</a:t>
            </a:r>
            <a:endParaRPr lang="en-US" altLang="zh-CN" sz="2500" dirty="0" smtClean="0">
              <a:solidFill>
                <a:srgbClr val="FF0000"/>
              </a:solidFill>
            </a:endParaRPr>
          </a:p>
          <a:p>
            <a:endParaRPr lang="en-US" altLang="zh-CN" sz="2500" dirty="0"/>
          </a:p>
          <a:p>
            <a:r>
              <a:rPr lang="zh-CN" altLang="en-US" sz="2500" dirty="0" smtClean="0"/>
              <a:t>建议：以 </a:t>
            </a:r>
            <a:r>
              <a:rPr lang="en-US" altLang="zh-CN" sz="2500" dirty="0" smtClean="0"/>
              <a:t>Domain Model </a:t>
            </a:r>
            <a:r>
              <a:rPr lang="zh-CN" altLang="en-US" sz="2500" dirty="0" smtClean="0"/>
              <a:t>方式拆分业务逻辑，适合复杂系统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90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altLang="zh-CN" b="1" dirty="0" smtClean="0">
                <a:sym typeface="Wingdings" pitchFamily="2" charset="2"/>
              </a:rPr>
              <a:t>n-Layer </a:t>
            </a:r>
            <a:r>
              <a:rPr lang="zh-CN" altLang="en-US" b="1" dirty="0">
                <a:sym typeface="Wingdings" pitchFamily="2" charset="2"/>
              </a:rPr>
              <a:t>低内聚 </a:t>
            </a:r>
            <a:r>
              <a:rPr lang="en-US" altLang="zh-CN" b="1" dirty="0">
                <a:sym typeface="Wingdings" pitchFamily="2" charset="2"/>
              </a:rPr>
              <a:t>Case</a:t>
            </a:r>
            <a:r>
              <a:rPr lang="zh-CN" altLang="en-US" b="1" dirty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#3 – </a:t>
            </a:r>
            <a:r>
              <a:rPr lang="zh-CN" altLang="en-US" b="1" dirty="0">
                <a:sym typeface="Wingdings" pitchFamily="2" charset="2"/>
              </a:rPr>
              <a:t>我</a:t>
            </a:r>
            <a:r>
              <a:rPr lang="zh-CN" altLang="en-US" b="1" dirty="0" smtClean="0">
                <a:sym typeface="Wingdings" pitchFamily="2" charset="2"/>
              </a:rPr>
              <a:t>的携程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040560"/>
          </a:xfrm>
        </p:spPr>
        <p:txBody>
          <a:bodyPr/>
          <a:lstStyle/>
          <a:p>
            <a:r>
              <a:rPr lang="en-US" altLang="zh-CN" sz="2500" dirty="0" smtClean="0"/>
              <a:t>TFS</a:t>
            </a:r>
            <a:r>
              <a:rPr lang="en-US" altLang="zh-CN" sz="2500" dirty="0"/>
              <a:t>: Platform\CRM\</a:t>
            </a:r>
            <a:r>
              <a:rPr lang="en-US" altLang="zh-CN" sz="2500" dirty="0" err="1"/>
              <a:t>MainLine</a:t>
            </a:r>
            <a:r>
              <a:rPr lang="en-US" altLang="zh-CN" sz="2500" dirty="0"/>
              <a:t>\</a:t>
            </a:r>
            <a:r>
              <a:rPr lang="en-US" altLang="zh-CN" sz="2500" dirty="0" err="1"/>
              <a:t>CustomerService</a:t>
            </a:r>
            <a:r>
              <a:rPr lang="en-US" altLang="zh-CN" sz="2500" dirty="0"/>
              <a:t>\</a:t>
            </a:r>
            <a:r>
              <a:rPr lang="en-US" altLang="zh-CN" sz="2500" dirty="0" err="1"/>
              <a:t>CustomerOnlineSolution</a:t>
            </a:r>
            <a:r>
              <a:rPr lang="en-US" altLang="zh-CN" sz="2500" dirty="0"/>
              <a:t>\</a:t>
            </a:r>
            <a:r>
              <a:rPr lang="en-US" altLang="zh-CN" sz="2500" dirty="0" err="1">
                <a:solidFill>
                  <a:srgbClr val="0000FF"/>
                </a:solidFill>
              </a:rPr>
              <a:t>BusinessLayer</a:t>
            </a:r>
            <a:r>
              <a:rPr lang="en-US" altLang="zh-CN" sz="2500" dirty="0"/>
              <a:t>\Order\</a:t>
            </a:r>
            <a:r>
              <a:rPr lang="en-US" altLang="zh-CN" sz="2500" dirty="0" err="1"/>
              <a:t>CustomerOrderBusiness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 smtClean="0"/>
              <a:t>模式：</a:t>
            </a:r>
            <a:r>
              <a:rPr lang="en-US" altLang="zh-CN" sz="2500" dirty="0" smtClean="0">
                <a:solidFill>
                  <a:srgbClr val="FF0000"/>
                </a:solidFill>
              </a:rPr>
              <a:t>Simple Proxy</a:t>
            </a:r>
            <a:r>
              <a:rPr lang="zh-CN" altLang="en-US" sz="2500" dirty="0" smtClean="0"/>
              <a:t>，特征：</a:t>
            </a:r>
            <a:r>
              <a:rPr lang="en-US" altLang="zh-CN" sz="2500" dirty="0" smtClean="0"/>
              <a:t>return </a:t>
            </a:r>
            <a:r>
              <a:rPr lang="en-US" altLang="zh-CN" sz="2500" dirty="0" err="1" smtClean="0"/>
              <a:t>DAO.xxx</a:t>
            </a:r>
            <a:r>
              <a:rPr lang="en-US" altLang="zh-CN" sz="2500" dirty="0" smtClean="0"/>
              <a:t>(…)…</a:t>
            </a:r>
          </a:p>
          <a:p>
            <a:endParaRPr lang="en-US" altLang="zh-CN" sz="2500" dirty="0"/>
          </a:p>
          <a:p>
            <a:r>
              <a:rPr lang="zh-CN" altLang="en-US" sz="2500" dirty="0" smtClean="0"/>
              <a:t>缺点：</a:t>
            </a:r>
            <a:r>
              <a:rPr lang="zh-CN" altLang="en-US" sz="2500" dirty="0" smtClean="0">
                <a:solidFill>
                  <a:srgbClr val="FF0000"/>
                </a:solidFill>
              </a:rPr>
              <a:t>数据库强关联</a:t>
            </a:r>
            <a:r>
              <a:rPr lang="zh-CN" altLang="en-US" sz="2500" dirty="0" smtClean="0"/>
              <a:t>，无业务逻辑抽象，牵一发动全身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zh-CN" altLang="en-US" sz="2500" dirty="0" smtClean="0"/>
              <a:t>样例：</a:t>
            </a:r>
            <a:r>
              <a:rPr lang="en-US" altLang="zh-CN" sz="2500" dirty="0" smtClean="0"/>
              <a:t>Order </a:t>
            </a:r>
            <a:r>
              <a:rPr lang="zh-CN" altLang="en-US" sz="2500" dirty="0" smtClean="0"/>
              <a:t>类共 </a:t>
            </a:r>
            <a:r>
              <a:rPr lang="en-US" altLang="zh-CN" sz="2500" dirty="0" smtClean="0"/>
              <a:t>41 </a:t>
            </a:r>
            <a:r>
              <a:rPr lang="zh-CN" altLang="en-US" sz="2500" dirty="0" smtClean="0"/>
              <a:t>个方法，</a:t>
            </a:r>
            <a:r>
              <a:rPr lang="en-US" altLang="zh-CN" sz="2500" dirty="0" smtClean="0"/>
              <a:t>35 </a:t>
            </a:r>
            <a:r>
              <a:rPr lang="zh-CN" altLang="en-US" sz="2500" dirty="0" smtClean="0"/>
              <a:t>个以 </a:t>
            </a:r>
            <a:r>
              <a:rPr lang="en-US" altLang="zh-CN" sz="2500" dirty="0" smtClean="0"/>
              <a:t>proxy </a:t>
            </a:r>
            <a:r>
              <a:rPr lang="zh-CN" altLang="en-US" sz="2500" dirty="0" smtClean="0"/>
              <a:t>方式简单处理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zh-CN" altLang="en-US" sz="2500" dirty="0" smtClean="0"/>
              <a:t>建议：以 </a:t>
            </a:r>
            <a:r>
              <a:rPr lang="en-US" altLang="zh-CN" sz="2500" dirty="0" smtClean="0"/>
              <a:t>Domain Model </a:t>
            </a:r>
            <a:r>
              <a:rPr lang="zh-CN" altLang="en-US" sz="2500" dirty="0" smtClean="0"/>
              <a:t>方式拆分业务逻辑，适合复杂系统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030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45744" y="71265"/>
            <a:ext cx="6294608" cy="703847"/>
          </a:xfr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ea typeface="+mn-ea"/>
                <a:cs typeface="+mn-cs"/>
              </a:rPr>
              <a:t>高内</a:t>
            </a:r>
            <a:r>
              <a:rPr lang="zh-CN" altLang="en-US" sz="3600" b="1" dirty="0" smtClean="0">
                <a:ea typeface="+mn-ea"/>
                <a:cs typeface="+mn-cs"/>
              </a:rPr>
              <a:t>聚 </a:t>
            </a:r>
            <a:r>
              <a:rPr lang="en-US" altLang="zh-CN" sz="3600" b="1" dirty="0" smtClean="0">
                <a:ea typeface="+mn-ea"/>
                <a:cs typeface="+mn-cs"/>
              </a:rPr>
              <a:t>Sample</a:t>
            </a:r>
            <a:r>
              <a:rPr lang="zh-CN" altLang="en-US" sz="3600" b="1" dirty="0" smtClean="0">
                <a:ea typeface="+mn-ea"/>
                <a:cs typeface="+mn-cs"/>
              </a:rPr>
              <a:t>：</a:t>
            </a:r>
            <a:r>
              <a:rPr lang="en-US" altLang="zh-CN" sz="3600" b="1" dirty="0" smtClean="0"/>
              <a:t>Domain </a:t>
            </a:r>
            <a:r>
              <a:rPr lang="en-US" altLang="zh-CN" sz="3600" b="1" dirty="0"/>
              <a:t>Layer </a:t>
            </a:r>
            <a:endParaRPr lang="zh-CN" altLang="en-US" sz="3600" b="1" dirty="0">
              <a:ea typeface="+mn-ea"/>
              <a:cs typeface="+mn-cs"/>
            </a:endParaRPr>
          </a:p>
        </p:txBody>
      </p:sp>
      <p:pic>
        <p:nvPicPr>
          <p:cNvPr id="5" name="Picture 2" descr="C:\Users\zzz2010bj\Desktop\D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7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5500" y="44624"/>
            <a:ext cx="8115107" cy="757130"/>
          </a:xfr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err="1" smtClean="0">
                <a:ea typeface="+mn-ea"/>
                <a:cs typeface="+mn-cs"/>
              </a:rPr>
              <a:t>Ctrip</a:t>
            </a:r>
            <a:r>
              <a:rPr lang="en-US" altLang="zh-CN" sz="3600" b="1" dirty="0" smtClean="0">
                <a:ea typeface="+mn-ea"/>
                <a:cs typeface="+mn-cs"/>
              </a:rPr>
              <a:t> Order System Core </a:t>
            </a:r>
            <a:r>
              <a:rPr lang="en-US" altLang="zh-CN" sz="3600" b="1" dirty="0" smtClean="0"/>
              <a:t>Domain Diagram</a:t>
            </a:r>
            <a:endParaRPr lang="zh-CN" altLang="en-US" sz="3600" b="1" dirty="0"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836712"/>
            <a:ext cx="9289032" cy="591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95536" y="2132856"/>
            <a:ext cx="8352928" cy="367240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sz="5200" dirty="0" smtClean="0">
                <a:solidFill>
                  <a:srgbClr val="0000FF"/>
                </a:solidFill>
              </a:rPr>
              <a:t>Simple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sz="3600" dirty="0" smtClean="0">
                <a:sym typeface="Wingdings" pitchFamily="2" charset="2"/>
              </a:rPr>
              <a:t>Order to Ticket + Order State Machine  Order 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Domain</a:t>
            </a:r>
            <a:r>
              <a:rPr lang="en-US" altLang="zh-CN" sz="3600" dirty="0" smtClean="0">
                <a:sym typeface="Wingdings" pitchFamily="2" charset="2"/>
              </a:rPr>
              <a:t> Separation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sz="2600" i="1" dirty="0" smtClean="0">
                <a:sym typeface="Wingdings" pitchFamily="2" charset="2"/>
              </a:rPr>
              <a:t>(under planning…)</a:t>
            </a:r>
            <a:endParaRPr lang="en-US" altLang="zh-CN" sz="2600" i="1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5200" dirty="0" smtClean="0">
                <a:solidFill>
                  <a:srgbClr val="0000FF"/>
                </a:solidFill>
              </a:rPr>
              <a:t>SP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sz="3600" dirty="0" smtClean="0">
                <a:sym typeface="Wingdings" pitchFamily="2" charset="2"/>
              </a:rPr>
              <a:t>Order SP Migration  </a:t>
            </a:r>
            <a:r>
              <a:rPr lang="zh-CN" altLang="en-US" sz="3600" dirty="0" smtClean="0">
                <a:solidFill>
                  <a:srgbClr val="FF0000"/>
                </a:solidFill>
                <a:sym typeface="Wingdings" pitchFamily="2" charset="2"/>
              </a:rPr>
              <a:t>拆分</a:t>
            </a:r>
            <a:r>
              <a:rPr lang="zh-CN" altLang="en-US" sz="3600" dirty="0" smtClean="0">
                <a:sym typeface="Wingdings" pitchFamily="2" charset="2"/>
              </a:rPr>
              <a:t> </a:t>
            </a:r>
            <a:r>
              <a:rPr lang="en-US" altLang="zh-CN" sz="3600" dirty="0" smtClean="0">
                <a:sym typeface="Wingdings" pitchFamily="2" charset="2"/>
              </a:rPr>
              <a:t>Biz + Data  1 Solution  1 BLL Project + 1 DAL Project</a:t>
            </a:r>
            <a:endParaRPr lang="en-US" altLang="zh-CN" sz="3600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5200" dirty="0" smtClean="0">
                <a:solidFill>
                  <a:srgbClr val="0000FF"/>
                </a:solidFill>
              </a:rPr>
              <a:t>Role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sz="3600" dirty="0" smtClean="0">
                <a:sym typeface="Wingdings" pitchFamily="2" charset="2"/>
              </a:rPr>
              <a:t>Front-end + Back-end  </a:t>
            </a:r>
            <a:r>
              <a:rPr lang="zh-CN" altLang="en-US" sz="3600" dirty="0" smtClean="0">
                <a:solidFill>
                  <a:srgbClr val="FF0000"/>
                </a:solidFill>
                <a:sym typeface="Wingdings" pitchFamily="2" charset="2"/>
              </a:rPr>
              <a:t>拆分</a:t>
            </a:r>
            <a:r>
              <a:rPr lang="zh-CN" altLang="en-US" sz="3600" dirty="0" smtClean="0">
                <a:sym typeface="Wingdings" pitchFamily="2" charset="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sym typeface="Wingdings" pitchFamily="2" charset="2"/>
              </a:rPr>
              <a:t>Domain</a:t>
            </a:r>
            <a:r>
              <a:rPr lang="en-US" altLang="zh-CN" sz="3600" dirty="0" smtClean="0">
                <a:sym typeface="Wingdings" pitchFamily="2" charset="2"/>
              </a:rPr>
              <a:t> + Data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sz="2600" i="1" dirty="0" smtClean="0">
                <a:sym typeface="Wingdings" pitchFamily="2" charset="2"/>
              </a:rPr>
              <a:t>(under planning…)</a:t>
            </a:r>
            <a:endParaRPr lang="en-US" altLang="zh-CN" sz="2600" i="1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93523" y="511630"/>
            <a:ext cx="6446829" cy="757130"/>
          </a:xfr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 smtClean="0">
                <a:ea typeface="+mn-ea"/>
                <a:cs typeface="+mn-cs"/>
              </a:rPr>
              <a:t>机票 </a:t>
            </a:r>
            <a:r>
              <a:rPr lang="en-US" altLang="zh-CN" sz="3600" b="1" dirty="0" err="1" smtClean="0">
                <a:ea typeface="+mn-ea"/>
                <a:cs typeface="+mn-cs"/>
              </a:rPr>
              <a:t>Dev</a:t>
            </a:r>
            <a:r>
              <a:rPr lang="en-US" altLang="zh-CN" sz="3600" b="1" dirty="0" smtClean="0">
                <a:ea typeface="+mn-ea"/>
                <a:cs typeface="+mn-cs"/>
              </a:rPr>
              <a:t> Role Model</a:t>
            </a:r>
            <a:r>
              <a:rPr lang="zh-CN" altLang="en-US" sz="3600" b="1" dirty="0" smtClean="0">
                <a:ea typeface="+mn-ea"/>
                <a:cs typeface="+mn-cs"/>
              </a:rPr>
              <a:t> </a:t>
            </a:r>
            <a:r>
              <a:rPr lang="en-US" altLang="zh-CN" sz="3600" b="1" dirty="0" smtClean="0">
                <a:ea typeface="+mn-ea"/>
                <a:cs typeface="+mn-cs"/>
              </a:rPr>
              <a:t>Case Study</a:t>
            </a:r>
            <a:endParaRPr lang="zh-CN" altLang="en-US" sz="36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2924944"/>
            <a:ext cx="8424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100" b="1" dirty="0" smtClean="0">
                <a:sym typeface="Wingdings" pitchFamily="2" charset="2"/>
              </a:rPr>
              <a:t>Simple + SP Migration </a:t>
            </a:r>
            <a:r>
              <a:rPr lang="zh-CN" altLang="en-US" sz="4100" b="1" dirty="0" smtClean="0">
                <a:sym typeface="Wingdings" pitchFamily="2" charset="2"/>
              </a:rPr>
              <a:t>解决 </a:t>
            </a:r>
            <a:r>
              <a:rPr lang="en-US" altLang="zh-CN" sz="4100" b="1" dirty="0" smtClean="0">
                <a:sym typeface="Wingdings" pitchFamily="2" charset="2"/>
              </a:rPr>
              <a:t>10x Capacity</a:t>
            </a:r>
          </a:p>
          <a:p>
            <a:endParaRPr lang="en-US" altLang="zh-CN" sz="2200" b="1" dirty="0" smtClean="0">
              <a:sym typeface="Wingdings" pitchFamily="2" charset="2"/>
            </a:endParaRPr>
          </a:p>
          <a:p>
            <a:r>
              <a:rPr lang="en-US" altLang="zh-CN" sz="4100" b="1" dirty="0" err="1" smtClean="0">
                <a:sym typeface="Wingdings" pitchFamily="2" charset="2"/>
              </a:rPr>
              <a:t>Dev</a:t>
            </a:r>
            <a:r>
              <a:rPr lang="en-US" altLang="zh-CN" sz="4100" b="1" dirty="0" smtClean="0">
                <a:sym typeface="Wingdings" pitchFamily="2" charset="2"/>
              </a:rPr>
              <a:t>  Role  Model  </a:t>
            </a:r>
            <a:r>
              <a:rPr lang="zh-CN" altLang="en-US" sz="4100" b="1" dirty="0" smtClean="0">
                <a:sym typeface="Wingdings" pitchFamily="2" charset="2"/>
              </a:rPr>
              <a:t>解决 </a:t>
            </a:r>
            <a:r>
              <a:rPr lang="en-US" altLang="zh-CN" sz="4100" b="1" dirty="0" smtClean="0">
                <a:solidFill>
                  <a:srgbClr val="C00000"/>
                </a:solidFill>
                <a:sym typeface="Wingdings" pitchFamily="2" charset="2"/>
              </a:rPr>
              <a:t>10x Requirement</a:t>
            </a:r>
          </a:p>
          <a:p>
            <a:endParaRPr lang="en-US" altLang="zh-CN" b="1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zh-CN" altLang="en-US" sz="4100" b="1" dirty="0" smtClean="0">
                <a:sym typeface="Wingdings" pitchFamily="2" charset="2"/>
              </a:rPr>
              <a:t>拆分 </a:t>
            </a:r>
            <a:r>
              <a:rPr lang="en-US" altLang="zh-CN" sz="4100" b="1" dirty="0">
                <a:solidFill>
                  <a:srgbClr val="C00000"/>
                </a:solidFill>
                <a:sym typeface="Wingdings" pitchFamily="2" charset="2"/>
              </a:rPr>
              <a:t>~</a:t>
            </a:r>
            <a:r>
              <a:rPr lang="en-US" altLang="zh-CN" sz="4100" b="1" dirty="0" smtClean="0">
                <a:solidFill>
                  <a:srgbClr val="C00000"/>
                </a:solidFill>
                <a:sym typeface="Wingdings" pitchFamily="2" charset="2"/>
              </a:rPr>
              <a:t>=</a:t>
            </a:r>
            <a:r>
              <a:rPr lang="en-US" altLang="zh-CN" sz="4100" b="1" dirty="0" smtClean="0">
                <a:sym typeface="Wingdings" pitchFamily="2" charset="2"/>
              </a:rPr>
              <a:t> </a:t>
            </a:r>
            <a:r>
              <a:rPr lang="zh-CN" altLang="en-US" sz="4100" b="1" dirty="0" smtClean="0">
                <a:sym typeface="Wingdings" pitchFamily="2" charset="2"/>
              </a:rPr>
              <a:t>拆迁，</a:t>
            </a:r>
            <a:r>
              <a:rPr lang="zh-CN" altLang="en-US" sz="4100" b="1" dirty="0">
                <a:sym typeface="Wingdings" pitchFamily="2" charset="2"/>
              </a:rPr>
              <a:t>架构</a:t>
            </a:r>
            <a:r>
              <a:rPr lang="zh-CN" altLang="en-US" sz="4100" b="1" dirty="0" smtClean="0">
                <a:sym typeface="Wingdings" pitchFamily="2" charset="2"/>
              </a:rPr>
              <a:t>部 </a:t>
            </a:r>
            <a:r>
              <a:rPr lang="en-US" altLang="zh-CN" sz="4100" b="1" dirty="0" smtClean="0">
                <a:solidFill>
                  <a:srgbClr val="C00000"/>
                </a:solidFill>
                <a:sym typeface="Wingdings" pitchFamily="2" charset="2"/>
              </a:rPr>
              <a:t>~=</a:t>
            </a:r>
            <a:r>
              <a:rPr lang="en-US" altLang="zh-CN" sz="4100" b="1" dirty="0" smtClean="0">
                <a:sym typeface="Wingdings" pitchFamily="2" charset="2"/>
              </a:rPr>
              <a:t> </a:t>
            </a:r>
            <a:r>
              <a:rPr lang="zh-CN" altLang="en-US" sz="4100" b="1" dirty="0" smtClean="0">
                <a:sym typeface="Wingdings" pitchFamily="2" charset="2"/>
              </a:rPr>
              <a:t>拆迁办</a:t>
            </a:r>
            <a:endParaRPr lang="zh-CN" altLang="en-US" sz="4100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92696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en-US" sz="5000" b="1" dirty="0"/>
              <a:t>一个字</a:t>
            </a:r>
            <a:r>
              <a:rPr lang="zh-CN" altLang="en-US" sz="5000" b="1" dirty="0" smtClean="0"/>
              <a:t>总结：</a:t>
            </a:r>
            <a:r>
              <a:rPr lang="zh-CN" altLang="en-US" sz="5000" b="1" dirty="0" smtClean="0">
                <a:solidFill>
                  <a:srgbClr val="0000FF"/>
                </a:solidFill>
              </a:rPr>
              <a:t>拆</a:t>
            </a:r>
            <a:r>
              <a:rPr lang="zh-CN" altLang="en-US" sz="5000" b="1" dirty="0" smtClean="0"/>
              <a:t> </a:t>
            </a:r>
            <a:r>
              <a:rPr lang="en-US" altLang="zh-CN" sz="3500" i="1" dirty="0" smtClean="0"/>
              <a:t>(</a:t>
            </a:r>
            <a:r>
              <a:rPr lang="en-US" altLang="zh-CN" sz="3500" i="1" dirty="0" err="1" smtClean="0"/>
              <a:t>SoC</a:t>
            </a:r>
            <a:r>
              <a:rPr lang="en-US" altLang="zh-CN" sz="3500" i="1" dirty="0" smtClean="0"/>
              <a:t>)</a:t>
            </a:r>
            <a:endParaRPr lang="zh-CN" altLang="en-US" sz="3500" i="1" dirty="0" smtClean="0"/>
          </a:p>
        </p:txBody>
      </p:sp>
    </p:spTree>
    <p:extLst>
      <p:ext uri="{BB962C8B-B14F-4D97-AF65-F5344CB8AC3E}">
        <p14:creationId xmlns:p14="http://schemas.microsoft.com/office/powerpoint/2010/main" val="22805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Q &amp; A</a:t>
            </a:r>
            <a:endParaRPr lang="zh-CN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847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21559" y="311351"/>
            <a:ext cx="5538504" cy="71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600" b="1" dirty="0" smtClean="0">
                <a:latin typeface="+mj-lt"/>
              </a:rPr>
              <a:t>Function Briefing                    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07950" y="1312515"/>
            <a:ext cx="8928100" cy="542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个职责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zh-CN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规范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软件架构设计（过程</a:t>
            </a: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+ 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产物）；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参与（</a:t>
            </a: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APP + Data + OP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）架构</a:t>
            </a:r>
            <a:r>
              <a:rPr kumimoji="0" lang="zh-CN" altLang="zh-CN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评审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，参与框架</a:t>
            </a: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组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技术</a:t>
            </a:r>
            <a:r>
              <a:rPr kumimoji="0" lang="zh-CN" altLang="zh-CN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交流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；</a:t>
            </a: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逐步改进</a:t>
            </a: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现有系统架构，最终与新项目保持整体一致性；</a:t>
            </a: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zh-CN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持续支持</a:t>
            </a:r>
            <a:r>
              <a:rPr kumimoji="0" lang="zh-CN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各业务开发团队，确保软件架构设计符合业务要求及技术要求。</a:t>
            </a: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</a:endParaRPr>
          </a:p>
          <a:p>
            <a:pPr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Arial"/>
                <a:ea typeface="宋体"/>
              </a:rPr>
              <a:t>垂直 </a:t>
            </a:r>
            <a:r>
              <a:rPr lang="en-US" altLang="zh-CN" b="1" kern="0" dirty="0" smtClean="0">
                <a:solidFill>
                  <a:srgbClr val="000000"/>
                </a:solidFill>
                <a:latin typeface="Arial"/>
                <a:ea typeface="宋体"/>
              </a:rPr>
              <a:t>+ </a:t>
            </a:r>
            <a:r>
              <a:rPr lang="zh-CN" altLang="en-US" b="1" kern="0" dirty="0" smtClean="0">
                <a:solidFill>
                  <a:srgbClr val="000000"/>
                </a:solidFill>
                <a:latin typeface="Arial"/>
                <a:ea typeface="宋体"/>
              </a:rPr>
              <a:t>水平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/>
              </a:rPr>
              <a:t>：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lvl="1">
              <a:defRPr/>
            </a:pPr>
            <a:r>
              <a:rPr lang="zh-CN" altLang="en-US" sz="2300" kern="0" dirty="0">
                <a:solidFill>
                  <a:srgbClr val="000000"/>
                </a:solidFill>
                <a:latin typeface="Arial"/>
                <a:ea typeface="宋体"/>
              </a:rPr>
              <a:t>垂直</a:t>
            </a: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</a:rPr>
              <a:t>支持：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</a:rPr>
              <a:t>5 </a:t>
            </a: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</a:rPr>
              <a:t>位 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</a:rPr>
              <a:t>Arch Leads 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 5 </a:t>
            </a: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条</a:t>
            </a: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</a:rPr>
              <a:t>产品线 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</a:rPr>
              <a:t>Arch Support</a:t>
            </a:r>
          </a:p>
          <a:p>
            <a:pPr lvl="1">
              <a:defRPr/>
            </a:pPr>
            <a:endParaRPr lang="en-US" altLang="zh-CN" sz="6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lvl="1">
              <a:defRPr/>
            </a:pP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</a:rPr>
              <a:t>水平支持：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Strategic Projects</a:t>
            </a: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 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+ 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Data/Op/Security/System/etc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. + </a:t>
            </a:r>
            <a:r>
              <a:rPr lang="zh-CN" altLang="en-US" sz="2300" kern="0" dirty="0" smtClean="0">
                <a:solidFill>
                  <a:srgbClr val="0000FF"/>
                </a:solidFill>
                <a:latin typeface="Arial"/>
                <a:ea typeface="宋体"/>
                <a:sym typeface="Wingdings" pitchFamily="2" charset="2"/>
              </a:rPr>
              <a:t>无线</a:t>
            </a:r>
            <a:r>
              <a:rPr lang="en-US" altLang="zh-CN" sz="2300" kern="0" dirty="0" smtClean="0">
                <a:solidFill>
                  <a:srgbClr val="0000FF"/>
                </a:solidFill>
                <a:latin typeface="Arial"/>
                <a:ea typeface="宋体"/>
                <a:sym typeface="Wingdings" pitchFamily="2" charset="2"/>
              </a:rPr>
              <a:t>/SBUs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/etc</a:t>
            </a:r>
            <a:r>
              <a:rPr lang="en-US" altLang="zh-CN" sz="2300" kern="0" dirty="0" smtClean="0">
                <a:solidFill>
                  <a:srgbClr val="000000"/>
                </a:solidFill>
                <a:latin typeface="Arial"/>
                <a:ea typeface="宋体"/>
                <a:sym typeface="Wingdings" pitchFamily="2" charset="2"/>
              </a:rPr>
              <a:t>.</a:t>
            </a:r>
          </a:p>
          <a:p>
            <a:pPr lvl="1">
              <a:defRPr/>
            </a:pPr>
            <a:endParaRPr lang="en-US" altLang="zh-CN" sz="600" kern="0" dirty="0" smtClean="0">
              <a:solidFill>
                <a:srgbClr val="000000"/>
              </a:solidFill>
              <a:latin typeface="Arial"/>
              <a:ea typeface="宋体"/>
            </a:endParaRPr>
          </a:p>
          <a:p>
            <a:pPr lvl="1">
              <a:defRPr/>
            </a:pPr>
            <a:r>
              <a:rPr lang="zh-CN" altLang="en-US" sz="2300" kern="0" dirty="0" smtClean="0">
                <a:solidFill>
                  <a:srgbClr val="000000"/>
                </a:solidFill>
                <a:latin typeface="Arial"/>
                <a:ea typeface="宋体"/>
              </a:rPr>
              <a:t>最后防线：张雪峰</a:t>
            </a:r>
            <a:endParaRPr lang="zh-CN" altLang="en-US" sz="23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13202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9688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S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Simple </a:t>
            </a:r>
            <a:r>
              <a:rPr lang="en-US" altLang="zh-CN" dirty="0"/>
              <a:t>&amp; Suitable</a:t>
            </a:r>
            <a:r>
              <a:rPr lang="en-US" altLang="zh-CN" dirty="0" smtClean="0"/>
              <a:t> &amp; </a:t>
            </a:r>
            <a:r>
              <a:rPr lang="en-US" altLang="zh-CN" b="1" dirty="0" smtClean="0">
                <a:solidFill>
                  <a:srgbClr val="0000FF"/>
                </a:solidFill>
              </a:rPr>
              <a:t>Scalable</a:t>
            </a:r>
          </a:p>
          <a:p>
            <a:pPr lvl="1" eaLnBrk="1" hangingPunct="1"/>
            <a:r>
              <a:rPr lang="en-US" altLang="zh-CN" sz="2000" dirty="0" smtClean="0"/>
              <a:t>Suitable Practice </a:t>
            </a:r>
            <a:r>
              <a:rPr lang="en-US" altLang="zh-CN" sz="2000" b="1" dirty="0">
                <a:solidFill>
                  <a:srgbClr val="FF0000"/>
                </a:solidFill>
              </a:rPr>
              <a:t>!=</a:t>
            </a:r>
            <a:r>
              <a:rPr lang="en-US" altLang="zh-CN" sz="2000" dirty="0" smtClean="0"/>
              <a:t> Best Practice</a:t>
            </a:r>
            <a:r>
              <a:rPr lang="zh-CN" altLang="en-US" sz="2000" dirty="0" smtClean="0"/>
              <a:t>，找到设计平衡点是关键！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AVOID</a:t>
            </a:r>
            <a:r>
              <a:rPr lang="en-US" altLang="zh-CN" sz="2000" dirty="0" smtClean="0"/>
              <a:t> solving </a:t>
            </a:r>
            <a:r>
              <a:rPr lang="en-US" altLang="zh-CN" sz="2000" dirty="0"/>
              <a:t>one problem by creating 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BIGGER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one</a:t>
            </a:r>
            <a:endParaRPr lang="en-US" altLang="zh-CN" sz="2000" dirty="0" smtClean="0"/>
          </a:p>
          <a:p>
            <a:pPr eaLnBrk="1" hangingPunct="1"/>
            <a:endParaRPr lang="en-US" altLang="zh-CN" sz="600" dirty="0" smtClean="0"/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F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Design &amp; Coding </a:t>
            </a:r>
            <a:r>
              <a:rPr lang="en-US" altLang="zh-CN" dirty="0"/>
              <a:t>for Failure</a:t>
            </a:r>
          </a:p>
          <a:p>
            <a:pPr lvl="1" eaLnBrk="1" hangingPunct="1"/>
            <a:r>
              <a:rPr lang="en-US" altLang="zh-CN" sz="2000" dirty="0" smtClean="0"/>
              <a:t>App-HA </a:t>
            </a:r>
            <a:r>
              <a:rPr lang="zh-CN" altLang="en-US" sz="2000" dirty="0" smtClean="0"/>
              <a:t>进展：</a:t>
            </a:r>
            <a:r>
              <a:rPr lang="zh-CN" altLang="en-US" sz="2000" dirty="0"/>
              <a:t>已</a:t>
            </a:r>
            <a:r>
              <a:rPr lang="zh-CN" altLang="en-US" sz="2000" dirty="0" smtClean="0"/>
              <a:t>完成 </a:t>
            </a:r>
            <a:r>
              <a:rPr lang="en-US" altLang="zh-CN" sz="2000" dirty="0" err="1" smtClean="0"/>
              <a:t>SPoF</a:t>
            </a:r>
            <a:r>
              <a:rPr lang="en-US" altLang="zh-CN" sz="2000" dirty="0" smtClean="0"/>
              <a:t> Program Phase-1</a:t>
            </a:r>
          </a:p>
          <a:p>
            <a:pPr lvl="1" eaLnBrk="1" hangingPunct="1"/>
            <a:r>
              <a:rPr lang="zh-CN" altLang="en-US" sz="2000" dirty="0" smtClean="0"/>
              <a:t>其它 </a:t>
            </a:r>
            <a:r>
              <a:rPr lang="en-US" altLang="zh-CN" sz="2000" dirty="0" smtClean="0"/>
              <a:t>HA </a:t>
            </a:r>
            <a:r>
              <a:rPr lang="zh-CN" altLang="en-US" sz="2000" dirty="0"/>
              <a:t>领域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Cache failure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Service failure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Queue </a:t>
            </a:r>
            <a:r>
              <a:rPr lang="en-US" altLang="zh-CN" sz="2000" dirty="0" smtClean="0"/>
              <a:t>failure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etc.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zh-CN" sz="3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/>
              <a:t>代码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Logging </a:t>
            </a:r>
            <a:r>
              <a:rPr lang="en-US" altLang="zh-CN" sz="2000" dirty="0" smtClean="0">
                <a:sym typeface="Wingdings" pitchFamily="2" charset="2"/>
              </a:rPr>
              <a:t> Exception Handling  Retry  Notification  etc.</a:t>
            </a:r>
            <a:endParaRPr lang="en-US" altLang="zh-CN" sz="2000" dirty="0"/>
          </a:p>
          <a:p>
            <a:pPr eaLnBrk="1" hangingPunct="1"/>
            <a:endParaRPr lang="en-US" altLang="zh-CN" sz="6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Agile </a:t>
            </a:r>
            <a:r>
              <a:rPr lang="en-US" altLang="zh-CN" dirty="0"/>
              <a:t>&amp; </a:t>
            </a:r>
            <a:r>
              <a:rPr lang="en-US" altLang="zh-CN" dirty="0" smtClean="0"/>
              <a:t>Automatic</a:t>
            </a:r>
          </a:p>
          <a:p>
            <a:pPr lvl="1" eaLnBrk="1" hangingPunct="1"/>
            <a:r>
              <a:rPr lang="en-US" altLang="zh-CN" sz="2000" dirty="0" smtClean="0"/>
              <a:t>Step-1</a:t>
            </a:r>
            <a:r>
              <a:rPr lang="zh-CN" altLang="en-US" sz="2000" dirty="0" smtClean="0"/>
              <a:t>：全面监控 </a:t>
            </a:r>
            <a:r>
              <a:rPr lang="en-US" altLang="zh-CN" sz="2000" dirty="0" smtClean="0">
                <a:sym typeface="Wingdings" pitchFamily="2" charset="2"/>
              </a:rPr>
              <a:t> Server Agent + App Monitoring</a:t>
            </a:r>
            <a:r>
              <a:rPr lang="en-US" altLang="zh-CN" sz="2000" dirty="0" smtClean="0">
                <a:solidFill>
                  <a:srgbClr val="0000FF"/>
                </a:solidFill>
                <a:sym typeface="Wingdings" pitchFamily="2" charset="2"/>
              </a:rPr>
              <a:t> (R&amp;D Program)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Step-2</a:t>
            </a:r>
            <a:r>
              <a:rPr lang="zh-CN" altLang="en-US" sz="2000" dirty="0" smtClean="0"/>
              <a:t>：智能预警 </a:t>
            </a:r>
            <a:r>
              <a:rPr lang="en-US" altLang="zh-CN" sz="2000" dirty="0" smtClean="0">
                <a:sym typeface="Wingdings" pitchFamily="2" charset="2"/>
              </a:rPr>
              <a:t> Server </a:t>
            </a:r>
            <a:r>
              <a:rPr lang="en-US" altLang="zh-CN" sz="2000" dirty="0" err="1" smtClean="0">
                <a:sym typeface="Wingdings" pitchFamily="2" charset="2"/>
              </a:rPr>
              <a:t>Intelli</a:t>
            </a:r>
            <a:r>
              <a:rPr lang="en-US" altLang="zh-CN" sz="2000" dirty="0" smtClean="0">
                <a:sym typeface="Wingdings" pitchFamily="2" charset="2"/>
              </a:rPr>
              <a:t>-Alert + App-</a:t>
            </a:r>
            <a:r>
              <a:rPr lang="en-US" altLang="zh-CN" sz="2000" dirty="0" err="1" smtClean="0">
                <a:sym typeface="Wingdings" pitchFamily="2" charset="2"/>
              </a:rPr>
              <a:t>Intelli</a:t>
            </a:r>
            <a:r>
              <a:rPr lang="en-US" altLang="zh-CN" sz="2000" dirty="0" smtClean="0">
                <a:sym typeface="Wingdings" pitchFamily="2" charset="2"/>
              </a:rPr>
              <a:t>-Alert </a:t>
            </a:r>
            <a:r>
              <a:rPr lang="en-US" altLang="zh-CN" sz="2000" dirty="0" smtClean="0">
                <a:solidFill>
                  <a:srgbClr val="0000FF"/>
                </a:solidFill>
                <a:sym typeface="Wingdings" pitchFamily="2" charset="2"/>
              </a:rPr>
              <a:t>(R&amp;D Program)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000" dirty="0" smtClean="0"/>
              <a:t>Step-3</a:t>
            </a:r>
            <a:r>
              <a:rPr lang="zh-CN" altLang="en-US" sz="2000" dirty="0" smtClean="0"/>
              <a:t>：自动处理 </a:t>
            </a:r>
            <a:r>
              <a:rPr lang="en-US" altLang="zh-CN" sz="2000" dirty="0" smtClean="0">
                <a:sym typeface="Wingdings" pitchFamily="2" charset="2"/>
              </a:rPr>
              <a:t> App-HA  </a:t>
            </a:r>
            <a:r>
              <a:rPr lang="zh-CN" altLang="en-US" sz="2000" dirty="0" smtClean="0">
                <a:sym typeface="Wingdings" pitchFamily="2" charset="2"/>
              </a:rPr>
              <a:t>实现 </a:t>
            </a:r>
            <a:r>
              <a:rPr lang="en-US" altLang="zh-CN" sz="2000" dirty="0" smtClean="0">
                <a:sym typeface="Wingdings" pitchFamily="2" charset="2"/>
              </a:rPr>
              <a:t>99% </a:t>
            </a:r>
            <a:r>
              <a:rPr lang="zh-CN" altLang="en-US" sz="2000" dirty="0" smtClean="0">
                <a:sym typeface="Wingdings" pitchFamily="2" charset="2"/>
              </a:rPr>
              <a:t>目标 </a:t>
            </a:r>
            <a:r>
              <a:rPr lang="en-US" altLang="zh-CN" sz="2000" dirty="0" smtClean="0">
                <a:sym typeface="Wingdings" pitchFamily="2" charset="2"/>
              </a:rPr>
              <a:t> </a:t>
            </a:r>
            <a:r>
              <a:rPr lang="zh-CN" altLang="en-US" sz="2000" dirty="0" smtClean="0">
                <a:sym typeface="Wingdings" pitchFamily="2" charset="2"/>
              </a:rPr>
              <a:t>进行中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1559" y="311351"/>
            <a:ext cx="7845096" cy="71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600" b="1" dirty="0" smtClean="0">
                <a:latin typeface="+mj-lt"/>
              </a:rPr>
              <a:t>Improve Software Quality - Architecture</a:t>
            </a:r>
            <a:endParaRPr lang="zh-CN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5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1988840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b="1" dirty="0" smtClean="0">
                <a:sym typeface="Wingdings" pitchFamily="2" charset="2"/>
              </a:rPr>
              <a:t>既然主题是 </a:t>
            </a:r>
            <a:r>
              <a:rPr lang="en-US" altLang="zh-CN" sz="3300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sz="3300" b="1" dirty="0" smtClean="0">
                <a:sym typeface="Wingdings" pitchFamily="2" charset="2"/>
              </a:rPr>
              <a:t>，那就让我们回到 </a:t>
            </a:r>
            <a:r>
              <a:rPr lang="en-US" altLang="zh-CN" sz="3300" b="1" dirty="0" smtClean="0">
                <a:sym typeface="Wingdings" pitchFamily="2" charset="2"/>
              </a:rPr>
              <a:t>10 </a:t>
            </a:r>
            <a:r>
              <a:rPr lang="zh-CN" altLang="en-US" sz="3300" b="1" dirty="0" smtClean="0">
                <a:sym typeface="Wingdings" pitchFamily="2" charset="2"/>
              </a:rPr>
              <a:t>多年前</a:t>
            </a:r>
            <a:endParaRPr lang="en-US" altLang="zh-CN" sz="3300" b="1" dirty="0" smtClean="0">
              <a:sym typeface="Wingdings" pitchFamily="2" charset="2"/>
            </a:endParaRPr>
          </a:p>
          <a:p>
            <a:endParaRPr lang="en-US" altLang="zh-CN" sz="3100" b="1" dirty="0">
              <a:sym typeface="Wingdings" pitchFamily="2" charset="2"/>
            </a:endParaRPr>
          </a:p>
          <a:p>
            <a:r>
              <a:rPr lang="zh-CN" altLang="en-US" sz="3300" b="1" dirty="0" smtClean="0">
                <a:sym typeface="Wingdings" pitchFamily="2" charset="2"/>
              </a:rPr>
              <a:t>的电子商务，看看和今天有什么区别。。。</a:t>
            </a:r>
            <a:endParaRPr lang="en-US" altLang="zh-CN" sz="3300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64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zh-CN" altLang="en-US" b="1" dirty="0" smtClean="0"/>
              <a:t>电子商务，随</a:t>
            </a:r>
            <a:r>
              <a:rPr lang="zh-CN" altLang="en-US" b="1" dirty="0" smtClean="0">
                <a:solidFill>
                  <a:srgbClr val="C00000"/>
                </a:solidFill>
              </a:rPr>
              <a:t>需</a:t>
            </a:r>
            <a:r>
              <a:rPr lang="zh-CN" altLang="en-US" b="1" dirty="0" smtClean="0"/>
              <a:t>应变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     2002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3 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IBM </a:t>
            </a:r>
            <a:r>
              <a:rPr lang="zh-CN" altLang="en-US" dirty="0" smtClean="0"/>
              <a:t>全球</a:t>
            </a:r>
            <a:r>
              <a:rPr lang="zh-CN" altLang="en-US" dirty="0"/>
              <a:t>服务部提出了“电子商务，随取即用”的概念，来</a:t>
            </a:r>
            <a:r>
              <a:rPr lang="zh-CN" altLang="en-US" dirty="0" smtClean="0"/>
              <a:t>描述 </a:t>
            </a:r>
            <a:r>
              <a:rPr lang="en-US" altLang="zh-CN" dirty="0" smtClean="0"/>
              <a:t>IT </a:t>
            </a:r>
            <a:r>
              <a:rPr lang="zh-CN" altLang="en-US" dirty="0" smtClean="0"/>
              <a:t>服务</a:t>
            </a:r>
            <a:r>
              <a:rPr lang="zh-CN" altLang="en-US" dirty="0"/>
              <a:t>将可能在未来将像水、电、燃气、电话等公共能源一样，变得更简单、更经济、更适用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5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         同年</a:t>
            </a:r>
            <a:r>
              <a:rPr lang="zh-CN" altLang="en-US" dirty="0"/>
              <a:t>，在纽约的一次面向客户和合作伙伴的演讲中，</a:t>
            </a:r>
            <a:r>
              <a:rPr lang="en-US" altLang="zh-CN" dirty="0" smtClean="0"/>
              <a:t>IBM </a:t>
            </a:r>
            <a:r>
              <a:rPr lang="zh-CN" altLang="en-US" dirty="0" smtClean="0"/>
              <a:t>新任 </a:t>
            </a:r>
            <a:r>
              <a:rPr lang="en-US" altLang="zh-CN" dirty="0" smtClean="0"/>
              <a:t>CEO </a:t>
            </a:r>
            <a:r>
              <a:rPr lang="zh-CN" altLang="en-US" dirty="0" smtClean="0"/>
              <a:t>彭明盛</a:t>
            </a:r>
            <a:r>
              <a:rPr lang="zh-CN" altLang="en-US" dirty="0"/>
              <a:t>正式把</a:t>
            </a:r>
            <a:r>
              <a:rPr lang="zh-CN" altLang="en-US" dirty="0">
                <a:solidFill>
                  <a:srgbClr val="0000FF"/>
                </a:solidFill>
              </a:rPr>
              <a:t>“</a:t>
            </a:r>
            <a:r>
              <a:rPr lang="zh-CN" altLang="en-US" dirty="0" smtClean="0">
                <a:solidFill>
                  <a:srgbClr val="0000FF"/>
                </a:solidFill>
              </a:rPr>
              <a:t>电子商务，随</a:t>
            </a:r>
            <a:r>
              <a:rPr lang="zh-CN" altLang="en-US" dirty="0">
                <a:solidFill>
                  <a:srgbClr val="0000FF"/>
                </a:solidFill>
              </a:rPr>
              <a:t>需应变”</a:t>
            </a:r>
            <a:r>
              <a:rPr lang="zh-CN" altLang="en-US" dirty="0"/>
              <a:t>作为整个公司的发展战略提出来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5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         彭明盛</a:t>
            </a:r>
            <a:r>
              <a:rPr lang="zh-CN" altLang="en-US" dirty="0"/>
              <a:t>认为，在未来的几十年中，企业是否具有成为“随需应变”的企业的能力，是否能够对全球</a:t>
            </a:r>
            <a:r>
              <a:rPr lang="zh-CN" altLang="en-US" dirty="0">
                <a:solidFill>
                  <a:srgbClr val="0000FF"/>
                </a:solidFill>
              </a:rPr>
              <a:t>不断变化</a:t>
            </a:r>
            <a:r>
              <a:rPr lang="zh-CN" altLang="en-US" dirty="0"/>
              <a:t>的环境做出</a:t>
            </a:r>
            <a:r>
              <a:rPr lang="zh-CN" altLang="en-US" dirty="0">
                <a:solidFill>
                  <a:srgbClr val="0000FF"/>
                </a:solidFill>
              </a:rPr>
              <a:t>及时响应</a:t>
            </a:r>
            <a:r>
              <a:rPr lang="zh-CN" altLang="en-US" dirty="0"/>
              <a:t>，将成为决定它在所处行业中成败的关键。</a:t>
            </a:r>
          </a:p>
        </p:txBody>
      </p:sp>
    </p:spTree>
    <p:extLst>
      <p:ext uri="{BB962C8B-B14F-4D97-AF65-F5344CB8AC3E}">
        <p14:creationId xmlns:p14="http://schemas.microsoft.com/office/powerpoint/2010/main" val="25865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457200" y="908720"/>
            <a:ext cx="8229600" cy="518457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sym typeface="Wingdings" pitchFamily="2" charset="2"/>
              </a:rPr>
              <a:t>架构理解的“</a:t>
            </a:r>
            <a:r>
              <a:rPr lang="en-US" altLang="zh-CN" b="1" dirty="0" smtClean="0">
                <a:solidFill>
                  <a:srgbClr val="0000FF"/>
                </a:solidFill>
                <a:sym typeface="Wingdings" pitchFamily="2" charset="2"/>
              </a:rPr>
              <a:t>10x</a:t>
            </a:r>
            <a:r>
              <a:rPr lang="zh-CN" altLang="en-US" b="1" dirty="0" smtClean="0">
                <a:solidFill>
                  <a:srgbClr val="0000FF"/>
                </a:solidFill>
                <a:sym typeface="Wingdings" pitchFamily="2" charset="2"/>
              </a:rPr>
              <a:t>”有 </a:t>
            </a:r>
            <a:r>
              <a:rPr lang="en-US" altLang="zh-CN" b="1" dirty="0" smtClean="0">
                <a:solidFill>
                  <a:srgbClr val="0000FF"/>
                </a:solidFill>
                <a:sym typeface="Wingdings" pitchFamily="2" charset="2"/>
              </a:rPr>
              <a:t>2 </a:t>
            </a:r>
            <a:r>
              <a:rPr lang="zh-CN" altLang="en-US" b="1" dirty="0" smtClean="0">
                <a:solidFill>
                  <a:srgbClr val="0000FF"/>
                </a:solidFill>
                <a:sym typeface="Wingdings" pitchFamily="2" charset="2"/>
              </a:rPr>
              <a:t>个含义</a:t>
            </a:r>
            <a:r>
              <a:rPr lang="en-US" altLang="zh-CN" sz="3600" b="1" dirty="0" smtClean="0">
                <a:sym typeface="Wingdings" pitchFamily="2" charset="2"/>
              </a:rPr>
              <a:t/>
            </a:r>
            <a:br>
              <a:rPr lang="en-US" altLang="zh-CN" sz="3600" b="1" dirty="0" smtClean="0">
                <a:sym typeface="Wingdings" pitchFamily="2" charset="2"/>
              </a:rPr>
            </a:br>
            <a:r>
              <a:rPr lang="en-US" altLang="zh-CN" sz="3300" b="1" dirty="0" smtClean="0">
                <a:sym typeface="Wingdings" pitchFamily="2" charset="2"/>
              </a:rPr>
              <a:t/>
            </a:r>
            <a:br>
              <a:rPr lang="en-US" altLang="zh-CN" sz="3300" b="1" dirty="0" smtClean="0">
                <a:sym typeface="Wingdings" pitchFamily="2" charset="2"/>
              </a:rPr>
            </a:br>
            <a:r>
              <a:rPr lang="en-US" altLang="zh-CN" sz="3900" b="1" dirty="0" smtClean="0">
                <a:sym typeface="Wingdings" pitchFamily="2" charset="2"/>
              </a:rPr>
              <a:t>10x Capacity + </a:t>
            </a:r>
            <a:r>
              <a:rPr lang="en-US" altLang="zh-CN" sz="3900" b="1" dirty="0" smtClean="0">
                <a:solidFill>
                  <a:srgbClr val="C00000"/>
                </a:solidFill>
                <a:sym typeface="Wingdings" pitchFamily="2" charset="2"/>
              </a:rPr>
              <a:t>10x Requirement</a:t>
            </a:r>
            <a:br>
              <a:rPr lang="en-US" altLang="zh-CN" sz="3900" b="1" dirty="0" smtClean="0">
                <a:solidFill>
                  <a:srgbClr val="C00000"/>
                </a:solidFill>
                <a:sym typeface="Wingdings" pitchFamily="2" charset="2"/>
              </a:rPr>
            </a:br>
            <a:r>
              <a:rPr lang="en-US" altLang="zh-CN" sz="3900" b="1" dirty="0">
                <a:solidFill>
                  <a:srgbClr val="C00000"/>
                </a:solidFill>
                <a:sym typeface="Wingdings" pitchFamily="2" charset="2"/>
              </a:rPr>
              <a:t/>
            </a:r>
            <a:br>
              <a:rPr lang="en-US" altLang="zh-CN" sz="3900" b="1" dirty="0">
                <a:solidFill>
                  <a:srgbClr val="C00000"/>
                </a:solidFill>
                <a:sym typeface="Wingdings" pitchFamily="2" charset="2"/>
              </a:rPr>
            </a:br>
            <a:r>
              <a:rPr lang="en-US" altLang="zh-CN" sz="3100" b="1" dirty="0" smtClean="0">
                <a:sym typeface="Wingdings" pitchFamily="2" charset="2"/>
              </a:rPr>
              <a:t>10x Capacity  </a:t>
            </a:r>
            <a:r>
              <a:rPr lang="zh-CN" altLang="en-US" sz="3100" b="1" dirty="0" smtClean="0">
                <a:sym typeface="Wingdings" pitchFamily="2" charset="2"/>
              </a:rPr>
              <a:t>技术</a:t>
            </a:r>
            <a:r>
              <a:rPr lang="zh-CN" altLang="en-US" sz="3100" b="1" dirty="0">
                <a:sym typeface="Wingdings" pitchFamily="2" charset="2"/>
              </a:rPr>
              <a:t>改造</a:t>
            </a:r>
            <a:r>
              <a:rPr lang="zh-CN" altLang="en-US" sz="3100" b="1" dirty="0" smtClean="0">
                <a:sym typeface="Wingdings" pitchFamily="2" charset="2"/>
              </a:rPr>
              <a:t>为主</a:t>
            </a:r>
            <a:r>
              <a:rPr lang="en-US" altLang="zh-CN" sz="3300" b="1" dirty="0" smtClean="0">
                <a:sym typeface="Wingdings" pitchFamily="2" charset="2"/>
              </a:rPr>
              <a:t/>
            </a:r>
            <a:br>
              <a:rPr lang="en-US" altLang="zh-CN" sz="3300" b="1" dirty="0" smtClean="0">
                <a:sym typeface="Wingdings" pitchFamily="2" charset="2"/>
              </a:rPr>
            </a:br>
            <a:r>
              <a:rPr lang="en-US" altLang="zh-CN" sz="1000" b="1" dirty="0" smtClean="0">
                <a:sym typeface="Wingdings" pitchFamily="2" charset="2"/>
              </a:rPr>
              <a:t/>
            </a:r>
            <a:br>
              <a:rPr lang="en-US" altLang="zh-CN" sz="1000" b="1" dirty="0" smtClean="0">
                <a:sym typeface="Wingdings" pitchFamily="2" charset="2"/>
              </a:rPr>
            </a:br>
            <a:r>
              <a:rPr lang="en-US" altLang="zh-CN" sz="3100" b="1" dirty="0" smtClean="0">
                <a:sym typeface="Wingdings" pitchFamily="2" charset="2"/>
              </a:rPr>
              <a:t>10x Requirement   </a:t>
            </a:r>
            <a:r>
              <a:rPr lang="zh-CN" altLang="en-US" sz="3100" b="1" dirty="0" smtClean="0">
                <a:solidFill>
                  <a:srgbClr val="C00000"/>
                </a:solidFill>
                <a:sym typeface="Wingdings" pitchFamily="2" charset="2"/>
              </a:rPr>
              <a:t>领域</a:t>
            </a:r>
            <a:r>
              <a:rPr lang="zh-CN" altLang="en-US" sz="3100" b="1" dirty="0">
                <a:sym typeface="Wingdings" pitchFamily="2" charset="2"/>
              </a:rPr>
              <a:t>拆分</a:t>
            </a:r>
            <a:endParaRPr lang="zh-CN" altLang="en-US" sz="3100" i="1" dirty="0" smtClean="0"/>
          </a:p>
        </p:txBody>
      </p:sp>
    </p:spTree>
    <p:extLst>
      <p:ext uri="{BB962C8B-B14F-4D97-AF65-F5344CB8AC3E}">
        <p14:creationId xmlns:p14="http://schemas.microsoft.com/office/powerpoint/2010/main" val="38623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2312</Words>
  <Application>Microsoft Office PowerPoint</Application>
  <PresentationFormat>全屏显示(4:3)</PresentationFormat>
  <Paragraphs>363</Paragraphs>
  <Slides>49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Office 主题</vt:lpstr>
      <vt:lpstr>Office Theme</vt:lpstr>
      <vt:lpstr>10x from Arch perspective  Simple, SP, Role</vt:lpstr>
      <vt:lpstr>Agenda</vt:lpstr>
      <vt:lpstr>Agenda</vt:lpstr>
      <vt:lpstr>PowerPoint 演示文稿</vt:lpstr>
      <vt:lpstr>PowerPoint 演示文稿</vt:lpstr>
      <vt:lpstr>PowerPoint 演示文稿</vt:lpstr>
      <vt:lpstr>PowerPoint 演示文稿</vt:lpstr>
      <vt:lpstr>电子商务，随需应变</vt:lpstr>
      <vt:lpstr>架构理解的“10x”有 2 个含义  10x Capacity + 10x Requirement  10x Capacity  技术改造为主  10x Requirement   领域拆分</vt:lpstr>
      <vt:lpstr>Tomorrow: Unified Architecture </vt:lpstr>
      <vt:lpstr>Tomorrow: Hotel Architecture  (酒店应用)</vt:lpstr>
      <vt:lpstr>Agenda</vt:lpstr>
      <vt:lpstr>架构设计“S”之 Case Study #1</vt:lpstr>
      <vt:lpstr>10x 第一个建议：KISS Principle  Keep it Simple, Stupid</vt:lpstr>
      <vt:lpstr>PowerPoint 演示文稿</vt:lpstr>
      <vt:lpstr>高并发下 sync-mode 两大隐患  Stateful (大 S), Sharing (小 S)</vt:lpstr>
      <vt:lpstr>简单的 Lock 对比测试</vt:lpstr>
      <vt:lpstr>10x 并发 via KISS Principle  API (大 A), Async (小 A)</vt:lpstr>
      <vt:lpstr>Agenda</vt:lpstr>
      <vt:lpstr>架构设计“S”之 Case Study #2</vt:lpstr>
      <vt:lpstr>10x 第二个建议：SP Migration</vt:lpstr>
      <vt:lpstr>PowerPoint 演示文稿</vt:lpstr>
      <vt:lpstr>PowerPoint 演示文稿</vt:lpstr>
      <vt:lpstr>PowerPoint 演示文稿</vt:lpstr>
      <vt:lpstr>PowerPoint 演示文稿</vt:lpstr>
      <vt:lpstr>Agenda</vt:lpstr>
      <vt:lpstr>2013“RCA”特点：Non-Functional Bugs  如果有这么一天，线上错误都归测试人员？  那就意味着，我们的开发质量大大提升了！</vt:lpstr>
      <vt:lpstr>PowerPoint 演示文稿</vt:lpstr>
      <vt:lpstr>10x 基础：Design + LPT + 开发效率 ?x  开发人员术业有专攻    开发效率大幅度提升    减少技术犯错的概率    有时间关注性能问题    有可能实现 10x scalability 目标！</vt:lpstr>
      <vt:lpstr>“10x”Case Study：战国铸剑 (穿越场景)？</vt:lpstr>
      <vt:lpstr>Case Study：战国铸剑 vs. 现代工业 </vt:lpstr>
      <vt:lpstr>Case Study：战国铸剑 vs. 现代工业 </vt:lpstr>
      <vt:lpstr>Case Study：战国铸剑 vs. 现代工业 </vt:lpstr>
      <vt:lpstr>开发效率：如何实现【术业有专攻】？  n-Layer Design    n-Layer Development    n-Layer Developer Role Model   UI Dev + Biz Dev + Data Dev + etc.    Interface-Oriented Design/Dev/Testing！</vt:lpstr>
      <vt:lpstr>7.5 机票开发培训现场节选</vt:lpstr>
      <vt:lpstr>兴趣：现在做的不一定是感兴趣的？  隐患：做没兴趣事，待遇跳槽诱惑？  潜力：只有感兴趣，才能释放潜力！</vt:lpstr>
      <vt:lpstr>现状：熟悉某几个模块 vs. 精通所有技术  建议：熟悉全组业务 vs. 精通某几门技术</vt:lpstr>
      <vt:lpstr>优势：全局思维、合理抽象、专业能力、质量保障  风险：业务熟悉时间变长、设计能力需进一步提升</vt:lpstr>
      <vt:lpstr>PowerPoint 演示文稿</vt:lpstr>
      <vt:lpstr>n-Layer Dev Role Model 建议</vt:lpstr>
      <vt:lpstr>传统 n-Layer 两大问题？  #1：高耦合  跨层调用依赖实现  #2：低内聚  业务逻辑各自为政</vt:lpstr>
      <vt:lpstr>n-Layer 低内聚 Case #1 – 机票订单</vt:lpstr>
      <vt:lpstr>n-Layer 低内聚 Case #2 – 酒店订单</vt:lpstr>
      <vt:lpstr>n-Layer 低内聚 Case #3 – 我的携程</vt:lpstr>
      <vt:lpstr>高内聚 Sample：Domain Layer </vt:lpstr>
      <vt:lpstr>Ctrip Order System Core Domain Diagram</vt:lpstr>
      <vt:lpstr>机票 Dev Role Model Case Study</vt:lpstr>
      <vt:lpstr>一个字总结：拆 (SoC)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排查隐患，改进架构</dc:title>
  <dc:creator>vzxf张雪峰</dc:creator>
  <cp:lastModifiedBy>vzxf张雪峰</cp:lastModifiedBy>
  <cp:revision>320</cp:revision>
  <dcterms:created xsi:type="dcterms:W3CDTF">2013-01-16T04:49:39Z</dcterms:created>
  <dcterms:modified xsi:type="dcterms:W3CDTF">2013-10-18T03:19:43Z</dcterms:modified>
</cp:coreProperties>
</file>