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amzn.to/2icCNe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bit.ly/2KgHPX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Neuroplastici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Mindsets Affect our Perceptions and Behaviors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@BrandonRockhold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Sweet!</a:t>
            </a:r>
            <a:endParaRPr/>
          </a:p>
          <a:p>
            <a:pPr indent="0" lvl="0" marL="0">
              <a:spcBef>
                <a:spcPts val="0"/>
              </a:spcBef>
              <a:spcAft>
                <a:spcPts val="0"/>
              </a:spcAft>
              <a:buNone/>
            </a:pPr>
            <a:r>
              <a:rPr lang="en"/>
              <a:t>Now let’s dig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How do these mindsets affect how we think/act when facing success, failure, or new challenges?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Success through a Fixed Mindset</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Success is…</a:t>
            </a:r>
            <a:endParaRPr/>
          </a:p>
          <a:p>
            <a:pPr indent="-317500" lvl="1" marL="914400" rtl="0">
              <a:spcBef>
                <a:spcPts val="0"/>
              </a:spcBef>
              <a:spcAft>
                <a:spcPts val="0"/>
              </a:spcAft>
              <a:buSzPts val="1400"/>
              <a:buChar char="○"/>
            </a:pPr>
            <a:r>
              <a:rPr lang="en"/>
              <a:t>...evidence of a person’s talents and intelligence</a:t>
            </a:r>
            <a:endParaRPr/>
          </a:p>
          <a:p>
            <a:pPr indent="-317500" lvl="1" marL="914400" rtl="0">
              <a:spcBef>
                <a:spcPts val="0"/>
              </a:spcBef>
              <a:spcAft>
                <a:spcPts val="0"/>
              </a:spcAft>
              <a:buSzPts val="1400"/>
              <a:buChar char="○"/>
            </a:pPr>
            <a:r>
              <a:rPr lang="en"/>
              <a:t>...validation that a person’s talents are worthy of recognition</a:t>
            </a:r>
            <a:endParaRPr/>
          </a:p>
          <a:p>
            <a:pPr indent="-317500" lvl="1" marL="914400" rtl="0">
              <a:spcBef>
                <a:spcPts val="0"/>
              </a:spcBef>
              <a:spcAft>
                <a:spcPts val="0"/>
              </a:spcAft>
              <a:buSzPts val="1400"/>
              <a:buChar char="○"/>
            </a:pPr>
            <a:r>
              <a:rPr lang="en"/>
              <a:t>...an indication that a person is special</a:t>
            </a:r>
            <a:endParaRPr/>
          </a:p>
          <a:p>
            <a:pPr indent="-342900" lvl="0" marL="457200" rtl="0">
              <a:spcBef>
                <a:spcPts val="0"/>
              </a:spcBef>
              <a:spcAft>
                <a:spcPts val="0"/>
              </a:spcAft>
              <a:buSzPts val="1800"/>
              <a:buChar char="●"/>
            </a:pPr>
            <a:r>
              <a:rPr lang="en"/>
              <a:t>Success contributes to a person’s self-esteem and ultimately becomes an identity: the person </a:t>
            </a:r>
            <a:r>
              <a:rPr b="1" i="1" lang="en"/>
              <a:t>IS</a:t>
            </a:r>
            <a:r>
              <a:rPr lang="en"/>
              <a:t> a “success” (rather than has taken action to be successful)</a:t>
            </a:r>
            <a:endParaRPr/>
          </a:p>
          <a:p>
            <a:pPr indent="-317500" lvl="1" marL="914400" rtl="0">
              <a:spcBef>
                <a:spcPts val="0"/>
              </a:spcBef>
              <a:spcAft>
                <a:spcPts val="0"/>
              </a:spcAft>
              <a:buSzPts val="1400"/>
              <a:buChar char="○"/>
            </a:pPr>
            <a:r>
              <a:rPr lang="en"/>
              <a:t>When viewed as an identity, being a “success” is a fragile way of thinking of one’s self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Success through a Growth Mindset</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Success is evidence of a person’s hard work in a particular area of focus</a:t>
            </a:r>
            <a:endParaRPr/>
          </a:p>
          <a:p>
            <a:pPr indent="-342900" lvl="0" marL="457200" rtl="0">
              <a:spcBef>
                <a:spcPts val="0"/>
              </a:spcBef>
              <a:spcAft>
                <a:spcPts val="0"/>
              </a:spcAft>
              <a:buSzPts val="1800"/>
              <a:buChar char="●"/>
            </a:pPr>
            <a:r>
              <a:rPr lang="en"/>
              <a:t>Success IS NOT an identity: the person has taken actions to be successful, but they </a:t>
            </a:r>
            <a:r>
              <a:rPr b="1" i="1" lang="en"/>
              <a:t>ARE NOT</a:t>
            </a:r>
            <a:r>
              <a:rPr lang="en"/>
              <a:t> a “success” as a result</a:t>
            </a:r>
            <a:endParaRPr/>
          </a:p>
          <a:p>
            <a:pPr indent="-317500" lvl="1" marL="914400" rtl="0">
              <a:spcBef>
                <a:spcPts val="0"/>
              </a:spcBef>
              <a:spcAft>
                <a:spcPts val="0"/>
              </a:spcAft>
              <a:buSzPts val="1400"/>
              <a:buChar char="○"/>
            </a:pPr>
            <a:r>
              <a:rPr lang="en"/>
              <a:t>This identity distinction becomes important in the face of failure...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Failure through a Fixed Mindset</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Failure is…</a:t>
            </a:r>
            <a:endParaRPr/>
          </a:p>
          <a:p>
            <a:pPr indent="-317500" lvl="1" marL="914400" rtl="0">
              <a:spcBef>
                <a:spcPts val="0"/>
              </a:spcBef>
              <a:spcAft>
                <a:spcPts val="0"/>
              </a:spcAft>
              <a:buSzPts val="1400"/>
              <a:buChar char="○"/>
            </a:pPr>
            <a:r>
              <a:rPr lang="en"/>
              <a:t>...evidence that the person </a:t>
            </a:r>
            <a:r>
              <a:rPr b="1" i="1" lang="en"/>
              <a:t>IS</a:t>
            </a:r>
            <a:r>
              <a:rPr lang="en"/>
              <a:t> a “failure”</a:t>
            </a:r>
            <a:endParaRPr/>
          </a:p>
          <a:p>
            <a:pPr indent="-317500" lvl="1" marL="914400" rtl="0">
              <a:spcBef>
                <a:spcPts val="0"/>
              </a:spcBef>
              <a:spcAft>
                <a:spcPts val="0"/>
              </a:spcAft>
              <a:buSzPts val="1400"/>
              <a:buChar char="○"/>
            </a:pPr>
            <a:r>
              <a:rPr lang="en"/>
              <a:t>...proof that the person’s talents and intelligence are defective</a:t>
            </a:r>
            <a:endParaRPr/>
          </a:p>
          <a:p>
            <a:pPr indent="-317500" lvl="1" marL="914400" rtl="0">
              <a:spcBef>
                <a:spcPts val="0"/>
              </a:spcBef>
              <a:spcAft>
                <a:spcPts val="0"/>
              </a:spcAft>
              <a:buSzPts val="1400"/>
              <a:buChar char="○"/>
            </a:pPr>
            <a:r>
              <a:rPr lang="en"/>
              <a:t>...something that causes fixed mindset people to feel as though they are stupid, worthless, or “losers”</a:t>
            </a:r>
            <a:endParaRPr/>
          </a:p>
          <a:p>
            <a:pPr indent="-342900" lvl="0" marL="457200" rtl="0">
              <a:spcBef>
                <a:spcPts val="0"/>
              </a:spcBef>
              <a:spcAft>
                <a:spcPts val="0"/>
              </a:spcAft>
              <a:buSzPts val="1800"/>
              <a:buChar char="●"/>
            </a:pPr>
            <a:r>
              <a:rPr lang="en"/>
              <a:t>Failure must be avoided at all costs or else the person must come to terms with the fact that they are not as talented, smart, or superior as they believed themselves to be</a:t>
            </a:r>
            <a:endParaRPr/>
          </a:p>
          <a:p>
            <a:pPr indent="-317500" lvl="1" marL="914400" rtl="0">
              <a:spcBef>
                <a:spcPts val="0"/>
              </a:spcBef>
              <a:spcAft>
                <a:spcPts val="0"/>
              </a:spcAft>
              <a:buSzPts val="1400"/>
              <a:buChar char="○"/>
            </a:pPr>
            <a:r>
              <a:rPr lang="en"/>
              <a:t>Leads to devaluing failed goals, placing blame on external circumstances and people, or rationalizing that at least they’re still better off than many others</a:t>
            </a:r>
            <a:endParaRPr/>
          </a:p>
          <a:p>
            <a:pPr indent="-342900" lvl="0" marL="457200">
              <a:spcBef>
                <a:spcPts val="0"/>
              </a:spcBef>
              <a:spcAft>
                <a:spcPts val="0"/>
              </a:spcAft>
              <a:buSzPts val="1800"/>
              <a:buChar char="●"/>
            </a:pPr>
            <a:r>
              <a:rPr lang="en"/>
              <a:t>Failure may be an indication that the person just can’t do that &lt;thing&gt;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Failure through a Growth Mindset</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Failure is…</a:t>
            </a:r>
            <a:endParaRPr/>
          </a:p>
          <a:p>
            <a:pPr indent="-317500" lvl="1" marL="914400" rtl="0">
              <a:spcBef>
                <a:spcPts val="0"/>
              </a:spcBef>
              <a:spcAft>
                <a:spcPts val="0"/>
              </a:spcAft>
              <a:buSzPts val="1400"/>
              <a:buChar char="○"/>
            </a:pPr>
            <a:r>
              <a:rPr lang="en"/>
              <a:t>...a wake-up call identifying a weakness</a:t>
            </a:r>
            <a:endParaRPr/>
          </a:p>
          <a:p>
            <a:pPr indent="-317500" lvl="1" marL="914400" rtl="0">
              <a:spcBef>
                <a:spcPts val="0"/>
              </a:spcBef>
              <a:spcAft>
                <a:spcPts val="0"/>
              </a:spcAft>
              <a:buSzPts val="1400"/>
              <a:buChar char="○"/>
            </a:pPr>
            <a:r>
              <a:rPr lang="en"/>
              <a:t>...a learning opportunity</a:t>
            </a:r>
            <a:endParaRPr/>
          </a:p>
          <a:p>
            <a:pPr indent="-317500" lvl="1" marL="914400" rtl="0">
              <a:spcBef>
                <a:spcPts val="0"/>
              </a:spcBef>
              <a:spcAft>
                <a:spcPts val="0"/>
              </a:spcAft>
              <a:buSzPts val="1400"/>
              <a:buChar char="○"/>
            </a:pPr>
            <a:r>
              <a:rPr lang="en"/>
              <a:t>...evidence that more learning, training, or effort is required to succeed</a:t>
            </a:r>
            <a:endParaRPr/>
          </a:p>
          <a:p>
            <a:pPr indent="-342900" lvl="0" marL="457200" rtl="0">
              <a:spcBef>
                <a:spcPts val="0"/>
              </a:spcBef>
              <a:spcAft>
                <a:spcPts val="0"/>
              </a:spcAft>
              <a:buSzPts val="1800"/>
              <a:buChar char="●"/>
            </a:pPr>
            <a:r>
              <a:rPr lang="en"/>
              <a:t>Failure does not define the person; it’s just something they’re going through and must learn from</a:t>
            </a:r>
            <a:endParaRPr/>
          </a:p>
          <a:p>
            <a:pPr indent="-342900" lvl="0" marL="457200" rtl="0">
              <a:spcBef>
                <a:spcPts val="0"/>
              </a:spcBef>
              <a:spcAft>
                <a:spcPts val="0"/>
              </a:spcAft>
              <a:buSzPts val="1800"/>
              <a:buChar char="●"/>
            </a:pPr>
            <a:r>
              <a:rPr lang="en"/>
              <a:t>Note: failure can still be painful for growth minded people; they just tend to overcome it better through motivation to become better</a:t>
            </a:r>
            <a:endParaRPr/>
          </a:p>
          <a:p>
            <a:pPr indent="-342900" lvl="0" marL="457200">
              <a:spcBef>
                <a:spcPts val="0"/>
              </a:spcBef>
              <a:spcAft>
                <a:spcPts val="0"/>
              </a:spcAft>
              <a:buSzPts val="1800"/>
              <a:buChar char="●"/>
            </a:pPr>
            <a:r>
              <a:rPr lang="en"/>
              <a:t>Failure is not an indication that something can’t be done at 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Opportunities/Challenges through a Fixed Mindset</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Fixed minded individuals…</a:t>
            </a:r>
            <a:endParaRPr/>
          </a:p>
          <a:p>
            <a:pPr indent="-317500" lvl="1" marL="914400" rtl="0">
              <a:spcBef>
                <a:spcPts val="0"/>
              </a:spcBef>
              <a:spcAft>
                <a:spcPts val="0"/>
              </a:spcAft>
              <a:buSzPts val="1400"/>
              <a:buChar char="○"/>
            </a:pPr>
            <a:r>
              <a:rPr lang="en"/>
              <a:t>...want to guarantee success for themselves</a:t>
            </a:r>
            <a:endParaRPr/>
          </a:p>
          <a:p>
            <a:pPr indent="-317500" lvl="1" marL="914400" rtl="0">
              <a:spcBef>
                <a:spcPts val="0"/>
              </a:spcBef>
              <a:spcAft>
                <a:spcPts val="0"/>
              </a:spcAft>
              <a:buSzPts val="1400"/>
              <a:buChar char="○"/>
            </a:pPr>
            <a:r>
              <a:rPr lang="en"/>
              <a:t>...want to avoid failure at all costs</a:t>
            </a:r>
            <a:endParaRPr/>
          </a:p>
          <a:p>
            <a:pPr indent="-317500" lvl="1" marL="914400" rtl="0">
              <a:spcBef>
                <a:spcPts val="0"/>
              </a:spcBef>
              <a:spcAft>
                <a:spcPts val="0"/>
              </a:spcAft>
              <a:buSzPts val="1400"/>
              <a:buChar char="○"/>
            </a:pPr>
            <a:r>
              <a:rPr lang="en"/>
              <a:t>...are less likely to take on opportunities/challenges that will stretch their current capabilities</a:t>
            </a:r>
            <a:endParaRPr/>
          </a:p>
          <a:p>
            <a:pPr indent="-317500" lvl="1" marL="914400" rtl="0">
              <a:spcBef>
                <a:spcPts val="0"/>
              </a:spcBef>
              <a:spcAft>
                <a:spcPts val="0"/>
              </a:spcAft>
              <a:buSzPts val="1400"/>
              <a:buChar char="○"/>
            </a:pPr>
            <a:r>
              <a:rPr lang="en"/>
              <a:t>...are likely to opt for work that relies on capabilities they know themselves to possess</a:t>
            </a:r>
            <a:endParaRPr/>
          </a:p>
          <a:p>
            <a:pPr indent="-342900" lvl="0" marL="457200" rtl="0">
              <a:spcBef>
                <a:spcPts val="0"/>
              </a:spcBef>
              <a:spcAft>
                <a:spcPts val="0"/>
              </a:spcAft>
              <a:buSzPts val="1800"/>
              <a:buChar char="●"/>
            </a:pPr>
            <a:r>
              <a:rPr lang="en"/>
              <a:t>Given that talents and intelligence are perceived as being fixed and natural, they’ll also try to avoid anything that requires effort</a:t>
            </a:r>
            <a:endParaRPr/>
          </a:p>
          <a:p>
            <a:pPr indent="-317500" lvl="1" marL="914400" rtl="0">
              <a:spcBef>
                <a:spcPts val="0"/>
              </a:spcBef>
              <a:spcAft>
                <a:spcPts val="0"/>
              </a:spcAft>
              <a:buSzPts val="1400"/>
              <a:buChar char="○"/>
            </a:pPr>
            <a:r>
              <a:rPr lang="en"/>
              <a:t>If a person has to try hard on something, how could they possibly be good at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Opportunities/Challenges through a Growth Mindset</a:t>
            </a:r>
            <a:endParaRPr/>
          </a:p>
          <a:p>
            <a:pPr indent="0" lvl="0" marL="0">
              <a:spcBef>
                <a:spcPts val="0"/>
              </a:spcBef>
              <a:spcAft>
                <a:spcPts val="0"/>
              </a:spcAft>
              <a:buNone/>
            </a:pPr>
            <a:r>
              <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Growth minded individuals view new opportunities and challenges as a means for learning and growing</a:t>
            </a:r>
            <a:endParaRPr/>
          </a:p>
          <a:p>
            <a:pPr indent="-342900" lvl="0" marL="457200" rtl="0">
              <a:spcBef>
                <a:spcPts val="0"/>
              </a:spcBef>
              <a:spcAft>
                <a:spcPts val="0"/>
              </a:spcAft>
              <a:buSzPts val="1800"/>
              <a:buChar char="●"/>
            </a:pPr>
            <a:r>
              <a:rPr lang="en"/>
              <a:t>Even without the appropriate skills and knowledge now, given the appropriate resources, time, experience, and effort, they’ll likely feel as though they can succeed (and ultimately stretch their capabilities much farther than their fixed minded counterparts)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How do these mindsets affect how we interact with others in the workplace?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Interacting with Fixed Mindset Individuals</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Fixed mindset individuals…</a:t>
            </a:r>
            <a:endParaRPr/>
          </a:p>
          <a:p>
            <a:pPr indent="-317500" lvl="1" marL="914400" rtl="0">
              <a:spcBef>
                <a:spcPts val="0"/>
              </a:spcBef>
              <a:spcAft>
                <a:spcPts val="0"/>
              </a:spcAft>
              <a:buSzPts val="1400"/>
              <a:buChar char="○"/>
            </a:pPr>
            <a:r>
              <a:rPr lang="en"/>
              <a:t>...inherently believe in their superiority and will try to show it</a:t>
            </a:r>
            <a:endParaRPr/>
          </a:p>
          <a:p>
            <a:pPr indent="-317500" lvl="1" marL="914400" rtl="0">
              <a:spcBef>
                <a:spcPts val="0"/>
              </a:spcBef>
              <a:spcAft>
                <a:spcPts val="0"/>
              </a:spcAft>
              <a:buSzPts val="1400"/>
              <a:buChar char="○"/>
            </a:pPr>
            <a:r>
              <a:rPr lang="en"/>
              <a:t>...may take actions to benefit themselves at the expense of others</a:t>
            </a:r>
            <a:endParaRPr/>
          </a:p>
          <a:p>
            <a:pPr indent="-317500" lvl="1" marL="914400" rtl="0">
              <a:spcBef>
                <a:spcPts val="0"/>
              </a:spcBef>
              <a:spcAft>
                <a:spcPts val="0"/>
              </a:spcAft>
              <a:buSzPts val="1400"/>
              <a:buChar char="○"/>
            </a:pPr>
            <a:r>
              <a:rPr lang="en"/>
              <a:t>...may engage in such actions as:</a:t>
            </a:r>
            <a:endParaRPr/>
          </a:p>
          <a:p>
            <a:pPr indent="-317500" lvl="2" marL="1371600" rtl="0">
              <a:spcBef>
                <a:spcPts val="0"/>
              </a:spcBef>
              <a:spcAft>
                <a:spcPts val="0"/>
              </a:spcAft>
              <a:buSzPts val="1400"/>
              <a:buChar char="■"/>
            </a:pPr>
            <a:r>
              <a:rPr lang="en"/>
              <a:t>Information hoarding</a:t>
            </a:r>
            <a:endParaRPr/>
          </a:p>
          <a:p>
            <a:pPr indent="-317500" lvl="2" marL="1371600" rtl="0">
              <a:spcBef>
                <a:spcPts val="0"/>
              </a:spcBef>
              <a:spcAft>
                <a:spcPts val="0"/>
              </a:spcAft>
              <a:buSzPts val="1400"/>
              <a:buChar char="■"/>
            </a:pPr>
            <a:r>
              <a:rPr lang="en"/>
              <a:t>Taking credit for the success of others</a:t>
            </a:r>
            <a:endParaRPr/>
          </a:p>
          <a:p>
            <a:pPr indent="-317500" lvl="2" marL="1371600" rtl="0">
              <a:spcBef>
                <a:spcPts val="0"/>
              </a:spcBef>
              <a:spcAft>
                <a:spcPts val="0"/>
              </a:spcAft>
              <a:buSzPts val="1400"/>
              <a:buChar char="■"/>
            </a:pPr>
            <a:r>
              <a:rPr lang="en"/>
              <a:t>Placing blame for failure on others</a:t>
            </a:r>
            <a:endParaRPr/>
          </a:p>
          <a:p>
            <a:pPr indent="-317500" lvl="2" marL="1371600" rtl="0">
              <a:spcBef>
                <a:spcPts val="0"/>
              </a:spcBef>
              <a:spcAft>
                <a:spcPts val="0"/>
              </a:spcAft>
              <a:buSzPts val="1400"/>
              <a:buChar char="■"/>
            </a:pPr>
            <a:r>
              <a:rPr lang="en"/>
              <a:t>Putting others down in an attempt to elevate their own standing</a:t>
            </a:r>
            <a:endParaRPr/>
          </a:p>
          <a:p>
            <a:pPr indent="-317500" lvl="2" marL="1371600" rtl="0">
              <a:spcBef>
                <a:spcPts val="0"/>
              </a:spcBef>
              <a:spcAft>
                <a:spcPts val="0"/>
              </a:spcAft>
              <a:buSzPts val="1400"/>
              <a:buChar char="■"/>
            </a:pPr>
            <a:r>
              <a:rPr lang="en"/>
              <a:t>Sabotage those who pose a threat to their own standing</a:t>
            </a:r>
            <a:endParaRPr/>
          </a:p>
          <a:p>
            <a:pPr indent="-342900" lvl="0" marL="457200">
              <a:spcBef>
                <a:spcPts val="0"/>
              </a:spcBef>
              <a:spcAft>
                <a:spcPts val="0"/>
              </a:spcAft>
              <a:buSzPts val="1800"/>
              <a:buChar char="●"/>
            </a:pPr>
            <a:r>
              <a:rPr lang="en"/>
              <a:t>With a fixed mindset, individual success is more important than team/project success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3005172" y="152400"/>
            <a:ext cx="3133655" cy="4838702"/>
          </a:xfrm>
          <a:prstGeom prst="rect">
            <a:avLst/>
          </a:prstGeom>
          <a:noFill/>
          <a:ln>
            <a:noFill/>
          </a:ln>
        </p:spPr>
      </p:pic>
      <p:sp>
        <p:nvSpPr>
          <p:cNvPr id="61" name="Shape 61"/>
          <p:cNvSpPr txBox="1"/>
          <p:nvPr/>
        </p:nvSpPr>
        <p:spPr>
          <a:xfrm>
            <a:off x="7754750" y="4767300"/>
            <a:ext cx="1331100" cy="223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800" u="sng">
                <a:solidFill>
                  <a:schemeClr val="hlink"/>
                </a:solidFill>
                <a:hlinkClick r:id="rId4"/>
              </a:rPr>
              <a:t>https://amzn.to/2icCNey</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Suffering through a Fixed Mindset Manager/Leader</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Fixed mindset managers/leaders…</a:t>
            </a:r>
            <a:endParaRPr/>
          </a:p>
          <a:p>
            <a:pPr indent="-317500" lvl="1" marL="914400" rtl="0">
              <a:spcBef>
                <a:spcPts val="0"/>
              </a:spcBef>
              <a:spcAft>
                <a:spcPts val="0"/>
              </a:spcAft>
              <a:buSzPts val="1400"/>
              <a:buChar char="○"/>
            </a:pPr>
            <a:r>
              <a:rPr lang="en"/>
              <a:t>...would prefer to be viewed as geniuses with lots of helpers who carry out their own brilliant plans</a:t>
            </a:r>
            <a:endParaRPr/>
          </a:p>
          <a:p>
            <a:pPr indent="-317500" lvl="1" marL="914400" rtl="0">
              <a:spcBef>
                <a:spcPts val="0"/>
              </a:spcBef>
              <a:spcAft>
                <a:spcPts val="0"/>
              </a:spcAft>
              <a:buSzPts val="1400"/>
              <a:buChar char="○"/>
            </a:pPr>
            <a:r>
              <a:rPr lang="en"/>
              <a:t>...would prefer to create situations where things fall apart without their own heroic efforts and involvement</a:t>
            </a:r>
            <a:endParaRPr/>
          </a:p>
          <a:p>
            <a:pPr indent="-317500" lvl="1" marL="914400" rtl="0">
              <a:spcBef>
                <a:spcPts val="0"/>
              </a:spcBef>
              <a:spcAft>
                <a:spcPts val="0"/>
              </a:spcAft>
              <a:buSzPts val="1400"/>
              <a:buChar char="○"/>
            </a:pPr>
            <a:r>
              <a:rPr lang="en"/>
              <a:t>...are particularly susceptible to being blindsided by their own weaknesses (to the detriment of their whole team, organization, or even company)</a:t>
            </a:r>
            <a:endParaRPr/>
          </a:p>
          <a:p>
            <a:pPr indent="-317500" lvl="1" marL="914400" rtl="0">
              <a:spcBef>
                <a:spcPts val="0"/>
              </a:spcBef>
              <a:spcAft>
                <a:spcPts val="0"/>
              </a:spcAft>
              <a:buSzPts val="1400"/>
              <a:buChar char="○"/>
            </a:pPr>
            <a:r>
              <a:rPr lang="en"/>
              <a:t>...may view their own superiority as justification for treating others cruelly</a:t>
            </a:r>
            <a:endParaRPr/>
          </a:p>
          <a:p>
            <a:pPr indent="-342900" lvl="0" marL="457200" rtl="0">
              <a:spcBef>
                <a:spcPts val="0"/>
              </a:spcBef>
              <a:spcAft>
                <a:spcPts val="0"/>
              </a:spcAft>
              <a:buSzPts val="1800"/>
              <a:buChar char="●"/>
            </a:pPr>
            <a:r>
              <a:rPr lang="en"/>
              <a:t>With a fixed mindset, it’s all about the manager/leader rather than the team</a:t>
            </a:r>
            <a:endParaRPr/>
          </a:p>
          <a:p>
            <a:pPr indent="-317500" lvl="1" marL="914400">
              <a:spcBef>
                <a:spcPts val="0"/>
              </a:spcBef>
              <a:spcAft>
                <a:spcPts val="0"/>
              </a:spcAft>
              <a:buSzPts val="1400"/>
              <a:buChar char="○"/>
            </a:pPr>
            <a:r>
              <a:rPr lang="en"/>
              <a:t>A strong team would be viewed as a threat and would likely not be allowed to be formed or persist for long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Interacting with Growth Mindset Individuals</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Growth mindset individuals…</a:t>
            </a:r>
            <a:endParaRPr/>
          </a:p>
          <a:p>
            <a:pPr indent="-317500" lvl="1" marL="914400" rtl="0">
              <a:spcBef>
                <a:spcPts val="0"/>
              </a:spcBef>
              <a:spcAft>
                <a:spcPts val="0"/>
              </a:spcAft>
              <a:buSzPts val="1400"/>
              <a:buChar char="○"/>
            </a:pPr>
            <a:r>
              <a:rPr lang="en"/>
              <a:t>...believe that each person they interact with presents an avenue for learning/growth</a:t>
            </a:r>
            <a:endParaRPr/>
          </a:p>
          <a:p>
            <a:pPr indent="-317500" lvl="1" marL="914400" rtl="0">
              <a:spcBef>
                <a:spcPts val="0"/>
              </a:spcBef>
              <a:spcAft>
                <a:spcPts val="0"/>
              </a:spcAft>
              <a:buSzPts val="1400"/>
              <a:buChar char="○"/>
            </a:pPr>
            <a:r>
              <a:rPr lang="en"/>
              <a:t>...respect and listen to the ideas and criticisms of others without feeling threatened</a:t>
            </a:r>
            <a:endParaRPr/>
          </a:p>
          <a:p>
            <a:pPr indent="-317500" lvl="1" marL="914400" rtl="0">
              <a:spcBef>
                <a:spcPts val="0"/>
              </a:spcBef>
              <a:spcAft>
                <a:spcPts val="0"/>
              </a:spcAft>
              <a:buSzPts val="1400"/>
              <a:buChar char="○"/>
            </a:pPr>
            <a:r>
              <a:rPr lang="en"/>
              <a:t>...are not threatened by working with others who are smarter or more talented than themselves</a:t>
            </a:r>
            <a:endParaRPr/>
          </a:p>
          <a:p>
            <a:pPr indent="-317500" lvl="1" marL="914400" rtl="0">
              <a:spcBef>
                <a:spcPts val="0"/>
              </a:spcBef>
              <a:spcAft>
                <a:spcPts val="0"/>
              </a:spcAft>
              <a:buSzPts val="1400"/>
              <a:buChar char="○"/>
            </a:pPr>
            <a:r>
              <a:rPr lang="en"/>
              <a:t>...are unlikely to take credit for the success of others or redirect blame</a:t>
            </a:r>
            <a:endParaRPr/>
          </a:p>
          <a:p>
            <a:pPr indent="-342900" lvl="0" marL="457200">
              <a:spcBef>
                <a:spcPts val="0"/>
              </a:spcBef>
              <a:spcAft>
                <a:spcPts val="0"/>
              </a:spcAft>
              <a:buSzPts val="1800"/>
              <a:buChar char="●"/>
            </a:pPr>
            <a:r>
              <a:rPr lang="en"/>
              <a:t>With a growth mindset, the success of others is not a threat to their own standing. Team success without individual recognition/praise is not a problem so long as the person had an opportunity to learn/grow.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Thriving under a Growth Mindset Manager/Leader</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Growth mindset managers/leaders…</a:t>
            </a:r>
            <a:endParaRPr/>
          </a:p>
          <a:p>
            <a:pPr indent="-317500" lvl="1" marL="914400" rtl="0">
              <a:spcBef>
                <a:spcPts val="0"/>
              </a:spcBef>
              <a:spcAft>
                <a:spcPts val="0"/>
              </a:spcAft>
              <a:buSzPts val="1400"/>
              <a:buChar char="○"/>
            </a:pPr>
            <a:r>
              <a:rPr lang="en"/>
              <a:t>...will view the failures of others as opportunities to improve their org or processes rather than as cause for punishment</a:t>
            </a:r>
            <a:endParaRPr/>
          </a:p>
          <a:p>
            <a:pPr indent="-317500" lvl="1" marL="914400" rtl="0">
              <a:spcBef>
                <a:spcPts val="0"/>
              </a:spcBef>
              <a:spcAft>
                <a:spcPts val="0"/>
              </a:spcAft>
              <a:buSzPts val="1400"/>
              <a:buChar char="○"/>
            </a:pPr>
            <a:r>
              <a:rPr lang="en"/>
              <a:t>...will be less likely than their fixed minded counterparts in recognizing and addressing their own weaknesses</a:t>
            </a:r>
            <a:endParaRPr/>
          </a:p>
          <a:p>
            <a:pPr indent="-317500" lvl="1" marL="914400" rtl="0">
              <a:spcBef>
                <a:spcPts val="0"/>
              </a:spcBef>
              <a:spcAft>
                <a:spcPts val="0"/>
              </a:spcAft>
              <a:buSzPts val="1400"/>
              <a:buChar char="○"/>
            </a:pPr>
            <a:r>
              <a:rPr lang="en"/>
              <a:t>...will seek to foster the growth of those around them</a:t>
            </a:r>
            <a:endParaRPr/>
          </a:p>
          <a:p>
            <a:pPr indent="-317500" lvl="1" marL="914400" rtl="0">
              <a:spcBef>
                <a:spcPts val="0"/>
              </a:spcBef>
              <a:spcAft>
                <a:spcPts val="0"/>
              </a:spcAft>
              <a:buSzPts val="1400"/>
              <a:buChar char="○"/>
            </a:pPr>
            <a:r>
              <a:rPr lang="en"/>
              <a:t>...will view struggling associates as people in need of additional mentoring, resources, or time/experience rather than as failures to be cast out or fired</a:t>
            </a:r>
            <a:endParaRPr/>
          </a:p>
          <a:p>
            <a:pPr indent="-342900" lvl="0" marL="457200" rtl="0">
              <a:spcBef>
                <a:spcPts val="0"/>
              </a:spcBef>
              <a:spcAft>
                <a:spcPts val="0"/>
              </a:spcAft>
              <a:buSzPts val="1800"/>
              <a:buChar char="●"/>
            </a:pPr>
            <a:r>
              <a:rPr lang="en"/>
              <a:t>With a growth mindset, the manager/leader is comfortable taking a backseat to allow those who are smarter or more talented bring their skills to the table</a:t>
            </a:r>
            <a:endParaRPr/>
          </a:p>
          <a:p>
            <a:pPr indent="-342900" lvl="0" marL="457200">
              <a:spcBef>
                <a:spcPts val="0"/>
              </a:spcBef>
              <a:spcAft>
                <a:spcPts val="0"/>
              </a:spcAft>
              <a:buSzPts val="1800"/>
              <a:buChar char="●"/>
            </a:pPr>
            <a:r>
              <a:rPr lang="en"/>
              <a:t>They </a:t>
            </a:r>
            <a:r>
              <a:rPr b="1" i="1" lang="en"/>
              <a:t>WANT</a:t>
            </a:r>
            <a:r>
              <a:rPr lang="en"/>
              <a:t> to grow strong teams that can perform well without their involvement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 about our kids? What do mindsets teach us about how to interact with them?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Mindsets and Children</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From a young age, kids tend to be primed with the fixed mindset</a:t>
            </a:r>
            <a:endParaRPr/>
          </a:p>
          <a:p>
            <a:pPr indent="-342900" lvl="0" marL="457200" rtl="0">
              <a:spcBef>
                <a:spcPts val="0"/>
              </a:spcBef>
              <a:spcAft>
                <a:spcPts val="0"/>
              </a:spcAft>
              <a:buSzPts val="1800"/>
              <a:buChar char="●"/>
            </a:pPr>
            <a:r>
              <a:rPr lang="en"/>
              <a:t>Parents, teachers, and coaches praise them for being smart or naturally talented in some subject or sport</a:t>
            </a:r>
            <a:endParaRPr/>
          </a:p>
          <a:p>
            <a:pPr indent="-342900" lvl="0" marL="457200" rtl="0">
              <a:spcBef>
                <a:spcPts val="0"/>
              </a:spcBef>
              <a:spcAft>
                <a:spcPts val="0"/>
              </a:spcAft>
              <a:buSzPts val="1800"/>
              <a:buChar char="●"/>
            </a:pPr>
            <a:r>
              <a:rPr lang="en"/>
              <a:t>Rather than develop a love for learning, they may strive for perfection and pleasing others (if they are one of the “smart” kids) or simply grow to not care about school/learning at all</a:t>
            </a:r>
            <a:endParaRPr/>
          </a:p>
          <a:p>
            <a:pPr indent="-342900" lvl="0" marL="457200" rtl="0">
              <a:spcBef>
                <a:spcPts val="0"/>
              </a:spcBef>
              <a:spcAft>
                <a:spcPts val="0"/>
              </a:spcAft>
              <a:buSzPts val="1800"/>
              <a:buChar char="●"/>
            </a:pPr>
            <a:r>
              <a:rPr lang="en"/>
              <a:t>Actions:</a:t>
            </a:r>
            <a:endParaRPr/>
          </a:p>
          <a:p>
            <a:pPr indent="-317500" lvl="1" marL="914400" rtl="0">
              <a:spcBef>
                <a:spcPts val="0"/>
              </a:spcBef>
              <a:spcAft>
                <a:spcPts val="0"/>
              </a:spcAft>
              <a:buSzPts val="1400"/>
              <a:buChar char="○"/>
            </a:pPr>
            <a:r>
              <a:rPr lang="en"/>
              <a:t>Praise kids for hard work/effort instead of intelligence</a:t>
            </a:r>
            <a:endParaRPr/>
          </a:p>
          <a:p>
            <a:pPr indent="-317500" lvl="1" marL="914400" rtl="0">
              <a:spcBef>
                <a:spcPts val="0"/>
              </a:spcBef>
              <a:spcAft>
                <a:spcPts val="0"/>
              </a:spcAft>
              <a:buSzPts val="1400"/>
              <a:buChar char="○"/>
            </a:pPr>
            <a:r>
              <a:rPr lang="en"/>
              <a:t>Redirect fixed mindset comments from them (it’s not that others are not smart/skilled, they just haven’t learned it yet or put in enough time/effort)</a:t>
            </a:r>
            <a:endParaRPr/>
          </a:p>
          <a:p>
            <a:pPr indent="-317500" lvl="1" marL="914400" marR="0" rtl="0" algn="l">
              <a:lnSpc>
                <a:spcPct val="115000"/>
              </a:lnSpc>
              <a:spcBef>
                <a:spcPts val="0"/>
              </a:spcBef>
              <a:spcAft>
                <a:spcPts val="0"/>
              </a:spcAft>
              <a:buClr>
                <a:schemeClr val="lt2"/>
              </a:buClr>
              <a:buSzPts val="1400"/>
              <a:buFont typeface="Arial"/>
              <a:buChar char="○"/>
            </a:pPr>
            <a:r>
              <a:rPr lang="en"/>
              <a:t>If something is easy for them, tell them you are sorry they didn’t have a chance to learn something new instead of validating their intelligence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Have you ever fallen into the fixed mindset as shown by the following questions/statements?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Watch out for these signs of the Fixed Mindset</a:t>
            </a:r>
            <a:endParaRPr/>
          </a:p>
        </p:txBody>
      </p:sp>
      <p:sp>
        <p:nvSpPr>
          <p:cNvPr id="195" name="Shape 19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I’m not good at Math (or whatever).</a:t>
            </a:r>
            <a:endParaRPr/>
          </a:p>
          <a:p>
            <a:pPr indent="-317500" lvl="0" marL="457200" rtl="0">
              <a:spcBef>
                <a:spcPts val="0"/>
              </a:spcBef>
              <a:spcAft>
                <a:spcPts val="0"/>
              </a:spcAft>
              <a:buSzPts val="1400"/>
              <a:buChar char="●"/>
            </a:pPr>
            <a:r>
              <a:rPr lang="en"/>
              <a:t>I wish I could be a good artist.</a:t>
            </a:r>
            <a:endParaRPr/>
          </a:p>
          <a:p>
            <a:pPr indent="-317500" lvl="0" marL="457200" rtl="0">
              <a:spcBef>
                <a:spcPts val="0"/>
              </a:spcBef>
              <a:spcAft>
                <a:spcPts val="0"/>
              </a:spcAft>
              <a:buSzPts val="1400"/>
              <a:buChar char="●"/>
            </a:pPr>
            <a:r>
              <a:rPr lang="en"/>
              <a:t>I always wished I could learn how to play (whatever) instrument.</a:t>
            </a:r>
            <a:endParaRPr/>
          </a:p>
          <a:p>
            <a:pPr indent="-317500" lvl="0" marL="457200" rtl="0">
              <a:spcBef>
                <a:spcPts val="0"/>
              </a:spcBef>
              <a:spcAft>
                <a:spcPts val="0"/>
              </a:spcAft>
              <a:buSzPts val="1400"/>
              <a:buChar char="●"/>
            </a:pPr>
            <a:r>
              <a:rPr lang="en"/>
              <a:t>If this relationship was meant to be, it wouldn’t be so hard.</a:t>
            </a:r>
            <a:endParaRPr/>
          </a:p>
          <a:p>
            <a:pPr indent="-317500" lvl="0" marL="457200" rtl="0">
              <a:spcBef>
                <a:spcPts val="0"/>
              </a:spcBef>
              <a:spcAft>
                <a:spcPts val="0"/>
              </a:spcAft>
              <a:buSzPts val="1400"/>
              <a:buChar char="●"/>
            </a:pPr>
            <a:r>
              <a:rPr lang="en"/>
              <a:t>If you don’t like how I’ve done this, maybe you should do it yourself.</a:t>
            </a:r>
            <a:endParaRPr/>
          </a:p>
          <a:p>
            <a:pPr indent="-317500" lvl="0" marL="457200" rtl="0">
              <a:spcBef>
                <a:spcPts val="0"/>
              </a:spcBef>
              <a:spcAft>
                <a:spcPts val="0"/>
              </a:spcAft>
              <a:buSzPts val="1400"/>
              <a:buChar char="●"/>
            </a:pPr>
            <a:r>
              <a:rPr lang="en"/>
              <a:t>You don’t know what you’re talking about, why should I listen to you?</a:t>
            </a:r>
            <a:endParaRPr/>
          </a:p>
          <a:p>
            <a:pPr indent="-317500" lvl="0" marL="457200" rtl="0">
              <a:spcBef>
                <a:spcPts val="0"/>
              </a:spcBef>
              <a:spcAft>
                <a:spcPts val="0"/>
              </a:spcAft>
              <a:buSzPts val="1400"/>
              <a:buChar char="●"/>
            </a:pPr>
            <a:r>
              <a:rPr lang="en"/>
              <a:t>I’m so proud of how smart you are.</a:t>
            </a:r>
            <a:endParaRPr/>
          </a:p>
          <a:p>
            <a:pPr indent="-317500" lvl="0" marL="457200">
              <a:spcBef>
                <a:spcPts val="0"/>
              </a:spcBef>
              <a:spcAft>
                <a:spcPts val="0"/>
              </a:spcAft>
              <a:buSzPts val="1400"/>
              <a:buChar char="●"/>
            </a:pPr>
            <a:r>
              <a:rPr lang="en"/>
              <a:t>This child is our artist, and this one is our scientist.</a:t>
            </a:r>
            <a:endParaRPr/>
          </a:p>
        </p:txBody>
      </p:sp>
      <p:sp>
        <p:nvSpPr>
          <p:cNvPr id="196" name="Shape 19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Effort is only necessary for people who aren’t smart or talented.</a:t>
            </a:r>
            <a:endParaRPr/>
          </a:p>
          <a:p>
            <a:pPr indent="-317500" lvl="0" marL="457200" rtl="0">
              <a:spcBef>
                <a:spcPts val="0"/>
              </a:spcBef>
              <a:spcAft>
                <a:spcPts val="0"/>
              </a:spcAft>
              <a:buSzPts val="1400"/>
              <a:buChar char="●"/>
            </a:pPr>
            <a:r>
              <a:rPr lang="en"/>
              <a:t>Some people are just born great leaders (or speakers or whatever).</a:t>
            </a:r>
            <a:endParaRPr/>
          </a:p>
          <a:p>
            <a:pPr indent="-317500" lvl="0" marL="457200" rtl="0">
              <a:spcBef>
                <a:spcPts val="0"/>
              </a:spcBef>
              <a:spcAft>
                <a:spcPts val="0"/>
              </a:spcAft>
              <a:buSzPts val="1400"/>
              <a:buChar char="●"/>
            </a:pPr>
            <a:r>
              <a:rPr lang="en"/>
              <a:t>This relationship is so damaged that it can’t be saved.</a:t>
            </a:r>
            <a:endParaRPr/>
          </a:p>
          <a:p>
            <a:pPr indent="-317500" lvl="0" marL="457200" rtl="0">
              <a:spcBef>
                <a:spcPts val="0"/>
              </a:spcBef>
              <a:spcAft>
                <a:spcPts val="0"/>
              </a:spcAft>
              <a:buSzPts val="1400"/>
              <a:buChar char="●"/>
            </a:pPr>
            <a:r>
              <a:rPr lang="en"/>
              <a:t>That person shouldn’t be working on that task… they’ll never figure it out.</a:t>
            </a:r>
            <a:endParaRPr/>
          </a:p>
          <a:p>
            <a:pPr indent="-317500" lvl="0" marL="457200" rtl="0">
              <a:spcBef>
                <a:spcPts val="0"/>
              </a:spcBef>
              <a:spcAft>
                <a:spcPts val="0"/>
              </a:spcAft>
              <a:buSzPts val="1400"/>
              <a:buChar char="●"/>
            </a:pPr>
            <a:r>
              <a:rPr lang="en"/>
              <a:t>After criticism or rejection, I feel judged, bitter, or vengeful.</a:t>
            </a:r>
            <a:endParaRPr/>
          </a:p>
          <a:p>
            <a:pPr indent="-317500" lvl="0" marL="457200">
              <a:spcBef>
                <a:spcPts val="0"/>
              </a:spcBef>
              <a:spcAft>
                <a:spcPts val="0"/>
              </a:spcAft>
              <a:buSzPts val="1400"/>
              <a:buChar char="●"/>
            </a:pPr>
            <a:r>
              <a:rPr lang="en"/>
              <a:t>If I don’t give this project my full effort, I’ll at least have a reason for why it wasn’t successful.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2741471" y="152400"/>
            <a:ext cx="3661059" cy="4838700"/>
          </a:xfrm>
          <a:prstGeom prst="rect">
            <a:avLst/>
          </a:prstGeom>
          <a:noFill/>
          <a:ln>
            <a:noFill/>
          </a:ln>
        </p:spPr>
      </p:pic>
      <p:sp>
        <p:nvSpPr>
          <p:cNvPr id="202" name="Shape 202"/>
          <p:cNvSpPr txBox="1"/>
          <p:nvPr/>
        </p:nvSpPr>
        <p:spPr>
          <a:xfrm>
            <a:off x="7850950" y="4803600"/>
            <a:ext cx="1247100" cy="18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u="sng">
                <a:solidFill>
                  <a:schemeClr val="hlink"/>
                </a:solidFill>
                <a:hlinkClick r:id="rId4"/>
              </a:rPr>
              <a:t>https://bit.ly/2KgHPX2</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Thanks and happy learning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The Fixed Mindset:</a:t>
            </a:r>
            <a:endParaRPr b="1"/>
          </a:p>
          <a:p>
            <a:pPr indent="0" lvl="0" marL="0">
              <a:spcBef>
                <a:spcPts val="0"/>
              </a:spcBef>
              <a:spcAft>
                <a:spcPts val="0"/>
              </a:spcAft>
              <a:buNone/>
            </a:pPr>
            <a:r>
              <a:rPr lang="en"/>
              <a:t>The belief that one’s talents and intelligence are largely fixed</a:t>
            </a:r>
            <a:endParaRPr/>
          </a:p>
          <a:p>
            <a:pPr indent="0" lvl="0" marL="0">
              <a:spcBef>
                <a:spcPts val="0"/>
              </a:spcBef>
              <a:spcAft>
                <a:spcPts val="0"/>
              </a:spcAft>
              <a:buNone/>
            </a:pPr>
            <a:r>
              <a:rPr lang="en" sz="1800"/>
              <a:t>(you’re either both with it or it’s not meant for you)</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t>The Growth Mindset:</a:t>
            </a:r>
            <a:endParaRPr b="1"/>
          </a:p>
          <a:p>
            <a:pPr indent="0" lvl="0" marL="0">
              <a:spcBef>
                <a:spcPts val="0"/>
              </a:spcBef>
              <a:spcAft>
                <a:spcPts val="0"/>
              </a:spcAft>
              <a:buNone/>
            </a:pPr>
            <a:r>
              <a:rPr lang="en"/>
              <a:t>The belief that one’s talents and intelligence can be cultivated through effort, experience, and mentorship</a:t>
            </a:r>
            <a:endParaRPr/>
          </a:p>
          <a:p>
            <a:pPr indent="0" lvl="0" marL="0" rtl="0">
              <a:spcBef>
                <a:spcPts val="0"/>
              </a:spcBef>
              <a:spcAft>
                <a:spcPts val="0"/>
              </a:spcAft>
              <a:buNone/>
            </a:pPr>
            <a:r>
              <a:rPr lang="en" sz="1800"/>
              <a:t>(your potential is unknown)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a:p>
            <a:pPr indent="0" lvl="0" marL="0">
              <a:spcBef>
                <a:spcPts val="0"/>
              </a:spcBef>
              <a:spcAft>
                <a:spcPts val="0"/>
              </a:spcAft>
              <a:buNone/>
            </a:pPr>
            <a:r>
              <a:rPr lang="en"/>
              <a:t>Short and Sweet...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Not so fast!</a:t>
            </a:r>
            <a:endParaRPr/>
          </a:p>
          <a:p>
            <a:pPr indent="0" lvl="0" marL="0">
              <a:spcBef>
                <a:spcPts val="0"/>
              </a:spcBef>
              <a:spcAft>
                <a:spcPts val="0"/>
              </a:spcAft>
              <a:buNone/>
            </a:pPr>
            <a:r>
              <a:rPr lang="en"/>
              <a:t>Let’s look a bit more deeply...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Doubts? </a:t>
            </a:r>
            <a:endParaRPr/>
          </a:p>
          <a:p>
            <a:pPr indent="0" lvl="0" marL="0">
              <a:spcBef>
                <a:spcPts val="0"/>
              </a:spcBef>
              <a:spcAft>
                <a:spcPts val="0"/>
              </a:spcAft>
              <a:buNone/>
            </a:pPr>
            <a:r>
              <a:rPr lang="en"/>
              <a:t>Let’s squash ‘em...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it scientifically possible to grow our intelligence?</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answer, thankfully, is Yes!</a:t>
            </a:r>
            <a:endParaRPr/>
          </a:p>
          <a:p>
            <a:pPr indent="-342900" lvl="0" marL="457200" rtl="0">
              <a:spcBef>
                <a:spcPts val="0"/>
              </a:spcBef>
              <a:spcAft>
                <a:spcPts val="0"/>
              </a:spcAft>
              <a:buSzPts val="1800"/>
              <a:buChar char="●"/>
            </a:pPr>
            <a:r>
              <a:rPr lang="en"/>
              <a:t>Studies on brain </a:t>
            </a:r>
            <a:r>
              <a:rPr lang="en" u="sng">
                <a:solidFill>
                  <a:schemeClr val="hlink"/>
                </a:solidFill>
                <a:hlinkClick r:id="rId3"/>
              </a:rPr>
              <a:t>neuroplasticity</a:t>
            </a:r>
            <a:r>
              <a:rPr lang="en"/>
              <a:t> have shown that our brains (even as adults)</a:t>
            </a:r>
            <a:r>
              <a:rPr lang="en"/>
              <a:t> </a:t>
            </a:r>
            <a:r>
              <a:rPr lang="en"/>
              <a:t>are able to reorganize and form new synaptic connections</a:t>
            </a:r>
            <a:r>
              <a:rPr lang="en"/>
              <a:t>,</a:t>
            </a:r>
            <a:r>
              <a:rPr lang="en"/>
              <a:t> and to even increase the thickness/density of our gray matter through time spent learning/practicing/training.</a:t>
            </a:r>
            <a:endParaRPr/>
          </a:p>
          <a:p>
            <a:pPr indent="-317500" lvl="1" marL="914400" rtl="0">
              <a:spcBef>
                <a:spcPts val="0"/>
              </a:spcBef>
              <a:spcAft>
                <a:spcPts val="0"/>
              </a:spcAft>
              <a:buSzPts val="1400"/>
              <a:buChar char="○"/>
            </a:pPr>
            <a:r>
              <a:rPr lang="en"/>
              <a:t>Note: gray matter includes the brain regions responsible for memory, decision making, and self-control (among other functions)</a:t>
            </a:r>
            <a:endParaRPr/>
          </a:p>
          <a:p>
            <a:pPr indent="-342900" lvl="0" marL="457200">
              <a:spcBef>
                <a:spcPts val="0"/>
              </a:spcBef>
              <a:spcAft>
                <a:spcPts val="0"/>
              </a:spcAft>
              <a:buSzPts val="1800"/>
              <a:buChar char="●"/>
            </a:pPr>
            <a:r>
              <a:rPr lang="en"/>
              <a:t>These brain changes are shown to lead to improved performance in the areas being trained.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it possible to change which mindset I use?</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Again, the answer, thankfully, is Yes!</a:t>
            </a:r>
            <a:endParaRPr/>
          </a:p>
          <a:p>
            <a:pPr indent="-342900" lvl="0" marL="457200" rtl="0">
              <a:spcBef>
                <a:spcPts val="0"/>
              </a:spcBef>
              <a:spcAft>
                <a:spcPts val="0"/>
              </a:spcAft>
              <a:buSzPts val="1800"/>
              <a:buChar char="●"/>
            </a:pPr>
            <a:r>
              <a:rPr lang="en"/>
              <a:t>Dr Dweck references numerous studies indicating this is possible… and also easy.</a:t>
            </a:r>
            <a:endParaRPr/>
          </a:p>
          <a:p>
            <a:pPr indent="-342900" lvl="0" marL="457200" rtl="0">
              <a:spcBef>
                <a:spcPts val="0"/>
              </a:spcBef>
              <a:spcAft>
                <a:spcPts val="0"/>
              </a:spcAft>
              <a:buSzPts val="1800"/>
              <a:buChar char="●"/>
            </a:pPr>
            <a:r>
              <a:rPr lang="en"/>
              <a:t>By learning about these mindsets today, you are equipping yourself with the tools you need to be able to determine which mindset you are using and to potentially change your thoughts/actions as a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