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7edb9c39e_2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37edb9c39e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7edb9c39e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37edb9c39e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7edb9c39e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37edb9c39e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7edb9c39e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37edb9c39e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7edb9c39e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37edb9c39e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7edb9c39e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37edb9c39e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7edb9c39e_2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37edb9c39e_2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7edb9c39e_2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37edb9c39e_2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7edb9c39e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37edb9c39e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7edb9c39e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37edb9c39e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7edb9c39e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37edb9c39e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7edb9c39e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37edb9c39e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7edb9c39e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37edb9c39e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7edb9c39e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37edb9c39e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7edb9c39e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37edb9c39e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7edb9c39e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37edb9c39e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56" name="Google Shape;56;p14"/>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1" name="Shape 71"/>
        <p:cNvGrpSpPr/>
        <p:nvPr/>
      </p:nvGrpSpPr>
      <p:grpSpPr>
        <a:xfrm>
          <a:off x="0" y="0"/>
          <a:ext cx="0" cy="0"/>
          <a:chOff x="0" y="0"/>
          <a:chExt cx="0" cy="0"/>
        </a:xfrm>
      </p:grpSpPr>
      <p:sp>
        <p:nvSpPr>
          <p:cNvPr id="72" name="Google Shape;72;p1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3" name="Google Shape;73;p15"/>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4" name="Google Shape;74;p15"/>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5" name="Google Shape;75;p1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80" name="Google Shape;80;p17"/>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1" name="Shape 81"/>
        <p:cNvGrpSpPr/>
        <p:nvPr/>
      </p:nvGrpSpPr>
      <p:grpSpPr>
        <a:xfrm>
          <a:off x="0" y="0"/>
          <a:ext cx="0" cy="0"/>
          <a:chOff x="0" y="0"/>
          <a:chExt cx="0" cy="0"/>
        </a:xfrm>
      </p:grpSpPr>
      <p:pic>
        <p:nvPicPr>
          <p:cNvPr id="82" name="Google Shape;82;p18"/>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83" name="Google Shape;83;p18"/>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84" name="Google Shape;84;p18"/>
          <p:cNvGrpSpPr/>
          <p:nvPr/>
        </p:nvGrpSpPr>
        <p:grpSpPr>
          <a:xfrm>
            <a:off x="3839646" y="782918"/>
            <a:ext cx="1464573" cy="842707"/>
            <a:chOff x="3593400" y="1729675"/>
            <a:chExt cx="1957200" cy="1123610"/>
          </a:xfrm>
        </p:grpSpPr>
        <p:sp>
          <p:nvSpPr>
            <p:cNvPr id="85" name="Google Shape;85;p18"/>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86" name="Google Shape;86;p18"/>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8" name="Google Shape;88;p18"/>
          <p:cNvCxnSpPr>
            <a:endCxn id="86"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89" name="Google Shape;89;p18"/>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90" name="Google Shape;90;p18"/>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91" name="Google Shape;91;p18"/>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2" name="Shape 92"/>
        <p:cNvGrpSpPr/>
        <p:nvPr/>
      </p:nvGrpSpPr>
      <p:grpSpPr>
        <a:xfrm>
          <a:off x="0" y="0"/>
          <a:ext cx="0" cy="0"/>
          <a:chOff x="0" y="0"/>
          <a:chExt cx="0" cy="0"/>
        </a:xfrm>
      </p:grpSpPr>
      <p:sp>
        <p:nvSpPr>
          <p:cNvPr id="93" name="Google Shape;93;p1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94" name="Google Shape;94;p19"/>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95" name="Google Shape;95;p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6" name="Shape 96"/>
        <p:cNvGrpSpPr/>
        <p:nvPr/>
      </p:nvGrpSpPr>
      <p:grpSpPr>
        <a:xfrm>
          <a:off x="0" y="0"/>
          <a:ext cx="0" cy="0"/>
          <a:chOff x="0" y="0"/>
          <a:chExt cx="0" cy="0"/>
        </a:xfrm>
      </p:grpSpPr>
      <p:sp>
        <p:nvSpPr>
          <p:cNvPr id="97" name="Google Shape;97;p2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98" name="Google Shape;98;p20"/>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9" name="Google Shape;99;p20"/>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0" name="Google Shape;100;p20"/>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1" name="Google Shape;101;p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04" name="Google Shape;104;p2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110" name="Google Shape;110;p23"/>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hyperlink" Target="mailto:m.mit.kr@gmail.com" TargetMode="External"/><Relationship Id="rId6" Type="http://schemas.openxmlformats.org/officeDocument/2006/relationships/hyperlink" Target="https://www.linkedin.com/in/mithileshdo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ctrTitle"/>
          </p:nvPr>
        </p:nvSpPr>
        <p:spPr>
          <a:xfrm>
            <a:off x="100" y="558250"/>
            <a:ext cx="9144000" cy="23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lang="en" sz="4700"/>
              <a:t>Analysis of </a:t>
            </a:r>
            <a:endParaRPr sz="4700"/>
          </a:p>
          <a:p>
            <a:pPr indent="0" lvl="0" marL="0" rtl="0" algn="ctr">
              <a:lnSpc>
                <a:spcPct val="100000"/>
              </a:lnSpc>
              <a:spcBef>
                <a:spcPts val="0"/>
              </a:spcBef>
              <a:spcAft>
                <a:spcPts val="0"/>
              </a:spcAft>
              <a:buSzPts val="5800"/>
              <a:buNone/>
            </a:pPr>
            <a:r>
              <a:rPr lang="en" sz="4700"/>
              <a:t>Premier League </a:t>
            </a:r>
            <a:endParaRPr sz="4700"/>
          </a:p>
          <a:p>
            <a:pPr indent="0" lvl="0" marL="0" rtl="0" algn="ctr">
              <a:lnSpc>
                <a:spcPct val="100000"/>
              </a:lnSpc>
              <a:spcBef>
                <a:spcPts val="0"/>
              </a:spcBef>
              <a:spcAft>
                <a:spcPts val="0"/>
              </a:spcAft>
              <a:buSzPts val="5800"/>
              <a:buNone/>
            </a:pPr>
            <a:r>
              <a:rPr lang="en" sz="4700"/>
              <a:t>Evolution</a:t>
            </a:r>
            <a:endParaRPr sz="4700"/>
          </a:p>
        </p:txBody>
      </p:sp>
      <p:pic>
        <p:nvPicPr>
          <p:cNvPr id="116" name="Google Shape;116;p24"/>
          <p:cNvPicPr preferRelativeResize="0"/>
          <p:nvPr/>
        </p:nvPicPr>
        <p:blipFill>
          <a:blip r:embed="rId3">
            <a:alphaModFix/>
          </a:blip>
          <a:stretch>
            <a:fillRect/>
          </a:stretch>
        </p:blipFill>
        <p:spPr>
          <a:xfrm>
            <a:off x="3702875" y="3277113"/>
            <a:ext cx="1738251" cy="728624"/>
          </a:xfrm>
          <a:prstGeom prst="rect">
            <a:avLst/>
          </a:prstGeom>
          <a:noFill/>
          <a:ln>
            <a:noFill/>
          </a:ln>
        </p:spPr>
      </p:pic>
      <p:sp>
        <p:nvSpPr>
          <p:cNvPr id="117" name="Google Shape;117;p24"/>
          <p:cNvSpPr txBox="1"/>
          <p:nvPr/>
        </p:nvSpPr>
        <p:spPr>
          <a:xfrm>
            <a:off x="2553150" y="4376800"/>
            <a:ext cx="428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Presented By - Mithilesh Kumar</a:t>
            </a:r>
            <a:endParaRPr sz="900"/>
          </a:p>
          <a:p>
            <a:pPr indent="0" lvl="0" marL="0" rtl="0" algn="ctr">
              <a:spcBef>
                <a:spcPts val="0"/>
              </a:spcBef>
              <a:spcAft>
                <a:spcPts val="0"/>
              </a:spcAft>
              <a:buNone/>
            </a:pPr>
            <a:r>
              <a:rPr lang="en" sz="900"/>
              <a:t>m.mit.kr@gmail.com</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39" name="Google Shape;239;p33"/>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40" name="Google Shape;240;p33"/>
          <p:cNvSpPr txBox="1"/>
          <p:nvPr/>
        </p:nvSpPr>
        <p:spPr>
          <a:xfrm>
            <a:off x="5820850" y="439915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Report 6: Half-Time Result Distribution</a:t>
            </a:r>
            <a:endParaRPr b="1" i="1" sz="1050">
              <a:highlight>
                <a:srgbClr val="FFFFFF"/>
              </a:highlight>
            </a:endParaRPr>
          </a:p>
        </p:txBody>
      </p:sp>
      <p:pic>
        <p:nvPicPr>
          <p:cNvPr id="241" name="Google Shape;241;p33"/>
          <p:cNvPicPr preferRelativeResize="0"/>
          <p:nvPr/>
        </p:nvPicPr>
        <p:blipFill>
          <a:blip r:embed="rId3">
            <a:alphaModFix/>
          </a:blip>
          <a:stretch>
            <a:fillRect/>
          </a:stretch>
        </p:blipFill>
        <p:spPr>
          <a:xfrm>
            <a:off x="7659425" y="3892800"/>
            <a:ext cx="1117950" cy="468600"/>
          </a:xfrm>
          <a:prstGeom prst="rect">
            <a:avLst/>
          </a:prstGeom>
          <a:noFill/>
          <a:ln>
            <a:noFill/>
          </a:ln>
        </p:spPr>
      </p:pic>
      <p:pic>
        <p:nvPicPr>
          <p:cNvPr id="242" name="Google Shape;242;p33"/>
          <p:cNvPicPr preferRelativeResize="0"/>
          <p:nvPr/>
        </p:nvPicPr>
        <p:blipFill>
          <a:blip r:embed="rId4">
            <a:alphaModFix/>
          </a:blip>
          <a:stretch>
            <a:fillRect/>
          </a:stretch>
        </p:blipFill>
        <p:spPr>
          <a:xfrm>
            <a:off x="896325" y="1001800"/>
            <a:ext cx="6466136" cy="3017525"/>
          </a:xfrm>
          <a:prstGeom prst="rect">
            <a:avLst/>
          </a:prstGeom>
          <a:noFill/>
          <a:ln>
            <a:noFill/>
          </a:ln>
        </p:spPr>
      </p:pic>
      <p:sp>
        <p:nvSpPr>
          <p:cNvPr id="243" name="Google Shape;243;p33"/>
          <p:cNvSpPr txBox="1"/>
          <p:nvPr/>
        </p:nvSpPr>
        <p:spPr>
          <a:xfrm>
            <a:off x="6218875" y="1183325"/>
            <a:ext cx="1269300" cy="926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D - Draw</a:t>
            </a:r>
            <a:endParaRPr b="1" i="1" sz="1050">
              <a:highlight>
                <a:srgbClr val="FFFFFF"/>
              </a:highlight>
            </a:endParaRPr>
          </a:p>
          <a:p>
            <a:pPr indent="0" lvl="0" marL="0" rtl="0" algn="l">
              <a:spcBef>
                <a:spcPts val="1000"/>
              </a:spcBef>
              <a:spcAft>
                <a:spcPts val="0"/>
              </a:spcAft>
              <a:buNone/>
            </a:pPr>
            <a:r>
              <a:rPr b="1" i="1" lang="en" sz="1050">
                <a:highlight>
                  <a:srgbClr val="FFFFFF"/>
                </a:highlight>
              </a:rPr>
              <a:t>H - HomeTeam</a:t>
            </a:r>
            <a:endParaRPr b="1" i="1" sz="1050">
              <a:highlight>
                <a:srgbClr val="FFFFFF"/>
              </a:highlight>
            </a:endParaRPr>
          </a:p>
          <a:p>
            <a:pPr indent="0" lvl="0" marL="0" rtl="0" algn="l">
              <a:spcBef>
                <a:spcPts val="1000"/>
              </a:spcBef>
              <a:spcAft>
                <a:spcPts val="0"/>
              </a:spcAft>
              <a:buNone/>
            </a:pPr>
            <a:r>
              <a:rPr b="1" i="1" lang="en" sz="1050">
                <a:highlight>
                  <a:srgbClr val="FFFFFF"/>
                </a:highlight>
              </a:rPr>
              <a:t>A - AwayTeam</a:t>
            </a:r>
            <a:endParaRPr b="1" i="1" sz="105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49" name="Google Shape;249;p34"/>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50" name="Google Shape;250;p34"/>
          <p:cNvSpPr txBox="1"/>
          <p:nvPr/>
        </p:nvSpPr>
        <p:spPr>
          <a:xfrm>
            <a:off x="4257725" y="4376800"/>
            <a:ext cx="4815900" cy="34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a:t>
            </a:r>
            <a:r>
              <a:rPr b="1" i="1" lang="en" sz="1050">
                <a:highlight>
                  <a:srgbClr val="FFFFFF"/>
                </a:highlight>
              </a:rPr>
              <a:t>eport 7: HomeTeam Goals vs. AwayTeam Goals in terms of total Goals</a:t>
            </a:r>
            <a:endParaRPr b="1" i="1" sz="1050">
              <a:highlight>
                <a:srgbClr val="FFFFFF"/>
              </a:highlight>
            </a:endParaRPr>
          </a:p>
        </p:txBody>
      </p:sp>
      <p:pic>
        <p:nvPicPr>
          <p:cNvPr id="251" name="Google Shape;251;p34"/>
          <p:cNvPicPr preferRelativeResize="0"/>
          <p:nvPr/>
        </p:nvPicPr>
        <p:blipFill>
          <a:blip r:embed="rId3">
            <a:alphaModFix/>
          </a:blip>
          <a:stretch>
            <a:fillRect/>
          </a:stretch>
        </p:blipFill>
        <p:spPr>
          <a:xfrm>
            <a:off x="7659425" y="3892800"/>
            <a:ext cx="1117950" cy="468600"/>
          </a:xfrm>
          <a:prstGeom prst="rect">
            <a:avLst/>
          </a:prstGeom>
          <a:noFill/>
          <a:ln>
            <a:noFill/>
          </a:ln>
        </p:spPr>
      </p:pic>
      <p:pic>
        <p:nvPicPr>
          <p:cNvPr id="252" name="Google Shape;252;p34"/>
          <p:cNvPicPr preferRelativeResize="0"/>
          <p:nvPr/>
        </p:nvPicPr>
        <p:blipFill>
          <a:blip r:embed="rId4">
            <a:alphaModFix/>
          </a:blip>
          <a:stretch>
            <a:fillRect/>
          </a:stretch>
        </p:blipFill>
        <p:spPr>
          <a:xfrm>
            <a:off x="442700" y="927400"/>
            <a:ext cx="7176698" cy="3349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58" name="Google Shape;258;p35"/>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59" name="Google Shape;259;p35"/>
          <p:cNvSpPr txBox="1"/>
          <p:nvPr/>
        </p:nvSpPr>
        <p:spPr>
          <a:xfrm>
            <a:off x="6671425" y="4391675"/>
            <a:ext cx="2299500" cy="34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Report 8.1: Team Win and Draw</a:t>
            </a:r>
            <a:endParaRPr b="1" i="1" sz="1050">
              <a:highlight>
                <a:srgbClr val="FFFFFF"/>
              </a:highlight>
            </a:endParaRPr>
          </a:p>
        </p:txBody>
      </p:sp>
      <p:pic>
        <p:nvPicPr>
          <p:cNvPr id="260" name="Google Shape;260;p35"/>
          <p:cNvPicPr preferRelativeResize="0"/>
          <p:nvPr/>
        </p:nvPicPr>
        <p:blipFill>
          <a:blip r:embed="rId3">
            <a:alphaModFix/>
          </a:blip>
          <a:stretch>
            <a:fillRect/>
          </a:stretch>
        </p:blipFill>
        <p:spPr>
          <a:xfrm>
            <a:off x="352275" y="863875"/>
            <a:ext cx="7329476" cy="3326850"/>
          </a:xfrm>
          <a:prstGeom prst="rect">
            <a:avLst/>
          </a:prstGeom>
          <a:noFill/>
          <a:ln>
            <a:noFill/>
          </a:ln>
        </p:spPr>
      </p:pic>
      <p:pic>
        <p:nvPicPr>
          <p:cNvPr id="261" name="Google Shape;261;p35"/>
          <p:cNvPicPr preferRelativeResize="0"/>
          <p:nvPr/>
        </p:nvPicPr>
        <p:blipFill>
          <a:blip r:embed="rId4">
            <a:alphaModFix/>
          </a:blip>
          <a:stretch>
            <a:fillRect/>
          </a:stretch>
        </p:blipFill>
        <p:spPr>
          <a:xfrm>
            <a:off x="7659425" y="3892800"/>
            <a:ext cx="1117950" cy="46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67" name="Google Shape;267;p36"/>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68" name="Google Shape;268;p36"/>
          <p:cNvSpPr txBox="1"/>
          <p:nvPr/>
        </p:nvSpPr>
        <p:spPr>
          <a:xfrm>
            <a:off x="6626000" y="4436325"/>
            <a:ext cx="2397000" cy="34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Report 8.2: Team Win and Draw</a:t>
            </a:r>
            <a:endParaRPr b="1" i="1" sz="1050">
              <a:highlight>
                <a:srgbClr val="FFFFFF"/>
              </a:highlight>
            </a:endParaRPr>
          </a:p>
        </p:txBody>
      </p:sp>
      <p:pic>
        <p:nvPicPr>
          <p:cNvPr id="269" name="Google Shape;269;p36"/>
          <p:cNvPicPr preferRelativeResize="0"/>
          <p:nvPr/>
        </p:nvPicPr>
        <p:blipFill>
          <a:blip r:embed="rId3">
            <a:alphaModFix/>
          </a:blip>
          <a:stretch>
            <a:fillRect/>
          </a:stretch>
        </p:blipFill>
        <p:spPr>
          <a:xfrm>
            <a:off x="461500" y="953012"/>
            <a:ext cx="7141425" cy="3118988"/>
          </a:xfrm>
          <a:prstGeom prst="rect">
            <a:avLst/>
          </a:prstGeom>
          <a:noFill/>
          <a:ln>
            <a:noFill/>
          </a:ln>
        </p:spPr>
      </p:pic>
      <p:pic>
        <p:nvPicPr>
          <p:cNvPr id="270" name="Google Shape;270;p36"/>
          <p:cNvPicPr preferRelativeResize="0"/>
          <p:nvPr/>
        </p:nvPicPr>
        <p:blipFill>
          <a:blip r:embed="rId4">
            <a:alphaModFix/>
          </a:blip>
          <a:stretch>
            <a:fillRect/>
          </a:stretch>
        </p:blipFill>
        <p:spPr>
          <a:xfrm>
            <a:off x="7659425" y="3892800"/>
            <a:ext cx="1117950" cy="46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76" name="Google Shape;276;p37"/>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77" name="Google Shape;277;p37"/>
          <p:cNvSpPr txBox="1"/>
          <p:nvPr/>
        </p:nvSpPr>
        <p:spPr>
          <a:xfrm>
            <a:off x="6618700" y="4451250"/>
            <a:ext cx="2382000" cy="34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Report 8.3: Team Win and Draw</a:t>
            </a:r>
            <a:endParaRPr b="1" i="1" sz="1050">
              <a:highlight>
                <a:srgbClr val="FFFFFF"/>
              </a:highlight>
            </a:endParaRPr>
          </a:p>
        </p:txBody>
      </p:sp>
      <p:pic>
        <p:nvPicPr>
          <p:cNvPr id="278" name="Google Shape;278;p37"/>
          <p:cNvPicPr preferRelativeResize="0"/>
          <p:nvPr/>
        </p:nvPicPr>
        <p:blipFill>
          <a:blip r:embed="rId3">
            <a:alphaModFix/>
          </a:blip>
          <a:stretch>
            <a:fillRect/>
          </a:stretch>
        </p:blipFill>
        <p:spPr>
          <a:xfrm>
            <a:off x="498175" y="1116550"/>
            <a:ext cx="7161251" cy="3244850"/>
          </a:xfrm>
          <a:prstGeom prst="rect">
            <a:avLst/>
          </a:prstGeom>
          <a:noFill/>
          <a:ln>
            <a:noFill/>
          </a:ln>
        </p:spPr>
      </p:pic>
      <p:pic>
        <p:nvPicPr>
          <p:cNvPr id="279" name="Google Shape;279;p37"/>
          <p:cNvPicPr preferRelativeResize="0"/>
          <p:nvPr/>
        </p:nvPicPr>
        <p:blipFill>
          <a:blip r:embed="rId4">
            <a:alphaModFix/>
          </a:blip>
          <a:stretch>
            <a:fillRect/>
          </a:stretch>
        </p:blipFill>
        <p:spPr>
          <a:xfrm>
            <a:off x="7659425" y="3892800"/>
            <a:ext cx="1117950" cy="46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786150" y="1261700"/>
            <a:ext cx="7571700" cy="2676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900"/>
              <a:t>As pe the Data </a:t>
            </a:r>
            <a:r>
              <a:rPr lang="en" sz="1900"/>
              <a:t>that matches tend to have an average of around 1-2 goals per team, and most matches have at least one goal scored by either team. The halftime scores indicate that home teams tend to have a slight advantage, scoring more goals on average compared to the away teams. However, further analysis of individual matches, teams, and seasons would be needed to gain more insights into specific trends or patterns in the data</a:t>
            </a:r>
            <a:endParaRPr sz="1900"/>
          </a:p>
        </p:txBody>
      </p:sp>
      <p:sp>
        <p:nvSpPr>
          <p:cNvPr id="285" name="Google Shape;285;p3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86" name="Google Shape;286;p38"/>
          <p:cNvSpPr/>
          <p:nvPr/>
        </p:nvSpPr>
        <p:spPr>
          <a:xfrm>
            <a:off x="2" y="520400"/>
            <a:ext cx="1954500" cy="393600"/>
          </a:xfrm>
          <a:prstGeom prst="homePlate">
            <a:avLst>
              <a:gd fmla="val 32030" name="adj"/>
            </a:avLst>
          </a:prstGeom>
          <a:solidFill>
            <a:srgbClr val="666666"/>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Conclusion</a:t>
            </a:r>
            <a:endParaRPr b="0" i="0" sz="1000" u="none" cap="none" strike="noStrike">
              <a:solidFill>
                <a:schemeClr val="lt1"/>
              </a:solidFill>
              <a:latin typeface="Arial"/>
              <a:ea typeface="Arial"/>
              <a:cs typeface="Arial"/>
              <a:sym typeface="Arial"/>
            </a:endParaRPr>
          </a:p>
        </p:txBody>
      </p:sp>
      <p:pic>
        <p:nvPicPr>
          <p:cNvPr id="287" name="Google Shape;287;p38"/>
          <p:cNvPicPr preferRelativeResize="0"/>
          <p:nvPr/>
        </p:nvPicPr>
        <p:blipFill>
          <a:blip r:embed="rId3">
            <a:alphaModFix/>
          </a:blip>
          <a:stretch>
            <a:fillRect/>
          </a:stretch>
        </p:blipFill>
        <p:spPr>
          <a:xfrm>
            <a:off x="7659425" y="3892800"/>
            <a:ext cx="1117950" cy="46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idx="4294967295" type="ctrTitle"/>
          </p:nvPr>
        </p:nvSpPr>
        <p:spPr>
          <a:xfrm>
            <a:off x="2338250" y="1796800"/>
            <a:ext cx="4859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chemeClr val="accent1"/>
                </a:solidFill>
                <a:latin typeface="Roboto Slab"/>
                <a:ea typeface="Roboto Slab"/>
                <a:cs typeface="Roboto Slab"/>
                <a:sym typeface="Roboto Slab"/>
              </a:rPr>
              <a:t>Thank</a:t>
            </a:r>
            <a:r>
              <a:rPr b="1" lang="en" sz="6000"/>
              <a:t> You</a:t>
            </a:r>
            <a:endParaRPr b="1" i="0" sz="6000" u="none" cap="none" strike="noStrike">
              <a:solidFill>
                <a:schemeClr val="accent1"/>
              </a:solidFill>
              <a:latin typeface="Roboto Slab"/>
              <a:ea typeface="Roboto Slab"/>
              <a:cs typeface="Roboto Slab"/>
              <a:sym typeface="Roboto Slab"/>
            </a:endParaRPr>
          </a:p>
        </p:txBody>
      </p:sp>
      <p:sp>
        <p:nvSpPr>
          <p:cNvPr id="293" name="Google Shape;293;p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5"/>
          <p:cNvSpPr txBox="1"/>
          <p:nvPr>
            <p:ph idx="4294967295" type="ctrTitle"/>
          </p:nvPr>
        </p:nvSpPr>
        <p:spPr>
          <a:xfrm>
            <a:off x="1637500" y="1177150"/>
            <a:ext cx="75066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lang="en" sz="6000"/>
              <a:t>Mithilesh Kumar</a:t>
            </a:r>
            <a:endParaRPr b="1" i="0" sz="6000" u="none" cap="none" strike="noStrike">
              <a:solidFill>
                <a:schemeClr val="accent1"/>
              </a:solidFill>
              <a:latin typeface="Roboto Slab"/>
              <a:ea typeface="Roboto Slab"/>
              <a:cs typeface="Roboto Slab"/>
              <a:sym typeface="Roboto Slab"/>
            </a:endParaRPr>
          </a:p>
        </p:txBody>
      </p:sp>
      <p:sp>
        <p:nvSpPr>
          <p:cNvPr id="123" name="Google Shape;123;p25"/>
          <p:cNvSpPr txBox="1"/>
          <p:nvPr>
            <p:ph idx="4294967295" type="subTitle"/>
          </p:nvPr>
        </p:nvSpPr>
        <p:spPr>
          <a:xfrm>
            <a:off x="1701100" y="867900"/>
            <a:ext cx="5523000" cy="46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4"/>
              </a:buClr>
              <a:buSzPts val="3000"/>
              <a:buFont typeface="Arial"/>
              <a:buNone/>
            </a:pPr>
            <a:r>
              <a:rPr b="1" lang="en" sz="2000"/>
              <a:t>Presented By</a:t>
            </a:r>
            <a:endParaRPr b="1" i="0" sz="2000" u="none" cap="none" strike="noStrike">
              <a:solidFill>
                <a:schemeClr val="dk1"/>
              </a:solidFill>
              <a:latin typeface="Arial"/>
              <a:ea typeface="Arial"/>
              <a:cs typeface="Arial"/>
              <a:sym typeface="Arial"/>
            </a:endParaRPr>
          </a:p>
        </p:txBody>
      </p:sp>
      <p:sp>
        <p:nvSpPr>
          <p:cNvPr id="124" name="Google Shape;124;p25"/>
          <p:cNvSpPr txBox="1"/>
          <p:nvPr>
            <p:ph idx="4294967295" type="body"/>
          </p:nvPr>
        </p:nvSpPr>
        <p:spPr>
          <a:xfrm>
            <a:off x="1732100" y="2151200"/>
            <a:ext cx="3738900" cy="357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150">
                <a:solidFill>
                  <a:srgbClr val="FFFFFF"/>
                </a:solidFill>
                <a:highlight>
                  <a:schemeClr val="dk2"/>
                </a:highlight>
              </a:rPr>
              <a:t>Executive Program in Data Science &amp; AI  IIT-G</a:t>
            </a:r>
            <a:endParaRPr sz="1150">
              <a:solidFill>
                <a:srgbClr val="FFFFFF"/>
              </a:solidFill>
              <a:highlight>
                <a:schemeClr val="dk2"/>
              </a:highlight>
            </a:endParaRPr>
          </a:p>
          <a:p>
            <a:pPr indent="0" lvl="0" marL="0" rtl="0" algn="l">
              <a:lnSpc>
                <a:spcPct val="100000"/>
              </a:lnSpc>
              <a:spcBef>
                <a:spcPts val="1000"/>
              </a:spcBef>
              <a:spcAft>
                <a:spcPts val="1000"/>
              </a:spcAft>
              <a:buSzPts val="3000"/>
              <a:buNone/>
            </a:pPr>
            <a:r>
              <a:t/>
            </a:r>
            <a:endParaRPr sz="1150">
              <a:solidFill>
                <a:srgbClr val="FFFFFF"/>
              </a:solidFill>
              <a:highlight>
                <a:schemeClr val="dk2"/>
              </a:highlight>
            </a:endParaRPr>
          </a:p>
        </p:txBody>
      </p:sp>
      <p:pic>
        <p:nvPicPr>
          <p:cNvPr id="125" name="Google Shape;125;p25"/>
          <p:cNvPicPr preferRelativeResize="0"/>
          <p:nvPr/>
        </p:nvPicPr>
        <p:blipFill>
          <a:blip r:embed="rId4">
            <a:alphaModFix/>
          </a:blip>
          <a:stretch>
            <a:fillRect/>
          </a:stretch>
        </p:blipFill>
        <p:spPr>
          <a:xfrm>
            <a:off x="5681900" y="2443035"/>
            <a:ext cx="1772150" cy="1565016"/>
          </a:xfrm>
          <a:prstGeom prst="rect">
            <a:avLst/>
          </a:prstGeom>
          <a:noFill/>
          <a:ln>
            <a:noFill/>
          </a:ln>
        </p:spPr>
      </p:pic>
      <p:sp>
        <p:nvSpPr>
          <p:cNvPr id="126" name="Google Shape;126;p25"/>
          <p:cNvSpPr/>
          <p:nvPr/>
        </p:nvSpPr>
        <p:spPr>
          <a:xfrm>
            <a:off x="5877075" y="2571750"/>
            <a:ext cx="1381800" cy="13743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25"/>
          <p:cNvCxnSpPr/>
          <p:nvPr/>
        </p:nvCxnSpPr>
        <p:spPr>
          <a:xfrm>
            <a:off x="6694986" y="3933625"/>
            <a:ext cx="214500" cy="856800"/>
          </a:xfrm>
          <a:prstGeom prst="straightConnector1">
            <a:avLst/>
          </a:prstGeom>
          <a:noFill/>
          <a:ln cap="flat" cmpd="sng" w="9525">
            <a:solidFill>
              <a:srgbClr val="CFD8DC"/>
            </a:solidFill>
            <a:prstDash val="solid"/>
            <a:round/>
            <a:headEnd len="sm" w="sm" type="none"/>
            <a:tailEnd len="sm" w="sm" type="none"/>
          </a:ln>
        </p:spPr>
      </p:cxnSp>
      <p:cxnSp>
        <p:nvCxnSpPr>
          <p:cNvPr id="128" name="Google Shape;128;p25"/>
          <p:cNvCxnSpPr/>
          <p:nvPr/>
        </p:nvCxnSpPr>
        <p:spPr>
          <a:xfrm>
            <a:off x="7059842" y="3727574"/>
            <a:ext cx="394200" cy="525600"/>
          </a:xfrm>
          <a:prstGeom prst="straightConnector1">
            <a:avLst/>
          </a:prstGeom>
          <a:noFill/>
          <a:ln cap="flat" cmpd="sng" w="9525">
            <a:solidFill>
              <a:srgbClr val="CFD8DC"/>
            </a:solidFill>
            <a:prstDash val="solid"/>
            <a:round/>
            <a:headEnd len="sm" w="sm" type="none"/>
            <a:tailEnd len="sm" w="sm" type="none"/>
          </a:ln>
        </p:spPr>
      </p:cxnSp>
      <p:cxnSp>
        <p:nvCxnSpPr>
          <p:cNvPr id="129" name="Google Shape;129;p25"/>
          <p:cNvCxnSpPr/>
          <p:nvPr/>
        </p:nvCxnSpPr>
        <p:spPr>
          <a:xfrm>
            <a:off x="7224089" y="3501963"/>
            <a:ext cx="752400" cy="464100"/>
          </a:xfrm>
          <a:prstGeom prst="straightConnector1">
            <a:avLst/>
          </a:prstGeom>
          <a:noFill/>
          <a:ln cap="flat" cmpd="sng" w="9525">
            <a:solidFill>
              <a:srgbClr val="CFD8DC"/>
            </a:solidFill>
            <a:prstDash val="solid"/>
            <a:round/>
            <a:headEnd len="sm" w="sm" type="none"/>
            <a:tailEnd len="sm" w="sm" type="none"/>
          </a:ln>
        </p:spPr>
      </p:cxnSp>
      <p:sp>
        <p:nvSpPr>
          <p:cNvPr id="130" name="Google Shape;130;p25"/>
          <p:cNvSpPr txBox="1"/>
          <p:nvPr>
            <p:ph idx="4294967295" type="subTitle"/>
          </p:nvPr>
        </p:nvSpPr>
        <p:spPr>
          <a:xfrm>
            <a:off x="1637500" y="2598975"/>
            <a:ext cx="3738900" cy="11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300" u="sng"/>
              <a:t>Follow Me :</a:t>
            </a:r>
            <a:endParaRPr sz="1300" u="sng"/>
          </a:p>
          <a:p>
            <a:pPr indent="0" lvl="0" marL="0" rtl="0" algn="l">
              <a:lnSpc>
                <a:spcPct val="100000"/>
              </a:lnSpc>
              <a:spcBef>
                <a:spcPts val="0"/>
              </a:spcBef>
              <a:spcAft>
                <a:spcPts val="0"/>
              </a:spcAft>
              <a:buSzPts val="3000"/>
              <a:buNone/>
            </a:pPr>
            <a:r>
              <a:t/>
            </a:r>
            <a:endParaRPr sz="600" u="sng"/>
          </a:p>
          <a:p>
            <a:pPr indent="0" lvl="0" marL="0" rtl="0" algn="l">
              <a:lnSpc>
                <a:spcPct val="100000"/>
              </a:lnSpc>
              <a:spcBef>
                <a:spcPts val="0"/>
              </a:spcBef>
              <a:spcAft>
                <a:spcPts val="0"/>
              </a:spcAft>
              <a:buSzPts val="3000"/>
              <a:buNone/>
            </a:pPr>
            <a:r>
              <a:rPr b="1" lang="en" sz="1000"/>
              <a:t>Email </a:t>
            </a:r>
            <a:r>
              <a:rPr lang="en" sz="1000"/>
              <a:t>: </a:t>
            </a:r>
            <a:endParaRPr sz="1000"/>
          </a:p>
          <a:p>
            <a:pPr indent="0" lvl="0" marL="0" rtl="0" algn="l">
              <a:lnSpc>
                <a:spcPct val="100000"/>
              </a:lnSpc>
              <a:spcBef>
                <a:spcPts val="0"/>
              </a:spcBef>
              <a:spcAft>
                <a:spcPts val="0"/>
              </a:spcAft>
              <a:buSzPts val="3000"/>
              <a:buNone/>
            </a:pPr>
            <a:r>
              <a:rPr lang="en" sz="1000" u="sng">
                <a:solidFill>
                  <a:schemeClr val="hlink"/>
                </a:solidFill>
                <a:hlinkClick r:id="rId5"/>
              </a:rPr>
              <a:t>m.mit.kr@gmail.com</a:t>
            </a:r>
            <a:endParaRPr sz="1000"/>
          </a:p>
          <a:p>
            <a:pPr indent="0" lvl="0" marL="0" rtl="0" algn="l">
              <a:lnSpc>
                <a:spcPct val="100000"/>
              </a:lnSpc>
              <a:spcBef>
                <a:spcPts val="0"/>
              </a:spcBef>
              <a:spcAft>
                <a:spcPts val="0"/>
              </a:spcAft>
              <a:buSzPts val="3000"/>
              <a:buNone/>
            </a:pPr>
            <a:r>
              <a:rPr b="1" lang="en" sz="1200"/>
              <a:t>Linked-in </a:t>
            </a:r>
            <a:endParaRPr b="1" sz="1200"/>
          </a:p>
          <a:p>
            <a:pPr indent="0" lvl="0" marL="0" rtl="0" algn="l">
              <a:lnSpc>
                <a:spcPct val="100000"/>
              </a:lnSpc>
              <a:spcBef>
                <a:spcPts val="0"/>
              </a:spcBef>
              <a:spcAft>
                <a:spcPts val="0"/>
              </a:spcAft>
              <a:buSzPts val="3000"/>
              <a:buNone/>
            </a:pPr>
            <a:r>
              <a:rPr lang="en" sz="750" u="sng">
                <a:solidFill>
                  <a:schemeClr val="hlink"/>
                </a:solidFill>
                <a:highlight>
                  <a:srgbClr val="FFFFFF"/>
                </a:highlight>
                <a:latin typeface="Roboto"/>
                <a:ea typeface="Roboto"/>
                <a:cs typeface="Roboto"/>
                <a:sym typeface="Roboto"/>
                <a:hlinkClick r:id="rId6"/>
              </a:rPr>
              <a:t>linkedin.com/in/mithileshdotorg</a:t>
            </a:r>
            <a:endParaRPr sz="1200"/>
          </a:p>
        </p:txBody>
      </p:sp>
      <p:sp>
        <p:nvSpPr>
          <p:cNvPr id="131" name="Google Shape;131;p25"/>
          <p:cNvSpPr/>
          <p:nvPr/>
        </p:nvSpPr>
        <p:spPr>
          <a:xfrm>
            <a:off x="1732100" y="3899400"/>
            <a:ext cx="11166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Technical Architect</a:t>
            </a:r>
            <a:endParaRPr sz="800"/>
          </a:p>
        </p:txBody>
      </p:sp>
      <p:sp>
        <p:nvSpPr>
          <p:cNvPr id="132" name="Google Shape;132;p25"/>
          <p:cNvSpPr/>
          <p:nvPr/>
        </p:nvSpPr>
        <p:spPr>
          <a:xfrm>
            <a:off x="1732100" y="4310575"/>
            <a:ext cx="10263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Sr App Developer</a:t>
            </a:r>
            <a:endParaRPr sz="800"/>
          </a:p>
        </p:txBody>
      </p:sp>
      <p:sp>
        <p:nvSpPr>
          <p:cNvPr id="133" name="Google Shape;133;p25"/>
          <p:cNvSpPr/>
          <p:nvPr/>
        </p:nvSpPr>
        <p:spPr>
          <a:xfrm>
            <a:off x="2848700" y="4309875"/>
            <a:ext cx="11166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Sr Web Developer</a:t>
            </a:r>
            <a:endParaRPr sz="800"/>
          </a:p>
        </p:txBody>
      </p:sp>
      <p:sp>
        <p:nvSpPr>
          <p:cNvPr id="134" name="Google Shape;134;p25"/>
          <p:cNvSpPr/>
          <p:nvPr/>
        </p:nvSpPr>
        <p:spPr>
          <a:xfrm>
            <a:off x="4718600" y="3899400"/>
            <a:ext cx="7524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BI Analysts</a:t>
            </a:r>
            <a:endParaRPr sz="800"/>
          </a:p>
        </p:txBody>
      </p:sp>
      <p:sp>
        <p:nvSpPr>
          <p:cNvPr id="135" name="Google Shape;135;p25"/>
          <p:cNvSpPr/>
          <p:nvPr/>
        </p:nvSpPr>
        <p:spPr>
          <a:xfrm>
            <a:off x="2928225" y="3899400"/>
            <a:ext cx="16125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Business </a:t>
            </a:r>
            <a:r>
              <a:rPr lang="en" sz="800"/>
              <a:t>Intelligence</a:t>
            </a:r>
            <a:r>
              <a:rPr lang="en" sz="800"/>
              <a:t> Architect</a:t>
            </a:r>
            <a:endParaRPr sz="800"/>
          </a:p>
        </p:txBody>
      </p:sp>
      <p:sp>
        <p:nvSpPr>
          <p:cNvPr id="136" name="Google Shape;136;p25"/>
          <p:cNvSpPr/>
          <p:nvPr/>
        </p:nvSpPr>
        <p:spPr>
          <a:xfrm>
            <a:off x="4055600" y="4309875"/>
            <a:ext cx="5487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Python</a:t>
            </a:r>
            <a:endParaRPr sz="800"/>
          </a:p>
        </p:txBody>
      </p:sp>
      <p:sp>
        <p:nvSpPr>
          <p:cNvPr id="137" name="Google Shape;137;p25"/>
          <p:cNvSpPr/>
          <p:nvPr/>
        </p:nvSpPr>
        <p:spPr>
          <a:xfrm>
            <a:off x="4694600" y="4309875"/>
            <a:ext cx="4563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Java</a:t>
            </a:r>
            <a:endParaRPr sz="800"/>
          </a:p>
        </p:txBody>
      </p:sp>
      <p:sp>
        <p:nvSpPr>
          <p:cNvPr id="138" name="Google Shape;138;p25"/>
          <p:cNvSpPr/>
          <p:nvPr/>
        </p:nvSpPr>
        <p:spPr>
          <a:xfrm>
            <a:off x="5241200" y="4309875"/>
            <a:ext cx="4977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Kotlin</a:t>
            </a:r>
            <a:endParaRPr sz="800"/>
          </a:p>
        </p:txBody>
      </p:sp>
      <p:sp>
        <p:nvSpPr>
          <p:cNvPr id="139" name="Google Shape;139;p25"/>
          <p:cNvSpPr/>
          <p:nvPr/>
        </p:nvSpPr>
        <p:spPr>
          <a:xfrm>
            <a:off x="5829200" y="4309875"/>
            <a:ext cx="497700" cy="28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Php</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7315600" y="109425"/>
            <a:ext cx="1734225" cy="726926"/>
          </a:xfrm>
          <a:prstGeom prst="rect">
            <a:avLst/>
          </a:prstGeom>
          <a:noFill/>
          <a:ln>
            <a:noFill/>
          </a:ln>
        </p:spPr>
      </p:pic>
      <p:pic>
        <p:nvPicPr>
          <p:cNvPr id="145" name="Google Shape;145;p26"/>
          <p:cNvPicPr preferRelativeResize="0"/>
          <p:nvPr/>
        </p:nvPicPr>
        <p:blipFill>
          <a:blip r:embed="rId4">
            <a:alphaModFix/>
          </a:blip>
          <a:stretch>
            <a:fillRect/>
          </a:stretch>
        </p:blipFill>
        <p:spPr>
          <a:xfrm>
            <a:off x="0" y="4240904"/>
            <a:ext cx="1022000" cy="902550"/>
          </a:xfrm>
          <a:prstGeom prst="rect">
            <a:avLst/>
          </a:prstGeom>
          <a:noFill/>
          <a:ln>
            <a:noFill/>
          </a:ln>
        </p:spPr>
      </p:pic>
      <p:cxnSp>
        <p:nvCxnSpPr>
          <p:cNvPr id="146" name="Google Shape;146;p26"/>
          <p:cNvCxnSpPr>
            <a:endCxn id="145" idx="0"/>
          </p:cNvCxnSpPr>
          <p:nvPr/>
        </p:nvCxnSpPr>
        <p:spPr>
          <a:xfrm>
            <a:off x="41200" y="3703004"/>
            <a:ext cx="469800" cy="537900"/>
          </a:xfrm>
          <a:prstGeom prst="straightConnector1">
            <a:avLst/>
          </a:prstGeom>
          <a:noFill/>
          <a:ln cap="flat" cmpd="sng" w="9525">
            <a:solidFill>
              <a:srgbClr val="CFD8DC"/>
            </a:solidFill>
            <a:prstDash val="solid"/>
            <a:round/>
            <a:headEnd len="sm" w="sm" type="none"/>
            <a:tailEnd len="sm" w="sm" type="none"/>
          </a:ln>
        </p:spPr>
      </p:cxnSp>
      <p:cxnSp>
        <p:nvCxnSpPr>
          <p:cNvPr id="147" name="Google Shape;147;p26"/>
          <p:cNvCxnSpPr>
            <a:endCxn id="145" idx="0"/>
          </p:cNvCxnSpPr>
          <p:nvPr/>
        </p:nvCxnSpPr>
        <p:spPr>
          <a:xfrm>
            <a:off x="186100" y="3258404"/>
            <a:ext cx="324900" cy="982500"/>
          </a:xfrm>
          <a:prstGeom prst="straightConnector1">
            <a:avLst/>
          </a:prstGeom>
          <a:noFill/>
          <a:ln cap="flat" cmpd="sng" w="9525">
            <a:solidFill>
              <a:srgbClr val="CFD8DC"/>
            </a:solidFill>
            <a:prstDash val="solid"/>
            <a:round/>
            <a:headEnd len="sm" w="sm" type="none"/>
            <a:tailEnd len="sm" w="sm" type="none"/>
          </a:ln>
        </p:spPr>
      </p:cxnSp>
      <p:cxnSp>
        <p:nvCxnSpPr>
          <p:cNvPr id="148" name="Google Shape;148;p26"/>
          <p:cNvCxnSpPr>
            <a:endCxn id="145" idx="0"/>
          </p:cNvCxnSpPr>
          <p:nvPr/>
        </p:nvCxnSpPr>
        <p:spPr>
          <a:xfrm flipH="1">
            <a:off x="511000" y="2251004"/>
            <a:ext cx="41100" cy="1989900"/>
          </a:xfrm>
          <a:prstGeom prst="straightConnector1">
            <a:avLst/>
          </a:prstGeom>
          <a:noFill/>
          <a:ln cap="flat" cmpd="sng" w="9525">
            <a:solidFill>
              <a:srgbClr val="CFD8DC"/>
            </a:solidFill>
            <a:prstDash val="solid"/>
            <a:round/>
            <a:headEnd len="sm" w="sm" type="none"/>
            <a:tailEnd len="sm" w="sm" type="none"/>
          </a:ln>
        </p:spPr>
      </p:cxnSp>
      <p:sp>
        <p:nvSpPr>
          <p:cNvPr id="149" name="Google Shape;149;p26"/>
          <p:cNvSpPr/>
          <p:nvPr/>
        </p:nvSpPr>
        <p:spPr>
          <a:xfrm>
            <a:off x="65950" y="4240900"/>
            <a:ext cx="890100" cy="8610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1566399" y="28883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151" name="Google Shape;151;p26"/>
          <p:cNvSpPr/>
          <p:nvPr/>
        </p:nvSpPr>
        <p:spPr>
          <a:xfrm>
            <a:off x="1566402" y="4093325"/>
            <a:ext cx="1954500" cy="393600"/>
          </a:xfrm>
          <a:prstGeom prst="homePlate">
            <a:avLst>
              <a:gd fmla="val 32030" name="adj"/>
            </a:avLst>
          </a:prstGeom>
          <a:solidFill>
            <a:srgbClr val="666666"/>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Conclusion</a:t>
            </a:r>
            <a:endParaRPr b="0" i="0" sz="1000" u="none" cap="none" strike="noStrike">
              <a:solidFill>
                <a:schemeClr val="lt1"/>
              </a:solidFill>
              <a:latin typeface="Arial"/>
              <a:ea typeface="Arial"/>
              <a:cs typeface="Arial"/>
              <a:sym typeface="Arial"/>
            </a:endParaRPr>
          </a:p>
        </p:txBody>
      </p:sp>
      <p:sp>
        <p:nvSpPr>
          <p:cNvPr id="152" name="Google Shape;152;p26"/>
          <p:cNvSpPr/>
          <p:nvPr/>
        </p:nvSpPr>
        <p:spPr>
          <a:xfrm>
            <a:off x="1566399" y="1596925"/>
            <a:ext cx="1954500" cy="393600"/>
          </a:xfrm>
          <a:prstGeom prst="homePlate">
            <a:avLst>
              <a:gd fmla="val 32030" name="adj"/>
            </a:avLst>
          </a:prstGeom>
          <a:solidFill>
            <a:srgbClr val="6AA84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EDA Process</a:t>
            </a:r>
            <a:endParaRPr b="0" i="0" sz="1000" u="none" cap="none" strike="noStrike">
              <a:solidFill>
                <a:schemeClr val="lt1"/>
              </a:solidFill>
              <a:latin typeface="Arial"/>
              <a:ea typeface="Arial"/>
              <a:cs typeface="Arial"/>
              <a:sym typeface="Arial"/>
            </a:endParaRPr>
          </a:p>
        </p:txBody>
      </p:sp>
      <p:sp>
        <p:nvSpPr>
          <p:cNvPr id="153" name="Google Shape;153;p26"/>
          <p:cNvSpPr txBox="1"/>
          <p:nvPr>
            <p:ph idx="1" type="subTitle"/>
          </p:nvPr>
        </p:nvSpPr>
        <p:spPr>
          <a:xfrm>
            <a:off x="4130400" y="1904675"/>
            <a:ext cx="3960900" cy="831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We will discuss 9 step process</a:t>
            </a:r>
            <a:endParaRPr sz="1400"/>
          </a:p>
          <a:p>
            <a:pPr indent="-317500" lvl="0" marL="457200" rtl="0" algn="l">
              <a:lnSpc>
                <a:spcPct val="100000"/>
              </a:lnSpc>
              <a:spcBef>
                <a:spcPts val="0"/>
              </a:spcBef>
              <a:spcAft>
                <a:spcPts val="0"/>
              </a:spcAft>
              <a:buSzPts val="1400"/>
              <a:buChar char="●"/>
            </a:pPr>
            <a:r>
              <a:rPr lang="en" sz="1400"/>
              <a:t>Dataset, Tools and Application Used</a:t>
            </a:r>
            <a:endParaRPr sz="1400"/>
          </a:p>
          <a:p>
            <a:pPr indent="-317500" lvl="0" marL="457200" rtl="0" algn="l">
              <a:lnSpc>
                <a:spcPct val="100000"/>
              </a:lnSpc>
              <a:spcBef>
                <a:spcPts val="0"/>
              </a:spcBef>
              <a:spcAft>
                <a:spcPts val="0"/>
              </a:spcAft>
              <a:buSzPts val="1400"/>
              <a:buChar char="●"/>
            </a:pPr>
            <a:r>
              <a:rPr lang="en" sz="1400"/>
              <a:t>Generating Graph and Reports</a:t>
            </a:r>
            <a:endParaRPr sz="1400"/>
          </a:p>
        </p:txBody>
      </p:sp>
      <p:sp>
        <p:nvSpPr>
          <p:cNvPr id="154" name="Google Shape;154;p26"/>
          <p:cNvSpPr txBox="1"/>
          <p:nvPr>
            <p:ph idx="1" type="subTitle"/>
          </p:nvPr>
        </p:nvSpPr>
        <p:spPr>
          <a:xfrm>
            <a:off x="4130400" y="3177700"/>
            <a:ext cx="3543900" cy="686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HomeTeam vs AwayTeam or Drow</a:t>
            </a:r>
            <a:endParaRPr sz="1400"/>
          </a:p>
          <a:p>
            <a:pPr indent="-317500" lvl="0" marL="457200" rtl="0" algn="l">
              <a:lnSpc>
                <a:spcPct val="100000"/>
              </a:lnSpc>
              <a:spcBef>
                <a:spcPts val="0"/>
              </a:spcBef>
              <a:spcAft>
                <a:spcPts val="0"/>
              </a:spcAft>
              <a:buSzPts val="1400"/>
              <a:buChar char="●"/>
            </a:pPr>
            <a:r>
              <a:rPr lang="en" sz="1400"/>
              <a:t>Team c</a:t>
            </a:r>
            <a:r>
              <a:rPr lang="en" sz="1400"/>
              <a:t>omparison in terms of goal</a:t>
            </a:r>
            <a:endParaRPr sz="1400"/>
          </a:p>
          <a:p>
            <a:pPr indent="-317500" lvl="0" marL="457200" rtl="0" algn="l">
              <a:lnSpc>
                <a:spcPct val="100000"/>
              </a:lnSpc>
              <a:spcBef>
                <a:spcPts val="0"/>
              </a:spcBef>
              <a:spcAft>
                <a:spcPts val="0"/>
              </a:spcAft>
              <a:buSzPts val="1400"/>
              <a:buChar char="●"/>
            </a:pPr>
            <a:r>
              <a:rPr lang="en" sz="1400"/>
              <a:t>Avg goals in terms of season</a:t>
            </a:r>
            <a:endParaRPr sz="1400"/>
          </a:p>
          <a:p>
            <a:pPr indent="-317500" lvl="0" marL="457200" rtl="0" algn="l">
              <a:lnSpc>
                <a:spcPct val="100000"/>
              </a:lnSpc>
              <a:spcBef>
                <a:spcPts val="0"/>
              </a:spcBef>
              <a:spcAft>
                <a:spcPts val="0"/>
              </a:spcAft>
              <a:buSzPts val="1400"/>
              <a:buChar char="●"/>
            </a:pPr>
            <a:r>
              <a:rPr lang="en" sz="1400"/>
              <a:t>Winning teams of the season</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p:txBody>
      </p:sp>
      <p:sp>
        <p:nvSpPr>
          <p:cNvPr id="155" name="Google Shape;155;p26"/>
          <p:cNvSpPr/>
          <p:nvPr/>
        </p:nvSpPr>
        <p:spPr>
          <a:xfrm rot="5400000">
            <a:off x="5388450" y="36550"/>
            <a:ext cx="447950" cy="1697150"/>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6" name="Google Shape;156;p26"/>
          <p:cNvSpPr/>
          <p:nvPr/>
        </p:nvSpPr>
        <p:spPr>
          <a:xfrm flipH="1" rot="-5400000">
            <a:off x="3741650" y="86900"/>
            <a:ext cx="447950" cy="1596449"/>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7" name="Google Shape;157;p26"/>
          <p:cNvSpPr txBox="1"/>
          <p:nvPr/>
        </p:nvSpPr>
        <p:spPr>
          <a:xfrm>
            <a:off x="3357050" y="685025"/>
            <a:ext cx="289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Let’s Start</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63" name="Google Shape;163;p27"/>
          <p:cNvSpPr/>
          <p:nvPr/>
        </p:nvSpPr>
        <p:spPr>
          <a:xfrm>
            <a:off x="1853062" y="1455765"/>
            <a:ext cx="756600" cy="678300"/>
          </a:xfrm>
          <a:prstGeom prst="ellipse">
            <a:avLst/>
          </a:prstGeom>
          <a:solidFill>
            <a:srgbClr val="99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263238"/>
              </a:buClr>
              <a:buSzPts val="1400"/>
              <a:buFont typeface="Calibri"/>
              <a:buNone/>
            </a:pPr>
            <a:r>
              <a:rPr lang="en" sz="800">
                <a:solidFill>
                  <a:schemeClr val="lt1"/>
                </a:solidFill>
                <a:latin typeface="Calibri"/>
                <a:ea typeface="Calibri"/>
                <a:cs typeface="Calibri"/>
                <a:sym typeface="Calibri"/>
              </a:rPr>
              <a:t>Intro</a:t>
            </a:r>
            <a:endParaRPr b="0" i="0" sz="800" u="none" cap="none" strike="noStrike">
              <a:solidFill>
                <a:schemeClr val="lt1"/>
              </a:solidFill>
              <a:latin typeface="Calibri"/>
              <a:ea typeface="Calibri"/>
              <a:cs typeface="Calibri"/>
              <a:sym typeface="Calibri"/>
            </a:endParaRPr>
          </a:p>
        </p:txBody>
      </p:sp>
      <p:sp>
        <p:nvSpPr>
          <p:cNvPr id="164" name="Google Shape;164;p27"/>
          <p:cNvSpPr/>
          <p:nvPr/>
        </p:nvSpPr>
        <p:spPr>
          <a:xfrm>
            <a:off x="-1" y="334950"/>
            <a:ext cx="1954500" cy="393600"/>
          </a:xfrm>
          <a:prstGeom prst="homePlate">
            <a:avLst>
              <a:gd fmla="val 32030" name="adj"/>
            </a:avLst>
          </a:prstGeom>
          <a:solidFill>
            <a:srgbClr val="6AA84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EDA Process</a:t>
            </a:r>
            <a:endParaRPr b="0" i="0" sz="1000" u="none" cap="none" strike="noStrike">
              <a:solidFill>
                <a:schemeClr val="lt1"/>
              </a:solidFill>
              <a:latin typeface="Arial"/>
              <a:ea typeface="Arial"/>
              <a:cs typeface="Arial"/>
              <a:sym typeface="Arial"/>
            </a:endParaRPr>
          </a:p>
        </p:txBody>
      </p:sp>
      <p:sp>
        <p:nvSpPr>
          <p:cNvPr id="165" name="Google Shape;165;p27"/>
          <p:cNvSpPr txBox="1"/>
          <p:nvPr/>
        </p:nvSpPr>
        <p:spPr>
          <a:xfrm>
            <a:off x="3837175" y="3282625"/>
            <a:ext cx="2298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Numpy </a:t>
            </a:r>
            <a:endParaRPr/>
          </a:p>
          <a:p>
            <a:pPr indent="-317500" lvl="0" marL="457200" rtl="0" algn="l">
              <a:spcBef>
                <a:spcPts val="0"/>
              </a:spcBef>
              <a:spcAft>
                <a:spcPts val="0"/>
              </a:spcAft>
              <a:buSzPts val="1400"/>
              <a:buChar char="-"/>
            </a:pPr>
            <a:r>
              <a:rPr lang="en"/>
              <a:t>Pandas </a:t>
            </a:r>
            <a:endParaRPr/>
          </a:p>
          <a:p>
            <a:pPr indent="-317500" lvl="0" marL="457200" rtl="0" algn="l">
              <a:spcBef>
                <a:spcPts val="0"/>
              </a:spcBef>
              <a:spcAft>
                <a:spcPts val="0"/>
              </a:spcAft>
              <a:buSzPts val="1400"/>
              <a:buChar char="-"/>
            </a:pPr>
            <a:r>
              <a:rPr lang="en"/>
              <a:t>Pandas </a:t>
            </a:r>
            <a:r>
              <a:rPr lang="en"/>
              <a:t>Profiling</a:t>
            </a:r>
            <a:r>
              <a:rPr lang="en"/>
              <a:t> </a:t>
            </a:r>
            <a:endParaRPr/>
          </a:p>
          <a:p>
            <a:pPr indent="-317500" lvl="0" marL="457200" rtl="0" algn="l">
              <a:spcBef>
                <a:spcPts val="0"/>
              </a:spcBef>
              <a:spcAft>
                <a:spcPts val="0"/>
              </a:spcAft>
              <a:buSzPts val="1400"/>
              <a:buChar char="-"/>
            </a:pPr>
            <a:r>
              <a:rPr lang="en"/>
              <a:t>Matplotlib </a:t>
            </a:r>
            <a:endParaRPr/>
          </a:p>
          <a:p>
            <a:pPr indent="-317500" lvl="0" marL="457200" rtl="0" algn="l">
              <a:spcBef>
                <a:spcPts val="0"/>
              </a:spcBef>
              <a:spcAft>
                <a:spcPts val="0"/>
              </a:spcAft>
              <a:buSzPts val="1400"/>
              <a:buChar char="-"/>
            </a:pPr>
            <a:r>
              <a:rPr lang="en"/>
              <a:t>Seaborn</a:t>
            </a:r>
            <a:endParaRPr/>
          </a:p>
        </p:txBody>
      </p:sp>
      <p:pic>
        <p:nvPicPr>
          <p:cNvPr id="166" name="Google Shape;166;p27"/>
          <p:cNvPicPr preferRelativeResize="0"/>
          <p:nvPr/>
        </p:nvPicPr>
        <p:blipFill>
          <a:blip r:embed="rId3">
            <a:alphaModFix/>
          </a:blip>
          <a:stretch>
            <a:fillRect/>
          </a:stretch>
        </p:blipFill>
        <p:spPr>
          <a:xfrm>
            <a:off x="3235588" y="3574525"/>
            <a:ext cx="756600" cy="649246"/>
          </a:xfrm>
          <a:prstGeom prst="rect">
            <a:avLst/>
          </a:prstGeom>
          <a:noFill/>
          <a:ln>
            <a:noFill/>
          </a:ln>
        </p:spPr>
      </p:pic>
      <p:sp>
        <p:nvSpPr>
          <p:cNvPr id="167" name="Google Shape;167;p27"/>
          <p:cNvSpPr txBox="1"/>
          <p:nvPr/>
        </p:nvSpPr>
        <p:spPr>
          <a:xfrm rot="-5400000">
            <a:off x="454050" y="1828400"/>
            <a:ext cx="1954500" cy="296700"/>
          </a:xfrm>
          <a:prstGeom prst="rect">
            <a:avLst/>
          </a:prstGeom>
          <a:solidFill>
            <a:srgbClr val="D9D9D9"/>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1155CC"/>
                </a:solidFill>
                <a:highlight>
                  <a:srgbClr val="D9D9D9"/>
                </a:highlight>
              </a:rPr>
              <a:t>The 9 Step Framework</a:t>
            </a:r>
            <a:endParaRPr sz="1100">
              <a:solidFill>
                <a:srgbClr val="1155CC"/>
              </a:solidFill>
              <a:highlight>
                <a:srgbClr val="D9D9D9"/>
              </a:highlight>
            </a:endParaRPr>
          </a:p>
        </p:txBody>
      </p:sp>
      <p:grpSp>
        <p:nvGrpSpPr>
          <p:cNvPr id="168" name="Google Shape;168;p27"/>
          <p:cNvGrpSpPr/>
          <p:nvPr/>
        </p:nvGrpSpPr>
        <p:grpSpPr>
          <a:xfrm>
            <a:off x="2424274" y="1438329"/>
            <a:ext cx="5123810" cy="1478333"/>
            <a:chOff x="3116500" y="5588875"/>
            <a:chExt cx="1592779" cy="488156"/>
          </a:xfrm>
        </p:grpSpPr>
        <p:sp>
          <p:nvSpPr>
            <p:cNvPr id="169" name="Google Shape;169;p27"/>
            <p:cNvSpPr/>
            <p:nvPr/>
          </p:nvSpPr>
          <p:spPr>
            <a:xfrm>
              <a:off x="3317231" y="5594633"/>
              <a:ext cx="235200" cy="235500"/>
            </a:xfrm>
            <a:prstGeom prst="ellipse">
              <a:avLst/>
            </a:prstGeom>
            <a:solidFill>
              <a:srgbClr val="BF9000"/>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400"/>
                <a:buFont typeface="Calibri"/>
                <a:buNone/>
              </a:pPr>
              <a:r>
                <a:rPr lang="en" sz="700">
                  <a:solidFill>
                    <a:schemeClr val="lt1"/>
                  </a:solidFill>
                  <a:latin typeface="Calibri"/>
                  <a:ea typeface="Calibri"/>
                  <a:cs typeface="Calibri"/>
                  <a:sym typeface="Calibri"/>
                </a:rPr>
                <a:t>Installing &amp; Importing Libraries</a:t>
              </a:r>
              <a:endParaRPr>
                <a:solidFill>
                  <a:schemeClr val="lt1"/>
                </a:solidFill>
                <a:latin typeface="Calibri"/>
                <a:ea typeface="Calibri"/>
                <a:cs typeface="Calibri"/>
                <a:sym typeface="Calibri"/>
              </a:endParaRPr>
            </a:p>
          </p:txBody>
        </p:sp>
        <p:sp>
          <p:nvSpPr>
            <p:cNvPr id="170" name="Google Shape;170;p27"/>
            <p:cNvSpPr/>
            <p:nvPr/>
          </p:nvSpPr>
          <p:spPr>
            <a:xfrm>
              <a:off x="3517976" y="5814611"/>
              <a:ext cx="236100" cy="235500"/>
            </a:xfrm>
            <a:prstGeom prst="ellipse">
              <a:avLst/>
            </a:prstGeom>
            <a:solidFill>
              <a:srgbClr val="CC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sz="600">
                  <a:solidFill>
                    <a:schemeClr val="lt1"/>
                  </a:solidFill>
                  <a:latin typeface="Calibri"/>
                  <a:ea typeface="Calibri"/>
                  <a:cs typeface="Calibri"/>
                  <a:sym typeface="Calibri"/>
                </a:rPr>
                <a:t>Data Acquisition &amp; Description</a:t>
              </a:r>
              <a:endParaRPr b="0" i="0" sz="600" u="none" cap="none" strike="noStrike">
                <a:solidFill>
                  <a:schemeClr val="lt1"/>
                </a:solidFill>
                <a:latin typeface="Calibri"/>
                <a:ea typeface="Calibri"/>
                <a:cs typeface="Calibri"/>
                <a:sym typeface="Calibri"/>
              </a:endParaRPr>
            </a:p>
          </p:txBody>
        </p:sp>
        <p:sp>
          <p:nvSpPr>
            <p:cNvPr id="171" name="Google Shape;171;p27"/>
            <p:cNvSpPr/>
            <p:nvPr/>
          </p:nvSpPr>
          <p:spPr>
            <a:xfrm>
              <a:off x="3713057" y="5588875"/>
              <a:ext cx="236100" cy="235500"/>
            </a:xfrm>
            <a:prstGeom prst="ellipse">
              <a:avLst/>
            </a:prstGeom>
            <a:solidFill>
              <a:srgbClr val="A64D79"/>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400"/>
                <a:buFont typeface="Calibri"/>
                <a:buNone/>
              </a:pPr>
              <a:r>
                <a:rPr lang="en" sz="600">
                  <a:solidFill>
                    <a:schemeClr val="lt1"/>
                  </a:solidFill>
                  <a:latin typeface="Calibri"/>
                  <a:ea typeface="Calibri"/>
                  <a:cs typeface="Calibri"/>
                  <a:sym typeface="Calibri"/>
                </a:rPr>
                <a:t>Data Pre-Profiling</a:t>
              </a:r>
              <a:endParaRPr sz="600">
                <a:solidFill>
                  <a:schemeClr val="lt1"/>
                </a:solidFill>
                <a:latin typeface="Calibri"/>
                <a:ea typeface="Calibri"/>
                <a:cs typeface="Calibri"/>
                <a:sym typeface="Calibri"/>
              </a:endParaRPr>
            </a:p>
          </p:txBody>
        </p:sp>
        <p:sp>
          <p:nvSpPr>
            <p:cNvPr id="172" name="Google Shape;172;p27"/>
            <p:cNvSpPr/>
            <p:nvPr/>
          </p:nvSpPr>
          <p:spPr>
            <a:xfrm>
              <a:off x="3887430" y="5830131"/>
              <a:ext cx="236100" cy="235500"/>
            </a:xfrm>
            <a:prstGeom prst="ellipse">
              <a:avLst/>
            </a:prstGeom>
            <a:solidFill>
              <a:srgbClr val="674EA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sz="700">
                  <a:solidFill>
                    <a:schemeClr val="lt1"/>
                  </a:solidFill>
                  <a:latin typeface="Calibri"/>
                  <a:ea typeface="Calibri"/>
                  <a:cs typeface="Calibri"/>
                  <a:sym typeface="Calibri"/>
                </a:rPr>
                <a:t>Data Pre-Processing</a:t>
              </a:r>
              <a:endParaRPr b="0" i="0" sz="700" u="none" cap="none" strike="noStrike">
                <a:solidFill>
                  <a:schemeClr val="lt1"/>
                </a:solidFill>
                <a:latin typeface="Calibri"/>
                <a:ea typeface="Calibri"/>
                <a:cs typeface="Calibri"/>
                <a:sym typeface="Calibri"/>
              </a:endParaRPr>
            </a:p>
          </p:txBody>
        </p:sp>
        <p:sp>
          <p:nvSpPr>
            <p:cNvPr id="173" name="Google Shape;173;p27"/>
            <p:cNvSpPr/>
            <p:nvPr/>
          </p:nvSpPr>
          <p:spPr>
            <a:xfrm>
              <a:off x="4083945" y="5594633"/>
              <a:ext cx="235200" cy="235500"/>
            </a:xfrm>
            <a:prstGeom prst="ellipse">
              <a:avLst/>
            </a:prstGeom>
            <a:solidFill>
              <a:srgbClr val="3C7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sz="700">
                  <a:solidFill>
                    <a:schemeClr val="lt1"/>
                  </a:solidFill>
                  <a:latin typeface="Calibri"/>
                  <a:ea typeface="Calibri"/>
                  <a:cs typeface="Calibri"/>
                  <a:sym typeface="Calibri"/>
                </a:rPr>
                <a:t>Data Post- Profiling</a:t>
              </a:r>
              <a:endParaRPr b="0" i="0" sz="700" u="none" cap="none" strike="noStrike">
                <a:solidFill>
                  <a:schemeClr val="lt1"/>
                </a:solidFill>
                <a:latin typeface="Calibri"/>
                <a:ea typeface="Calibri"/>
                <a:cs typeface="Calibri"/>
                <a:sym typeface="Calibri"/>
              </a:endParaRPr>
            </a:p>
          </p:txBody>
        </p:sp>
        <p:sp>
          <p:nvSpPr>
            <p:cNvPr id="174" name="Google Shape;174;p27"/>
            <p:cNvSpPr/>
            <p:nvPr/>
          </p:nvSpPr>
          <p:spPr>
            <a:xfrm>
              <a:off x="4256884" y="5830131"/>
              <a:ext cx="259800" cy="2469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sz="700">
                  <a:solidFill>
                    <a:schemeClr val="lt1"/>
                  </a:solidFill>
                  <a:latin typeface="Calibri"/>
                  <a:ea typeface="Calibri"/>
                  <a:cs typeface="Calibri"/>
                  <a:sym typeface="Calibri"/>
                </a:rPr>
                <a:t>Exploratory Data Analysis</a:t>
              </a:r>
              <a:endParaRPr b="0" i="0" sz="700" u="none" cap="none" strike="noStrike">
                <a:solidFill>
                  <a:schemeClr val="lt1"/>
                </a:solidFill>
                <a:latin typeface="Calibri"/>
                <a:ea typeface="Calibri"/>
                <a:cs typeface="Calibri"/>
                <a:sym typeface="Calibri"/>
              </a:endParaRPr>
            </a:p>
          </p:txBody>
        </p:sp>
        <p:sp>
          <p:nvSpPr>
            <p:cNvPr id="175" name="Google Shape;175;p27"/>
            <p:cNvSpPr/>
            <p:nvPr/>
          </p:nvSpPr>
          <p:spPr>
            <a:xfrm>
              <a:off x="4473779" y="5594633"/>
              <a:ext cx="235500" cy="235500"/>
            </a:xfrm>
            <a:prstGeom prst="ellipse">
              <a:avLst/>
            </a:prstGeom>
            <a:solidFill>
              <a:srgbClr val="6AA84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sz="700">
                  <a:solidFill>
                    <a:schemeClr val="lt1"/>
                  </a:solidFill>
                  <a:latin typeface="Calibri"/>
                  <a:ea typeface="Calibri"/>
                  <a:cs typeface="Calibri"/>
                  <a:sym typeface="Calibri"/>
                </a:rPr>
                <a:t>Conclusion</a:t>
              </a:r>
              <a:endParaRPr b="0" i="0" sz="700" u="none" cap="none" strike="noStrike">
                <a:solidFill>
                  <a:schemeClr val="lt1"/>
                </a:solidFill>
                <a:latin typeface="Calibri"/>
                <a:ea typeface="Calibri"/>
                <a:cs typeface="Calibri"/>
                <a:sym typeface="Calibri"/>
              </a:endParaRPr>
            </a:p>
          </p:txBody>
        </p:sp>
        <p:sp>
          <p:nvSpPr>
            <p:cNvPr id="176" name="Google Shape;176;p27"/>
            <p:cNvSpPr/>
            <p:nvPr/>
          </p:nvSpPr>
          <p:spPr>
            <a:xfrm>
              <a:off x="3116500" y="5830131"/>
              <a:ext cx="235200" cy="235500"/>
            </a:xfrm>
            <a:prstGeom prst="ellipse">
              <a:avLst/>
            </a:prstGeom>
            <a:solidFill>
              <a:srgbClr val="38761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lang="en" sz="700">
                  <a:solidFill>
                    <a:schemeClr val="lt1"/>
                  </a:solidFill>
                  <a:latin typeface="Calibri"/>
                  <a:ea typeface="Calibri"/>
                  <a:cs typeface="Calibri"/>
                  <a:sym typeface="Calibri"/>
                </a:rPr>
                <a:t>Problem Statement</a:t>
              </a:r>
              <a:endParaRPr b="0" i="0" sz="700" u="none" cap="none" strike="noStrike">
                <a:solidFill>
                  <a:schemeClr val="lt1"/>
                </a:solidFill>
                <a:latin typeface="Calibri"/>
                <a:ea typeface="Calibri"/>
                <a:cs typeface="Calibri"/>
                <a:sym typeface="Calibri"/>
              </a:endParaRPr>
            </a:p>
          </p:txBody>
        </p:sp>
      </p:grpSp>
      <p:cxnSp>
        <p:nvCxnSpPr>
          <p:cNvPr id="177" name="Google Shape;177;p27"/>
          <p:cNvCxnSpPr/>
          <p:nvPr/>
        </p:nvCxnSpPr>
        <p:spPr>
          <a:xfrm>
            <a:off x="2352288" y="2084725"/>
            <a:ext cx="201000" cy="2307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7"/>
          <p:cNvCxnSpPr>
            <a:endCxn id="170" idx="1"/>
          </p:cNvCxnSpPr>
          <p:nvPr/>
        </p:nvCxnSpPr>
        <p:spPr>
          <a:xfrm>
            <a:off x="3697709" y="2053593"/>
            <a:ext cx="129300" cy="1728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7"/>
          <p:cNvCxnSpPr/>
          <p:nvPr/>
        </p:nvCxnSpPr>
        <p:spPr>
          <a:xfrm>
            <a:off x="4971434" y="2053606"/>
            <a:ext cx="129300" cy="1728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7"/>
          <p:cNvCxnSpPr/>
          <p:nvPr/>
        </p:nvCxnSpPr>
        <p:spPr>
          <a:xfrm>
            <a:off x="6158484" y="2053606"/>
            <a:ext cx="129300" cy="172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7"/>
          <p:cNvCxnSpPr/>
          <p:nvPr/>
        </p:nvCxnSpPr>
        <p:spPr>
          <a:xfrm flipH="1" rot="10800000">
            <a:off x="6714213" y="2059738"/>
            <a:ext cx="163800" cy="2010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7"/>
          <p:cNvCxnSpPr/>
          <p:nvPr/>
        </p:nvCxnSpPr>
        <p:spPr>
          <a:xfrm flipH="1" rot="10800000">
            <a:off x="5547713" y="2099563"/>
            <a:ext cx="163800" cy="2010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7"/>
          <p:cNvCxnSpPr/>
          <p:nvPr/>
        </p:nvCxnSpPr>
        <p:spPr>
          <a:xfrm flipH="1" rot="10800000">
            <a:off x="4381213" y="2099563"/>
            <a:ext cx="163800" cy="2010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7"/>
          <p:cNvCxnSpPr/>
          <p:nvPr/>
        </p:nvCxnSpPr>
        <p:spPr>
          <a:xfrm flipH="1" rot="10800000">
            <a:off x="3071788" y="2099563"/>
            <a:ext cx="163800" cy="2010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7"/>
          <p:cNvSpPr txBox="1"/>
          <p:nvPr/>
        </p:nvSpPr>
        <p:spPr>
          <a:xfrm rot="5400000">
            <a:off x="6959225" y="3765325"/>
            <a:ext cx="1954500" cy="296700"/>
          </a:xfrm>
          <a:prstGeom prst="rect">
            <a:avLst/>
          </a:prstGeom>
          <a:solidFill>
            <a:srgbClr val="D9D9D9"/>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1155CC"/>
                </a:solidFill>
                <a:highlight>
                  <a:srgbClr val="D9D9D9"/>
                </a:highlight>
              </a:rPr>
              <a:t>Tools, Application &amp; Create Graph</a:t>
            </a:r>
            <a:endParaRPr sz="1100">
              <a:solidFill>
                <a:srgbClr val="1155CC"/>
              </a:solidFill>
              <a:highlight>
                <a:srgbClr val="D9D9D9"/>
              </a:highlight>
            </a:endParaRPr>
          </a:p>
        </p:txBody>
      </p:sp>
      <p:pic>
        <p:nvPicPr>
          <p:cNvPr id="186" name="Google Shape;186;p27"/>
          <p:cNvPicPr preferRelativeResize="0"/>
          <p:nvPr/>
        </p:nvPicPr>
        <p:blipFill>
          <a:blip r:embed="rId4">
            <a:alphaModFix/>
          </a:blip>
          <a:stretch>
            <a:fillRect/>
          </a:stretch>
        </p:blipFill>
        <p:spPr>
          <a:xfrm>
            <a:off x="2352300" y="3498637"/>
            <a:ext cx="835375" cy="801025"/>
          </a:xfrm>
          <a:prstGeom prst="rect">
            <a:avLst/>
          </a:prstGeom>
          <a:noFill/>
          <a:ln>
            <a:noFill/>
          </a:ln>
        </p:spPr>
      </p:pic>
      <p:pic>
        <p:nvPicPr>
          <p:cNvPr id="187" name="Google Shape;187;p27"/>
          <p:cNvPicPr preferRelativeResize="0"/>
          <p:nvPr/>
        </p:nvPicPr>
        <p:blipFill>
          <a:blip r:embed="rId5">
            <a:alphaModFix/>
          </a:blip>
          <a:stretch>
            <a:fillRect/>
          </a:stretch>
        </p:blipFill>
        <p:spPr>
          <a:xfrm>
            <a:off x="6640350" y="3353700"/>
            <a:ext cx="756600" cy="747804"/>
          </a:xfrm>
          <a:prstGeom prst="rect">
            <a:avLst/>
          </a:prstGeom>
          <a:noFill/>
          <a:ln>
            <a:noFill/>
          </a:ln>
        </p:spPr>
      </p:pic>
      <p:pic>
        <p:nvPicPr>
          <p:cNvPr id="188" name="Google Shape;188;p27"/>
          <p:cNvPicPr preferRelativeResize="0"/>
          <p:nvPr/>
        </p:nvPicPr>
        <p:blipFill>
          <a:blip r:embed="rId6">
            <a:alphaModFix/>
          </a:blip>
          <a:stretch>
            <a:fillRect/>
          </a:stretch>
        </p:blipFill>
        <p:spPr>
          <a:xfrm>
            <a:off x="6385746" y="4101500"/>
            <a:ext cx="1195326" cy="50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94" name="Google Shape;194;p28"/>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pic>
        <p:nvPicPr>
          <p:cNvPr id="195" name="Google Shape;195;p28"/>
          <p:cNvPicPr preferRelativeResize="0"/>
          <p:nvPr/>
        </p:nvPicPr>
        <p:blipFill>
          <a:blip r:embed="rId3">
            <a:alphaModFix/>
          </a:blip>
          <a:stretch>
            <a:fillRect/>
          </a:stretch>
        </p:blipFill>
        <p:spPr>
          <a:xfrm>
            <a:off x="1954500" y="722875"/>
            <a:ext cx="4083000" cy="3492150"/>
          </a:xfrm>
          <a:prstGeom prst="rect">
            <a:avLst/>
          </a:prstGeom>
          <a:noFill/>
          <a:ln>
            <a:noFill/>
          </a:ln>
        </p:spPr>
      </p:pic>
      <p:sp>
        <p:nvSpPr>
          <p:cNvPr id="196" name="Google Shape;196;p28"/>
          <p:cNvSpPr txBox="1"/>
          <p:nvPr/>
        </p:nvSpPr>
        <p:spPr>
          <a:xfrm>
            <a:off x="6758100" y="4183225"/>
            <a:ext cx="2385900" cy="5619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050">
                <a:highlight>
                  <a:srgbClr val="FFFFFF"/>
                </a:highlight>
              </a:rPr>
              <a:t>Report 1 : Final Match Outcome</a:t>
            </a:r>
            <a:endParaRPr b="1" sz="1050">
              <a:highlight>
                <a:srgbClr val="FFFFFF"/>
              </a:highlight>
            </a:endParaRPr>
          </a:p>
          <a:p>
            <a:pPr indent="0" lvl="0" marL="0" rtl="0" algn="l">
              <a:spcBef>
                <a:spcPts val="0"/>
              </a:spcBef>
              <a:spcAft>
                <a:spcPts val="0"/>
              </a:spcAft>
              <a:buNone/>
            </a:pPr>
            <a:r>
              <a:t/>
            </a:r>
            <a:endParaRPr/>
          </a:p>
        </p:txBody>
      </p:sp>
      <p:pic>
        <p:nvPicPr>
          <p:cNvPr id="197" name="Google Shape;197;p28"/>
          <p:cNvPicPr preferRelativeResize="0"/>
          <p:nvPr/>
        </p:nvPicPr>
        <p:blipFill>
          <a:blip r:embed="rId4">
            <a:alphaModFix/>
          </a:blip>
          <a:stretch>
            <a:fillRect/>
          </a:stretch>
        </p:blipFill>
        <p:spPr>
          <a:xfrm>
            <a:off x="7516550" y="3621325"/>
            <a:ext cx="1340526" cy="56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03" name="Google Shape;203;p29"/>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04" name="Google Shape;204;p29"/>
          <p:cNvSpPr txBox="1"/>
          <p:nvPr/>
        </p:nvSpPr>
        <p:spPr>
          <a:xfrm>
            <a:off x="4421475" y="4361400"/>
            <a:ext cx="4689300" cy="5619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050">
                <a:highlight>
                  <a:srgbClr val="FFFFFF"/>
                </a:highlight>
              </a:rPr>
              <a:t>Report 2: Season Wise Final Result Goals HomeTeam vs AwayTeam</a:t>
            </a:r>
            <a:endParaRPr b="1" sz="1050">
              <a:highlight>
                <a:srgbClr val="FFFFFF"/>
              </a:highlight>
            </a:endParaRPr>
          </a:p>
          <a:p>
            <a:pPr indent="0" lvl="0" marL="0" rtl="0" algn="l">
              <a:spcBef>
                <a:spcPts val="0"/>
              </a:spcBef>
              <a:spcAft>
                <a:spcPts val="0"/>
              </a:spcAft>
              <a:buNone/>
            </a:pPr>
            <a:r>
              <a:t/>
            </a:r>
            <a:endParaRPr/>
          </a:p>
        </p:txBody>
      </p:sp>
      <p:pic>
        <p:nvPicPr>
          <p:cNvPr id="205" name="Google Shape;205;p29"/>
          <p:cNvPicPr preferRelativeResize="0"/>
          <p:nvPr/>
        </p:nvPicPr>
        <p:blipFill>
          <a:blip r:embed="rId3">
            <a:alphaModFix/>
          </a:blip>
          <a:stretch>
            <a:fillRect/>
          </a:stretch>
        </p:blipFill>
        <p:spPr>
          <a:xfrm>
            <a:off x="1032875" y="952338"/>
            <a:ext cx="6626550" cy="3313275"/>
          </a:xfrm>
          <a:prstGeom prst="rect">
            <a:avLst/>
          </a:prstGeom>
          <a:noFill/>
          <a:ln>
            <a:noFill/>
          </a:ln>
        </p:spPr>
      </p:pic>
      <p:pic>
        <p:nvPicPr>
          <p:cNvPr id="206" name="Google Shape;206;p29"/>
          <p:cNvPicPr preferRelativeResize="0"/>
          <p:nvPr/>
        </p:nvPicPr>
        <p:blipFill>
          <a:blip r:embed="rId4">
            <a:alphaModFix/>
          </a:blip>
          <a:stretch>
            <a:fillRect/>
          </a:stretch>
        </p:blipFill>
        <p:spPr>
          <a:xfrm>
            <a:off x="7659425" y="3892800"/>
            <a:ext cx="1117950" cy="46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12" name="Google Shape;212;p30"/>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13" name="Google Shape;213;p30"/>
          <p:cNvSpPr txBox="1"/>
          <p:nvPr/>
        </p:nvSpPr>
        <p:spPr>
          <a:xfrm>
            <a:off x="4421500" y="4361400"/>
            <a:ext cx="4466100" cy="561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Report 3: Season Wise half Time Goals HomeTeam and AwayTeam</a:t>
            </a:r>
            <a:endParaRPr b="1" i="1" sz="1050">
              <a:highlight>
                <a:srgbClr val="FFFFFF"/>
              </a:highlight>
            </a:endParaRPr>
          </a:p>
          <a:p>
            <a:pPr indent="0" lvl="0" marL="0" rtl="0" algn="l">
              <a:spcBef>
                <a:spcPts val="0"/>
              </a:spcBef>
              <a:spcAft>
                <a:spcPts val="0"/>
              </a:spcAft>
              <a:buNone/>
            </a:pPr>
            <a:r>
              <a:t/>
            </a:r>
            <a:endParaRPr/>
          </a:p>
        </p:txBody>
      </p:sp>
      <p:pic>
        <p:nvPicPr>
          <p:cNvPr id="214" name="Google Shape;214;p30"/>
          <p:cNvPicPr preferRelativeResize="0"/>
          <p:nvPr/>
        </p:nvPicPr>
        <p:blipFill>
          <a:blip r:embed="rId3">
            <a:alphaModFix/>
          </a:blip>
          <a:stretch>
            <a:fillRect/>
          </a:stretch>
        </p:blipFill>
        <p:spPr>
          <a:xfrm>
            <a:off x="1131425" y="1141926"/>
            <a:ext cx="6446126" cy="3008175"/>
          </a:xfrm>
          <a:prstGeom prst="rect">
            <a:avLst/>
          </a:prstGeom>
          <a:noFill/>
          <a:ln>
            <a:noFill/>
          </a:ln>
        </p:spPr>
      </p:pic>
      <p:pic>
        <p:nvPicPr>
          <p:cNvPr id="215" name="Google Shape;215;p30"/>
          <p:cNvPicPr preferRelativeResize="0"/>
          <p:nvPr/>
        </p:nvPicPr>
        <p:blipFill>
          <a:blip r:embed="rId4">
            <a:alphaModFix/>
          </a:blip>
          <a:stretch>
            <a:fillRect/>
          </a:stretch>
        </p:blipFill>
        <p:spPr>
          <a:xfrm>
            <a:off x="7659425" y="3892800"/>
            <a:ext cx="1117950" cy="46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21" name="Google Shape;221;p31"/>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22" name="Google Shape;222;p31"/>
          <p:cNvSpPr txBox="1"/>
          <p:nvPr/>
        </p:nvSpPr>
        <p:spPr>
          <a:xfrm>
            <a:off x="6594975" y="4403075"/>
            <a:ext cx="2367000" cy="561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Report 4: Average Goal Per Team</a:t>
            </a:r>
            <a:endParaRPr b="1" i="1" sz="1050">
              <a:highlight>
                <a:srgbClr val="FFFFFF"/>
              </a:highlight>
            </a:endParaRPr>
          </a:p>
          <a:p>
            <a:pPr indent="0" lvl="0" marL="0" rtl="0" algn="l">
              <a:spcBef>
                <a:spcPts val="0"/>
              </a:spcBef>
              <a:spcAft>
                <a:spcPts val="0"/>
              </a:spcAft>
              <a:buNone/>
            </a:pPr>
            <a:r>
              <a:t/>
            </a:r>
            <a:endParaRPr/>
          </a:p>
        </p:txBody>
      </p:sp>
      <p:pic>
        <p:nvPicPr>
          <p:cNvPr id="223" name="Google Shape;223;p31"/>
          <p:cNvPicPr preferRelativeResize="0"/>
          <p:nvPr/>
        </p:nvPicPr>
        <p:blipFill>
          <a:blip r:embed="rId3">
            <a:alphaModFix/>
          </a:blip>
          <a:stretch>
            <a:fillRect/>
          </a:stretch>
        </p:blipFill>
        <p:spPr>
          <a:xfrm>
            <a:off x="398050" y="875275"/>
            <a:ext cx="7128911" cy="3326825"/>
          </a:xfrm>
          <a:prstGeom prst="rect">
            <a:avLst/>
          </a:prstGeom>
          <a:noFill/>
          <a:ln>
            <a:noFill/>
          </a:ln>
        </p:spPr>
      </p:pic>
      <p:pic>
        <p:nvPicPr>
          <p:cNvPr id="224" name="Google Shape;224;p31"/>
          <p:cNvPicPr preferRelativeResize="0"/>
          <p:nvPr/>
        </p:nvPicPr>
        <p:blipFill>
          <a:blip r:embed="rId4">
            <a:alphaModFix/>
          </a:blip>
          <a:stretch>
            <a:fillRect/>
          </a:stretch>
        </p:blipFill>
        <p:spPr>
          <a:xfrm>
            <a:off x="7659425" y="3892800"/>
            <a:ext cx="1117950" cy="46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230" name="Google Shape;230;p32"/>
          <p:cNvSpPr/>
          <p:nvPr/>
        </p:nvSpPr>
        <p:spPr>
          <a:xfrm>
            <a:off x="-1" y="329275"/>
            <a:ext cx="1954500" cy="393600"/>
          </a:xfrm>
          <a:prstGeom prst="homePlate">
            <a:avLst>
              <a:gd fmla="val 32030" name="adj"/>
            </a:avLst>
          </a:prstGeom>
          <a:solidFill>
            <a:srgbClr val="BF9000"/>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lt1"/>
                </a:solidFill>
              </a:rPr>
              <a:t>Premier League Reports</a:t>
            </a:r>
            <a:endParaRPr b="0" i="0" sz="1000" u="none" cap="none" strike="noStrike">
              <a:solidFill>
                <a:schemeClr val="lt1"/>
              </a:solidFill>
              <a:latin typeface="Arial"/>
              <a:ea typeface="Arial"/>
              <a:cs typeface="Arial"/>
              <a:sym typeface="Arial"/>
            </a:endParaRPr>
          </a:p>
        </p:txBody>
      </p:sp>
      <p:sp>
        <p:nvSpPr>
          <p:cNvPr id="231" name="Google Shape;231;p32"/>
          <p:cNvSpPr txBox="1"/>
          <p:nvPr/>
        </p:nvSpPr>
        <p:spPr>
          <a:xfrm>
            <a:off x="6215375" y="4317275"/>
            <a:ext cx="2858400" cy="561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 sz="1050">
                <a:highlight>
                  <a:srgbClr val="FFFFFF"/>
                </a:highlight>
              </a:rPr>
              <a:t>Report 5: Total Goals per Season</a:t>
            </a:r>
            <a:endParaRPr b="1" i="1" sz="1050">
              <a:highlight>
                <a:srgbClr val="FFFFFF"/>
              </a:highlight>
            </a:endParaRPr>
          </a:p>
          <a:p>
            <a:pPr indent="0" lvl="0" marL="0" rtl="0" algn="l">
              <a:spcBef>
                <a:spcPts val="0"/>
              </a:spcBef>
              <a:spcAft>
                <a:spcPts val="0"/>
              </a:spcAft>
              <a:buNone/>
            </a:pPr>
            <a:r>
              <a:t/>
            </a:r>
            <a:endParaRPr/>
          </a:p>
        </p:txBody>
      </p:sp>
      <p:pic>
        <p:nvPicPr>
          <p:cNvPr id="232" name="Google Shape;232;p32"/>
          <p:cNvPicPr preferRelativeResize="0"/>
          <p:nvPr/>
        </p:nvPicPr>
        <p:blipFill>
          <a:blip r:embed="rId3">
            <a:alphaModFix/>
          </a:blip>
          <a:stretch>
            <a:fillRect/>
          </a:stretch>
        </p:blipFill>
        <p:spPr>
          <a:xfrm>
            <a:off x="1161175" y="843150"/>
            <a:ext cx="6327050" cy="3130525"/>
          </a:xfrm>
          <a:prstGeom prst="rect">
            <a:avLst/>
          </a:prstGeom>
          <a:noFill/>
          <a:ln>
            <a:noFill/>
          </a:ln>
        </p:spPr>
      </p:pic>
      <p:pic>
        <p:nvPicPr>
          <p:cNvPr id="233" name="Google Shape;233;p32"/>
          <p:cNvPicPr preferRelativeResize="0"/>
          <p:nvPr/>
        </p:nvPicPr>
        <p:blipFill>
          <a:blip r:embed="rId4">
            <a:alphaModFix/>
          </a:blip>
          <a:stretch>
            <a:fillRect/>
          </a:stretch>
        </p:blipFill>
        <p:spPr>
          <a:xfrm>
            <a:off x="7659425" y="3892800"/>
            <a:ext cx="1117950" cy="46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