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15" r:id="rId2"/>
    <p:sldId id="317" r:id="rId3"/>
    <p:sldId id="324" r:id="rId4"/>
    <p:sldId id="325" r:id="rId5"/>
    <p:sldId id="326" r:id="rId6"/>
    <p:sldId id="327" r:id="rId7"/>
    <p:sldId id="328" r:id="rId8"/>
    <p:sldId id="32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82" d="100"/>
          <a:sy n="82" d="100"/>
        </p:scale>
        <p:origin x="69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C2C0066-F3A2-428A-B2C3-05C0C4B153BA}" type="datetimeFigureOut">
              <a:rPr lang="en-US" smtClean="0"/>
              <a:pPr/>
              <a:t>10/23/2021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42AB1FA-318D-4080-AF11-4BD983FFF574}" type="slidenum">
              <a:rPr lang="en-US" smtClean="0"/>
              <a:pPr/>
              <a:t>‹#›</a:t>
            </a:fld>
            <a:endParaRPr lang="en-US"/>
          </a:p>
        </p:txBody>
      </p:sp>
    </p:spTree>
    <p:extLst>
      <p:ext uri="{BB962C8B-B14F-4D97-AF65-F5344CB8AC3E}">
        <p14:creationId xmlns:p14="http://schemas.microsoft.com/office/powerpoint/2010/main" val="3763484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7710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56339" y="120853"/>
            <a:ext cx="10879326" cy="677108"/>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38202" y="1804416"/>
            <a:ext cx="1051560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11074654" y="6466738"/>
            <a:ext cx="229870" cy="15388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2" y="5427342"/>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8" y="5901986"/>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1" y="65087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1"/>
          <a:ext cx="3303056" cy="3148059"/>
        </p:xfrm>
        <a:graphic>
          <a:graphicData uri="http://schemas.openxmlformats.org/presentationml/2006/ole">
            <mc:AlternateContent xmlns:mc="http://schemas.openxmlformats.org/markup-compatibility/2006">
              <mc:Choice xmlns:v="urn:schemas-microsoft-com:vml" Requires="v">
                <p:oleObj spid="_x0000_s1044" name="CorelDRAW" r:id="rId3" imgW="2169000" imgH="2169360" progId="">
                  <p:embed/>
                </p:oleObj>
              </mc:Choice>
              <mc:Fallback>
                <p:oleObj name="CorelDRAW" r:id="rId3" imgW="2169000" imgH="2169360" progId="">
                  <p:embed/>
                  <p:pic>
                    <p:nvPicPr>
                      <p:cNvPr id="0" name="Picture 15"/>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1"/>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5" y="2025525"/>
            <a:ext cx="6829426"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6" y="24501"/>
            <a:ext cx="3859753" cy="1538254"/>
          </a:xfrm>
          <a:prstGeom prst="rect">
            <a:avLst/>
          </a:prstGeom>
        </p:spPr>
      </p:pic>
      <p:sp>
        <p:nvSpPr>
          <p:cNvPr id="43" name="Right Triangle 42"/>
          <p:cNvSpPr/>
          <p:nvPr/>
        </p:nvSpPr>
        <p:spPr>
          <a:xfrm rot="10800000" flipV="1">
            <a:off x="9829798" y="5334000"/>
            <a:ext cx="2366622"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7254442" y="600941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7193281"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44567" y="6412210"/>
            <a:ext cx="3654798"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011337" y="1219200"/>
            <a:ext cx="9063317" cy="248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8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2800" b="1" dirty="0">
                <a:latin typeface="Arial Black" panose="020B0A04020102020204" pitchFamily="34" charset="0"/>
                <a:ea typeface="Karla" pitchFamily="2" charset="0"/>
                <a:cs typeface="Karla" pitchFamily="2" charset="0"/>
              </a:rPr>
              <a:t>DEPARTMENT : APEX INSTITUTE OF TECHNOLOGY(CSE)</a:t>
            </a:r>
          </a:p>
          <a:p>
            <a:pPr lvl="0" algn="ctr" defTabSz="622300">
              <a:lnSpc>
                <a:spcPct val="90000"/>
              </a:lnSpc>
              <a:spcBef>
                <a:spcPct val="0"/>
              </a:spcBef>
              <a:spcAft>
                <a:spcPct val="35000"/>
              </a:spcAft>
            </a:pPr>
            <a:endParaRPr lang="en-US" sz="28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b="1" dirty="0">
                <a:latin typeface="Arial Black" panose="020B0A04020102020204" pitchFamily="34" charset="0"/>
                <a:ea typeface="Karla" pitchFamily="2" charset="0"/>
                <a:cs typeface="Karla" pitchFamily="2" charset="0"/>
              </a:rPr>
              <a:t>INDUSTRIAL SUMMER TRAINING</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8" name="Slide Number Placeholder 17"/>
          <p:cNvSpPr>
            <a:spLocks noGrp="1"/>
          </p:cNvSpPr>
          <p:nvPr>
            <p:ph type="sldNum" sz="quarter" idx="7"/>
          </p:nvPr>
        </p:nvSpPr>
        <p:spPr/>
        <p:txBody>
          <a:bodyPr/>
          <a:lstStyle/>
          <a:p>
            <a:pPr marL="38100">
              <a:lnSpc>
                <a:spcPts val="1240"/>
              </a:lnSpc>
            </a:pPr>
            <a:fld id="{81D60167-4931-47E6-BA6A-407CBD079E47}" type="slidenum">
              <a:rPr lang="en-US" smtClean="0"/>
              <a:pPr marL="38100">
                <a:lnSpc>
                  <a:spcPts val="1240"/>
                </a:lnSpc>
              </a:pPr>
              <a:t>1</a:t>
            </a:fld>
            <a:endParaRPr lang="en-US" dirty="0"/>
          </a:p>
        </p:txBody>
      </p:sp>
      <p:sp>
        <p:nvSpPr>
          <p:cNvPr id="16" name="Content Placeholder 5"/>
          <p:cNvSpPr txBox="1">
            <a:spLocks/>
          </p:cNvSpPr>
          <p:nvPr/>
        </p:nvSpPr>
        <p:spPr>
          <a:xfrm>
            <a:off x="3667429" y="3868376"/>
            <a:ext cx="5286072" cy="2233074"/>
          </a:xfrm>
          <a:prstGeom prst="rect">
            <a:avLst/>
          </a:prstGeom>
        </p:spPr>
        <p:txBody>
          <a:bodyPr wrap="square" lIns="0" tIns="0" rIns="0" bIns="0">
            <a:norm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IN" sz="2800" kern="0" dirty="0">
                <a:latin typeface="Times New Roman" pitchFamily="18" charset="0"/>
                <a:cs typeface="Times New Roman" pitchFamily="18" charset="0"/>
              </a:rPr>
              <a:t>Student Name: Srajan Agarwal  </a:t>
            </a:r>
          </a:p>
          <a:p>
            <a:pPr algn="just"/>
            <a:r>
              <a:rPr lang="en-IN" sz="2800" kern="0" dirty="0">
                <a:latin typeface="Times New Roman" pitchFamily="18" charset="0"/>
                <a:cs typeface="Times New Roman" pitchFamily="18" charset="0"/>
              </a:rPr>
              <a:t>Student UID: 19BCS4021</a:t>
            </a:r>
          </a:p>
          <a:p>
            <a:pPr algn="just"/>
            <a:r>
              <a:rPr lang="en-IN" sz="2800" kern="0" dirty="0">
                <a:latin typeface="Times New Roman" pitchFamily="18" charset="0"/>
                <a:cs typeface="Times New Roman" pitchFamily="18" charset="0"/>
              </a:rPr>
              <a:t>Section: CC1</a:t>
            </a:r>
          </a:p>
          <a:p>
            <a:pPr algn="just"/>
            <a:r>
              <a:rPr lang="en-IN" sz="2800" kern="0" dirty="0" err="1">
                <a:latin typeface="Times New Roman" pitchFamily="18" charset="0"/>
                <a:cs typeface="Times New Roman" pitchFamily="18" charset="0"/>
              </a:rPr>
              <a:t>Group:A</a:t>
            </a:r>
            <a:endParaRPr lang="en-IN" sz="2800" kern="0" dirty="0">
              <a:latin typeface="Times New Roman" pitchFamily="18" charset="0"/>
              <a:cs typeface="Times New Roman" pitchFamily="18" charset="0"/>
            </a:endParaRPr>
          </a:p>
          <a:p>
            <a:pPr algn="just"/>
            <a:endParaRPr lang="en-IN" sz="2800" kern="0" dirty="0">
              <a:latin typeface="Times New Roman" pitchFamily="18" charset="0"/>
              <a:cs typeface="Times New Roman" pitchFamily="18" charset="0"/>
            </a:endParaRPr>
          </a:p>
          <a:p>
            <a:pPr algn="just"/>
            <a:endParaRPr lang="en-IN" sz="2800" kern="0" dirty="0">
              <a:latin typeface="Times New Roman" pitchFamily="18" charset="0"/>
              <a:cs typeface="Times New Roman" pitchFamily="18" charset="0"/>
            </a:endParaRPr>
          </a:p>
          <a:p>
            <a:pPr algn="just"/>
            <a:endParaRPr lang="en-IN" sz="2800" kern="0" dirty="0">
              <a:latin typeface="Times New Roman" pitchFamily="18" charset="0"/>
              <a:cs typeface="Times New Roman" pitchFamily="18" charset="0"/>
            </a:endParaRPr>
          </a:p>
        </p:txBody>
      </p:sp>
    </p:spTree>
    <p:extLst>
      <p:ext uri="{BB962C8B-B14F-4D97-AF65-F5344CB8AC3E}">
        <p14:creationId xmlns:p14="http://schemas.microsoft.com/office/powerpoint/2010/main" val="291412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2" y="545808"/>
            <a:ext cx="9677401" cy="677108"/>
          </a:xfrm>
        </p:spPr>
        <p:txBody>
          <a:bodyPr/>
          <a:lstStyle/>
          <a:p>
            <a:r>
              <a:rPr lang="en-IN" dirty="0"/>
              <a:t>Overview </a:t>
            </a:r>
          </a:p>
        </p:txBody>
      </p:sp>
      <p:sp>
        <p:nvSpPr>
          <p:cNvPr id="6" name="Content Placeholder 5"/>
          <p:cNvSpPr>
            <a:spLocks noGrp="1"/>
          </p:cNvSpPr>
          <p:nvPr>
            <p:ph idx="1"/>
          </p:nvPr>
        </p:nvSpPr>
        <p:spPr>
          <a:xfrm>
            <a:off x="838202" y="1524000"/>
            <a:ext cx="10515600" cy="4648581"/>
          </a:xfrm>
        </p:spPr>
        <p:txBody>
          <a:bodyPr>
            <a:normAutofit/>
          </a:bodyPr>
          <a:lstStyle/>
          <a:p>
            <a:pPr lvl="0" algn="just">
              <a:lnSpc>
                <a:spcPct val="100000"/>
              </a:lnSpc>
            </a:pPr>
            <a:endParaRPr lang="en-IN" sz="2800" dirty="0">
              <a:latin typeface="Times New Roman" pitchFamily="18" charset="0"/>
              <a:cs typeface="Times New Roman" pitchFamily="18" charset="0"/>
            </a:endParaRPr>
          </a:p>
          <a:p>
            <a:pPr marL="514350" lvl="0" indent="-514350" algn="just">
              <a:lnSpc>
                <a:spcPct val="100000"/>
              </a:lnSpc>
              <a:buAutoNum type="arabicPeriod"/>
            </a:pPr>
            <a:r>
              <a:rPr lang="en-IN" sz="2800" dirty="0">
                <a:latin typeface="Times New Roman" pitchFamily="18" charset="0"/>
                <a:cs typeface="Times New Roman" pitchFamily="18" charset="0"/>
              </a:rPr>
              <a:t>About the company </a:t>
            </a:r>
          </a:p>
          <a:p>
            <a:pPr marL="514350" lvl="0" indent="-514350" algn="just">
              <a:lnSpc>
                <a:spcPct val="100000"/>
              </a:lnSpc>
              <a:buAutoNum type="arabicPeriod"/>
            </a:pPr>
            <a:r>
              <a:rPr lang="en-IN" sz="2800" dirty="0">
                <a:latin typeface="Times New Roman" pitchFamily="18" charset="0"/>
                <a:cs typeface="Times New Roman" pitchFamily="18" charset="0"/>
              </a:rPr>
              <a:t>Why to choose  this company </a:t>
            </a:r>
          </a:p>
          <a:p>
            <a:pPr marL="514350" lvl="0" indent="-514350" algn="just">
              <a:lnSpc>
                <a:spcPct val="100000"/>
              </a:lnSpc>
              <a:buAutoNum type="arabicPeriod"/>
            </a:pPr>
            <a:r>
              <a:rPr lang="en-IN" sz="2800" dirty="0">
                <a:latin typeface="Times New Roman" pitchFamily="18" charset="0"/>
                <a:cs typeface="Times New Roman" pitchFamily="18" charset="0"/>
              </a:rPr>
              <a:t>About the project</a:t>
            </a:r>
          </a:p>
          <a:p>
            <a:pPr marL="514350" lvl="0" indent="-514350" algn="just">
              <a:lnSpc>
                <a:spcPct val="100000"/>
              </a:lnSpc>
              <a:buAutoNum type="arabicPeriod"/>
            </a:pPr>
            <a:r>
              <a:rPr lang="en-IN" sz="2800" dirty="0">
                <a:latin typeface="Times New Roman" pitchFamily="18" charset="0"/>
                <a:cs typeface="Times New Roman" pitchFamily="18" charset="0"/>
              </a:rPr>
              <a:t>Learning Outcome</a:t>
            </a:r>
          </a:p>
          <a:p>
            <a:pPr marL="514350" lvl="0" indent="-514350" algn="just">
              <a:lnSpc>
                <a:spcPct val="100000"/>
              </a:lnSpc>
              <a:buAutoNum type="arabicPeriod"/>
            </a:pPr>
            <a:r>
              <a:rPr lang="en-IN" sz="2800" dirty="0">
                <a:latin typeface="Times New Roman" pitchFamily="18" charset="0"/>
                <a:cs typeface="Times New Roman" pitchFamily="18" charset="0"/>
              </a:rPr>
              <a:t>Conclusion </a:t>
            </a:r>
          </a:p>
          <a:p>
            <a:pPr marL="514350" lvl="0" indent="-514350" algn="just">
              <a:lnSpc>
                <a:spcPct val="100000"/>
              </a:lnSpc>
            </a:pPr>
            <a:endParaRPr lang="en-IN" sz="2800" dirty="0">
              <a:latin typeface="Times New Roman" pitchFamily="18" charset="0"/>
              <a:cs typeface="Times New Roman" pitchFamily="18" charset="0"/>
            </a:endParaRPr>
          </a:p>
          <a:p>
            <a:pPr marL="514350" lvl="0" indent="-514350" algn="just">
              <a:lnSpc>
                <a:spcPct val="100000"/>
              </a:lnSpc>
              <a:buAutoNum type="arabicPeriod"/>
            </a:pPr>
            <a:endParaRPr lang="en-IN" sz="2800" dirty="0">
              <a:latin typeface="Times New Roman" pitchFamily="18" charset="0"/>
              <a:cs typeface="Times New Roman" pitchFamily="18" charset="0"/>
            </a:endParaRPr>
          </a:p>
          <a:p>
            <a:pPr marL="514350" lvl="0" indent="-514350" algn="just">
              <a:lnSpc>
                <a:spcPct val="100000"/>
              </a:lnSpc>
              <a:buAutoNum type="arabicPeriod"/>
            </a:pPr>
            <a:endParaRPr lang="en-IN" sz="2800" dirty="0">
              <a:latin typeface="Times New Roman" pitchFamily="18" charset="0"/>
              <a:cs typeface="Times New Roman" pitchFamily="18" charset="0"/>
            </a:endParaRPr>
          </a:p>
        </p:txBody>
      </p:sp>
      <p:sp>
        <p:nvSpPr>
          <p:cNvPr id="8" name="Slide Number Placeholder 7"/>
          <p:cNvSpPr>
            <a:spLocks noGrp="1"/>
          </p:cNvSpPr>
          <p:nvPr>
            <p:ph type="sldNum" sz="quarter" idx="7"/>
          </p:nvPr>
        </p:nvSpPr>
        <p:spPr/>
        <p:txBody>
          <a:bodyPr/>
          <a:lstStyle/>
          <a:p>
            <a:pPr marL="38100">
              <a:lnSpc>
                <a:spcPts val="1240"/>
              </a:lnSpc>
            </a:pPr>
            <a:fld id="{81D60167-4931-47E6-BA6A-407CBD079E47}" type="slidenum">
              <a:rPr lang="en-US" smtClean="0"/>
              <a:pPr marL="38100">
                <a:lnSpc>
                  <a:spcPts val="1240"/>
                </a:lnSpc>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D9CF-7E3A-4A15-A6A3-4B5AB8B6AB68}"/>
              </a:ext>
            </a:extLst>
          </p:cNvPr>
          <p:cNvSpPr>
            <a:spLocks noGrp="1"/>
          </p:cNvSpPr>
          <p:nvPr>
            <p:ph type="title"/>
          </p:nvPr>
        </p:nvSpPr>
        <p:spPr>
          <a:xfrm>
            <a:off x="656339" y="120853"/>
            <a:ext cx="10879326" cy="1354217"/>
          </a:xfrm>
        </p:spPr>
        <p:txBody>
          <a:bodyPr/>
          <a:lstStyle/>
          <a:p>
            <a:pPr algn="ctr"/>
            <a:r>
              <a:rPr lang="en-IN" sz="4400" dirty="0">
                <a:latin typeface="Times New Roman" pitchFamily="18" charset="0"/>
                <a:cs typeface="Times New Roman" pitchFamily="18" charset="0"/>
              </a:rPr>
              <a:t>About the company </a:t>
            </a:r>
            <a:br>
              <a:rPr lang="en-IN" sz="4400"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CF340219-8F06-45D1-BACD-267ECA489102}"/>
              </a:ext>
            </a:extLst>
          </p:cNvPr>
          <p:cNvSpPr>
            <a:spLocks noGrp="1"/>
          </p:cNvSpPr>
          <p:nvPr>
            <p:ph type="body" idx="1"/>
          </p:nvPr>
        </p:nvSpPr>
        <p:spPr>
          <a:xfrm>
            <a:off x="1371600" y="1475070"/>
            <a:ext cx="9448800" cy="2769989"/>
          </a:xfrm>
        </p:spPr>
        <p:txBody>
          <a:bodyPr/>
          <a:lstStyle/>
          <a:p>
            <a:r>
              <a:rPr lang="en-US" b="0" i="0" dirty="0">
                <a:solidFill>
                  <a:srgbClr val="333333"/>
                </a:solidFill>
                <a:effectLst/>
                <a:latin typeface="Georgia" panose="02040502050405020303" pitchFamily="18" charset="0"/>
              </a:rPr>
              <a:t>CETPA INFOTECH PVT. LTD, certified by ISO 9001:2015 is Northern India’s best training institute which offers training in many evergreen technologies. CETPA has designed its training program to fulfill the needs of engineering students by offering various types of training programs.</a:t>
            </a:r>
          </a:p>
          <a:p>
            <a:endParaRPr lang="en-US" dirty="0">
              <a:solidFill>
                <a:srgbClr val="333333"/>
              </a:solidFill>
              <a:latin typeface="Georgia" panose="02040502050405020303" pitchFamily="18" charset="0"/>
            </a:endParaRPr>
          </a:p>
          <a:p>
            <a:r>
              <a:rPr lang="en-US" b="0" i="0" dirty="0">
                <a:solidFill>
                  <a:srgbClr val="333333"/>
                </a:solidFill>
                <a:effectLst/>
                <a:latin typeface="Georgia" panose="02040502050405020303" pitchFamily="18" charset="0"/>
              </a:rPr>
              <a:t>CETPA is a training, development and placement company which offer different technical training to technical students as well as working professionals. It has helped many job seekers, corporate professionals and learners to improve their technical as well as soft skills in order to become a proficient professional. To fulfill the increasing demand of training in foreign countries, CETPA, the best training institute provides excellent overseas training.</a:t>
            </a:r>
            <a:endParaRPr lang="en-IN" dirty="0"/>
          </a:p>
        </p:txBody>
      </p:sp>
      <p:sp>
        <p:nvSpPr>
          <p:cNvPr id="4" name="Slide Number Placeholder 3">
            <a:extLst>
              <a:ext uri="{FF2B5EF4-FFF2-40B4-BE49-F238E27FC236}">
                <a16:creationId xmlns:a16="http://schemas.microsoft.com/office/drawing/2014/main" id="{9F276EF5-1536-45D5-8920-C2FFE5514287}"/>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3</a:t>
            </a:fld>
            <a:endParaRPr lang="en-IN" dirty="0"/>
          </a:p>
        </p:txBody>
      </p:sp>
    </p:spTree>
    <p:extLst>
      <p:ext uri="{BB962C8B-B14F-4D97-AF65-F5344CB8AC3E}">
        <p14:creationId xmlns:p14="http://schemas.microsoft.com/office/powerpoint/2010/main" val="1330751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7B2B-3818-4C1F-B9AE-82F69B35C58B}"/>
              </a:ext>
            </a:extLst>
          </p:cNvPr>
          <p:cNvSpPr>
            <a:spLocks noGrp="1"/>
          </p:cNvSpPr>
          <p:nvPr>
            <p:ph type="title"/>
          </p:nvPr>
        </p:nvSpPr>
        <p:spPr>
          <a:xfrm>
            <a:off x="656339" y="120853"/>
            <a:ext cx="10879326" cy="1354217"/>
          </a:xfrm>
        </p:spPr>
        <p:txBody>
          <a:bodyPr/>
          <a:lstStyle/>
          <a:p>
            <a:pPr algn="ctr"/>
            <a:r>
              <a:rPr lang="en-IN" sz="4400" dirty="0">
                <a:latin typeface="Times New Roman" pitchFamily="18" charset="0"/>
                <a:cs typeface="Times New Roman" pitchFamily="18" charset="0"/>
              </a:rPr>
              <a:t>Why to choose  this company </a:t>
            </a:r>
            <a:br>
              <a:rPr lang="en-IN" sz="4400"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54D8894B-8714-4845-AE9F-46EA45F294BD}"/>
              </a:ext>
            </a:extLst>
          </p:cNvPr>
          <p:cNvSpPr>
            <a:spLocks noGrp="1"/>
          </p:cNvSpPr>
          <p:nvPr>
            <p:ph type="body" idx="1"/>
          </p:nvPr>
        </p:nvSpPr>
        <p:spPr>
          <a:xfrm>
            <a:off x="1066800" y="1475070"/>
            <a:ext cx="10237724" cy="1664837"/>
          </a:xfrm>
        </p:spPr>
        <p:txBody>
          <a:bodyPr/>
          <a:lstStyle/>
          <a:p>
            <a:r>
              <a:rPr lang="en-US" dirty="0"/>
              <a:t>As I  want to pursue the Training in the field of Machine Learning, Their teacher “Mr. ATMA RAI” has the Experience of 8 years in this technology and even worked upon many live projects. When I took the Demo Session with this teacher, has convinced me the most to choose this company.</a:t>
            </a:r>
          </a:p>
          <a:p>
            <a:endParaRPr lang="en-US" dirty="0"/>
          </a:p>
          <a:p>
            <a:r>
              <a:rPr lang="en-US" dirty="0"/>
              <a:t>Even this Company was offering me 1 Year membership in which I can take the training n no. of times throughout the year. </a:t>
            </a:r>
            <a:endParaRPr lang="en-IN" dirty="0"/>
          </a:p>
        </p:txBody>
      </p:sp>
      <p:sp>
        <p:nvSpPr>
          <p:cNvPr id="4" name="Slide Number Placeholder 3">
            <a:extLst>
              <a:ext uri="{FF2B5EF4-FFF2-40B4-BE49-F238E27FC236}">
                <a16:creationId xmlns:a16="http://schemas.microsoft.com/office/drawing/2014/main" id="{161209A4-1E5E-48B8-A7B1-EAB0CE0D1E8B}"/>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4</a:t>
            </a:fld>
            <a:endParaRPr lang="en-IN" dirty="0"/>
          </a:p>
        </p:txBody>
      </p:sp>
    </p:spTree>
    <p:extLst>
      <p:ext uri="{BB962C8B-B14F-4D97-AF65-F5344CB8AC3E}">
        <p14:creationId xmlns:p14="http://schemas.microsoft.com/office/powerpoint/2010/main" val="240944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9C78-5C2F-4B1C-AF9A-E0DCAEC3937C}"/>
              </a:ext>
            </a:extLst>
          </p:cNvPr>
          <p:cNvSpPr>
            <a:spLocks noGrp="1"/>
          </p:cNvSpPr>
          <p:nvPr>
            <p:ph type="title"/>
          </p:nvPr>
        </p:nvSpPr>
        <p:spPr>
          <a:xfrm>
            <a:off x="656339" y="120853"/>
            <a:ext cx="10879326" cy="1354217"/>
          </a:xfrm>
        </p:spPr>
        <p:txBody>
          <a:bodyPr/>
          <a:lstStyle/>
          <a:p>
            <a:pPr algn="ctr"/>
            <a:r>
              <a:rPr lang="en-IN" sz="4400" dirty="0">
                <a:latin typeface="Times New Roman" pitchFamily="18" charset="0"/>
                <a:cs typeface="Times New Roman" pitchFamily="18" charset="0"/>
              </a:rPr>
              <a:t>About the project</a:t>
            </a:r>
            <a:br>
              <a:rPr lang="en-IN" sz="4400"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D31B3A88-42A5-4C51-ABE1-9AB9ABBEEF85}"/>
              </a:ext>
            </a:extLst>
          </p:cNvPr>
          <p:cNvSpPr>
            <a:spLocks noGrp="1"/>
          </p:cNvSpPr>
          <p:nvPr>
            <p:ph type="body" idx="1"/>
          </p:nvPr>
        </p:nvSpPr>
        <p:spPr>
          <a:xfrm>
            <a:off x="838202" y="1804416"/>
            <a:ext cx="10515600" cy="3600986"/>
          </a:xfrm>
        </p:spPr>
        <p:txBody>
          <a:bodyPr/>
          <a:lstStyle/>
          <a:p>
            <a:r>
              <a:rPr lang="en-US" dirty="0"/>
              <a:t>Title of My Training was </a:t>
            </a:r>
            <a:r>
              <a:rPr lang="en-US" u="sng" dirty="0"/>
              <a:t>Machine Learning</a:t>
            </a:r>
            <a:r>
              <a:rPr lang="en-US" dirty="0"/>
              <a:t>, This is one of the emerging field which is becoming the necessity of the time. As we are moving ahead with Digital India, for businesses to survive in the market should also understand the needs of their customer. </a:t>
            </a:r>
          </a:p>
          <a:p>
            <a:r>
              <a:rPr lang="en-US" dirty="0"/>
              <a:t>So by understanding the need of the market and expectations of the sellers from the ML ENGINEER I have chosen the Project of </a:t>
            </a:r>
            <a:r>
              <a:rPr lang="en-US" u="sng" dirty="0"/>
              <a:t>GROCERY ITEM PREDICTION</a:t>
            </a:r>
            <a:r>
              <a:rPr lang="en-US" dirty="0"/>
              <a:t>.</a:t>
            </a:r>
          </a:p>
          <a:p>
            <a:pPr marL="285750" indent="-285750">
              <a:buFont typeface="Arial" panose="020B0604020202020204" pitchFamily="34" charset="0"/>
              <a:buChar char="•"/>
            </a:pPr>
            <a:r>
              <a:rPr lang="en-IN" dirty="0"/>
              <a:t>This will help the sellers to sell the right thing to the right person.</a:t>
            </a:r>
          </a:p>
          <a:p>
            <a:pPr marL="285750" indent="-285750">
              <a:buFont typeface="Arial" panose="020B0604020202020204" pitchFamily="34" charset="0"/>
              <a:buChar char="•"/>
            </a:pPr>
            <a:r>
              <a:rPr lang="en-IN" dirty="0"/>
              <a:t>We have taken the Dataset from Amazon Groceries, with the 70000 entries consisting around 180 products.</a:t>
            </a:r>
          </a:p>
          <a:p>
            <a:pPr marL="285750" indent="-285750">
              <a:buFont typeface="Arial" panose="020B0604020202020204" pitchFamily="34" charset="0"/>
              <a:buChar char="•"/>
            </a:pPr>
            <a:r>
              <a:rPr lang="en-IN" dirty="0"/>
              <a:t>After that we have filtered that data and fetched around 50000 useful entries.</a:t>
            </a:r>
          </a:p>
          <a:p>
            <a:pPr marL="285750" indent="-285750">
              <a:buFont typeface="Arial" panose="020B0604020202020204" pitchFamily="34" charset="0"/>
              <a:buChar char="•"/>
            </a:pPr>
            <a:r>
              <a:rPr lang="en-US" dirty="0"/>
              <a:t>This dataset have the set of items that mostly bought by customers together.</a:t>
            </a:r>
            <a:endParaRPr lang="en-IN" dirty="0"/>
          </a:p>
          <a:p>
            <a:pPr marL="285750" indent="-285750">
              <a:buFont typeface="Arial" panose="020B0604020202020204" pitchFamily="34" charset="0"/>
              <a:buChar char="•"/>
            </a:pPr>
            <a:r>
              <a:rPr lang="en-IN" dirty="0"/>
              <a:t>Then we have applied around 6 algorithms out which we have shortlisted </a:t>
            </a:r>
            <a:r>
              <a:rPr lang="en-IN" u="sng" dirty="0"/>
              <a:t>Apriori</a:t>
            </a:r>
            <a:r>
              <a:rPr lang="en-IN" dirty="0"/>
              <a:t> with </a:t>
            </a:r>
            <a:r>
              <a:rPr lang="en-IN" u="sng" dirty="0"/>
              <a:t>Association Rule </a:t>
            </a:r>
            <a:r>
              <a:rPr lang="en-IN" dirty="0"/>
              <a:t>giving the best accuracy of 93%.</a:t>
            </a:r>
          </a:p>
          <a:p>
            <a:pPr marL="285750" indent="-285750">
              <a:buFont typeface="Arial" panose="020B0604020202020204" pitchFamily="34" charset="0"/>
              <a:buChar char="•"/>
            </a:pPr>
            <a:r>
              <a:rPr lang="en-US" dirty="0"/>
              <a:t>Now if we enter the name of any product it will be giving its suggestions, and the accuracy of 93% ensures that there are 93% chances that customer will choose at least 1 product from the suggestion.</a:t>
            </a:r>
          </a:p>
        </p:txBody>
      </p:sp>
      <p:sp>
        <p:nvSpPr>
          <p:cNvPr id="4" name="Slide Number Placeholder 3">
            <a:extLst>
              <a:ext uri="{FF2B5EF4-FFF2-40B4-BE49-F238E27FC236}">
                <a16:creationId xmlns:a16="http://schemas.microsoft.com/office/drawing/2014/main" id="{BF40D183-8CEF-4BAC-8058-7085D2563C1E}"/>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5</a:t>
            </a:fld>
            <a:endParaRPr lang="en-IN" dirty="0"/>
          </a:p>
        </p:txBody>
      </p:sp>
    </p:spTree>
    <p:extLst>
      <p:ext uri="{BB962C8B-B14F-4D97-AF65-F5344CB8AC3E}">
        <p14:creationId xmlns:p14="http://schemas.microsoft.com/office/powerpoint/2010/main" val="302983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1260-308E-4CE6-BA90-1269738252FE}"/>
              </a:ext>
            </a:extLst>
          </p:cNvPr>
          <p:cNvSpPr>
            <a:spLocks noGrp="1"/>
          </p:cNvSpPr>
          <p:nvPr>
            <p:ph type="title"/>
          </p:nvPr>
        </p:nvSpPr>
        <p:spPr>
          <a:xfrm>
            <a:off x="656339" y="120853"/>
            <a:ext cx="10879326" cy="1354217"/>
          </a:xfrm>
        </p:spPr>
        <p:txBody>
          <a:bodyPr/>
          <a:lstStyle/>
          <a:p>
            <a:pPr algn="ctr"/>
            <a:r>
              <a:rPr lang="en-IN" sz="4400" dirty="0">
                <a:latin typeface="Times New Roman" pitchFamily="18" charset="0"/>
                <a:cs typeface="Times New Roman" pitchFamily="18" charset="0"/>
              </a:rPr>
              <a:t>Learning Outcome</a:t>
            </a:r>
            <a:br>
              <a:rPr lang="en-IN" sz="4400"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7FFD3A64-B728-484E-9F48-9413C2B08C6A}"/>
              </a:ext>
            </a:extLst>
          </p:cNvPr>
          <p:cNvSpPr>
            <a:spLocks noGrp="1"/>
          </p:cNvSpPr>
          <p:nvPr>
            <p:ph type="body" idx="1"/>
          </p:nvPr>
        </p:nvSpPr>
        <p:spPr>
          <a:xfrm>
            <a:off x="1409700" y="1475070"/>
            <a:ext cx="9372600" cy="2492990"/>
          </a:xfrm>
        </p:spPr>
        <p:txBody>
          <a:bodyPr/>
          <a:lstStyle/>
          <a:p>
            <a:pPr algn="l">
              <a:buFont typeface="Arial" panose="020B0604020202020204" pitchFamily="34" charset="0"/>
              <a:buChar char="•"/>
            </a:pPr>
            <a:r>
              <a:rPr lang="en-US" b="0" i="0" dirty="0">
                <a:solidFill>
                  <a:srgbClr val="383838"/>
                </a:solidFill>
                <a:effectLst/>
                <a:latin typeface="Lato" panose="020B0604020202020204" pitchFamily="34" charset="0"/>
              </a:rPr>
              <a:t>Develop an appreciation for what is involved in Learning models from data</a:t>
            </a:r>
          </a:p>
          <a:p>
            <a:pPr algn="l"/>
            <a:endParaRPr lang="en-US" b="0" i="0" dirty="0">
              <a:solidFill>
                <a:srgbClr val="383838"/>
              </a:solidFill>
              <a:effectLst/>
              <a:latin typeface="Lato" panose="020B0604020202020204" pitchFamily="34" charset="0"/>
            </a:endParaRPr>
          </a:p>
          <a:p>
            <a:pPr algn="l">
              <a:buFont typeface="Arial" panose="020B0604020202020204" pitchFamily="34" charset="0"/>
              <a:buChar char="•"/>
            </a:pPr>
            <a:r>
              <a:rPr lang="en-US" b="0" i="0" dirty="0">
                <a:solidFill>
                  <a:srgbClr val="383838"/>
                </a:solidFill>
                <a:effectLst/>
                <a:latin typeface="Lato" panose="020B0604020202020204" pitchFamily="34" charset="0"/>
              </a:rPr>
              <a:t>Understand a wide variety of learning algorithms</a:t>
            </a:r>
          </a:p>
          <a:p>
            <a:pPr algn="l"/>
            <a:endParaRPr lang="en-US" b="0" i="0" dirty="0">
              <a:solidFill>
                <a:srgbClr val="383838"/>
              </a:solidFill>
              <a:effectLst/>
              <a:latin typeface="Lato" panose="020B0604020202020204" pitchFamily="34" charset="0"/>
            </a:endParaRPr>
          </a:p>
          <a:p>
            <a:pPr algn="l">
              <a:buFont typeface="Arial" panose="020B0604020202020204" pitchFamily="34" charset="0"/>
              <a:buChar char="•"/>
            </a:pPr>
            <a:r>
              <a:rPr lang="en-US" b="0" i="0" dirty="0">
                <a:solidFill>
                  <a:srgbClr val="383838"/>
                </a:solidFill>
                <a:effectLst/>
                <a:latin typeface="Lato" panose="020B0604020202020204" pitchFamily="34" charset="0"/>
              </a:rPr>
              <a:t>Understand how to evaluate models generated from data</a:t>
            </a:r>
          </a:p>
          <a:p>
            <a:pPr algn="l"/>
            <a:endParaRPr lang="en-US" b="0" i="0" dirty="0">
              <a:solidFill>
                <a:srgbClr val="383838"/>
              </a:solidFill>
              <a:effectLst/>
              <a:latin typeface="Lato" panose="020B0604020202020204" pitchFamily="34" charset="0"/>
            </a:endParaRPr>
          </a:p>
          <a:p>
            <a:pPr algn="l">
              <a:buFont typeface="Arial" panose="020B0604020202020204" pitchFamily="34" charset="0"/>
              <a:buChar char="•"/>
            </a:pPr>
            <a:r>
              <a:rPr lang="en-US" b="0" i="0" dirty="0">
                <a:solidFill>
                  <a:srgbClr val="383838"/>
                </a:solidFill>
                <a:effectLst/>
                <a:latin typeface="Lato" panose="020B0604020202020204" pitchFamily="34" charset="0"/>
              </a:rPr>
              <a:t>Apply the algorithms to a real problem, optimize the models learned and report on the expected accuracy that can be achieved by applying the models</a:t>
            </a:r>
          </a:p>
          <a:p>
            <a:endParaRPr lang="en-IN" dirty="0"/>
          </a:p>
        </p:txBody>
      </p:sp>
      <p:sp>
        <p:nvSpPr>
          <p:cNvPr id="4" name="Slide Number Placeholder 3">
            <a:extLst>
              <a:ext uri="{FF2B5EF4-FFF2-40B4-BE49-F238E27FC236}">
                <a16:creationId xmlns:a16="http://schemas.microsoft.com/office/drawing/2014/main" id="{E0116FAF-8984-40A7-AEB0-E673CD61060F}"/>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6</a:t>
            </a:fld>
            <a:endParaRPr lang="en-IN" dirty="0"/>
          </a:p>
        </p:txBody>
      </p:sp>
    </p:spTree>
    <p:extLst>
      <p:ext uri="{BB962C8B-B14F-4D97-AF65-F5344CB8AC3E}">
        <p14:creationId xmlns:p14="http://schemas.microsoft.com/office/powerpoint/2010/main" val="41712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6849-F90E-4B97-8137-AC176F5BDA17}"/>
              </a:ext>
            </a:extLst>
          </p:cNvPr>
          <p:cNvSpPr>
            <a:spLocks noGrp="1"/>
          </p:cNvSpPr>
          <p:nvPr>
            <p:ph type="title"/>
          </p:nvPr>
        </p:nvSpPr>
        <p:spPr/>
        <p:txBody>
          <a:bodyPr/>
          <a:lstStyle/>
          <a:p>
            <a:pPr algn="ctr"/>
            <a:r>
              <a:rPr lang="en-IN" sz="4400" dirty="0">
                <a:latin typeface="Times New Roman" pitchFamily="18" charset="0"/>
                <a:cs typeface="Times New Roman" pitchFamily="18" charset="0"/>
              </a:rPr>
              <a:t>Conclusion</a:t>
            </a:r>
            <a:endParaRPr lang="en-IN" dirty="0"/>
          </a:p>
        </p:txBody>
      </p:sp>
      <p:sp>
        <p:nvSpPr>
          <p:cNvPr id="3" name="Text Placeholder 2">
            <a:extLst>
              <a:ext uri="{FF2B5EF4-FFF2-40B4-BE49-F238E27FC236}">
                <a16:creationId xmlns:a16="http://schemas.microsoft.com/office/drawing/2014/main" id="{5C5529A6-6302-4AA3-A3BB-9989B8114312}"/>
              </a:ext>
            </a:extLst>
          </p:cNvPr>
          <p:cNvSpPr>
            <a:spLocks noGrp="1"/>
          </p:cNvSpPr>
          <p:nvPr>
            <p:ph type="body" idx="1"/>
          </p:nvPr>
        </p:nvSpPr>
        <p:spPr>
          <a:xfrm>
            <a:off x="1333500" y="1219200"/>
            <a:ext cx="9525000" cy="4431983"/>
          </a:xfrm>
        </p:spPr>
        <p:txBody>
          <a:bodyPr/>
          <a:lstStyle/>
          <a:p>
            <a:pPr algn="l">
              <a:buFont typeface="Arial" panose="020B0604020202020204" pitchFamily="34" charset="0"/>
              <a:buChar char="•"/>
            </a:pPr>
            <a:r>
              <a:rPr lang="en-US" b="0" i="0" dirty="0">
                <a:solidFill>
                  <a:srgbClr val="3A343A"/>
                </a:solidFill>
                <a:effectLst/>
                <a:latin typeface="Europa"/>
              </a:rPr>
              <a:t>Explain the steps of a typical data science problem, and perform those steps identified as falling under the responsibility of a machine learning specialist.</a:t>
            </a:r>
          </a:p>
          <a:p>
            <a:pPr algn="l"/>
            <a:endParaRPr lang="en-US" b="0" i="0" dirty="0">
              <a:solidFill>
                <a:srgbClr val="3A343A"/>
              </a:solidFill>
              <a:effectLst/>
              <a:latin typeface="Europa"/>
            </a:endParaRPr>
          </a:p>
          <a:p>
            <a:pPr algn="l">
              <a:buFont typeface="Arial" panose="020B0604020202020204" pitchFamily="34" charset="0"/>
              <a:buChar char="•"/>
            </a:pPr>
            <a:r>
              <a:rPr lang="en-US" b="0" i="0" dirty="0">
                <a:solidFill>
                  <a:srgbClr val="3A343A"/>
                </a:solidFill>
                <a:effectLst/>
                <a:latin typeface="Europa"/>
              </a:rPr>
              <a:t>Perform a range of pre-processing steps, including feature engineering and management of missing data, as well as explain the utility and importance of such methods.</a:t>
            </a:r>
          </a:p>
          <a:p>
            <a:pPr algn="l"/>
            <a:endParaRPr lang="en-US" b="0" i="0" dirty="0">
              <a:solidFill>
                <a:srgbClr val="3A343A"/>
              </a:solidFill>
              <a:effectLst/>
              <a:latin typeface="Europa"/>
            </a:endParaRPr>
          </a:p>
          <a:p>
            <a:pPr algn="l">
              <a:buFont typeface="Arial" panose="020B0604020202020204" pitchFamily="34" charset="0"/>
              <a:buChar char="•"/>
            </a:pPr>
            <a:r>
              <a:rPr lang="en-US" b="0" i="0" dirty="0">
                <a:solidFill>
                  <a:srgbClr val="3A343A"/>
                </a:solidFill>
                <a:effectLst/>
                <a:latin typeface="Europa"/>
              </a:rPr>
              <a:t>Apply a range of advanced machine learning techniques from all major areas of machine learning (supervised, unsupervised, semi-supervised and reinforcement learning) including tuning and regularizing these models.</a:t>
            </a:r>
          </a:p>
          <a:p>
            <a:pPr algn="l"/>
            <a:endParaRPr lang="en-US" b="0" i="0" dirty="0">
              <a:solidFill>
                <a:srgbClr val="3A343A"/>
              </a:solidFill>
              <a:effectLst/>
              <a:latin typeface="Europa"/>
            </a:endParaRPr>
          </a:p>
          <a:p>
            <a:pPr algn="l">
              <a:buFont typeface="Arial" panose="020B0604020202020204" pitchFamily="34" charset="0"/>
              <a:buChar char="•"/>
            </a:pPr>
            <a:r>
              <a:rPr lang="en-US" b="0" i="0" dirty="0">
                <a:solidFill>
                  <a:srgbClr val="3A343A"/>
                </a:solidFill>
                <a:effectLst/>
                <a:latin typeface="Europa"/>
              </a:rPr>
              <a:t>Explain how these techniques work, including the relationship between more advanced methods and the simpler methods they are built upon.</a:t>
            </a:r>
          </a:p>
          <a:p>
            <a:pPr algn="l"/>
            <a:endParaRPr lang="en-US" b="0" i="0" dirty="0">
              <a:solidFill>
                <a:srgbClr val="3A343A"/>
              </a:solidFill>
              <a:effectLst/>
              <a:latin typeface="Europa"/>
            </a:endParaRPr>
          </a:p>
          <a:p>
            <a:pPr algn="l">
              <a:buFont typeface="Arial" panose="020B0604020202020204" pitchFamily="34" charset="0"/>
              <a:buChar char="•"/>
            </a:pPr>
            <a:r>
              <a:rPr lang="en-US" b="0" i="0" dirty="0">
                <a:solidFill>
                  <a:srgbClr val="3A343A"/>
                </a:solidFill>
                <a:effectLst/>
                <a:latin typeface="Europa"/>
              </a:rPr>
              <a:t>Evaluate rigorously the performance of statistical models, and justify the selection of particular models for use.</a:t>
            </a:r>
          </a:p>
          <a:p>
            <a:endParaRPr lang="en-IN" dirty="0"/>
          </a:p>
        </p:txBody>
      </p:sp>
      <p:sp>
        <p:nvSpPr>
          <p:cNvPr id="4" name="Slide Number Placeholder 3">
            <a:extLst>
              <a:ext uri="{FF2B5EF4-FFF2-40B4-BE49-F238E27FC236}">
                <a16:creationId xmlns:a16="http://schemas.microsoft.com/office/drawing/2014/main" id="{4F6F8CA9-CF44-4451-AFEC-B1A8BCDAD00C}"/>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7</a:t>
            </a:fld>
            <a:endParaRPr lang="en-IN" dirty="0"/>
          </a:p>
        </p:txBody>
      </p:sp>
    </p:spTree>
    <p:extLst>
      <p:ext uri="{BB962C8B-B14F-4D97-AF65-F5344CB8AC3E}">
        <p14:creationId xmlns:p14="http://schemas.microsoft.com/office/powerpoint/2010/main" val="186480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3289"/>
          </a:xfrm>
          <a:prstGeom prst="rect">
            <a:avLst/>
          </a:prstGeom>
        </p:spPr>
        <p:txBody>
          <a:bodyPr vert="horz" wrap="square" lIns="0" tIns="12065" rIns="0" bIns="0" rtlCol="0">
            <a:spAutoFit/>
          </a:bodyPr>
          <a:lstStyle/>
          <a:p>
            <a:pPr marL="12700">
              <a:lnSpc>
                <a:spcPct val="100000"/>
              </a:lnSpc>
              <a:spcBef>
                <a:spcPts val="95"/>
              </a:spcBef>
            </a:pPr>
            <a:r>
              <a:rPr sz="8000" spc="-5" dirty="0">
                <a:solidFill>
                  <a:srgbClr val="FFFFFF"/>
                </a:solidFill>
                <a:latin typeface="Franklin Gothic Medium Cond"/>
                <a:cs typeface="Franklin Gothic Medium Cond"/>
              </a:rPr>
              <a:t>THANK</a:t>
            </a:r>
            <a:r>
              <a:rPr sz="8000" spc="-75" dirty="0">
                <a:solidFill>
                  <a:srgbClr val="FFFFFF"/>
                </a:solidFill>
                <a:latin typeface="Franklin Gothic Medium Cond"/>
                <a:cs typeface="Franklin Gothic Medium Cond"/>
              </a:rPr>
              <a:t> </a:t>
            </a:r>
            <a:r>
              <a:rPr sz="8000" spc="-25" dirty="0">
                <a:solidFill>
                  <a:srgbClr val="FFFFFF"/>
                </a:solidFill>
                <a:latin typeface="Franklin Gothic Medium Cond"/>
                <a:cs typeface="Franklin Gothic Medium Cond"/>
              </a:rPr>
              <a:t>YOU</a:t>
            </a:r>
            <a:endParaRPr sz="8000">
              <a:latin typeface="Franklin Gothic Medium Cond"/>
              <a:cs typeface="Franklin Gothic Medium Cond"/>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2" y="152401"/>
            <a:ext cx="411481" cy="1612391"/>
          </a:xfrm>
          <a:prstGeom prst="rect">
            <a:avLst/>
          </a:prstGeom>
          <a:blipFill>
            <a:blip r:embed="rId2" cstate="print"/>
            <a:stretch>
              <a:fillRect/>
            </a:stretch>
          </a:blipFill>
        </p:spPr>
        <p:txBody>
          <a:bodyPr wrap="square" lIns="0" tIns="0" rIns="0" bIns="0" rtlCol="0"/>
          <a:lstStyle/>
          <a:p>
            <a:endParaRPr/>
          </a:p>
        </p:txBody>
      </p:sp>
      <p:sp>
        <p:nvSpPr>
          <p:cNvPr id="13" name="Slide Number Placeholder 12"/>
          <p:cNvSpPr>
            <a:spLocks noGrp="1"/>
          </p:cNvSpPr>
          <p:nvPr>
            <p:ph type="sldNum" sz="quarter" idx="7"/>
          </p:nvPr>
        </p:nvSpPr>
        <p:spPr/>
        <p:txBody>
          <a:bodyPr/>
          <a:lstStyle/>
          <a:p>
            <a:pPr marL="38100">
              <a:lnSpc>
                <a:spcPts val="1240"/>
              </a:lnSpc>
            </a:pPr>
            <a:fld id="{81D60167-4931-47E6-BA6A-407CBD079E47}" type="slidenum">
              <a:rPr lang="en-US" smtClean="0"/>
              <a:pPr marL="38100">
                <a:lnSpc>
                  <a:spcPts val="1240"/>
                </a:lnSpc>
              </a:pPr>
              <a:t>8</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TotalTime>
  <Words>661</Words>
  <Application>Microsoft Office PowerPoint</Application>
  <PresentationFormat>Widescreen</PresentationFormat>
  <Paragraphs>63</Paragraphs>
  <Slides>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9" baseType="lpstr">
      <vt:lpstr>Arial</vt:lpstr>
      <vt:lpstr>Arial Black</vt:lpstr>
      <vt:lpstr>Calibri</vt:lpstr>
      <vt:lpstr>Casper</vt:lpstr>
      <vt:lpstr>Europa</vt:lpstr>
      <vt:lpstr>Franklin Gothic Medium Cond</vt:lpstr>
      <vt:lpstr>Georgia</vt:lpstr>
      <vt:lpstr>Lato</vt:lpstr>
      <vt:lpstr>Times New Roman</vt:lpstr>
      <vt:lpstr>Office Theme</vt:lpstr>
      <vt:lpstr>CorelDRAW</vt:lpstr>
      <vt:lpstr>PowerPoint Presentation</vt:lpstr>
      <vt:lpstr>Overview </vt:lpstr>
      <vt:lpstr>About the company  </vt:lpstr>
      <vt:lpstr>Why to choose  this company  </vt:lpstr>
      <vt:lpstr>About the project </vt:lpstr>
      <vt:lpstr>Learning Outcome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APEX  DEPARTMENT CSE</dc:title>
  <dc:creator>DELL</dc:creator>
  <cp:lastModifiedBy>SRAJAN AGARWAL</cp:lastModifiedBy>
  <cp:revision>151</cp:revision>
  <dcterms:created xsi:type="dcterms:W3CDTF">2020-06-14T04:04:23Z</dcterms:created>
  <dcterms:modified xsi:type="dcterms:W3CDTF">2021-10-23T07:45:08Z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2019-12-15T00:00:00Z</vt:filetime>
  </property>
  <property fmtid="{D5CDD505-2E9C-101B-9397-08002B2CF9AE}" pid="3" name="Creator">
    <vt:lpwstr>Microsoft® PowerPoint® 2016</vt:lpwstr>
  </property>
  <property fmtid="{D5CDD505-2E9C-101B-9397-08002B2CF9AE}" pid="4" name="LastSaved">
    <vt:filetime>2020-06-14T00:00:00Z</vt:filetime>
  </property>
</Properties>
</file>