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0"/>
  </p:notesMasterIdLst>
  <p:sldIdLst>
    <p:sldId id="256" r:id="rId5"/>
    <p:sldId id="259" r:id="rId6"/>
    <p:sldId id="265" r:id="rId7"/>
    <p:sldId id="257" r:id="rId8"/>
    <p:sldId id="258" r:id="rId9"/>
    <p:sldId id="261" r:id="rId10"/>
    <p:sldId id="262" r:id="rId11"/>
    <p:sldId id="267" r:id="rId12"/>
    <p:sldId id="268" r:id="rId13"/>
    <p:sldId id="263" r:id="rId14"/>
    <p:sldId id="260" r:id="rId15"/>
    <p:sldId id="266" r:id="rId16"/>
    <p:sldId id="269" r:id="rId17"/>
    <p:sldId id="270" r:id="rId18"/>
    <p:sldId id="271" r:id="rId19"/>
  </p:sldIdLst>
  <p:sldSz cx="12192000" cy="6858000"/>
  <p:notesSz cx="6858000" cy="9144000"/>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78A777-C474-40F4-989C-681BC4C64BE2}">
          <p14:sldIdLst>
            <p14:sldId id="256"/>
            <p14:sldId id="259"/>
            <p14:sldId id="265"/>
            <p14:sldId id="257"/>
            <p14:sldId id="258"/>
            <p14:sldId id="261"/>
            <p14:sldId id="262"/>
          </p14:sldIdLst>
        </p14:section>
        <p14:section name="Appendix" id="{BDF0B782-F048-4E1E-8AB3-734FCA3820F7}">
          <p14:sldIdLst>
            <p14:sldId id="267"/>
            <p14:sldId id="268"/>
            <p14:sldId id="263"/>
            <p14:sldId id="260"/>
            <p14:sldId id="266"/>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148" autoAdjust="0"/>
  </p:normalViewPr>
  <p:slideViewPr>
    <p:cSldViewPr snapToGrid="0">
      <p:cViewPr varScale="1">
        <p:scale>
          <a:sx n="61" d="100"/>
          <a:sy n="61" d="100"/>
        </p:scale>
        <p:origin x="8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2A2095-1350-473A-9407-70770AECB08B}" type="datetimeFigureOut">
              <a:rPr lang="en-US" smtClean="0"/>
              <a:t>2/16/2023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03F7AD-6688-45B6-B78F-726FFFE685A2}" type="slidenum">
              <a:rPr lang="en-US" smtClean="0"/>
              <a:t>‹#›</a:t>
            </a:fld>
            <a:endParaRPr lang="en-US" dirty="0"/>
          </a:p>
        </p:txBody>
      </p:sp>
    </p:spTree>
    <p:extLst>
      <p:ext uri="{BB962C8B-B14F-4D97-AF65-F5344CB8AC3E}">
        <p14:creationId xmlns:p14="http://schemas.microsoft.com/office/powerpoint/2010/main" val="4157515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Paralegal note within</a:t>
            </a:r>
            <a:r>
              <a:rPr lang="en-US" baseline="0" dirty="0" smtClean="0"/>
              <a:t> Fuse research; support functions for tax / planning / trust / estate – paralegal with accounting work for tax law</a:t>
            </a:r>
            <a:endParaRPr lang="en-US" dirty="0"/>
          </a:p>
        </p:txBody>
      </p:sp>
      <p:sp>
        <p:nvSpPr>
          <p:cNvPr id="4" name="Slide Number Placeholder 3"/>
          <p:cNvSpPr>
            <a:spLocks noGrp="1"/>
          </p:cNvSpPr>
          <p:nvPr>
            <p:ph type="sldNum" sz="quarter" idx="10"/>
          </p:nvPr>
        </p:nvSpPr>
        <p:spPr/>
        <p:txBody>
          <a:bodyPr/>
          <a:lstStyle/>
          <a:p>
            <a:fld id="{6D03F7AD-6688-45B6-B78F-726FFFE685A2}" type="slidenum">
              <a:rPr lang="en-US" smtClean="0"/>
              <a:t>5</a:t>
            </a:fld>
            <a:endParaRPr lang="en-US" dirty="0"/>
          </a:p>
        </p:txBody>
      </p:sp>
    </p:spTree>
    <p:extLst>
      <p:ext uri="{BB962C8B-B14F-4D97-AF65-F5344CB8AC3E}">
        <p14:creationId xmlns:p14="http://schemas.microsoft.com/office/powerpoint/2010/main" val="3615712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ideal customer profile (ICP) defines the firmographic, environmental and behavioral attributes of accounts that are expected to become a company’s most valuable customers. It is developed through both qualitative and quantitative analyses, and may optionally be informed by predictive analytics software.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Unlike the term “target customer,” which is often used to describe any company that might buy a product or service, the ICP is focused on the most valuable customers and prospects that are also most likely to buy. The </a:t>
            </a:r>
            <a:r>
              <a:rPr lang="en-US" sz="1200" b="0" i="0" kern="1200" dirty="0" err="1" smtClean="0">
                <a:solidFill>
                  <a:schemeClr val="tx1"/>
                </a:solidFill>
                <a:effectLst/>
                <a:latin typeface="+mn-lt"/>
                <a:ea typeface="+mn-ea"/>
                <a:cs typeface="+mn-cs"/>
              </a:rPr>
              <a:t>ICP</a:t>
            </a:r>
            <a:r>
              <a:rPr lang="en-US" sz="1200" b="0" i="0" kern="1200" dirty="0" smtClean="0">
                <a:solidFill>
                  <a:schemeClr val="tx1"/>
                </a:solidFill>
                <a:effectLst/>
                <a:latin typeface="+mn-lt"/>
                <a:ea typeface="+mn-ea"/>
                <a:cs typeface="+mn-cs"/>
              </a:rPr>
              <a:t> should not be confused with the total addressable market or total available market, which are calculations or estimates of the universe of potential target customers.</a:t>
            </a:r>
          </a:p>
        </p:txBody>
      </p:sp>
      <p:sp>
        <p:nvSpPr>
          <p:cNvPr id="4" name="Slide Number Placeholder 3"/>
          <p:cNvSpPr>
            <a:spLocks noGrp="1"/>
          </p:cNvSpPr>
          <p:nvPr>
            <p:ph type="sldNum" sz="quarter" idx="10"/>
          </p:nvPr>
        </p:nvSpPr>
        <p:spPr/>
        <p:txBody>
          <a:bodyPr/>
          <a:lstStyle/>
          <a:p>
            <a:fld id="{6D03F7AD-6688-45B6-B78F-726FFFE685A2}" type="slidenum">
              <a:rPr lang="en-US" smtClean="0"/>
              <a:t>11</a:t>
            </a:fld>
            <a:endParaRPr lang="en-US"/>
          </a:p>
        </p:txBody>
      </p:sp>
    </p:spTree>
    <p:extLst>
      <p:ext uri="{BB962C8B-B14F-4D97-AF65-F5344CB8AC3E}">
        <p14:creationId xmlns:p14="http://schemas.microsoft.com/office/powerpoint/2010/main" val="1873706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2/16/2023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20"/>
            </p:custDataLst>
            <p:extLst>
              <p:ext uri="{D42A27DB-BD31-4B8C-83A1-F6EECF244321}">
                <p14:modId xmlns:p14="http://schemas.microsoft.com/office/powerpoint/2010/main" val="37787285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60" name="think-cell Slide" r:id="rId21" imgW="395" imgH="396" progId="TCLayout.ActiveDocument.1">
                  <p:embed/>
                </p:oleObj>
              </mc:Choice>
              <mc:Fallback>
                <p:oleObj name="think-cell Slide" r:id="rId21" imgW="395" imgH="396" progId="TCLayout.ActiveDocument.1">
                  <p:embed/>
                  <p:pic>
                    <p:nvPicPr>
                      <p:cNvPr id="0" name=""/>
                      <p:cNvPicPr/>
                      <p:nvPr/>
                    </p:nvPicPr>
                    <p:blipFill>
                      <a:blip r:embed="rId22"/>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2/16/2023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vmlDrawing" Target="../drawings/vmlDrawing11.vml"/><Relationship Id="rId6" Type="http://schemas.openxmlformats.org/officeDocument/2006/relationships/image" Target="../media/image6.png"/><Relationship Id="rId5" Type="http://schemas.openxmlformats.org/officeDocument/2006/relationships/image" Target="../media/image2.emf"/><Relationship Id="rId4" Type="http://schemas.openxmlformats.org/officeDocument/2006/relationships/oleObject" Target="../embeddings/oleObject11.bin"/></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7.png"/><Relationship Id="rId2" Type="http://schemas.openxmlformats.org/officeDocument/2006/relationships/tags" Target="../tags/tag13.xml"/><Relationship Id="rId1" Type="http://schemas.openxmlformats.org/officeDocument/2006/relationships/vmlDrawing" Target="../drawings/vmlDrawing12.vml"/><Relationship Id="rId6" Type="http://schemas.openxmlformats.org/officeDocument/2006/relationships/image" Target="../media/image2.emf"/><Relationship Id="rId5" Type="http://schemas.openxmlformats.org/officeDocument/2006/relationships/oleObject" Target="../embeddings/oleObject12.bin"/><Relationship Id="rId4"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s/_rels/slide13.xml.rels><?xml version="1.0" encoding="UTF-8" standalone="yes"?>
<Relationships xmlns="http://schemas.openxmlformats.org/package/2006/relationships"><Relationship Id="rId8" Type="http://schemas.openxmlformats.org/officeDocument/2006/relationships/hyperlink" Target="https://myhbp.org/hmm12/content/customer_focus/quickpath.html#q16" TargetMode="External"/><Relationship Id="rId13" Type="http://schemas.openxmlformats.org/officeDocument/2006/relationships/hyperlink" Target="https://about.crunchbase.com/blog/what-is-an-ideal-customer-profile-and-how-do-you-create-one/" TargetMode="External"/><Relationship Id="rId3" Type="http://schemas.openxmlformats.org/officeDocument/2006/relationships/slideLayout" Target="../slideLayouts/slideLayout2.xml"/><Relationship Id="rId7" Type="http://schemas.openxmlformats.org/officeDocument/2006/relationships/hyperlink" Target="https://hbr.org/2010/01/creating-a-customercentric-bus" TargetMode="External"/><Relationship Id="rId12" Type="http://schemas.openxmlformats.org/officeDocument/2006/relationships/hyperlink" Target="https://www.gartner.com/en/articles/the-framework-for-ideal-customer-profile-development#:~:text=The%20ideal%20customer%20profile%20(ICP,a%20company's%20most%20valuable%20customers." TargetMode="External"/><Relationship Id="rId2" Type="http://schemas.openxmlformats.org/officeDocument/2006/relationships/tags" Target="../tags/tag15.xml"/><Relationship Id="rId1" Type="http://schemas.openxmlformats.org/officeDocument/2006/relationships/vmlDrawing" Target="../drawings/vmlDrawing14.vml"/><Relationship Id="rId6" Type="http://schemas.openxmlformats.org/officeDocument/2006/relationships/hyperlink" Target="https://myhbp.org/hmm12/content/customer_focus/quickpath.html#h7" TargetMode="External"/><Relationship Id="rId11" Type="http://schemas.openxmlformats.org/officeDocument/2006/relationships/hyperlink" Target="https://blog.hubspot.com/customers/ideal-customer-profiles-and-buyer-personas-are-they-different" TargetMode="External"/><Relationship Id="rId5" Type="http://schemas.openxmlformats.org/officeDocument/2006/relationships/image" Target="../media/image2.emf"/><Relationship Id="rId10" Type="http://schemas.openxmlformats.org/officeDocument/2006/relationships/hyperlink" Target="https://www.bigcommerce.com/articles/ecommerce/target-market-analysis/" TargetMode="External"/><Relationship Id="rId4" Type="http://schemas.openxmlformats.org/officeDocument/2006/relationships/oleObject" Target="../embeddings/oleObject14.bin"/><Relationship Id="rId9" Type="http://schemas.openxmlformats.org/officeDocument/2006/relationships/hyperlink" Target="https://www.investopedia.com/terms/t/target-market.asp" TargetMode="External"/><Relationship Id="rId14" Type="http://schemas.openxmlformats.org/officeDocument/2006/relationships/hyperlink" Target="https://www.mykpono.com/ideal-customer-profile-icp-how-to-create-a-comprehensive-customer-profile/" TargetMode="Externa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vmlDrawing" Target="../drawings/vmlDrawing15.vml"/><Relationship Id="rId6" Type="http://schemas.openxmlformats.org/officeDocument/2006/relationships/hyperlink" Target="https://myhbp.org/hmm12/content/customer_focus/quickpath.html#q16" TargetMode="External"/><Relationship Id="rId5" Type="http://schemas.openxmlformats.org/officeDocument/2006/relationships/image" Target="../media/image2.emf"/><Relationship Id="rId4" Type="http://schemas.openxmlformats.org/officeDocument/2006/relationships/oleObject" Target="../embeddings/oleObject15.bin"/></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vmlDrawing" Target="../drawings/vmlDrawing16.vml"/><Relationship Id="rId6" Type="http://schemas.openxmlformats.org/officeDocument/2006/relationships/hyperlink" Target="https://myhbp.org/hmm12/content/customer_focus/quickpath.html#h7" TargetMode="External"/><Relationship Id="rId5" Type="http://schemas.openxmlformats.org/officeDocument/2006/relationships/image" Target="../media/image2.emf"/><Relationship Id="rId4" Type="http://schemas.openxmlformats.org/officeDocument/2006/relationships/oleObject" Target="../embeddings/oleObject16.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hyperlink" Target="https://economictimes.indiatimes.com/definition/target-market" TargetMode="External"/><Relationship Id="rId5" Type="http://schemas.openxmlformats.org/officeDocument/2006/relationships/image" Target="../media/image2.e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2.emf"/><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2.emf"/><Relationship Id="rId4"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2.emf"/><Relationship Id="rId5" Type="http://schemas.openxmlformats.org/officeDocument/2006/relationships/oleObject" Target="../embeddings/oleObject6.bin"/><Relationship Id="rId4"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2.emf"/><Relationship Id="rId4" Type="http://schemas.openxmlformats.org/officeDocument/2006/relationships/oleObject" Target="../embeddings/oleObject7.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6762427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85"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ctrTitle"/>
          </p:nvPr>
        </p:nvSpPr>
        <p:spPr/>
        <p:txBody>
          <a:bodyPr vert="horz"/>
          <a:lstStyle/>
          <a:p>
            <a:r>
              <a:rPr lang="en-US" dirty="0" smtClean="0"/>
              <a:t>Target Markets</a:t>
            </a:r>
            <a:endParaRPr lang="en-US" dirty="0"/>
          </a:p>
        </p:txBody>
      </p:sp>
      <p:sp>
        <p:nvSpPr>
          <p:cNvPr id="3" name="Subtitle 2"/>
          <p:cNvSpPr>
            <a:spLocks noGrp="1"/>
          </p:cNvSpPr>
          <p:nvPr>
            <p:ph type="subTitle" idx="1"/>
          </p:nvPr>
        </p:nvSpPr>
        <p:spPr/>
        <p:txBody>
          <a:bodyPr/>
          <a:lstStyle/>
          <a:p>
            <a:r>
              <a:rPr lang="en-US" dirty="0" smtClean="0"/>
              <a:t>Or who are our ideal students?</a:t>
            </a:r>
          </a:p>
        </p:txBody>
      </p:sp>
    </p:spTree>
    <p:extLst>
      <p:ext uri="{BB962C8B-B14F-4D97-AF65-F5344CB8AC3E}">
        <p14:creationId xmlns:p14="http://schemas.microsoft.com/office/powerpoint/2010/main" val="15670739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5269054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7"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vert="horz"/>
          <a:lstStyle/>
          <a:p>
            <a:r>
              <a:rPr lang="en-US" b="1" u="sng" dirty="0" smtClean="0"/>
              <a:t>DRAFT</a:t>
            </a:r>
            <a:r>
              <a:rPr lang="en-US" dirty="0" smtClean="0"/>
              <a:t>: Institutional view of offers</a:t>
            </a:r>
            <a:endParaRPr lang="en-US" dirty="0"/>
          </a:p>
        </p:txBody>
      </p:sp>
      <p:pic>
        <p:nvPicPr>
          <p:cNvPr id="4" name="Content Placeholder 3"/>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2238153" y="2415244"/>
            <a:ext cx="7607803" cy="4065467"/>
          </a:xfrm>
        </p:spPr>
      </p:pic>
      <p:sp>
        <p:nvSpPr>
          <p:cNvPr id="10" name="TextBox 9"/>
          <p:cNvSpPr txBox="1"/>
          <p:nvPr/>
        </p:nvSpPr>
        <p:spPr>
          <a:xfrm>
            <a:off x="967561" y="1917390"/>
            <a:ext cx="10736759" cy="369332"/>
          </a:xfrm>
          <a:prstGeom prst="rect">
            <a:avLst/>
          </a:prstGeom>
          <a:noFill/>
        </p:spPr>
        <p:txBody>
          <a:bodyPr wrap="square" rtlCol="0">
            <a:spAutoFit/>
          </a:bodyPr>
          <a:lstStyle/>
          <a:p>
            <a:r>
              <a:rPr lang="en-US" dirty="0" smtClean="0"/>
              <a:t>This is directional data based on a first draft of Offer mapping from early 2022. Use for </a:t>
            </a:r>
            <a:r>
              <a:rPr lang="en-US" u="sng" dirty="0" smtClean="0"/>
              <a:t>illustrative purposes only</a:t>
            </a:r>
            <a:r>
              <a:rPr lang="en-US" dirty="0" smtClean="0"/>
              <a:t>.  </a:t>
            </a:r>
            <a:endParaRPr lang="en-US" dirty="0"/>
          </a:p>
        </p:txBody>
      </p:sp>
      <p:sp>
        <p:nvSpPr>
          <p:cNvPr id="6" name="Rectangle 5"/>
          <p:cNvSpPr/>
          <p:nvPr/>
        </p:nvSpPr>
        <p:spPr>
          <a:xfrm rot="20700000">
            <a:off x="4358634" y="3510561"/>
            <a:ext cx="5497339" cy="646331"/>
          </a:xfrm>
          <a:prstGeom prst="rect">
            <a:avLst/>
          </a:prstGeom>
          <a:noFill/>
        </p:spPr>
        <p:txBody>
          <a:bodyPr wrap="none" lIns="91440" tIns="45720" rIns="91440" bIns="45720">
            <a:spAutoFit/>
          </a:bodyPr>
          <a:lstStyle/>
          <a:p>
            <a:pPr algn="ctr"/>
            <a:r>
              <a:rPr lang="en-US" sz="3600" b="1" cap="none" spc="0" dirty="0" smtClean="0">
                <a:ln w="13462">
                  <a:solidFill>
                    <a:schemeClr val="tx1"/>
                  </a:solidFill>
                  <a:prstDash val="solid"/>
                </a:ln>
                <a:noFill/>
                <a:effectLst>
                  <a:outerShdw dist="38100" dir="2700000" algn="bl" rotWithShape="0">
                    <a:schemeClr val="accent5"/>
                  </a:outerShdw>
                </a:effectLst>
              </a:rPr>
              <a:t>Draft – Illustrative purposes</a:t>
            </a:r>
            <a:endParaRPr lang="en-US" sz="3600" b="1" cap="none" spc="0" dirty="0">
              <a:ln w="13462">
                <a:solidFill>
                  <a:schemeClr val="tx1"/>
                </a:solidFill>
                <a:prstDash val="solid"/>
              </a:ln>
              <a:noFill/>
              <a:effectLst>
                <a:outerShdw dist="38100" dir="2700000" algn="bl" rotWithShape="0">
                  <a:schemeClr val="accent5"/>
                </a:outerShdw>
              </a:effectLst>
            </a:endParaRPr>
          </a:p>
        </p:txBody>
      </p:sp>
    </p:spTree>
    <p:extLst>
      <p:ext uri="{BB962C8B-B14F-4D97-AF65-F5344CB8AC3E}">
        <p14:creationId xmlns:p14="http://schemas.microsoft.com/office/powerpoint/2010/main" val="21830662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17144372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37"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vert="horz"/>
          <a:lstStyle/>
          <a:p>
            <a:r>
              <a:rPr lang="en-US" dirty="0" smtClean="0"/>
              <a:t>A look forward: Mapping students to offers is a key step towards personalization</a:t>
            </a:r>
            <a:endParaRPr lang="en-US" dirty="0"/>
          </a:p>
        </p:txBody>
      </p:sp>
      <p:sp>
        <p:nvSpPr>
          <p:cNvPr id="8" name="Text Placeholder 7"/>
          <p:cNvSpPr>
            <a:spLocks noGrp="1"/>
          </p:cNvSpPr>
          <p:nvPr>
            <p:ph type="body" idx="1"/>
          </p:nvPr>
        </p:nvSpPr>
        <p:spPr/>
        <p:txBody>
          <a:bodyPr/>
          <a:lstStyle/>
          <a:p>
            <a:r>
              <a:rPr lang="en-US" dirty="0" smtClean="0"/>
              <a:t>A path towards personalization</a:t>
            </a:r>
            <a:endParaRPr lang="en-US" dirty="0"/>
          </a:p>
        </p:txBody>
      </p:sp>
      <p:sp>
        <p:nvSpPr>
          <p:cNvPr id="9" name="Content Placeholder 8"/>
          <p:cNvSpPr>
            <a:spLocks noGrp="1"/>
          </p:cNvSpPr>
          <p:nvPr>
            <p:ph sz="half" idx="2"/>
          </p:nvPr>
        </p:nvSpPr>
        <p:spPr/>
        <p:txBody>
          <a:bodyPr>
            <a:normAutofit/>
          </a:bodyPr>
          <a:lstStyle/>
          <a:p>
            <a:r>
              <a:rPr lang="en-US" dirty="0" smtClean="0"/>
              <a:t>Loose Target Markets / Ideal Students</a:t>
            </a:r>
          </a:p>
          <a:p>
            <a:r>
              <a:rPr lang="en-US" dirty="0" smtClean="0"/>
              <a:t>Initial Student Profiles (including by offers)</a:t>
            </a:r>
          </a:p>
          <a:p>
            <a:r>
              <a:rPr lang="en-US" dirty="0" smtClean="0"/>
              <a:t>Draft of Offers mapped to educational spaces</a:t>
            </a:r>
          </a:p>
          <a:p>
            <a:r>
              <a:rPr lang="en-US" dirty="0" smtClean="0"/>
              <a:t>Ideal Customer Profiles and/or Initial personas</a:t>
            </a:r>
          </a:p>
          <a:p>
            <a:r>
              <a:rPr lang="en-US" dirty="0" smtClean="0"/>
              <a:t>Fill in missing data along the student journey</a:t>
            </a:r>
          </a:p>
          <a:p>
            <a:r>
              <a:rPr lang="en-US" dirty="0" smtClean="0"/>
              <a:t>Operationalize personas through push &amp; pull demand generation</a:t>
            </a:r>
            <a:endParaRPr lang="en-US" dirty="0"/>
          </a:p>
        </p:txBody>
      </p:sp>
      <p:sp>
        <p:nvSpPr>
          <p:cNvPr id="10" name="Text Placeholder 9"/>
          <p:cNvSpPr>
            <a:spLocks noGrp="1"/>
          </p:cNvSpPr>
          <p:nvPr>
            <p:ph type="body" sz="quarter" idx="3"/>
          </p:nvPr>
        </p:nvSpPr>
        <p:spPr>
          <a:xfrm>
            <a:off x="6568614" y="2226734"/>
            <a:ext cx="4722813" cy="576262"/>
          </a:xfrm>
        </p:spPr>
        <p:txBody>
          <a:bodyPr/>
          <a:lstStyle/>
          <a:p>
            <a:r>
              <a:rPr lang="en-US" dirty="0" smtClean="0"/>
              <a:t>Product-Market Fit</a:t>
            </a:r>
            <a:endParaRPr lang="en-US" dirty="0"/>
          </a:p>
        </p:txBody>
      </p:sp>
      <p:pic>
        <p:nvPicPr>
          <p:cNvPr id="13" name="Content Placeholder 3"/>
          <p:cNvPicPr>
            <a:picLocks noGrp="1" noChangeAspect="1"/>
          </p:cNvPicPr>
          <p:nvPr>
            <p:ph sz="quarter" idx="4"/>
          </p:nvPr>
        </p:nvPicPr>
        <p:blipFill>
          <a:blip r:embed="rId7"/>
          <a:stretch>
            <a:fillRect/>
          </a:stretch>
        </p:blipFill>
        <p:spPr>
          <a:xfrm>
            <a:off x="6472718" y="2870201"/>
            <a:ext cx="4898997" cy="2976821"/>
          </a:xfrm>
          <a:prstGeom prst="rect">
            <a:avLst/>
          </a:prstGeom>
        </p:spPr>
      </p:pic>
    </p:spTree>
    <p:extLst>
      <p:ext uri="{BB962C8B-B14F-4D97-AF65-F5344CB8AC3E}">
        <p14:creationId xmlns:p14="http://schemas.microsoft.com/office/powerpoint/2010/main" val="40144297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extLst>
              <p:ext uri="{D42A27DB-BD31-4B8C-83A1-F6EECF244321}">
                <p14:modId xmlns:p14="http://schemas.microsoft.com/office/powerpoint/2010/main" val="7072195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61"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itle 6"/>
          <p:cNvSpPr>
            <a:spLocks noGrp="1"/>
          </p:cNvSpPr>
          <p:nvPr>
            <p:ph type="title"/>
          </p:nvPr>
        </p:nvSpPr>
        <p:spPr>
          <a:xfrm>
            <a:off x="685801" y="609600"/>
            <a:ext cx="11127827" cy="1456267"/>
          </a:xfrm>
        </p:spPr>
        <p:txBody>
          <a:bodyPr vert="horz">
            <a:normAutofit/>
          </a:bodyPr>
          <a:lstStyle/>
          <a:p>
            <a:r>
              <a:rPr lang="en-US" dirty="0" smtClean="0"/>
              <a:t>Some leading questions to address </a:t>
            </a:r>
            <a:br>
              <a:rPr lang="en-US" dirty="0" smtClean="0"/>
            </a:br>
            <a:r>
              <a:rPr lang="en-US" sz="2700" i="1" dirty="0" smtClean="0"/>
              <a:t>From ‘the RICP Experiment Whitepaper’</a:t>
            </a:r>
            <a:endParaRPr lang="en-US" sz="2700" i="1" dirty="0"/>
          </a:p>
        </p:txBody>
      </p:sp>
      <p:sp>
        <p:nvSpPr>
          <p:cNvPr id="8" name="Content Placeholder 7"/>
          <p:cNvSpPr>
            <a:spLocks noGrp="1"/>
          </p:cNvSpPr>
          <p:nvPr>
            <p:ph idx="1"/>
          </p:nvPr>
        </p:nvSpPr>
        <p:spPr>
          <a:xfrm>
            <a:off x="685801" y="2142067"/>
            <a:ext cx="10131425" cy="4059036"/>
          </a:xfrm>
        </p:spPr>
        <p:txBody>
          <a:bodyPr/>
          <a:lstStyle/>
          <a:p>
            <a:r>
              <a:rPr lang="en-US" dirty="0" smtClean="0"/>
              <a:t>Could </a:t>
            </a:r>
            <a:r>
              <a:rPr lang="en-US" dirty="0"/>
              <a:t>I get a clear developed database of the </a:t>
            </a:r>
            <a:r>
              <a:rPr lang="en-US" dirty="0" smtClean="0"/>
              <a:t>[RICP] </a:t>
            </a:r>
            <a:r>
              <a:rPr lang="en-US" dirty="0"/>
              <a:t>opportunity in terms of its product-market fit? How do we identify the target market for various offers? How big are the insurance and advisory spaces? What do we think we could grow share to within each?</a:t>
            </a:r>
          </a:p>
          <a:p>
            <a:r>
              <a:rPr lang="en-US" dirty="0" smtClean="0"/>
              <a:t>How </a:t>
            </a:r>
            <a:r>
              <a:rPr lang="en-US" dirty="0"/>
              <a:t>can we better understand the needs, preferences, and value propositions of various sub-segments (i.e. individuals transitioning to be independent)?</a:t>
            </a:r>
          </a:p>
          <a:p>
            <a:r>
              <a:rPr lang="en-US" dirty="0" smtClean="0"/>
              <a:t>For </a:t>
            </a:r>
            <a:r>
              <a:rPr lang="en-US" dirty="0"/>
              <a:t>competing designations, how fast are they growing in the marketplace? What share do they have?</a:t>
            </a:r>
          </a:p>
          <a:p>
            <a:r>
              <a:rPr lang="en-US" dirty="0" smtClean="0"/>
              <a:t>What </a:t>
            </a:r>
            <a:r>
              <a:rPr lang="en-US" dirty="0"/>
              <a:t>other firms would align with us to grow the product? How big are they? What market share do we have within each firm? Why are we successful in some firms and not in others? Are there best practices we can share?</a:t>
            </a:r>
          </a:p>
          <a:p>
            <a:r>
              <a:rPr lang="en-US" dirty="0" smtClean="0"/>
              <a:t>Outside </a:t>
            </a:r>
            <a:r>
              <a:rPr lang="en-US" dirty="0"/>
              <a:t>of partnering with firms, what is the opportunity to grow through independent or small company advisors and agents? Is it even worth pursuing?</a:t>
            </a:r>
          </a:p>
        </p:txBody>
      </p:sp>
    </p:spTree>
    <p:extLst>
      <p:ext uri="{BB962C8B-B14F-4D97-AF65-F5344CB8AC3E}">
        <p14:creationId xmlns:p14="http://schemas.microsoft.com/office/powerpoint/2010/main" val="40586710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7223114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1"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vert="horz"/>
          <a:lstStyle/>
          <a:p>
            <a:r>
              <a:rPr lang="en-US" dirty="0" smtClean="0"/>
              <a:t>Reference: links</a:t>
            </a:r>
            <a:endParaRPr lang="en-US" dirty="0"/>
          </a:p>
        </p:txBody>
      </p:sp>
      <p:sp>
        <p:nvSpPr>
          <p:cNvPr id="3" name="Content Placeholder 2"/>
          <p:cNvSpPr>
            <a:spLocks noGrp="1"/>
          </p:cNvSpPr>
          <p:nvPr>
            <p:ph idx="1"/>
          </p:nvPr>
        </p:nvSpPr>
        <p:spPr>
          <a:xfrm>
            <a:off x="685801" y="2142067"/>
            <a:ext cx="10131425" cy="4267200"/>
          </a:xfrm>
        </p:spPr>
        <p:txBody>
          <a:bodyPr>
            <a:normAutofit fontScale="77500" lnSpcReduction="20000"/>
          </a:bodyPr>
          <a:lstStyle/>
          <a:p>
            <a:pPr marL="0" indent="0">
              <a:buNone/>
            </a:pPr>
            <a:r>
              <a:rPr lang="en-US" b="1" u="sng" dirty="0"/>
              <a:t>Videos:</a:t>
            </a:r>
          </a:p>
          <a:p>
            <a:pPr marL="0" indent="0">
              <a:buNone/>
            </a:pPr>
            <a:r>
              <a:rPr lang="en-US" i="1" dirty="0"/>
              <a:t>Note: the </a:t>
            </a:r>
            <a:r>
              <a:rPr lang="en-US" i="1" dirty="0" err="1"/>
              <a:t>HBS</a:t>
            </a:r>
            <a:r>
              <a:rPr lang="en-US" i="1" dirty="0"/>
              <a:t> links may need </a:t>
            </a:r>
            <a:r>
              <a:rPr lang="en-US" i="1" dirty="0" smtClean="0"/>
              <a:t>sign-ins</a:t>
            </a:r>
            <a:r>
              <a:rPr lang="en-US" i="1" dirty="0"/>
              <a:t>, please see the alternative video or </a:t>
            </a:r>
            <a:r>
              <a:rPr lang="en-US" i="1" dirty="0" smtClean="0"/>
              <a:t>transcripts as needed</a:t>
            </a:r>
            <a:endParaRPr lang="en-US" i="1" dirty="0"/>
          </a:p>
          <a:p>
            <a:r>
              <a:rPr lang="en-US" dirty="0" smtClean="0"/>
              <a:t>Customer </a:t>
            </a:r>
            <a:r>
              <a:rPr lang="en-US" dirty="0"/>
              <a:t>Centricity – </a:t>
            </a:r>
            <a:r>
              <a:rPr lang="en-US" dirty="0">
                <a:hlinkClick r:id="rId6"/>
              </a:rPr>
              <a:t>overview of thinking</a:t>
            </a:r>
            <a:r>
              <a:rPr lang="en-US" dirty="0"/>
              <a:t>: </a:t>
            </a:r>
            <a:r>
              <a:rPr lang="en-US" dirty="0" err="1"/>
              <a:t>Ranjay</a:t>
            </a:r>
            <a:r>
              <a:rPr lang="en-US" dirty="0"/>
              <a:t> Gulati, </a:t>
            </a:r>
            <a:r>
              <a:rPr lang="en-US" dirty="0" err="1"/>
              <a:t>HBS</a:t>
            </a:r>
            <a:endParaRPr lang="en-US" dirty="0"/>
          </a:p>
          <a:p>
            <a:pPr lvl="1"/>
            <a:r>
              <a:rPr lang="en-US" dirty="0" smtClean="0">
                <a:hlinkClick r:id="rId7"/>
              </a:rPr>
              <a:t>Alternative </a:t>
            </a:r>
            <a:r>
              <a:rPr lang="en-US" dirty="0">
                <a:hlinkClick r:id="rId7"/>
              </a:rPr>
              <a:t>video</a:t>
            </a:r>
            <a:r>
              <a:rPr lang="en-US" dirty="0"/>
              <a:t>, 2010</a:t>
            </a:r>
          </a:p>
          <a:p>
            <a:r>
              <a:rPr lang="en-US" dirty="0"/>
              <a:t>Customer Focus – </a:t>
            </a:r>
            <a:r>
              <a:rPr lang="en-US" dirty="0">
                <a:hlinkClick r:id="rId8"/>
              </a:rPr>
              <a:t>data into value through alignment</a:t>
            </a:r>
            <a:r>
              <a:rPr lang="en-US" dirty="0"/>
              <a:t>: Michael Schrage, MIT Sloan</a:t>
            </a:r>
          </a:p>
          <a:p>
            <a:pPr marL="0" indent="0">
              <a:buNone/>
            </a:pPr>
            <a:endParaRPr lang="en-US" dirty="0" smtClean="0"/>
          </a:p>
          <a:p>
            <a:pPr marL="0" indent="0">
              <a:buNone/>
            </a:pPr>
            <a:r>
              <a:rPr lang="en-US" b="1" u="sng" dirty="0" smtClean="0"/>
              <a:t>Background articles: </a:t>
            </a:r>
          </a:p>
          <a:p>
            <a:pPr marL="0" indent="0">
              <a:buNone/>
            </a:pPr>
            <a:r>
              <a:rPr lang="en-US" i="1" dirty="0" smtClean="0"/>
              <a:t>These go into some depth, but are strong reference articles</a:t>
            </a:r>
            <a:endParaRPr lang="en-US" i="1" dirty="0"/>
          </a:p>
          <a:p>
            <a:r>
              <a:rPr lang="en-US" dirty="0" smtClean="0"/>
              <a:t>Target Market, Investopedia overview </a:t>
            </a:r>
            <a:r>
              <a:rPr lang="en-US" dirty="0" smtClean="0">
                <a:hlinkClick r:id="rId9"/>
              </a:rPr>
              <a:t>article</a:t>
            </a:r>
            <a:endParaRPr lang="en-US" dirty="0" smtClean="0"/>
          </a:p>
          <a:p>
            <a:r>
              <a:rPr lang="en-US" dirty="0" smtClean="0"/>
              <a:t>Target Market Analysis, </a:t>
            </a:r>
            <a:r>
              <a:rPr lang="en-US" dirty="0" smtClean="0">
                <a:hlinkClick r:id="rId10"/>
              </a:rPr>
              <a:t>blog</a:t>
            </a:r>
            <a:endParaRPr lang="en-US" dirty="0" smtClean="0"/>
          </a:p>
          <a:p>
            <a:r>
              <a:rPr lang="en-US" dirty="0" err="1" smtClean="0"/>
              <a:t>Hubspot</a:t>
            </a:r>
            <a:r>
              <a:rPr lang="en-US" dirty="0" smtClean="0"/>
              <a:t>, </a:t>
            </a:r>
            <a:r>
              <a:rPr lang="en-US" dirty="0" smtClean="0">
                <a:hlinkClick r:id="rId11"/>
              </a:rPr>
              <a:t>Ideal </a:t>
            </a:r>
            <a:r>
              <a:rPr lang="en-US" dirty="0">
                <a:hlinkClick r:id="rId11"/>
              </a:rPr>
              <a:t>Customer Persona &amp; Buyer Personas</a:t>
            </a:r>
            <a:endParaRPr lang="en-US" dirty="0"/>
          </a:p>
          <a:p>
            <a:r>
              <a:rPr lang="en-US" dirty="0" smtClean="0"/>
              <a:t>Ideal Customer Profile Development, Gartner </a:t>
            </a:r>
            <a:r>
              <a:rPr lang="en-US" dirty="0" smtClean="0">
                <a:hlinkClick r:id="rId12"/>
              </a:rPr>
              <a:t>blog post</a:t>
            </a:r>
            <a:endParaRPr lang="en-US" dirty="0" smtClean="0"/>
          </a:p>
          <a:p>
            <a:r>
              <a:rPr lang="en-US" dirty="0" smtClean="0"/>
              <a:t>Ideal Customer Profile, </a:t>
            </a:r>
            <a:r>
              <a:rPr lang="en-US" dirty="0" err="1" smtClean="0"/>
              <a:t>Crunchbase</a:t>
            </a:r>
            <a:r>
              <a:rPr lang="en-US" dirty="0" smtClean="0"/>
              <a:t> </a:t>
            </a:r>
            <a:r>
              <a:rPr lang="en-US" dirty="0" smtClean="0">
                <a:hlinkClick r:id="rId13"/>
              </a:rPr>
              <a:t>blog</a:t>
            </a:r>
            <a:endParaRPr lang="en-US" dirty="0" smtClean="0"/>
          </a:p>
          <a:p>
            <a:r>
              <a:rPr lang="en-US" dirty="0" smtClean="0"/>
              <a:t>Ideal Customer Profile, </a:t>
            </a:r>
            <a:r>
              <a:rPr lang="en-US" dirty="0" smtClean="0">
                <a:hlinkClick r:id="rId14"/>
              </a:rPr>
              <a:t>blog</a:t>
            </a:r>
            <a:endParaRPr lang="en-US" dirty="0" smtClean="0"/>
          </a:p>
        </p:txBody>
      </p:sp>
    </p:spTree>
    <p:extLst>
      <p:ext uri="{BB962C8B-B14F-4D97-AF65-F5344CB8AC3E}">
        <p14:creationId xmlns:p14="http://schemas.microsoft.com/office/powerpoint/2010/main" val="25274325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4284116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13"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vert="horz"/>
          <a:lstStyle/>
          <a:p>
            <a:r>
              <a:rPr lang="en-US" dirty="0" smtClean="0"/>
              <a:t>Reference (cont.)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“I </a:t>
            </a:r>
            <a:r>
              <a:rPr lang="en-US" dirty="0"/>
              <a:t>think what a lot of organizations that say they want to be data driven or algorithmically driven fundamentally misunderstand is the belief that if we know more about our customer, we can change their behavior or we can change our behavior to change their behavior. And that’s not the case at all. The key word when one talks about being data driven is alignment.</a:t>
            </a:r>
          </a:p>
          <a:p>
            <a:endParaRPr lang="en-US" dirty="0"/>
          </a:p>
          <a:p>
            <a:pPr marL="0" indent="0">
              <a:buNone/>
            </a:pPr>
            <a:r>
              <a:rPr lang="en-US" dirty="0"/>
              <a:t>So, I’ve run into situations where you have call centers and contact centers, which do stress analysis of customer call voices or sentiment analysis of the chat exchanges that are going on. And guess what? The script for response doesn’t work. There’s no ability to elevate or escalate in a way to meet the needs of the customer or calm the customer down. The real challenge more often than not is not how do we get to know more about the customer faster; it’s do we have a process, a system, a person in place to take advantage of that knowledge and turn it into a problem resolution or a value-added engagement</a:t>
            </a:r>
            <a:r>
              <a:rPr lang="en-US" dirty="0" smtClean="0"/>
              <a:t>?”</a:t>
            </a:r>
          </a:p>
          <a:p>
            <a:pPr>
              <a:buFont typeface="Wingdings" panose="05000000000000000000" pitchFamily="2" charset="2"/>
              <a:buChar char="Ø"/>
            </a:pPr>
            <a:r>
              <a:rPr lang="en-US" dirty="0" smtClean="0"/>
              <a:t>Customer </a:t>
            </a:r>
            <a:r>
              <a:rPr lang="en-US" dirty="0"/>
              <a:t>Focus – </a:t>
            </a:r>
            <a:r>
              <a:rPr lang="en-US" dirty="0">
                <a:hlinkClick r:id="rId6"/>
              </a:rPr>
              <a:t>data into value through alignment</a:t>
            </a:r>
            <a:r>
              <a:rPr lang="en-US" dirty="0"/>
              <a:t>: Michael Schrage, MIT Sloan</a:t>
            </a:r>
          </a:p>
          <a:p>
            <a:pPr marL="0" indent="0">
              <a:buNone/>
            </a:pPr>
            <a:endParaRPr lang="en-US" dirty="0"/>
          </a:p>
        </p:txBody>
      </p:sp>
    </p:spTree>
    <p:extLst>
      <p:ext uri="{BB962C8B-B14F-4D97-AF65-F5344CB8AC3E}">
        <p14:creationId xmlns:p14="http://schemas.microsoft.com/office/powerpoint/2010/main" val="37540246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1244381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15" name="think-cell Slide" r:id="rId4" imgW="395" imgH="396" progId="TCLayout.ActiveDocument.1">
                  <p:embed/>
                </p:oleObj>
              </mc:Choice>
              <mc:Fallback>
                <p:oleObj name="think-cell Slide" r:id="rId4" imgW="395" imgH="396"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a:xfrm>
            <a:off x="704851" y="85725"/>
            <a:ext cx="10131425" cy="865717"/>
          </a:xfrm>
        </p:spPr>
        <p:txBody>
          <a:bodyPr vert="horz"/>
          <a:lstStyle/>
          <a:p>
            <a:r>
              <a:rPr lang="en-US" dirty="0" smtClean="0"/>
              <a:t>Reference (cont.)</a:t>
            </a:r>
            <a:endParaRPr lang="en-US" dirty="0"/>
          </a:p>
        </p:txBody>
      </p:sp>
      <p:sp>
        <p:nvSpPr>
          <p:cNvPr id="3" name="Content Placeholder 2"/>
          <p:cNvSpPr>
            <a:spLocks noGrp="1"/>
          </p:cNvSpPr>
          <p:nvPr>
            <p:ph idx="1"/>
          </p:nvPr>
        </p:nvSpPr>
        <p:spPr>
          <a:xfrm>
            <a:off x="142876" y="1132417"/>
            <a:ext cx="11925300" cy="5811308"/>
          </a:xfrm>
        </p:spPr>
        <p:txBody>
          <a:bodyPr>
            <a:normAutofit fontScale="92500" lnSpcReduction="20000"/>
          </a:bodyPr>
          <a:lstStyle/>
          <a:p>
            <a:pPr marL="0" indent="0">
              <a:buNone/>
            </a:pPr>
            <a:r>
              <a:rPr lang="en-US" dirty="0" smtClean="0"/>
              <a:t>“’Customer-centricity’ </a:t>
            </a:r>
            <a:r>
              <a:rPr lang="en-US" dirty="0"/>
              <a:t>is one of those phrases that is used a lot in organizations. It’s kind of like what I call “happy talk,” or platitudes. And I think people talk about customers in [very loose terms]. I think that if you really want to take these ideas seriously, you have to engage in a very deep thought process, because customer engagement is not something like simply going to customers and asking them what they want. It’s much deeper than that.</a:t>
            </a:r>
          </a:p>
          <a:p>
            <a:pPr marL="0" indent="0">
              <a:buNone/>
            </a:pPr>
            <a:r>
              <a:rPr lang="en-US" dirty="0" smtClean="0"/>
              <a:t>I </a:t>
            </a:r>
            <a:r>
              <a:rPr lang="en-US" dirty="0"/>
              <a:t>want to give an example to illustrate this idea. One of the best-selling products in the grocery store in the last many years is chopped, washed, bagged salad. We pay anywhere from $3.00 to $4.00 for these six-ounce bags. And what’s fascinating is that we’re willing to pay that money for something that we could buy ourselves for less than half that price. If you wanted to buy the ingredients, that will cost you much less. Why am I willing to pay so much? So it seems that—oh, you know what, convenience. Well, come on. Convenience? How long does it take to chop and wash salad? It takes couple of minutes. And we’re willing to pay a ton more for it.</a:t>
            </a:r>
          </a:p>
          <a:p>
            <a:pPr marL="0" indent="0">
              <a:buNone/>
            </a:pPr>
            <a:r>
              <a:rPr lang="en-US" dirty="0" smtClean="0"/>
              <a:t>And </a:t>
            </a:r>
            <a:r>
              <a:rPr lang="en-US" dirty="0"/>
              <a:t>what is interesting is that if you look carefully at the product, [there are] many layers of value in this product. It stores easily—stack it up. It stays fresh longer. You can have variety, right? You don’t have wastage. It’s easier to shop for it. It’s convenient to serve healthy food without having to do all the hard work. What’s interesting is that, who came up with this idea? It’s unclear who actually came up with the idea. But I would venture—I doubt the lettuce companies came up with the idea. Because lettuce companies, the typical answer for the product companies is to go to the customer and ask them what—“Do you like my lettuce? Or do you like all my lettuce? How can make my lettuce better for you? Do you like the packaging of the lettuce?”</a:t>
            </a:r>
          </a:p>
          <a:p>
            <a:pPr marL="0" indent="0">
              <a:buNone/>
            </a:pPr>
            <a:r>
              <a:rPr lang="en-US" dirty="0" smtClean="0"/>
              <a:t>So </a:t>
            </a:r>
            <a:r>
              <a:rPr lang="en-US" dirty="0"/>
              <a:t>when we engage with customers, we look at them through the lens of our product, not through what their needs are. And I think the biggest obstacle to this happening in organizations is to engage in this conversation, you have to start from a position of humility and curiosity. And, unfortunately, in large organizations, what we have is, humility turns into arrogance. And curiosity turns into blissful ignorance. And so when we do this customer stuff, all we do is the usual, do “Do you like me? What do you like about me? How can I make it better for you</a:t>
            </a:r>
            <a:r>
              <a:rPr lang="en-US" dirty="0" smtClean="0"/>
              <a:t>?”</a:t>
            </a:r>
            <a:endParaRPr lang="en-US" dirty="0"/>
          </a:p>
          <a:p>
            <a:pPr marL="0" indent="0">
              <a:buNone/>
            </a:pPr>
            <a:r>
              <a:rPr lang="en-US" dirty="0"/>
              <a:t>If you’re going to do that, you’re never going to be able to break into the proverbial bagged salad idea. To get that, you have to have that curiosity and humility to really engage in a deep understanding of the marketplace. That’s what customer-centricity is all about.”</a:t>
            </a:r>
            <a:endParaRPr lang="en-US" dirty="0" smtClean="0"/>
          </a:p>
          <a:p>
            <a:pPr>
              <a:buFont typeface="Wingdings" panose="05000000000000000000" pitchFamily="2" charset="2"/>
              <a:buChar char="Ø"/>
            </a:pPr>
            <a:r>
              <a:rPr lang="en-US" dirty="0"/>
              <a:t>Customer Centricity – </a:t>
            </a:r>
            <a:r>
              <a:rPr lang="en-US" dirty="0">
                <a:hlinkClick r:id="rId6"/>
              </a:rPr>
              <a:t>overview of thinking</a:t>
            </a:r>
            <a:r>
              <a:rPr lang="en-US" dirty="0"/>
              <a:t>: </a:t>
            </a:r>
            <a:r>
              <a:rPr lang="en-US" dirty="0" err="1"/>
              <a:t>Ranjay</a:t>
            </a:r>
            <a:r>
              <a:rPr lang="en-US" dirty="0"/>
              <a:t> Gulati, </a:t>
            </a:r>
            <a:r>
              <a:rPr lang="en-US" dirty="0" err="1"/>
              <a:t>HBS</a:t>
            </a:r>
            <a:endParaRPr lang="en-US" dirty="0"/>
          </a:p>
          <a:p>
            <a:pPr marL="0" indent="0">
              <a:buNone/>
            </a:pPr>
            <a:endParaRPr lang="en-US" dirty="0"/>
          </a:p>
        </p:txBody>
      </p:sp>
    </p:spTree>
    <p:extLst>
      <p:ext uri="{BB962C8B-B14F-4D97-AF65-F5344CB8AC3E}">
        <p14:creationId xmlns:p14="http://schemas.microsoft.com/office/powerpoint/2010/main" val="32386721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5084674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5"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vert="horz"/>
          <a:lstStyle/>
          <a:p>
            <a:r>
              <a:rPr lang="en-US" dirty="0" smtClean="0"/>
              <a:t>Target markets</a:t>
            </a:r>
            <a:endParaRPr lang="en-US" dirty="0"/>
          </a:p>
        </p:txBody>
      </p:sp>
      <p:sp>
        <p:nvSpPr>
          <p:cNvPr id="3" name="Content Placeholder 2"/>
          <p:cNvSpPr>
            <a:spLocks noGrp="1"/>
          </p:cNvSpPr>
          <p:nvPr>
            <p:ph idx="1"/>
          </p:nvPr>
        </p:nvSpPr>
        <p:spPr/>
        <p:txBody>
          <a:bodyPr>
            <a:normAutofit/>
          </a:bodyPr>
          <a:lstStyle/>
          <a:p>
            <a:pPr marL="0" indent="0" algn="ctr">
              <a:buNone/>
            </a:pPr>
            <a:r>
              <a:rPr lang="en-US" sz="2000" i="1" dirty="0" smtClean="0"/>
              <a:t>‘[A] Target </a:t>
            </a:r>
            <a:r>
              <a:rPr lang="en-US" sz="2000" i="1" dirty="0"/>
              <a:t>market is the end consumer to which the company wants to sell its end products </a:t>
            </a:r>
            <a:r>
              <a:rPr lang="en-US" sz="2000" i="1" dirty="0" smtClean="0"/>
              <a:t>to.’</a:t>
            </a:r>
          </a:p>
          <a:p>
            <a:pPr marL="0" indent="0" algn="ctr">
              <a:buNone/>
            </a:pPr>
            <a:r>
              <a:rPr lang="en-US" sz="2000" dirty="0" smtClean="0"/>
              <a:t>- Economic Times, </a:t>
            </a:r>
            <a:r>
              <a:rPr lang="en-US" sz="2000" dirty="0" smtClean="0">
                <a:hlinkClick r:id="rId6"/>
              </a:rPr>
              <a:t>Link</a:t>
            </a:r>
            <a:endParaRPr lang="en-US" sz="2000" dirty="0"/>
          </a:p>
          <a:p>
            <a:endParaRPr lang="en-US" sz="2000" dirty="0" smtClean="0"/>
          </a:p>
          <a:p>
            <a:endParaRPr lang="en-US" sz="2000" dirty="0"/>
          </a:p>
          <a:p>
            <a:r>
              <a:rPr lang="en-US" sz="2000" dirty="0" smtClean="0"/>
              <a:t>Who are our ideal students / customers?</a:t>
            </a:r>
            <a:endParaRPr lang="en-US" sz="2000" dirty="0"/>
          </a:p>
          <a:p>
            <a:endParaRPr lang="en-US" sz="2000" dirty="0" smtClean="0"/>
          </a:p>
          <a:p>
            <a:r>
              <a:rPr lang="en-US" sz="2000" dirty="0" smtClean="0"/>
              <a:t>What problems / needs are we solving for them?</a:t>
            </a:r>
            <a:endParaRPr lang="en-US" sz="2000" dirty="0"/>
          </a:p>
        </p:txBody>
      </p:sp>
    </p:spTree>
    <p:extLst>
      <p:ext uri="{BB962C8B-B14F-4D97-AF65-F5344CB8AC3E}">
        <p14:creationId xmlns:p14="http://schemas.microsoft.com/office/powerpoint/2010/main" val="1359875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extLst>
              <p:ext uri="{D42A27DB-BD31-4B8C-83A1-F6EECF244321}">
                <p14:modId xmlns:p14="http://schemas.microsoft.com/office/powerpoint/2010/main" val="20677340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3"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Title 4"/>
          <p:cNvSpPr>
            <a:spLocks noGrp="1"/>
          </p:cNvSpPr>
          <p:nvPr>
            <p:ph type="title"/>
          </p:nvPr>
        </p:nvSpPr>
        <p:spPr/>
        <p:txBody>
          <a:bodyPr vert="horz"/>
          <a:lstStyle/>
          <a:p>
            <a:r>
              <a:rPr lang="en-US" dirty="0"/>
              <a:t>Why have target markets / what do we get</a:t>
            </a:r>
          </a:p>
        </p:txBody>
      </p:sp>
      <p:sp>
        <p:nvSpPr>
          <p:cNvPr id="6" name="Text Placeholder 5"/>
          <p:cNvSpPr>
            <a:spLocks noGrp="1"/>
          </p:cNvSpPr>
          <p:nvPr>
            <p:ph type="body" idx="1"/>
          </p:nvPr>
        </p:nvSpPr>
        <p:spPr>
          <a:xfrm>
            <a:off x="972079" y="1811338"/>
            <a:ext cx="4709054" cy="576262"/>
          </a:xfrm>
        </p:spPr>
        <p:txBody>
          <a:bodyPr/>
          <a:lstStyle/>
          <a:p>
            <a:r>
              <a:rPr lang="en-US" u="sng" dirty="0" smtClean="0"/>
              <a:t>Why?</a:t>
            </a:r>
            <a:endParaRPr lang="en-US" u="sng" dirty="0"/>
          </a:p>
        </p:txBody>
      </p:sp>
      <p:sp>
        <p:nvSpPr>
          <p:cNvPr id="7" name="Content Placeholder 6"/>
          <p:cNvSpPr>
            <a:spLocks noGrp="1"/>
          </p:cNvSpPr>
          <p:nvPr>
            <p:ph sz="half" idx="2"/>
          </p:nvPr>
        </p:nvSpPr>
        <p:spPr>
          <a:xfrm>
            <a:off x="684210" y="2717801"/>
            <a:ext cx="4996923" cy="3504323"/>
          </a:xfrm>
        </p:spPr>
        <p:txBody>
          <a:bodyPr>
            <a:normAutofit fontScale="92500" lnSpcReduction="10000"/>
          </a:bodyPr>
          <a:lstStyle/>
          <a:p>
            <a:r>
              <a:rPr lang="en-US" dirty="0" smtClean="0"/>
              <a:t>Where </a:t>
            </a:r>
            <a:r>
              <a:rPr lang="en-US" dirty="0"/>
              <a:t>to focus and how to sequence</a:t>
            </a:r>
          </a:p>
          <a:p>
            <a:r>
              <a:rPr lang="en-US" dirty="0"/>
              <a:t>Allows us to know our students –</a:t>
            </a:r>
          </a:p>
          <a:p>
            <a:pPr lvl="1"/>
            <a:r>
              <a:rPr lang="en-US" dirty="0"/>
              <a:t>Do we have product – market fit? Are we tailoring to the intended audience? Who is the intended audience</a:t>
            </a:r>
            <a:r>
              <a:rPr lang="en-US" dirty="0" smtClean="0"/>
              <a:t>? Do students receive intended value?</a:t>
            </a:r>
            <a:endParaRPr lang="en-US" dirty="0"/>
          </a:p>
          <a:p>
            <a:r>
              <a:rPr lang="en-US" dirty="0"/>
              <a:t>Allows us to easily identify constituents, players, needs, and trends in each field of play</a:t>
            </a:r>
          </a:p>
          <a:p>
            <a:pPr lvl="1"/>
            <a:r>
              <a:rPr lang="en-US" dirty="0"/>
              <a:t>i.e. who are competitors, who are partners, what are distribution options / levers</a:t>
            </a:r>
          </a:p>
          <a:p>
            <a:pPr lvl="1"/>
            <a:r>
              <a:rPr lang="en-US" dirty="0"/>
              <a:t>A competitor in one field may be a critical partner in another</a:t>
            </a:r>
          </a:p>
          <a:p>
            <a:r>
              <a:rPr lang="en-US" dirty="0" smtClean="0"/>
              <a:t>Enables storytelling</a:t>
            </a:r>
            <a:endParaRPr lang="en-US" dirty="0"/>
          </a:p>
        </p:txBody>
      </p:sp>
      <p:sp>
        <p:nvSpPr>
          <p:cNvPr id="8" name="Text Placeholder 7"/>
          <p:cNvSpPr>
            <a:spLocks noGrp="1"/>
          </p:cNvSpPr>
          <p:nvPr>
            <p:ph type="body" sz="quarter" idx="3"/>
          </p:nvPr>
        </p:nvSpPr>
        <p:spPr>
          <a:xfrm>
            <a:off x="6094412" y="1819805"/>
            <a:ext cx="4722813" cy="576262"/>
          </a:xfrm>
        </p:spPr>
        <p:txBody>
          <a:bodyPr/>
          <a:lstStyle/>
          <a:p>
            <a:r>
              <a:rPr lang="en-US" u="sng" dirty="0" smtClean="0"/>
              <a:t>What do we get?</a:t>
            </a:r>
            <a:endParaRPr lang="en-US" u="sng" dirty="0"/>
          </a:p>
        </p:txBody>
      </p:sp>
      <p:sp>
        <p:nvSpPr>
          <p:cNvPr id="9" name="Content Placeholder 8"/>
          <p:cNvSpPr>
            <a:spLocks noGrp="1"/>
          </p:cNvSpPr>
          <p:nvPr>
            <p:ph sz="quarter" idx="4"/>
          </p:nvPr>
        </p:nvSpPr>
        <p:spPr>
          <a:xfrm>
            <a:off x="5821892" y="2717801"/>
            <a:ext cx="4995334" cy="3504324"/>
          </a:xfrm>
        </p:spPr>
        <p:txBody>
          <a:bodyPr>
            <a:normAutofit fontScale="92500" lnSpcReduction="20000"/>
          </a:bodyPr>
          <a:lstStyle/>
          <a:p>
            <a:r>
              <a:rPr lang="en-US" dirty="0" smtClean="0"/>
              <a:t>Alleviate </a:t>
            </a:r>
            <a:r>
              <a:rPr lang="en-US" dirty="0"/>
              <a:t>a pain point </a:t>
            </a:r>
            <a:r>
              <a:rPr lang="en-US" dirty="0" smtClean="0"/>
              <a:t>for </a:t>
            </a:r>
            <a:r>
              <a:rPr lang="en-US" dirty="0"/>
              <a:t>front-line </a:t>
            </a:r>
            <a:r>
              <a:rPr lang="en-US" dirty="0" smtClean="0"/>
              <a:t>individuals</a:t>
            </a:r>
            <a:endParaRPr lang="en-US" dirty="0"/>
          </a:p>
          <a:p>
            <a:r>
              <a:rPr lang="en-US" dirty="0"/>
              <a:t>Provide consistent information / shared language for all (faculty, staff, students, etc.)</a:t>
            </a:r>
          </a:p>
          <a:p>
            <a:r>
              <a:rPr lang="en-US" dirty="0"/>
              <a:t>Setup for strategic decision-making</a:t>
            </a:r>
          </a:p>
          <a:p>
            <a:r>
              <a:rPr lang="en-US" dirty="0"/>
              <a:t>Necessary for the effective sequencing and prioritization of distribution, sales, marketing, and personalization tactics</a:t>
            </a:r>
          </a:p>
          <a:p>
            <a:r>
              <a:rPr lang="en-US" dirty="0" smtClean="0"/>
              <a:t>Loose alignment</a:t>
            </a:r>
          </a:p>
          <a:p>
            <a:r>
              <a:rPr lang="en-US" dirty="0" smtClean="0"/>
              <a:t>Ability to </a:t>
            </a:r>
            <a:r>
              <a:rPr lang="en-US" dirty="0"/>
              <a:t>assess effectiveness in our markets, </a:t>
            </a:r>
            <a:endParaRPr lang="en-US" dirty="0" smtClean="0"/>
          </a:p>
          <a:p>
            <a:r>
              <a:rPr lang="en-US" dirty="0" smtClean="0"/>
              <a:t>Necessary </a:t>
            </a:r>
            <a:r>
              <a:rPr lang="en-US" dirty="0"/>
              <a:t>step to </a:t>
            </a:r>
            <a:r>
              <a:rPr lang="en-US" dirty="0" smtClean="0"/>
              <a:t>calculating </a:t>
            </a:r>
            <a:r>
              <a:rPr lang="en-US" dirty="0"/>
              <a:t>Share of Wallet, Market Share, Revenue Opportunity, long term RoI estimates, </a:t>
            </a:r>
            <a:r>
              <a:rPr lang="en-US" dirty="0" smtClean="0"/>
              <a:t>individual propensity to purchase, etc</a:t>
            </a:r>
            <a:r>
              <a:rPr lang="en-US" dirty="0"/>
              <a:t>. </a:t>
            </a:r>
          </a:p>
        </p:txBody>
      </p:sp>
    </p:spTree>
    <p:extLst>
      <p:ext uri="{BB962C8B-B14F-4D97-AF65-F5344CB8AC3E}">
        <p14:creationId xmlns:p14="http://schemas.microsoft.com/office/powerpoint/2010/main" val="1980598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28677933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89"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vert="horz"/>
          <a:lstStyle/>
          <a:p>
            <a:r>
              <a:rPr lang="en-US" dirty="0" smtClean="0"/>
              <a:t>Markets</a:t>
            </a:r>
            <a:endParaRPr lang="en-US" dirty="0"/>
          </a:p>
        </p:txBody>
      </p:sp>
      <p:sp>
        <p:nvSpPr>
          <p:cNvPr id="13" name="TextBox 12"/>
          <p:cNvSpPr txBox="1"/>
          <p:nvPr/>
        </p:nvSpPr>
        <p:spPr>
          <a:xfrm>
            <a:off x="6177011" y="1363841"/>
            <a:ext cx="5727031" cy="2585323"/>
          </a:xfrm>
          <a:prstGeom prst="rect">
            <a:avLst/>
          </a:prstGeom>
          <a:noFill/>
        </p:spPr>
        <p:txBody>
          <a:bodyPr wrap="square" rtlCol="0">
            <a:spAutoFit/>
          </a:bodyPr>
          <a:lstStyle/>
          <a:p>
            <a:r>
              <a:rPr lang="en-US" dirty="0" smtClean="0"/>
              <a:t>Note: Typically, as addressable market size grows, </a:t>
            </a:r>
            <a:br>
              <a:rPr lang="en-US" dirty="0" smtClean="0"/>
            </a:br>
            <a:r>
              <a:rPr lang="en-US" dirty="0" smtClean="0"/>
              <a:t>profitability per individual (or unit) drops. </a:t>
            </a:r>
            <a:endParaRPr lang="en-US" dirty="0"/>
          </a:p>
          <a:p>
            <a:endParaRPr lang="en-US" dirty="0" smtClean="0"/>
          </a:p>
          <a:p>
            <a:r>
              <a:rPr lang="en-US" dirty="0" smtClean="0"/>
              <a:t>For instance, Consumer Education is ‘free’ or loss-leading while some core designations have high margins.</a:t>
            </a:r>
          </a:p>
          <a:p>
            <a:endParaRPr lang="en-US" dirty="0"/>
          </a:p>
          <a:p>
            <a:r>
              <a:rPr lang="en-US" dirty="0" smtClean="0"/>
              <a:t>However, with certain programs and markets (i.e. CAP / Nonprofit), the targeted fit may allow unit profitability to rise first; then drop off as normal.</a:t>
            </a:r>
          </a:p>
        </p:txBody>
      </p:sp>
      <p:grpSp>
        <p:nvGrpSpPr>
          <p:cNvPr id="54" name="Group 53"/>
          <p:cNvGrpSpPr/>
          <p:nvPr/>
        </p:nvGrpSpPr>
        <p:grpSpPr>
          <a:xfrm>
            <a:off x="847523" y="2973001"/>
            <a:ext cx="8604486" cy="3408549"/>
            <a:chOff x="982276" y="2520613"/>
            <a:chExt cx="8604486" cy="3408549"/>
          </a:xfrm>
        </p:grpSpPr>
        <p:sp>
          <p:nvSpPr>
            <p:cNvPr id="22" name="Oval 21"/>
            <p:cNvSpPr/>
            <p:nvPr/>
          </p:nvSpPr>
          <p:spPr>
            <a:xfrm>
              <a:off x="982276" y="2520613"/>
              <a:ext cx="3408549" cy="340854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Mass appeal</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8" name="Oval 7"/>
            <p:cNvSpPr/>
            <p:nvPr/>
          </p:nvSpPr>
          <p:spPr>
            <a:xfrm>
              <a:off x="1358263" y="3272588"/>
              <a:ext cx="2656574" cy="2656574"/>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Broad</a:t>
              </a:r>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9" name="Oval 8"/>
            <p:cNvSpPr/>
            <p:nvPr/>
          </p:nvSpPr>
          <p:spPr>
            <a:xfrm>
              <a:off x="1849152" y="4254366"/>
              <a:ext cx="1674796" cy="1674796"/>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Adjacent</a:t>
              </a:r>
            </a:p>
            <a:p>
              <a:pPr algn="ctr"/>
              <a:endParaRPr lang="en-US" dirty="0"/>
            </a:p>
            <a:p>
              <a:pPr algn="ctr"/>
              <a:endParaRPr lang="en-US" dirty="0"/>
            </a:p>
          </p:txBody>
        </p:sp>
        <p:sp>
          <p:nvSpPr>
            <p:cNvPr id="7" name="Oval 6"/>
            <p:cNvSpPr/>
            <p:nvPr/>
          </p:nvSpPr>
          <p:spPr>
            <a:xfrm>
              <a:off x="2248601" y="5053263"/>
              <a:ext cx="875899" cy="875899"/>
            </a:xfrm>
            <a:prstGeom prst="ellips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Core</a:t>
              </a:r>
              <a:endParaRPr lang="en-US" dirty="0"/>
            </a:p>
          </p:txBody>
        </p:sp>
        <p:cxnSp>
          <p:nvCxnSpPr>
            <p:cNvPr id="25" name="Straight Arrow Connector 24"/>
            <p:cNvCxnSpPr>
              <a:stCxn id="7" idx="6"/>
            </p:cNvCxnSpPr>
            <p:nvPr/>
          </p:nvCxnSpPr>
          <p:spPr>
            <a:xfrm>
              <a:off x="3124500" y="5491213"/>
              <a:ext cx="3122296" cy="0"/>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9" idx="6"/>
            </p:cNvCxnSpPr>
            <p:nvPr/>
          </p:nvCxnSpPr>
          <p:spPr>
            <a:xfrm>
              <a:off x="3523948" y="5091764"/>
              <a:ext cx="2722848" cy="0"/>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6"/>
            </p:cNvCxnSpPr>
            <p:nvPr/>
          </p:nvCxnSpPr>
          <p:spPr>
            <a:xfrm>
              <a:off x="4014837" y="4600875"/>
              <a:ext cx="2231959" cy="0"/>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2" idx="6"/>
            </p:cNvCxnSpPr>
            <p:nvPr/>
          </p:nvCxnSpPr>
          <p:spPr>
            <a:xfrm>
              <a:off x="4390825" y="4224888"/>
              <a:ext cx="1855971" cy="0"/>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263639" y="4040221"/>
              <a:ext cx="2723949" cy="369332"/>
            </a:xfrm>
            <a:prstGeom prst="rect">
              <a:avLst/>
            </a:prstGeom>
            <a:noFill/>
          </p:spPr>
          <p:txBody>
            <a:bodyPr wrap="square" rtlCol="0">
              <a:spAutoFit/>
            </a:bodyPr>
            <a:lstStyle/>
            <a:p>
              <a:r>
                <a:rPr lang="en-US" dirty="0" smtClean="0"/>
                <a:t>Learners / Consumers</a:t>
              </a:r>
              <a:endParaRPr lang="en-US" dirty="0"/>
            </a:p>
          </p:txBody>
        </p:sp>
        <p:sp>
          <p:nvSpPr>
            <p:cNvPr id="40" name="TextBox 39"/>
            <p:cNvSpPr txBox="1"/>
            <p:nvPr/>
          </p:nvSpPr>
          <p:spPr>
            <a:xfrm>
              <a:off x="6263638" y="4471986"/>
              <a:ext cx="2098307" cy="369332"/>
            </a:xfrm>
            <a:prstGeom prst="rect">
              <a:avLst/>
            </a:prstGeom>
            <a:noFill/>
          </p:spPr>
          <p:txBody>
            <a:bodyPr wrap="square" rtlCol="0">
              <a:spAutoFit/>
            </a:bodyPr>
            <a:lstStyle/>
            <a:p>
              <a:r>
                <a:rPr lang="en-US" dirty="0" smtClean="0"/>
                <a:t>Financial Services</a:t>
              </a:r>
              <a:endParaRPr lang="en-US" dirty="0"/>
            </a:p>
          </p:txBody>
        </p:sp>
        <p:sp>
          <p:nvSpPr>
            <p:cNvPr id="43" name="TextBox 42"/>
            <p:cNvSpPr txBox="1"/>
            <p:nvPr/>
          </p:nvSpPr>
          <p:spPr>
            <a:xfrm>
              <a:off x="6263638" y="5335515"/>
              <a:ext cx="2723950" cy="369332"/>
            </a:xfrm>
            <a:prstGeom prst="rect">
              <a:avLst/>
            </a:prstGeom>
            <a:noFill/>
          </p:spPr>
          <p:txBody>
            <a:bodyPr wrap="square" rtlCol="0">
              <a:spAutoFit/>
            </a:bodyPr>
            <a:lstStyle/>
            <a:p>
              <a:r>
                <a:rPr lang="en-US" dirty="0" smtClean="0"/>
                <a:t>Life Insurance</a:t>
              </a:r>
              <a:endParaRPr lang="en-US" dirty="0"/>
            </a:p>
          </p:txBody>
        </p:sp>
        <p:sp>
          <p:nvSpPr>
            <p:cNvPr id="44" name="TextBox 43"/>
            <p:cNvSpPr txBox="1"/>
            <p:nvPr/>
          </p:nvSpPr>
          <p:spPr>
            <a:xfrm>
              <a:off x="6263638" y="4903751"/>
              <a:ext cx="3323124" cy="369332"/>
            </a:xfrm>
            <a:prstGeom prst="rect">
              <a:avLst/>
            </a:prstGeom>
            <a:noFill/>
          </p:spPr>
          <p:txBody>
            <a:bodyPr wrap="square" rtlCol="0">
              <a:spAutoFit/>
            </a:bodyPr>
            <a:lstStyle/>
            <a:p>
              <a:r>
                <a:rPr lang="en-US" dirty="0" smtClean="0"/>
                <a:t>Wealth Mgmt / Nonprofit / etc.</a:t>
              </a:r>
              <a:endParaRPr lang="en-US" dirty="0"/>
            </a:p>
          </p:txBody>
        </p:sp>
      </p:grpSp>
      <p:sp>
        <p:nvSpPr>
          <p:cNvPr id="55" name="TextBox 54"/>
          <p:cNvSpPr txBox="1"/>
          <p:nvPr/>
        </p:nvSpPr>
        <p:spPr>
          <a:xfrm>
            <a:off x="1517907" y="2193484"/>
            <a:ext cx="2164032" cy="369332"/>
          </a:xfrm>
          <a:prstGeom prst="rect">
            <a:avLst/>
          </a:prstGeom>
          <a:noFill/>
        </p:spPr>
        <p:txBody>
          <a:bodyPr wrap="square" rtlCol="0">
            <a:spAutoFit/>
          </a:bodyPr>
          <a:lstStyle/>
          <a:p>
            <a:r>
              <a:rPr lang="en-US" u="sng" dirty="0" smtClean="0"/>
              <a:t>Addressable Markets </a:t>
            </a:r>
            <a:endParaRPr lang="en-US" u="sng" dirty="0"/>
          </a:p>
        </p:txBody>
      </p:sp>
      <p:sp>
        <p:nvSpPr>
          <p:cNvPr id="56" name="TextBox 55"/>
          <p:cNvSpPr txBox="1"/>
          <p:nvPr/>
        </p:nvSpPr>
        <p:spPr>
          <a:xfrm>
            <a:off x="9602001" y="4569611"/>
            <a:ext cx="2723949" cy="369332"/>
          </a:xfrm>
          <a:prstGeom prst="rect">
            <a:avLst/>
          </a:prstGeom>
          <a:noFill/>
        </p:spPr>
        <p:txBody>
          <a:bodyPr wrap="square" rtlCol="0">
            <a:spAutoFit/>
          </a:bodyPr>
          <a:lstStyle/>
          <a:p>
            <a:r>
              <a:rPr lang="en-US" dirty="0" smtClean="0"/>
              <a:t>? (.5M – 5M – 15M+) </a:t>
            </a:r>
            <a:endParaRPr lang="en-US" dirty="0"/>
          </a:p>
        </p:txBody>
      </p:sp>
      <p:sp>
        <p:nvSpPr>
          <p:cNvPr id="57" name="TextBox 56"/>
          <p:cNvSpPr txBox="1"/>
          <p:nvPr/>
        </p:nvSpPr>
        <p:spPr>
          <a:xfrm>
            <a:off x="9602000" y="5001376"/>
            <a:ext cx="2098307" cy="369332"/>
          </a:xfrm>
          <a:prstGeom prst="rect">
            <a:avLst/>
          </a:prstGeom>
          <a:noFill/>
        </p:spPr>
        <p:txBody>
          <a:bodyPr wrap="square" rtlCol="0">
            <a:spAutoFit/>
          </a:bodyPr>
          <a:lstStyle/>
          <a:p>
            <a:r>
              <a:rPr lang="en-US" dirty="0" smtClean="0"/>
              <a:t>? (~6M)</a:t>
            </a:r>
            <a:endParaRPr lang="en-US" dirty="0"/>
          </a:p>
        </p:txBody>
      </p:sp>
      <p:sp>
        <p:nvSpPr>
          <p:cNvPr id="58" name="TextBox 57"/>
          <p:cNvSpPr txBox="1"/>
          <p:nvPr/>
        </p:nvSpPr>
        <p:spPr>
          <a:xfrm>
            <a:off x="9602000" y="5864904"/>
            <a:ext cx="2381453" cy="369332"/>
          </a:xfrm>
          <a:prstGeom prst="rect">
            <a:avLst/>
          </a:prstGeom>
          <a:noFill/>
        </p:spPr>
        <p:txBody>
          <a:bodyPr wrap="square" rtlCol="0">
            <a:spAutoFit/>
          </a:bodyPr>
          <a:lstStyle/>
          <a:p>
            <a:r>
              <a:rPr lang="en-US" dirty="0" smtClean="0"/>
              <a:t>~1.4 M, but declining</a:t>
            </a:r>
            <a:endParaRPr lang="en-US" dirty="0"/>
          </a:p>
        </p:txBody>
      </p:sp>
      <p:sp>
        <p:nvSpPr>
          <p:cNvPr id="59" name="TextBox 58"/>
          <p:cNvSpPr txBox="1"/>
          <p:nvPr/>
        </p:nvSpPr>
        <p:spPr>
          <a:xfrm>
            <a:off x="9602000" y="5419354"/>
            <a:ext cx="2381453" cy="383119"/>
          </a:xfrm>
          <a:prstGeom prst="rect">
            <a:avLst/>
          </a:prstGeom>
          <a:noFill/>
        </p:spPr>
        <p:txBody>
          <a:bodyPr wrap="square" rtlCol="0">
            <a:spAutoFit/>
          </a:bodyPr>
          <a:lstStyle/>
          <a:p>
            <a:r>
              <a:rPr lang="en-US" dirty="0" smtClean="0"/>
              <a:t>~500k-700K / ? / 1M+ </a:t>
            </a:r>
            <a:endParaRPr lang="en-US" dirty="0"/>
          </a:p>
        </p:txBody>
      </p:sp>
      <p:sp>
        <p:nvSpPr>
          <p:cNvPr id="60" name="TextBox 59"/>
          <p:cNvSpPr txBox="1"/>
          <p:nvPr/>
        </p:nvSpPr>
        <p:spPr>
          <a:xfrm>
            <a:off x="6128885" y="4151633"/>
            <a:ext cx="2164032" cy="369332"/>
          </a:xfrm>
          <a:prstGeom prst="rect">
            <a:avLst/>
          </a:prstGeom>
          <a:noFill/>
        </p:spPr>
        <p:txBody>
          <a:bodyPr wrap="square" rtlCol="0">
            <a:spAutoFit/>
          </a:bodyPr>
          <a:lstStyle/>
          <a:p>
            <a:r>
              <a:rPr lang="en-US" u="sng" dirty="0" smtClean="0"/>
              <a:t>High-level markets </a:t>
            </a:r>
            <a:endParaRPr lang="en-US" u="sng" dirty="0"/>
          </a:p>
        </p:txBody>
      </p:sp>
      <p:sp>
        <p:nvSpPr>
          <p:cNvPr id="61" name="TextBox 60"/>
          <p:cNvSpPr txBox="1"/>
          <p:nvPr/>
        </p:nvSpPr>
        <p:spPr>
          <a:xfrm>
            <a:off x="9602000" y="4151633"/>
            <a:ext cx="2164032" cy="369332"/>
          </a:xfrm>
          <a:prstGeom prst="rect">
            <a:avLst/>
          </a:prstGeom>
          <a:noFill/>
        </p:spPr>
        <p:txBody>
          <a:bodyPr wrap="square" rtlCol="0">
            <a:spAutoFit/>
          </a:bodyPr>
          <a:lstStyle/>
          <a:p>
            <a:r>
              <a:rPr lang="en-US" u="sng" dirty="0" smtClean="0"/>
              <a:t>Rough market </a:t>
            </a:r>
            <a:r>
              <a:rPr lang="en-US" u="sng" dirty="0" smtClean="0"/>
              <a:t>size*</a:t>
            </a:r>
            <a:endParaRPr lang="en-US" u="sng" dirty="0"/>
          </a:p>
        </p:txBody>
      </p:sp>
      <p:sp>
        <p:nvSpPr>
          <p:cNvPr id="3" name="TextBox 2"/>
          <p:cNvSpPr txBox="1"/>
          <p:nvPr/>
        </p:nvSpPr>
        <p:spPr>
          <a:xfrm>
            <a:off x="7349651" y="6528692"/>
            <a:ext cx="4976299" cy="307777"/>
          </a:xfrm>
          <a:prstGeom prst="rect">
            <a:avLst/>
          </a:prstGeom>
          <a:noFill/>
        </p:spPr>
        <p:txBody>
          <a:bodyPr wrap="none" rtlCol="0">
            <a:spAutoFit/>
          </a:bodyPr>
          <a:lstStyle/>
          <a:p>
            <a:r>
              <a:rPr lang="en-US" sz="1400" i="1" dirty="0" smtClean="0"/>
              <a:t>*Market size is not representative of current revenue opportunity</a:t>
            </a:r>
            <a:endParaRPr lang="en-US" sz="1400" i="1" dirty="0"/>
          </a:p>
        </p:txBody>
      </p:sp>
    </p:spTree>
    <p:extLst>
      <p:ext uri="{BB962C8B-B14F-4D97-AF65-F5344CB8AC3E}">
        <p14:creationId xmlns:p14="http://schemas.microsoft.com/office/powerpoint/2010/main" val="31377308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2375454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69"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vert="horz"/>
          <a:lstStyle/>
          <a:p>
            <a:r>
              <a:rPr lang="en-US" dirty="0" smtClean="0"/>
              <a:t>Draft Target Markets </a:t>
            </a:r>
            <a:endParaRPr lang="en-US" dirty="0"/>
          </a:p>
        </p:txBody>
      </p:sp>
      <p:sp>
        <p:nvSpPr>
          <p:cNvPr id="3" name="Content Placeholder 2"/>
          <p:cNvSpPr>
            <a:spLocks noGrp="1"/>
          </p:cNvSpPr>
          <p:nvPr>
            <p:ph sz="half" idx="1"/>
          </p:nvPr>
        </p:nvSpPr>
        <p:spPr>
          <a:xfrm>
            <a:off x="685802" y="1987957"/>
            <a:ext cx="4995334" cy="3649134"/>
          </a:xfrm>
        </p:spPr>
        <p:txBody>
          <a:bodyPr>
            <a:normAutofit fontScale="92500" lnSpcReduction="20000"/>
          </a:bodyPr>
          <a:lstStyle/>
          <a:p>
            <a:pPr lvl="0"/>
            <a:r>
              <a:rPr lang="en-US" dirty="0" smtClean="0"/>
              <a:t>Life </a:t>
            </a:r>
            <a:r>
              <a:rPr lang="en-US" dirty="0"/>
              <a:t>Insurance firms / individuals (both captive BD, and noncaptive)</a:t>
            </a:r>
          </a:p>
          <a:p>
            <a:pPr lvl="1"/>
            <a:r>
              <a:rPr lang="en-US" dirty="0" smtClean="0"/>
              <a:t>Including the Carrier </a:t>
            </a:r>
            <a:r>
              <a:rPr lang="en-US" dirty="0"/>
              <a:t>/ Agent </a:t>
            </a:r>
            <a:r>
              <a:rPr lang="en-US" dirty="0" smtClean="0"/>
              <a:t>model</a:t>
            </a:r>
            <a:endParaRPr lang="en-US" dirty="0"/>
          </a:p>
          <a:p>
            <a:pPr lvl="0"/>
            <a:r>
              <a:rPr lang="en-US" dirty="0"/>
              <a:t>Wealth Management firms / individuals (as denoted in the Cerulli </a:t>
            </a:r>
            <a:r>
              <a:rPr lang="en-US" dirty="0" smtClean="0"/>
              <a:t>Reports)</a:t>
            </a:r>
            <a:endParaRPr lang="en-US" dirty="0"/>
          </a:p>
          <a:p>
            <a:pPr lvl="1"/>
            <a:r>
              <a:rPr lang="en-US" dirty="0"/>
              <a:t>RIA, BD, Bank BD, Private Bank /Trust, Wirehouse, </a:t>
            </a:r>
            <a:r>
              <a:rPr lang="en-US" dirty="0" smtClean="0"/>
              <a:t>TPMs, TAMPs, </a:t>
            </a:r>
            <a:r>
              <a:rPr lang="en-US" dirty="0"/>
              <a:t>similar</a:t>
            </a:r>
          </a:p>
          <a:p>
            <a:pPr lvl="0"/>
            <a:r>
              <a:rPr lang="en-US" dirty="0" smtClean="0"/>
              <a:t>Client facing, Client support, other </a:t>
            </a:r>
            <a:r>
              <a:rPr lang="en-US" dirty="0"/>
              <a:t>Mid/Back office individuals</a:t>
            </a:r>
          </a:p>
          <a:p>
            <a:pPr lvl="0"/>
            <a:r>
              <a:rPr lang="en-US" dirty="0"/>
              <a:t>Team structured </a:t>
            </a:r>
            <a:r>
              <a:rPr lang="en-US" dirty="0" smtClean="0"/>
              <a:t>individuals (i.e.. specialists on Teams in an advisory practice)</a:t>
            </a:r>
          </a:p>
          <a:p>
            <a:pPr lvl="0"/>
            <a:endParaRPr lang="en-US" dirty="0"/>
          </a:p>
        </p:txBody>
      </p:sp>
      <p:sp>
        <p:nvSpPr>
          <p:cNvPr id="7" name="Content Placeholder 6"/>
          <p:cNvSpPr>
            <a:spLocks noGrp="1"/>
          </p:cNvSpPr>
          <p:nvPr>
            <p:ph sz="half" idx="2"/>
          </p:nvPr>
        </p:nvSpPr>
        <p:spPr>
          <a:xfrm>
            <a:off x="5821894" y="1987957"/>
            <a:ext cx="5246155" cy="3649133"/>
          </a:xfrm>
        </p:spPr>
        <p:txBody>
          <a:bodyPr>
            <a:normAutofit fontScale="92500" lnSpcReduction="20000"/>
          </a:bodyPr>
          <a:lstStyle/>
          <a:p>
            <a:pPr lvl="0"/>
            <a:r>
              <a:rPr lang="en-US" dirty="0"/>
              <a:t>Non-professionals interested in </a:t>
            </a:r>
            <a:r>
              <a:rPr lang="en-US" dirty="0" smtClean="0"/>
              <a:t>furthering their education</a:t>
            </a:r>
          </a:p>
          <a:p>
            <a:pPr lvl="0"/>
            <a:r>
              <a:rPr lang="en-US" dirty="0" smtClean="0"/>
              <a:t>Individuals who self-manage their assets </a:t>
            </a:r>
            <a:endParaRPr lang="en-US" dirty="0"/>
          </a:p>
          <a:p>
            <a:pPr lvl="0"/>
            <a:r>
              <a:rPr lang="en-US" dirty="0"/>
              <a:t>Professionals in adjacent business with an affinity group (special needs, nonprofit / philanthropy)</a:t>
            </a:r>
          </a:p>
          <a:p>
            <a:pPr lvl="0"/>
            <a:r>
              <a:rPr lang="en-US" dirty="0"/>
              <a:t>Professionals in adjacent business without an affinity group (tax / estate / CPAs / lawyers</a:t>
            </a:r>
            <a:r>
              <a:rPr lang="en-US" dirty="0" smtClean="0"/>
              <a:t>)</a:t>
            </a:r>
          </a:p>
          <a:p>
            <a:pPr lvl="1"/>
            <a:r>
              <a:rPr lang="en-US" dirty="0" smtClean="0"/>
              <a:t>Paralegals (</a:t>
            </a:r>
            <a:r>
              <a:rPr lang="en-US" dirty="0" err="1" smtClean="0"/>
              <a:t>ie</a:t>
            </a:r>
            <a:r>
              <a:rPr lang="en-US" dirty="0" smtClean="0"/>
              <a:t> supporting accounting work), teams </a:t>
            </a:r>
            <a:endParaRPr lang="en-US" dirty="0"/>
          </a:p>
          <a:p>
            <a:pPr lvl="0"/>
            <a:r>
              <a:rPr lang="en-US" dirty="0"/>
              <a:t>Individuals seeking CE (?)</a:t>
            </a:r>
          </a:p>
          <a:p>
            <a:pPr lvl="0"/>
            <a:r>
              <a:rPr lang="en-US" dirty="0"/>
              <a:t>Relevant affinity groups / Communities (Alumni, special needs, nonprofit / philanthropy, retirement, women in financial services, ethics, etc.)</a:t>
            </a:r>
          </a:p>
          <a:p>
            <a:endParaRPr lang="en-US" dirty="0"/>
          </a:p>
        </p:txBody>
      </p:sp>
      <p:sp>
        <p:nvSpPr>
          <p:cNvPr id="9" name="TextBox 8"/>
          <p:cNvSpPr txBox="1"/>
          <p:nvPr/>
        </p:nvSpPr>
        <p:spPr>
          <a:xfrm>
            <a:off x="685801" y="5678186"/>
            <a:ext cx="5136094" cy="877163"/>
          </a:xfrm>
          <a:prstGeom prst="rect">
            <a:avLst/>
          </a:prstGeom>
          <a:noFill/>
        </p:spPr>
        <p:txBody>
          <a:bodyPr wrap="square" rtlCol="0">
            <a:spAutoFit/>
          </a:bodyPr>
          <a:lstStyle/>
          <a:p>
            <a:pPr marL="285750" indent="-285750">
              <a:buFont typeface="Arial" panose="020B0604020202020204" pitchFamily="34" charset="0"/>
              <a:buChar char="•"/>
            </a:pPr>
            <a:r>
              <a:rPr lang="en-US" sz="1700" dirty="0" smtClean="0"/>
              <a:t>Consumers through the Financial Literacy program</a:t>
            </a:r>
          </a:p>
          <a:p>
            <a:pPr marL="285750" indent="-285750">
              <a:buFont typeface="Arial" panose="020B0604020202020204" pitchFamily="34" charset="0"/>
              <a:buChar char="•"/>
            </a:pPr>
            <a:r>
              <a:rPr lang="en-US" sz="1700" dirty="0" smtClean="0"/>
              <a:t>Executives / leaders in Financial Services (BELP, Ethics, etc.)</a:t>
            </a:r>
          </a:p>
        </p:txBody>
      </p:sp>
      <p:sp>
        <p:nvSpPr>
          <p:cNvPr id="10" name="TextBox 9"/>
          <p:cNvSpPr txBox="1"/>
          <p:nvPr/>
        </p:nvSpPr>
        <p:spPr>
          <a:xfrm>
            <a:off x="5821895" y="5678185"/>
            <a:ext cx="5722706" cy="615553"/>
          </a:xfrm>
          <a:prstGeom prst="rect">
            <a:avLst/>
          </a:prstGeom>
          <a:noFill/>
        </p:spPr>
        <p:txBody>
          <a:bodyPr wrap="square" rtlCol="0">
            <a:spAutoFit/>
          </a:bodyPr>
          <a:lstStyle/>
          <a:p>
            <a:pPr marL="285750" indent="-285750">
              <a:buFont typeface="Arial" panose="020B0604020202020204" pitchFamily="34" charset="0"/>
              <a:buChar char="•"/>
            </a:pPr>
            <a:r>
              <a:rPr lang="en-US" sz="1700" dirty="0" smtClean="0"/>
              <a:t>Just In Time learning targets</a:t>
            </a:r>
          </a:p>
          <a:p>
            <a:pPr marL="285750" indent="-285750">
              <a:buFont typeface="Arial" panose="020B0604020202020204" pitchFamily="34" charset="0"/>
              <a:buChar char="•"/>
            </a:pPr>
            <a:r>
              <a:rPr lang="en-US" sz="1700" dirty="0" smtClean="0"/>
              <a:t>Individuals who consume Thought Leadership / Research </a:t>
            </a:r>
          </a:p>
        </p:txBody>
      </p:sp>
    </p:spTree>
    <p:extLst>
      <p:ext uri="{BB962C8B-B14F-4D97-AF65-F5344CB8AC3E}">
        <p14:creationId xmlns:p14="http://schemas.microsoft.com/office/powerpoint/2010/main" val="1623782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17043917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3"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vert="horz"/>
          <a:lstStyle/>
          <a:p>
            <a:r>
              <a:rPr lang="en-US" dirty="0" smtClean="0"/>
              <a:t>Next Steps / What does success look like?</a:t>
            </a:r>
            <a:endParaRPr lang="en-US" dirty="0"/>
          </a:p>
        </p:txBody>
      </p:sp>
      <p:sp>
        <p:nvSpPr>
          <p:cNvPr id="7" name="Content Placeholder 6"/>
          <p:cNvSpPr>
            <a:spLocks noGrp="1"/>
          </p:cNvSpPr>
          <p:nvPr>
            <p:ph idx="1"/>
          </p:nvPr>
        </p:nvSpPr>
        <p:spPr/>
        <p:txBody>
          <a:bodyPr>
            <a:normAutofit fontScale="92500" lnSpcReduction="10000"/>
          </a:bodyPr>
          <a:lstStyle/>
          <a:p>
            <a:r>
              <a:rPr lang="en-US" dirty="0" smtClean="0"/>
              <a:t>Draft of Target Markets (written down)</a:t>
            </a:r>
          </a:p>
          <a:p>
            <a:r>
              <a:rPr lang="en-US" dirty="0" smtClean="0"/>
              <a:t>Gather input / feedback (~3 meetings and a survey)</a:t>
            </a:r>
          </a:p>
          <a:p>
            <a:pPr lvl="1"/>
            <a:r>
              <a:rPr lang="en-US" dirty="0" smtClean="0"/>
              <a:t>Especially: Marketing, Business Development, Centers, and (ideally) Faculty/Program Directors</a:t>
            </a:r>
            <a:endParaRPr lang="en-US" dirty="0"/>
          </a:p>
          <a:p>
            <a:r>
              <a:rPr lang="en-US" dirty="0" smtClean="0"/>
              <a:t>Loose alignment around a working draft of our target markets</a:t>
            </a:r>
          </a:p>
          <a:p>
            <a:endParaRPr lang="en-US" dirty="0"/>
          </a:p>
          <a:p>
            <a:endParaRPr lang="en-US" dirty="0" smtClean="0"/>
          </a:p>
          <a:p>
            <a:endParaRPr lang="en-US" dirty="0"/>
          </a:p>
          <a:p>
            <a:r>
              <a:rPr lang="en-US" dirty="0" smtClean="0"/>
              <a:t>Success is a written down working draft of our target markets</a:t>
            </a:r>
          </a:p>
          <a:p>
            <a:pPr lvl="1"/>
            <a:r>
              <a:rPr lang="en-US" dirty="0" smtClean="0"/>
              <a:t>We will share an interpretation / definition guide alongside</a:t>
            </a:r>
          </a:p>
          <a:p>
            <a:r>
              <a:rPr lang="en-US" dirty="0" smtClean="0"/>
              <a:t>This can then be used with Student Profiles, persona development, personalization, etc.</a:t>
            </a:r>
            <a:endParaRPr lang="en-US" dirty="0"/>
          </a:p>
          <a:p>
            <a:endParaRPr lang="en-US" dirty="0"/>
          </a:p>
        </p:txBody>
      </p:sp>
    </p:spTree>
    <p:extLst>
      <p:ext uri="{BB962C8B-B14F-4D97-AF65-F5344CB8AC3E}">
        <p14:creationId xmlns:p14="http://schemas.microsoft.com/office/powerpoint/2010/main" val="5477108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42866460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7"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vert="horz"/>
          <a:lstStyle/>
          <a:p>
            <a:r>
              <a:rPr lang="en-US" dirty="0" smtClean="0"/>
              <a:t>Sample mapping</a:t>
            </a:r>
            <a:br>
              <a:rPr lang="en-US" dirty="0" smtClean="0"/>
            </a:br>
            <a:endParaRPr lang="en-US" dirty="0"/>
          </a:p>
        </p:txBody>
      </p:sp>
      <p:pic>
        <p:nvPicPr>
          <p:cNvPr id="4" name="Content Placeholder 3"/>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1809549" y="1536439"/>
            <a:ext cx="8572902" cy="4817606"/>
          </a:xfrm>
          <a:effectLst>
            <a:reflection blurRad="6350" stA="50000" endA="300" endPos="55500" dist="50800" dir="5400000" sy="-100000" algn="bl" rotWithShape="0"/>
          </a:effectLst>
        </p:spPr>
      </p:pic>
      <p:sp>
        <p:nvSpPr>
          <p:cNvPr id="5" name="TextBox 4"/>
          <p:cNvSpPr txBox="1"/>
          <p:nvPr/>
        </p:nvSpPr>
        <p:spPr>
          <a:xfrm>
            <a:off x="4759916" y="6488668"/>
            <a:ext cx="7502669" cy="369332"/>
          </a:xfrm>
          <a:prstGeom prst="rect">
            <a:avLst/>
          </a:prstGeom>
          <a:noFill/>
        </p:spPr>
        <p:txBody>
          <a:bodyPr wrap="square" rtlCol="0">
            <a:spAutoFit/>
          </a:bodyPr>
          <a:lstStyle/>
          <a:p>
            <a:r>
              <a:rPr lang="en-US" dirty="0" smtClean="0"/>
              <a:t>This is directional data based on a first draft of Offer mapping from early 2022.</a:t>
            </a:r>
            <a:endParaRPr lang="en-US" dirty="0"/>
          </a:p>
        </p:txBody>
      </p:sp>
      <p:sp>
        <p:nvSpPr>
          <p:cNvPr id="10" name="Rectangle 9"/>
          <p:cNvSpPr/>
          <p:nvPr/>
        </p:nvSpPr>
        <p:spPr>
          <a:xfrm rot="20700000">
            <a:off x="4266977" y="3272565"/>
            <a:ext cx="4257056" cy="461665"/>
          </a:xfrm>
          <a:prstGeom prst="rect">
            <a:avLst/>
          </a:prstGeom>
        </p:spPr>
        <p:txBody>
          <a:bodyPr wrap="square">
            <a:spAutoFit/>
          </a:bodyPr>
          <a:lstStyle/>
          <a:p>
            <a:pPr algn="ctr"/>
            <a:r>
              <a:rPr lang="en-US" sz="2400" b="1" dirty="0">
                <a:ln w="13462">
                  <a:solidFill>
                    <a:schemeClr val="bg1"/>
                  </a:solidFill>
                  <a:prstDash val="solid"/>
                </a:ln>
                <a:noFill/>
                <a:effectLst>
                  <a:outerShdw dist="38100" dir="2700000" algn="bl" rotWithShape="0">
                    <a:schemeClr val="accent5"/>
                  </a:outerShdw>
                </a:effectLst>
              </a:rPr>
              <a:t>Draft </a:t>
            </a:r>
          </a:p>
        </p:txBody>
      </p:sp>
    </p:spTree>
    <p:extLst>
      <p:ext uri="{BB962C8B-B14F-4D97-AF65-F5344CB8AC3E}">
        <p14:creationId xmlns:p14="http://schemas.microsoft.com/office/powerpoint/2010/main" val="1124020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19199421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1"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Title 3"/>
          <p:cNvSpPr>
            <a:spLocks noGrp="1"/>
          </p:cNvSpPr>
          <p:nvPr>
            <p:ph type="title"/>
          </p:nvPr>
        </p:nvSpPr>
        <p:spPr/>
        <p:txBody>
          <a:bodyPr vert="horz"/>
          <a:lstStyle/>
          <a:p>
            <a:r>
              <a:rPr lang="en-US" dirty="0" smtClean="0"/>
              <a:t>Appendix</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01187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3206451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65"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Title 3"/>
          <p:cNvSpPr>
            <a:spLocks noGrp="1"/>
          </p:cNvSpPr>
          <p:nvPr>
            <p:ph type="title"/>
          </p:nvPr>
        </p:nvSpPr>
        <p:spPr/>
        <p:txBody>
          <a:bodyPr vert="horz"/>
          <a:lstStyle/>
          <a:p>
            <a:r>
              <a:rPr lang="en-US" dirty="0" smtClean="0"/>
              <a:t>Working session questions </a:t>
            </a:r>
            <a:r>
              <a:rPr lang="en-US" i="1" dirty="0" smtClean="0"/>
              <a:t>(if time permits)</a:t>
            </a:r>
            <a:endParaRPr lang="en-US" i="1" dirty="0"/>
          </a:p>
        </p:txBody>
      </p:sp>
      <p:sp>
        <p:nvSpPr>
          <p:cNvPr id="5" name="Content Placeholder 4"/>
          <p:cNvSpPr>
            <a:spLocks noGrp="1"/>
          </p:cNvSpPr>
          <p:nvPr>
            <p:ph sz="half" idx="1"/>
          </p:nvPr>
        </p:nvSpPr>
        <p:spPr>
          <a:xfrm>
            <a:off x="685802" y="2142066"/>
            <a:ext cx="4995334" cy="4321795"/>
          </a:xfrm>
        </p:spPr>
        <p:txBody>
          <a:bodyPr>
            <a:normAutofit lnSpcReduction="10000"/>
          </a:bodyPr>
          <a:lstStyle/>
          <a:p>
            <a:pPr marL="0" indent="0">
              <a:buNone/>
            </a:pPr>
            <a:r>
              <a:rPr lang="en-US" u="sng" dirty="0" smtClean="0"/>
              <a:t>Company view:</a:t>
            </a:r>
          </a:p>
          <a:p>
            <a:pPr lvl="1"/>
            <a:r>
              <a:rPr lang="en-US" dirty="0" smtClean="0"/>
              <a:t>Industry</a:t>
            </a:r>
          </a:p>
          <a:p>
            <a:pPr lvl="2"/>
            <a:r>
              <a:rPr lang="en-US" dirty="0" smtClean="0"/>
              <a:t>Business line(s)</a:t>
            </a:r>
          </a:p>
          <a:p>
            <a:pPr lvl="2"/>
            <a:r>
              <a:rPr lang="en-US" dirty="0" smtClean="0"/>
              <a:t>Captive / non-captive</a:t>
            </a:r>
          </a:p>
          <a:p>
            <a:pPr lvl="1"/>
            <a:r>
              <a:rPr lang="en-US" dirty="0" smtClean="0"/>
              <a:t>Revenue size</a:t>
            </a:r>
          </a:p>
          <a:p>
            <a:pPr lvl="1"/>
            <a:r>
              <a:rPr lang="en-US" dirty="0" smtClean="0"/>
              <a:t>Existing relationship</a:t>
            </a:r>
          </a:p>
          <a:p>
            <a:pPr lvl="1"/>
            <a:r>
              <a:rPr lang="en-US" dirty="0" smtClean="0"/>
              <a:t>Number of employees</a:t>
            </a:r>
          </a:p>
          <a:p>
            <a:pPr lvl="1"/>
            <a:r>
              <a:rPr lang="en-US" dirty="0" smtClean="0"/>
              <a:t>Company’s customer base</a:t>
            </a:r>
          </a:p>
          <a:p>
            <a:pPr lvl="2"/>
            <a:r>
              <a:rPr lang="en-US" dirty="0" smtClean="0"/>
              <a:t>Number and type</a:t>
            </a:r>
          </a:p>
          <a:p>
            <a:pPr lvl="1"/>
            <a:r>
              <a:rPr lang="en-US" dirty="0" smtClean="0"/>
              <a:t>Brand / Credibility</a:t>
            </a:r>
            <a:endParaRPr lang="en-US" dirty="0"/>
          </a:p>
          <a:p>
            <a:pPr lvl="1"/>
            <a:endParaRPr lang="en-US" dirty="0" smtClean="0"/>
          </a:p>
          <a:p>
            <a:pPr lvl="1"/>
            <a:r>
              <a:rPr lang="en-US" dirty="0" smtClean="0"/>
              <a:t>Strategic alignment / fields of play / vision</a:t>
            </a:r>
          </a:p>
        </p:txBody>
      </p:sp>
      <p:sp>
        <p:nvSpPr>
          <p:cNvPr id="6" name="Content Placeholder 5"/>
          <p:cNvSpPr>
            <a:spLocks noGrp="1"/>
          </p:cNvSpPr>
          <p:nvPr>
            <p:ph sz="half" idx="2"/>
          </p:nvPr>
        </p:nvSpPr>
        <p:spPr>
          <a:xfrm>
            <a:off x="5821895" y="2142067"/>
            <a:ext cx="4995332" cy="4321794"/>
          </a:xfrm>
        </p:spPr>
        <p:txBody>
          <a:bodyPr>
            <a:normAutofit lnSpcReduction="10000"/>
          </a:bodyPr>
          <a:lstStyle/>
          <a:p>
            <a:pPr marL="0" indent="0">
              <a:buNone/>
            </a:pPr>
            <a:r>
              <a:rPr lang="en-US" u="sng" dirty="0" smtClean="0"/>
              <a:t>Individual </a:t>
            </a:r>
            <a:r>
              <a:rPr lang="en-US" u="sng" dirty="0"/>
              <a:t>view:</a:t>
            </a:r>
          </a:p>
          <a:p>
            <a:pPr lvl="1"/>
            <a:r>
              <a:rPr lang="en-US" dirty="0"/>
              <a:t>Job / Profession? </a:t>
            </a:r>
            <a:endParaRPr lang="en-US" dirty="0" smtClean="0"/>
          </a:p>
          <a:p>
            <a:pPr lvl="2"/>
            <a:r>
              <a:rPr lang="en-US" dirty="0" smtClean="0"/>
              <a:t>Revenue / income level</a:t>
            </a:r>
          </a:p>
          <a:p>
            <a:pPr lvl="2"/>
            <a:r>
              <a:rPr lang="en-US" dirty="0" smtClean="0"/>
              <a:t>Role / domain</a:t>
            </a:r>
          </a:p>
          <a:p>
            <a:pPr lvl="2"/>
            <a:r>
              <a:rPr lang="en-US" dirty="0" smtClean="0"/>
              <a:t>Years of experience</a:t>
            </a:r>
            <a:endParaRPr lang="en-US" dirty="0"/>
          </a:p>
          <a:p>
            <a:pPr lvl="1"/>
            <a:r>
              <a:rPr lang="en-US" dirty="0"/>
              <a:t>Age / Life event</a:t>
            </a:r>
            <a:r>
              <a:rPr lang="en-US" dirty="0" smtClean="0"/>
              <a:t>?</a:t>
            </a:r>
          </a:p>
          <a:p>
            <a:pPr lvl="1"/>
            <a:r>
              <a:rPr lang="en-US" dirty="0" smtClean="0"/>
              <a:t>Previous Education / Degrees?</a:t>
            </a:r>
          </a:p>
          <a:p>
            <a:pPr lvl="1"/>
            <a:r>
              <a:rPr lang="en-US" dirty="0" smtClean="0"/>
              <a:t>Geography / Location</a:t>
            </a:r>
          </a:p>
          <a:p>
            <a:pPr lvl="1"/>
            <a:r>
              <a:rPr lang="en-US" dirty="0" smtClean="0"/>
              <a:t>Demographics?</a:t>
            </a:r>
          </a:p>
          <a:p>
            <a:pPr lvl="1"/>
            <a:r>
              <a:rPr lang="en-US" dirty="0" smtClean="0"/>
              <a:t>Pain points / Needs / Goals</a:t>
            </a:r>
          </a:p>
          <a:p>
            <a:pPr lvl="1"/>
            <a:endParaRPr lang="en-US" dirty="0" smtClean="0"/>
          </a:p>
          <a:p>
            <a:pPr lvl="1"/>
            <a:r>
              <a:rPr lang="en-US" dirty="0" smtClean="0"/>
              <a:t>Ethics / complaints / reputation</a:t>
            </a:r>
            <a:endParaRPr lang="en-US" dirty="0"/>
          </a:p>
        </p:txBody>
      </p:sp>
    </p:spTree>
    <p:extLst>
      <p:ext uri="{BB962C8B-B14F-4D97-AF65-F5344CB8AC3E}">
        <p14:creationId xmlns:p14="http://schemas.microsoft.com/office/powerpoint/2010/main" val="273136756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7207b769-0c1c-400c-a221-6a1e7438c9e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9107B29161028438324C9D58D396EC7" ma:contentTypeVersion="15" ma:contentTypeDescription="Create a new document." ma:contentTypeScope="" ma:versionID="8d1f9485e9b76a239274cf7e37ef21b9">
  <xsd:schema xmlns:xsd="http://www.w3.org/2001/XMLSchema" xmlns:xs="http://www.w3.org/2001/XMLSchema" xmlns:p="http://schemas.microsoft.com/office/2006/metadata/properties" xmlns:ns3="7207b769-0c1c-400c-a221-6a1e7438c9e1" xmlns:ns4="37cc3211-016f-4b70-a0b0-0a0308cb881d" targetNamespace="http://schemas.microsoft.com/office/2006/metadata/properties" ma:root="true" ma:fieldsID="8386c46b1add9811ecee0899aba159e0" ns3:_="" ns4:_="">
    <xsd:import namespace="7207b769-0c1c-400c-a221-6a1e7438c9e1"/>
    <xsd:import namespace="37cc3211-016f-4b70-a0b0-0a0308cb881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element ref="ns3:MediaServiceDateTaken" minOccurs="0"/>
                <xsd:element ref="ns3:MediaLengthInSeconds" minOccurs="0"/>
                <xsd:element ref="ns3:_activity"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07b769-0c1c-400c-a221-6a1e7438c9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7cc3211-016f-4b70-a0b0-0a0308cb881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CA7426D-E90F-45DA-B11D-53FE58D318B3}">
  <ds:schemaRefs>
    <ds:schemaRef ds:uri="http://schemas.microsoft.com/sharepoint/v3/contenttype/forms"/>
  </ds:schemaRefs>
</ds:datastoreItem>
</file>

<file path=customXml/itemProps2.xml><?xml version="1.0" encoding="utf-8"?>
<ds:datastoreItem xmlns:ds="http://schemas.openxmlformats.org/officeDocument/2006/customXml" ds:itemID="{D9333FB1-6979-4C37-8D53-720AA689BCEF}">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37cc3211-016f-4b70-a0b0-0a0308cb881d"/>
    <ds:schemaRef ds:uri="http://purl.org/dc/elements/1.1/"/>
    <ds:schemaRef ds:uri="http://schemas.microsoft.com/office/2006/metadata/properties"/>
    <ds:schemaRef ds:uri="7207b769-0c1c-400c-a221-6a1e7438c9e1"/>
    <ds:schemaRef ds:uri="http://www.w3.org/XML/1998/namespace"/>
    <ds:schemaRef ds:uri="http://purl.org/dc/dcmitype/"/>
  </ds:schemaRefs>
</ds:datastoreItem>
</file>

<file path=customXml/itemProps3.xml><?xml version="1.0" encoding="utf-8"?>
<ds:datastoreItem xmlns:ds="http://schemas.openxmlformats.org/officeDocument/2006/customXml" ds:itemID="{687BDDF6-EDB5-4E60-AFA2-38E20EE0E5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07b769-0c1c-400c-a221-6a1e7438c9e1"/>
    <ds:schemaRef ds:uri="37cc3211-016f-4b70-a0b0-0a0308cb88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3099</TotalTime>
  <Words>2078</Words>
  <Application>Microsoft Office PowerPoint</Application>
  <PresentationFormat>Widescreen</PresentationFormat>
  <Paragraphs>168</Paragraphs>
  <Slides>15</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1" baseType="lpstr">
      <vt:lpstr>Arial</vt:lpstr>
      <vt:lpstr>Calibri</vt:lpstr>
      <vt:lpstr>Calibri Light</vt:lpstr>
      <vt:lpstr>Wingdings</vt:lpstr>
      <vt:lpstr>Celestial</vt:lpstr>
      <vt:lpstr>think-cell Slide</vt:lpstr>
      <vt:lpstr>Target Markets</vt:lpstr>
      <vt:lpstr>Target markets</vt:lpstr>
      <vt:lpstr>Why have target markets / what do we get</vt:lpstr>
      <vt:lpstr>Markets</vt:lpstr>
      <vt:lpstr>Draft Target Markets </vt:lpstr>
      <vt:lpstr>Next Steps / What does success look like?</vt:lpstr>
      <vt:lpstr>Sample mapping </vt:lpstr>
      <vt:lpstr>Appendix</vt:lpstr>
      <vt:lpstr>Working session questions (if time permits)</vt:lpstr>
      <vt:lpstr>DRAFT: Institutional view of offers</vt:lpstr>
      <vt:lpstr>A look forward: Mapping students to offers is a key step towards personalization</vt:lpstr>
      <vt:lpstr>Some leading questions to address  From ‘the RICP Experiment Whitepaper’</vt:lpstr>
      <vt:lpstr>Reference: links</vt:lpstr>
      <vt:lpstr>Reference (cont.)</vt:lpstr>
      <vt:lpstr>Reference (cont.)</vt:lpstr>
    </vt:vector>
  </TitlesOfParts>
  <Company>The American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Deevi, Sathish</dc:creator>
  <cp:lastModifiedBy>Deevi, Sathish</cp:lastModifiedBy>
  <cp:revision>101</cp:revision>
  <dcterms:created xsi:type="dcterms:W3CDTF">2023-01-31T00:06:26Z</dcterms:created>
  <dcterms:modified xsi:type="dcterms:W3CDTF">2023-02-16T20:49:13Z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0x010100C9107B29161028438324C9D58D396EC7</vt:lpwstr>
  </property>
</Properties>
</file>