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/>
  <p:notesSz cx="6858000" cy="9144000"/>
  <p:embeddedFontLst>
    <p:embeddedFont>
      <p:font typeface="Google Sans"/>
      <p:regular r:id="rId36"/>
    </p:embeddedFont>
    <p:embeddedFont>
      <p:font typeface="Roboto Mono Light"/>
      <p:regular r:id="rId37"/>
    </p:embeddedFont>
    <p:embeddedFont>
      <p:font typeface="Google Sans Medium"/>
      <p:regular r:id="rId38"/>
    </p:embeddedFont>
    <p:embeddedFont>
      <p:font typeface="Google Sans Mono" panose="020B0509030202040204"/>
      <p:regular r:id="rId39"/>
    </p:embeddedFont>
    <p:embeddedFont>
      <p:font typeface="Google Sans Mono Medium"/>
      <p:regular r:id="rId40"/>
    </p:embeddedFont>
    <p:embeddedFont>
      <p:font typeface="Google Sans SemiBold"/>
      <p:regular r:id="rId41"/>
    </p:embeddedFont>
    <p:embeddedFont>
      <p:font typeface="Inconsolata" panose="00000509000000000000"/>
      <p:regular r:id="rId42"/>
    </p:embeddedFont>
    <p:embeddedFont>
      <p:font typeface="Google Sans Text" panose="020B0503030502040204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ac98cd608_0_1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ac98cd608_0_1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ac98cd608_0_4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ac98cd608_0_4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ac98cd608_1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ac98cd608_1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ac98cd608_1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ac98cd608_1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ac98cd608_1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ac98cd608_1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ac98cd608_1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ac98cd608_1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ac98cd608_1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ac98cd608_1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ac98cd608_1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ac98cd608_1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ac98cd608_1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ac98cd608_1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ac98cd608_1_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ac98cd608_1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ac98cd608_1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ac98cd608_1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ac98cd608_0_2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ac98cd608_0_2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ac98cd608_1_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ac98cd608_1_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ac98cd608_1_1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ac98cd608_1_1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ac98cd608_1_1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ac98cd608_1_1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ac98cd608_1_24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ac98cd608_1_24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cfd70ec33_4_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dcfd70ec33_4_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cfd70ec33_4_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dcfd70ec33_4_1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ac98cd608_1_16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ac98cd608_1_168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cfd70ec33_4_5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cfd70ec33_4_5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cfd70ec33_4_2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cfd70ec33_4_2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cfd70ec33_4_4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dcfd70ec33_4_4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ac98cd608_0_2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ac98cd608_0_2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ac98cd608_0_3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ac98cd608_0_3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ac98cd608_0_4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ac98cd608_0_4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ac98cd608_1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ac98cd608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ac98cd608_1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ac98cd608_1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ac98cd608_1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ac98cd608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ac98cd608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ac98cd608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45320" y="1556475"/>
            <a:ext cx="7934100" cy="19803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704790" y="3374068"/>
            <a:ext cx="4572600" cy="3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ogle Sans"/>
              <a:buNone/>
              <a:defRPr sz="19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" name="Google Shape;46;p11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CUSTOM_16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code - dark bg">
  <p:cSld name="CUSTOM_15_1">
    <p:bg>
      <p:bgPr>
        <a:solidFill>
          <a:srgbClr val="202124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subTitle" idx="1"/>
          </p:nvPr>
        </p:nvSpPr>
        <p:spPr>
          <a:xfrm>
            <a:off x="507488" y="1988213"/>
            <a:ext cx="7887000" cy="126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code - snippet left">
  <p:cSld name="CUSTOM_16_1">
    <p:bg>
      <p:bgPr>
        <a:solidFill>
          <a:srgbClr val="202124"/>
        </a:solidFill>
        <a:effectLst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subTitle" idx="1"/>
          </p:nvPr>
        </p:nvSpPr>
        <p:spPr>
          <a:xfrm>
            <a:off x="507488" y="1988213"/>
            <a:ext cx="4567800" cy="126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oogle Sans Mono" panose="020B0509030202040204"/>
              <a:buNone/>
              <a:defRPr sz="1500">
                <a:solidFill>
                  <a:schemeClr val="lt1"/>
                </a:solidFill>
                <a:latin typeface="Google Sans Mono" panose="020B0509030202040204"/>
                <a:ea typeface="Google Sans Mono" panose="020B0509030202040204"/>
                <a:cs typeface="Google Sans Mono" panose="020B0509030202040204"/>
                <a:sym typeface="Google Sans Mono" panose="020B050903020204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 1">
  <p:cSld name="ONE_COLUMN_TEXT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311700" y="403200"/>
            <a:ext cx="60777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Font typeface="Google Sans Medium"/>
              <a:buNone/>
              <a:defRPr sz="29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5" name="Google Shape;55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" name="Google Shape;56;p15"/>
          <p:cNvSpPr txBox="1"/>
          <p:nvPr/>
        </p:nvSpPr>
        <p:spPr>
          <a:xfrm>
            <a:off x="740991" y="4747026"/>
            <a:ext cx="16707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1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On Campus</a:t>
            </a:r>
            <a:endParaRPr sz="800">
              <a:solidFill>
                <a:schemeClr val="accent1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&amp; Two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4"/>
          <p:cNvSpPr txBox="1"/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st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Quote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55600"/>
            <a:ext cx="4312800" cy="41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49834" y="0"/>
            <a:ext cx="39941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Number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1" name="Google Shape;31;p7"/>
          <p:cNvSpPr txBox="1"/>
          <p:nvPr>
            <p:ph type="title" hasCustomPrompt="1"/>
          </p:nvPr>
        </p:nvSpPr>
        <p:spPr>
          <a:xfrm>
            <a:off x="311700" y="1840275"/>
            <a:ext cx="2518500" cy="146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700"/>
              <a:buNone/>
              <a:defRPr sz="8700">
                <a:solidFill>
                  <a:srgbClr val="20212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" name="Google Shape;32;p7"/>
          <p:cNvSpPr txBox="1"/>
          <p:nvPr>
            <p:ph type="title" idx="2"/>
          </p:nvPr>
        </p:nvSpPr>
        <p:spPr>
          <a:xfrm>
            <a:off x="311700" y="1257225"/>
            <a:ext cx="39942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500"/>
              <a:buFont typeface="Roboto Mono Light"/>
              <a:buNone/>
              <a:defRPr sz="2500" b="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type="title" idx="3"/>
          </p:nvPr>
        </p:nvSpPr>
        <p:spPr>
          <a:xfrm>
            <a:off x="311700" y="3302475"/>
            <a:ext cx="41211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500"/>
              <a:buFont typeface="Roboto Mono Light"/>
              <a:buNone/>
              <a:defRPr sz="2500" b="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49834" y="0"/>
            <a:ext cx="39941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 hasCustomPrompt="1"/>
          </p:nvPr>
        </p:nvSpPr>
        <p:spPr>
          <a:xfrm>
            <a:off x="2170025" y="1840275"/>
            <a:ext cx="4803900" cy="146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000"/>
              <a:buNone/>
              <a:defRPr sz="9000">
                <a:solidFill>
                  <a:srgbClr val="20212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20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20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20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20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20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20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20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Google Sans Medium"/>
              <a:buNone/>
              <a:defRPr sz="120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8" name="Google Shape;38;p8"/>
          <p:cNvSpPr txBox="1"/>
          <p:nvPr>
            <p:ph type="title" idx="2"/>
          </p:nvPr>
        </p:nvSpPr>
        <p:spPr>
          <a:xfrm>
            <a:off x="1037250" y="1257225"/>
            <a:ext cx="70695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 b="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type="title" idx="3"/>
          </p:nvPr>
        </p:nvSpPr>
        <p:spPr>
          <a:xfrm>
            <a:off x="1037250" y="3302475"/>
            <a:ext cx="70695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Font typeface="Roboto Mono Light"/>
              <a:buNone/>
              <a:defRPr b="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2800"/>
              <a:buNone/>
              <a:defRPr>
                <a:solidFill>
                  <a:srgbClr val="5F636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6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hyperlink" Target="https://trygcp.dev/e/gdg-campus-ttt-01%EF%BC%88%E4%BE%8B%E5%AD%90%EF%BC%89" TargetMode="External"/><Relationship Id="rId2" Type="http://schemas.openxmlformats.org/officeDocument/2006/relationships/image" Target="../media/image6.png"/><Relationship Id="rId1" Type="http://schemas.openxmlformats.org/officeDocument/2006/relationships/hyperlink" Target="https://trygcp.dev/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/>
          <p:nvPr/>
        </p:nvSpPr>
        <p:spPr>
          <a:xfrm>
            <a:off x="523225" y="486988"/>
            <a:ext cx="1831788" cy="546804"/>
          </a:xfrm>
          <a:prstGeom prst="flowChartTerminator">
            <a:avLst/>
          </a:prstGeom>
          <a:solidFill>
            <a:srgbClr val="F8D8D8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Google Sans Mono Medium"/>
                <a:ea typeface="Google Sans Mono Medium"/>
                <a:cs typeface="Google Sans Mono Medium"/>
                <a:sym typeface="Google Sans Mono Medium"/>
              </a:rPr>
              <a:t>1</a:t>
            </a:r>
            <a:endParaRPr sz="1600">
              <a:solidFill>
                <a:schemeClr val="dk1"/>
              </a:solidFill>
              <a:latin typeface="Google Sans Mono Medium"/>
              <a:ea typeface="Google Sans Mono Medium"/>
              <a:cs typeface="Google Sans Mono Medium"/>
              <a:sym typeface="Google Sans Mono Medium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523225" y="4146500"/>
            <a:ext cx="574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啟用流程</a:t>
            </a:r>
            <a:endParaRPr sz="180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1"/>
          <a:srcRect t="1057" b="1057"/>
          <a:stretch>
            <a:fillRect/>
          </a:stretch>
        </p:blipFill>
        <p:spPr>
          <a:xfrm>
            <a:off x="6971950" y="3556908"/>
            <a:ext cx="1688000" cy="104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523225" y="1826125"/>
            <a:ext cx="6907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Cloud </a:t>
            </a:r>
            <a:r>
              <a:rPr lang="en-GB" sz="60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Credits</a:t>
            </a:r>
            <a:r>
              <a:rPr lang="en-GB" sz="60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60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 title="google-cloud-credit-flow-1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3113" y="304800"/>
            <a:ext cx="85377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8" title="google-cloud-credit-flow-1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3113" y="304800"/>
            <a:ext cx="853778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/>
          <p:nvPr/>
        </p:nvSpPr>
        <p:spPr>
          <a:xfrm rot="10798516">
            <a:off x="3509029" y="2286302"/>
            <a:ext cx="2779500" cy="1652400"/>
          </a:xfrm>
          <a:prstGeom prst="rightArrow">
            <a:avLst>
              <a:gd name="adj1" fmla="val 67698"/>
              <a:gd name="adj2" fmla="val 50000"/>
            </a:avLst>
          </a:prstGeom>
          <a:solidFill>
            <a:srgbClr val="F9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 title="google-cloud-credit-flow-2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 title="google-cloud-credit-flow-2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0" title="google-cloud-credit-flow-2.png"/>
          <p:cNvPicPr preferRelativeResize="0"/>
          <p:nvPr/>
        </p:nvPicPr>
        <p:blipFill rotWithShape="1">
          <a:blip r:embed="rId1"/>
          <a:srcRect t="89731" r="84651" b="4866"/>
          <a:stretch>
            <a:fillRect/>
          </a:stretch>
        </p:blipFill>
        <p:spPr>
          <a:xfrm>
            <a:off x="1833200" y="4229300"/>
            <a:ext cx="1518250" cy="534351"/>
          </a:xfrm>
          <a:prstGeom prst="rect">
            <a:avLst/>
          </a:prstGeom>
          <a:noFill/>
          <a:ln>
            <a:noFill/>
          </a:ln>
          <a:effectLst>
            <a:outerShdw blurRad="114300" dist="47625" dir="27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6" name="Google Shape;196;p30"/>
          <p:cNvSpPr/>
          <p:nvPr/>
        </p:nvSpPr>
        <p:spPr>
          <a:xfrm rot="5398516">
            <a:off x="1069704" y="2117877"/>
            <a:ext cx="2779500" cy="1652400"/>
          </a:xfrm>
          <a:prstGeom prst="rightArrow">
            <a:avLst>
              <a:gd name="adj1" fmla="val 67698"/>
              <a:gd name="adj2" fmla="val 50000"/>
            </a:avLst>
          </a:prstGeom>
          <a:solidFill>
            <a:srgbClr val="F9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1" title="google-cloud-credit-flow-2.png"/>
          <p:cNvPicPr preferRelativeResize="0"/>
          <p:nvPr/>
        </p:nvPicPr>
        <p:blipFill rotWithShape="1">
          <a:blip r:embed="rId1"/>
          <a:srcRect t="5141"/>
          <a:stretch>
            <a:fillRect/>
          </a:stretch>
        </p:blipFill>
        <p:spPr>
          <a:xfrm>
            <a:off x="2152650" y="401050"/>
            <a:ext cx="4838700" cy="45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 title="google-cloud-credit-flow-2-1.png"/>
          <p:cNvPicPr preferRelativeResize="0"/>
          <p:nvPr/>
        </p:nvPicPr>
        <p:blipFill rotWithShape="1">
          <a:blip r:embed="rId2"/>
          <a:srcRect t="5749"/>
          <a:stretch>
            <a:fillRect/>
          </a:stretch>
        </p:blipFill>
        <p:spPr>
          <a:xfrm>
            <a:off x="2127075" y="401050"/>
            <a:ext cx="4838701" cy="455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2" title="google-cloud-credit-flow-2-1.png"/>
          <p:cNvPicPr preferRelativeResize="0"/>
          <p:nvPr/>
        </p:nvPicPr>
        <p:blipFill rotWithShape="1">
          <a:blip r:embed="rId1"/>
          <a:srcRect t="5749"/>
          <a:stretch>
            <a:fillRect/>
          </a:stretch>
        </p:blipFill>
        <p:spPr>
          <a:xfrm>
            <a:off x="2127075" y="401050"/>
            <a:ext cx="4838701" cy="455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 title="google-cloud-credit-flow-2-2.png"/>
          <p:cNvPicPr preferRelativeResize="0"/>
          <p:nvPr/>
        </p:nvPicPr>
        <p:blipFill rotWithShape="1">
          <a:blip r:embed="rId2"/>
          <a:srcRect l="22506" t="56024" r="24798" b="37571"/>
          <a:stretch>
            <a:fillRect/>
          </a:stretch>
        </p:blipFill>
        <p:spPr>
          <a:xfrm>
            <a:off x="3239400" y="2822975"/>
            <a:ext cx="4932199" cy="598199"/>
          </a:xfrm>
          <a:prstGeom prst="rect">
            <a:avLst/>
          </a:prstGeom>
          <a:noFill/>
          <a:ln>
            <a:noFill/>
          </a:ln>
          <a:effectLst>
            <a:outerShdw blurRad="114300" dist="47625" dir="27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09" name="Google Shape;209;p32"/>
          <p:cNvSpPr/>
          <p:nvPr/>
        </p:nvSpPr>
        <p:spPr>
          <a:xfrm rot="-1484">
            <a:off x="506329" y="2245627"/>
            <a:ext cx="2779500" cy="1652400"/>
          </a:xfrm>
          <a:prstGeom prst="rightArrow">
            <a:avLst>
              <a:gd name="adj1" fmla="val 67698"/>
              <a:gd name="adj2" fmla="val 50000"/>
            </a:avLst>
          </a:prstGeom>
          <a:solidFill>
            <a:srgbClr val="F9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 title="google-cloud-credit-flow-2.png"/>
          <p:cNvPicPr preferRelativeResize="0"/>
          <p:nvPr/>
        </p:nvPicPr>
        <p:blipFill rotWithShape="1">
          <a:blip r:embed="rId1"/>
          <a:srcRect t="5141"/>
          <a:stretch>
            <a:fillRect/>
          </a:stretch>
        </p:blipFill>
        <p:spPr>
          <a:xfrm>
            <a:off x="2152650" y="401050"/>
            <a:ext cx="4838700" cy="45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 title="google-cloud-credit-flow-2-2.png"/>
          <p:cNvPicPr preferRelativeResize="0"/>
          <p:nvPr/>
        </p:nvPicPr>
        <p:blipFill rotWithShape="1">
          <a:blip r:embed="rId2"/>
          <a:srcRect t="5749"/>
          <a:stretch>
            <a:fillRect/>
          </a:stretch>
        </p:blipFill>
        <p:spPr>
          <a:xfrm>
            <a:off x="2127075" y="401050"/>
            <a:ext cx="4838701" cy="4551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 title="google-cloud-credit-flow-2-2.png"/>
          <p:cNvPicPr preferRelativeResize="0"/>
          <p:nvPr/>
        </p:nvPicPr>
        <p:blipFill rotWithShape="1">
          <a:blip r:embed="rId2"/>
          <a:srcRect l="68479" t="80037" r="21557" b="15992"/>
          <a:stretch>
            <a:fillRect/>
          </a:stretch>
        </p:blipFill>
        <p:spPr>
          <a:xfrm>
            <a:off x="5051451" y="3835602"/>
            <a:ext cx="871175" cy="346401"/>
          </a:xfrm>
          <a:prstGeom prst="rect">
            <a:avLst/>
          </a:prstGeom>
          <a:noFill/>
          <a:ln>
            <a:noFill/>
          </a:ln>
          <a:effectLst>
            <a:outerShdw blurRad="114300" dist="47625" dir="27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7" name="Google Shape;217;p33"/>
          <p:cNvSpPr/>
          <p:nvPr/>
        </p:nvSpPr>
        <p:spPr>
          <a:xfrm rot="-1484">
            <a:off x="2318379" y="3205852"/>
            <a:ext cx="2779500" cy="1652400"/>
          </a:xfrm>
          <a:prstGeom prst="rightArrow">
            <a:avLst>
              <a:gd name="adj1" fmla="val 67698"/>
              <a:gd name="adj2" fmla="val 50000"/>
            </a:avLst>
          </a:prstGeom>
          <a:solidFill>
            <a:srgbClr val="F9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 title="google-cloud-credit-flow-4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47688" y="152400"/>
            <a:ext cx="4848634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 title="google-cloud-credit-flow-5.png"/>
          <p:cNvPicPr preferRelativeResize="0"/>
          <p:nvPr/>
        </p:nvPicPr>
        <p:blipFill rotWithShape="1">
          <a:blip r:embed="rId2"/>
          <a:srcRect b="95010"/>
          <a:stretch>
            <a:fillRect/>
          </a:stretch>
        </p:blipFill>
        <p:spPr>
          <a:xfrm>
            <a:off x="877300" y="0"/>
            <a:ext cx="7298050" cy="363426"/>
          </a:xfrm>
          <a:prstGeom prst="rect">
            <a:avLst/>
          </a:prstGeom>
          <a:noFill/>
          <a:ln>
            <a:noFill/>
          </a:ln>
          <a:effectLst>
            <a:outerShdw blurRad="114300" dist="47625" dir="27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5" title="google-cloud-credit-flow-4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47688" y="152400"/>
            <a:ext cx="4848634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 title="google-cloud-credit-flow-4.png"/>
          <p:cNvPicPr preferRelativeResize="0"/>
          <p:nvPr/>
        </p:nvPicPr>
        <p:blipFill rotWithShape="1">
          <a:blip r:embed="rId1"/>
          <a:srcRect t="9552" r="73920" b="80725"/>
          <a:stretch>
            <a:fillRect/>
          </a:stretch>
        </p:blipFill>
        <p:spPr>
          <a:xfrm>
            <a:off x="1515875" y="674050"/>
            <a:ext cx="2013900" cy="749201"/>
          </a:xfrm>
          <a:prstGeom prst="rect">
            <a:avLst/>
          </a:prstGeom>
          <a:noFill/>
          <a:ln>
            <a:noFill/>
          </a:ln>
          <a:effectLst>
            <a:outerShdw blurRad="114300" dist="47625" dir="27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6" title="google-cloud-credit-flow-4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47688" y="152400"/>
            <a:ext cx="4848634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 title="google-cloud-credit-flow-4.png"/>
          <p:cNvPicPr preferRelativeResize="0"/>
          <p:nvPr/>
        </p:nvPicPr>
        <p:blipFill rotWithShape="1">
          <a:blip r:embed="rId1"/>
          <a:srcRect t="70407" r="85299" b="25031"/>
          <a:stretch>
            <a:fillRect/>
          </a:stretch>
        </p:blipFill>
        <p:spPr>
          <a:xfrm>
            <a:off x="2038749" y="3444425"/>
            <a:ext cx="1398100" cy="432926"/>
          </a:xfrm>
          <a:prstGeom prst="rect">
            <a:avLst/>
          </a:prstGeom>
          <a:noFill/>
          <a:ln>
            <a:noFill/>
          </a:ln>
          <a:effectLst>
            <a:outerShdw blurRad="114300" dist="47625" dir="27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6" name="Google Shape;236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7450" y="3444425"/>
            <a:ext cx="1587392" cy="432925"/>
          </a:xfrm>
          <a:prstGeom prst="rect">
            <a:avLst/>
          </a:prstGeom>
          <a:noFill/>
          <a:ln>
            <a:noFill/>
          </a:ln>
          <a:effectLst>
            <a:outerShdw blurRad="114300" dist="47625" dir="27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37" name="Google Shape;237;p36"/>
          <p:cNvSpPr/>
          <p:nvPr/>
        </p:nvSpPr>
        <p:spPr>
          <a:xfrm rot="10798516">
            <a:off x="3509029" y="2861302"/>
            <a:ext cx="2779500" cy="1652400"/>
          </a:xfrm>
          <a:prstGeom prst="rightArrow">
            <a:avLst>
              <a:gd name="adj1" fmla="val 67698"/>
              <a:gd name="adj2" fmla="val 50000"/>
            </a:avLst>
          </a:prstGeom>
          <a:solidFill>
            <a:srgbClr val="F9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584650" y="3072725"/>
            <a:ext cx="8130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英文版</a:t>
            </a:r>
            <a:endParaRPr sz="15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523225" y="1838475"/>
            <a:ext cx="580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  <a:hlinkClick r:id="rId1"/>
              </a:rPr>
              <a:t>https://trygcp.dev/e/</a:t>
            </a:r>
            <a:r>
              <a:rPr lang="en-GB" sz="1800">
                <a:solidFill>
                  <a:schemeClr val="accent2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&lt;event-name&gt;</a:t>
            </a:r>
            <a:endParaRPr sz="1800">
              <a:solidFill>
                <a:schemeClr val="dk1"/>
              </a:solidFill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523225" y="339925"/>
            <a:ext cx="646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链接格式</a:t>
            </a:r>
            <a:endParaRPr sz="470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90" name="Google Shape;90;p19"/>
          <p:cNvGrpSpPr/>
          <p:nvPr/>
        </p:nvGrpSpPr>
        <p:grpSpPr>
          <a:xfrm rot="5400000">
            <a:off x="7038764" y="2831436"/>
            <a:ext cx="1903127" cy="1390900"/>
            <a:chOff x="6705080" y="2843298"/>
            <a:chExt cx="2195325" cy="1604268"/>
          </a:xfrm>
        </p:grpSpPr>
        <p:sp>
          <p:nvSpPr>
            <p:cNvPr id="91" name="Google Shape;91;p19"/>
            <p:cNvSpPr/>
            <p:nvPr/>
          </p:nvSpPr>
          <p:spPr>
            <a:xfrm rot="5400000">
              <a:off x="6712280" y="2836098"/>
              <a:ext cx="1079400" cy="1093800"/>
            </a:xfrm>
            <a:prstGeom prst="arc">
              <a:avLst>
                <a:gd name="adj1" fmla="val 16106745"/>
                <a:gd name="adj2" fmla="val 2074645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cxnSp>
          <p:nvCxnSpPr>
            <p:cNvPr id="92" name="Google Shape;92;p19"/>
            <p:cNvCxnSpPr>
              <a:endCxn id="91" idx="0"/>
            </p:cNvCxnSpPr>
            <p:nvPr/>
          </p:nvCxnSpPr>
          <p:spPr>
            <a:xfrm rot="5400000" flipH="1">
              <a:off x="7262873" y="3903966"/>
              <a:ext cx="1079400" cy="7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" name="Google Shape;93;p19"/>
            <p:cNvSpPr/>
            <p:nvPr/>
          </p:nvSpPr>
          <p:spPr>
            <a:xfrm rot="-5400000" flipH="1">
              <a:off x="7813805" y="2836098"/>
              <a:ext cx="1079400" cy="1093800"/>
            </a:xfrm>
            <a:prstGeom prst="arc">
              <a:avLst>
                <a:gd name="adj1" fmla="val 16106745"/>
                <a:gd name="adj2" fmla="val 2074645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</p:grpSp>
      <p:grpSp>
        <p:nvGrpSpPr>
          <p:cNvPr id="94" name="Google Shape;94;p19"/>
          <p:cNvGrpSpPr/>
          <p:nvPr/>
        </p:nvGrpSpPr>
        <p:grpSpPr>
          <a:xfrm rot="-5400000">
            <a:off x="7592135" y="2360838"/>
            <a:ext cx="400249" cy="1047512"/>
            <a:chOff x="2686400" y="884650"/>
            <a:chExt cx="1009200" cy="2641229"/>
          </a:xfrm>
        </p:grpSpPr>
        <p:sp>
          <p:nvSpPr>
            <p:cNvPr id="95" name="Google Shape;95;p19"/>
            <p:cNvSpPr/>
            <p:nvPr/>
          </p:nvSpPr>
          <p:spPr>
            <a:xfrm>
              <a:off x="2686400" y="884650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2686400" y="1765417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2686400" y="2648979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</p:grpSp>
      <p:grpSp>
        <p:nvGrpSpPr>
          <p:cNvPr id="98" name="Google Shape;98;p19"/>
          <p:cNvGrpSpPr/>
          <p:nvPr/>
        </p:nvGrpSpPr>
        <p:grpSpPr>
          <a:xfrm rot="5400000">
            <a:off x="7592349" y="3641625"/>
            <a:ext cx="400249" cy="1047512"/>
            <a:chOff x="2686400" y="884650"/>
            <a:chExt cx="1009200" cy="2641229"/>
          </a:xfrm>
        </p:grpSpPr>
        <p:sp>
          <p:nvSpPr>
            <p:cNvPr id="99" name="Google Shape;99;p19"/>
            <p:cNvSpPr/>
            <p:nvPr/>
          </p:nvSpPr>
          <p:spPr>
            <a:xfrm>
              <a:off x="2686400" y="884650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2686400" y="1765417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2686400" y="2648979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</p:grpSp>
      <p:pic>
        <p:nvPicPr>
          <p:cNvPr id="102" name="Google Shape;102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992298" y="556925"/>
            <a:ext cx="1696750" cy="17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23225" y="2600475"/>
            <a:ext cx="58026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本场次使用的链接是</a:t>
            </a:r>
            <a:endParaRPr sz="1800"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>
                <a:solidFill>
                  <a:schemeClr val="hlink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  <a:hlinkClick r:id="rId3"/>
              </a:rPr>
              <a:t>https://trygcp.dev/e/gdg</a:t>
            </a:r>
            <a:r>
              <a:rPr lang="en-GB" sz="1800" b="1">
                <a:solidFill>
                  <a:schemeClr val="dk1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-</a:t>
            </a:r>
            <a:r>
              <a:rPr lang="en-GB" sz="1500" b="1">
                <a:solidFill>
                  <a:schemeClr val="dk1"/>
                </a:solidFill>
                <a:highlight>
                  <a:schemeClr val="accent6"/>
                </a:highlight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不会申请的组织者可以联系Ulia</a:t>
            </a:r>
            <a:endParaRPr sz="1500" b="1">
              <a:solidFill>
                <a:schemeClr val="dk1"/>
              </a:solidFill>
              <a:highlight>
                <a:schemeClr val="accent6"/>
              </a:highlight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7" title="google-cloud-credit-flow-5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8" y="152400"/>
            <a:ext cx="4848634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8" title="google-cloud-credit-flow-5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8" y="152400"/>
            <a:ext cx="4848634" cy="483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 title="google-cloud-credit-flow-5.png"/>
          <p:cNvPicPr preferRelativeResize="0"/>
          <p:nvPr/>
        </p:nvPicPr>
        <p:blipFill rotWithShape="1">
          <a:blip r:embed="rId1"/>
          <a:srcRect l="25002" t="39682" r="47686" b="53955"/>
          <a:stretch>
            <a:fillRect/>
          </a:stretch>
        </p:blipFill>
        <p:spPr>
          <a:xfrm>
            <a:off x="1831400" y="1957650"/>
            <a:ext cx="2848324" cy="662125"/>
          </a:xfrm>
          <a:prstGeom prst="rect">
            <a:avLst/>
          </a:prstGeom>
          <a:noFill/>
          <a:ln>
            <a:noFill/>
          </a:ln>
          <a:effectLst>
            <a:outerShdw blurRad="114300" dist="47625" dir="27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/>
        </p:nvSpPr>
        <p:spPr>
          <a:xfrm>
            <a:off x="1495800" y="2078616"/>
            <a:ext cx="61524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你可能会遇到的状况</a:t>
            </a:r>
            <a:endParaRPr sz="600">
              <a:solidFill>
                <a:schemeClr val="dk1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3074125" y="3889104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例外状态</a:t>
            </a:r>
            <a:endParaRPr sz="200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256" name="Google Shape;256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4231" y="292318"/>
            <a:ext cx="1358125" cy="10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73006" y="3780752"/>
            <a:ext cx="1358125" cy="10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/>
          <p:nvPr/>
        </p:nvSpPr>
        <p:spPr>
          <a:xfrm>
            <a:off x="332200" y="323700"/>
            <a:ext cx="8457000" cy="615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状况一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、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用非 gmail.com 的网络</a:t>
            </a:r>
            <a:endParaRPr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pic>
        <p:nvPicPr>
          <p:cNvPr id="263" name="Google Shape;263;p40" title="google-cloud-credit-excetpion-2.png"/>
          <p:cNvPicPr preferRelativeResize="0"/>
          <p:nvPr/>
        </p:nvPicPr>
        <p:blipFill rotWithShape="1">
          <a:blip r:embed="rId1"/>
          <a:srcRect b="66909"/>
          <a:stretch>
            <a:fillRect/>
          </a:stretch>
        </p:blipFill>
        <p:spPr>
          <a:xfrm>
            <a:off x="645700" y="1642850"/>
            <a:ext cx="7829999" cy="258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/>
        </p:nvSpPr>
        <p:spPr>
          <a:xfrm>
            <a:off x="332200" y="323700"/>
            <a:ext cx="8457000" cy="615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状况二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、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已经有之前参加的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 credits</a:t>
            </a:r>
            <a:endParaRPr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332200" y="1363025"/>
            <a:ext cx="580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●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一個 credit 會建立一組帳號帳戶（Billing account）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</p:txBody>
      </p:sp>
      <p:pic>
        <p:nvPicPr>
          <p:cNvPr id="270" name="Google Shape;270;p41" title="google-cloud-billing-accounts.png"/>
          <p:cNvPicPr preferRelativeResize="0"/>
          <p:nvPr/>
        </p:nvPicPr>
        <p:blipFill rotWithShape="1">
          <a:blip r:embed="rId1"/>
          <a:srcRect r="5455"/>
          <a:stretch>
            <a:fillRect/>
          </a:stretch>
        </p:blipFill>
        <p:spPr>
          <a:xfrm>
            <a:off x="393375" y="1910200"/>
            <a:ext cx="8357249" cy="25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2" title="google-cloud-credit-flow-5.png"/>
          <p:cNvPicPr preferRelativeResize="0"/>
          <p:nvPr/>
        </p:nvPicPr>
        <p:blipFill rotWithShape="1">
          <a:blip r:embed="rId1">
            <a:alphaModFix amt="20000"/>
          </a:blip>
          <a:srcRect t="9619" r="3353" b="20926"/>
          <a:stretch>
            <a:fillRect/>
          </a:stretch>
        </p:blipFill>
        <p:spPr>
          <a:xfrm>
            <a:off x="989200" y="0"/>
            <a:ext cx="717194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2"/>
          <p:cNvSpPr/>
          <p:nvPr/>
        </p:nvSpPr>
        <p:spPr>
          <a:xfrm>
            <a:off x="332200" y="323700"/>
            <a:ext cx="8457000" cy="615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状况二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、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已经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有之前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参加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的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小伙伴使用了这个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 credits</a:t>
            </a:r>
            <a:endParaRPr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332200" y="1363025"/>
            <a:ext cx="58026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●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一個 credit 會建立一組帳號帳戶（Billing account）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●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每個新增的帳號帳戶裡會有一筆 credit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</p:txBody>
      </p:sp>
      <p:pic>
        <p:nvPicPr>
          <p:cNvPr id="278" name="Google Shape;278;p42" title="google-cloud-credit-flow-5.png"/>
          <p:cNvPicPr preferRelativeResize="0"/>
          <p:nvPr/>
        </p:nvPicPr>
        <p:blipFill rotWithShape="1">
          <a:blip r:embed="rId1"/>
          <a:srcRect l="24797" t="34717" r="5408" b="52115"/>
          <a:stretch>
            <a:fillRect/>
          </a:stretch>
        </p:blipFill>
        <p:spPr>
          <a:xfrm>
            <a:off x="1726650" y="1966050"/>
            <a:ext cx="6434500" cy="1211400"/>
          </a:xfrm>
          <a:prstGeom prst="rect">
            <a:avLst/>
          </a:prstGeom>
          <a:noFill/>
          <a:ln>
            <a:noFill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28975" y="2038425"/>
            <a:ext cx="4215026" cy="31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3"/>
          <p:cNvSpPr/>
          <p:nvPr/>
        </p:nvSpPr>
        <p:spPr>
          <a:xfrm>
            <a:off x="332200" y="323700"/>
            <a:ext cx="8457000" cy="615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状况三、您的使用者已经迷路</a:t>
            </a:r>
            <a:endParaRPr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85" name="Google Shape;285;p43"/>
          <p:cNvSpPr txBox="1"/>
          <p:nvPr/>
        </p:nvSpPr>
        <p:spPr>
          <a:xfrm>
            <a:off x="332200" y="1363025"/>
            <a:ext cx="88374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●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Google Cloud 迷走中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○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可能有些參加者，會在任何机会下不知道自己的画面跑到哪里去了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○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用到之前的邮箱账号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■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自己知道自己有开过账户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●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本来就有在用 Google Cloud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●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不知道为什么会已经开过账户了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○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不知道用到哪个其他账号了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928975" y="2038425"/>
            <a:ext cx="4215026" cy="31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4"/>
          <p:cNvSpPr/>
          <p:nvPr/>
        </p:nvSpPr>
        <p:spPr>
          <a:xfrm>
            <a:off x="332200" y="323700"/>
            <a:ext cx="8457000" cy="615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状况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三、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协助您迷路的参加者</a:t>
            </a:r>
            <a:endParaRPr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332200" y="1363025"/>
            <a:ext cx="88374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AutoNum type="arabicPeriod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直接從从Google Console 进入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AutoNum type="arabicPeriod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直接往下你要分享的內容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/>
          <p:nvPr/>
        </p:nvSpPr>
        <p:spPr>
          <a:xfrm>
            <a:off x="332200" y="323700"/>
            <a:ext cx="8457000" cy="615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状况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三、您的使用者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已经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迷路</a:t>
            </a:r>
            <a:endParaRPr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8" name="Google Shape;298;p45"/>
          <p:cNvSpPr txBox="1"/>
          <p:nvPr/>
        </p:nvSpPr>
        <p:spPr>
          <a:xfrm>
            <a:off x="332200" y="1363025"/>
            <a:ext cx="88374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AutoNum type="arabicPeriod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直接从 Google Console 進入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○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Google：Google Cloud Console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○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在网址列輸入 </a:t>
            </a:r>
            <a:b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</a:br>
            <a:r>
              <a:rPr lang="en-GB">
                <a:solidFill>
                  <a:schemeClr val="dk1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https://console.cloud.google.com/</a:t>
            </a:r>
            <a:endParaRPr>
              <a:solidFill>
                <a:schemeClr val="dk1"/>
              </a:solidFill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 panose="00000509000000000000"/>
              <a:buChar char="○"/>
            </a:pPr>
            <a:r>
              <a:rPr lang="en-GB">
                <a:solidFill>
                  <a:schemeClr val="dk1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浏览器请尽量使用 Google Chrome</a:t>
            </a:r>
            <a:endParaRPr>
              <a:solidFill>
                <a:schemeClr val="dk1"/>
              </a:solidFill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  <p:pic>
        <p:nvPicPr>
          <p:cNvPr id="299" name="Google Shape;299;p45" title="google-cloud-bind-billing-account-for-empty-0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03526" y="2694825"/>
            <a:ext cx="6640474" cy="24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/>
          <p:nvPr/>
        </p:nvSpPr>
        <p:spPr>
          <a:xfrm>
            <a:off x="332200" y="323700"/>
            <a:ext cx="8457000" cy="615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状况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三、您的使用者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已经</a:t>
            </a:r>
            <a:r>
              <a:rPr lang="en-GB" sz="250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迷路</a:t>
            </a:r>
            <a:endParaRPr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5" name="Google Shape;305;p46"/>
          <p:cNvSpPr txBox="1"/>
          <p:nvPr/>
        </p:nvSpPr>
        <p:spPr>
          <a:xfrm>
            <a:off x="332200" y="1363025"/>
            <a:ext cx="88374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AutoNum type="arabicPeriod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直接從从Google Console 進入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○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协助他将账户账号与专案绑定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■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选取任一可用的既存专案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■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建立新专案</a:t>
            </a:r>
            <a:endParaRPr>
              <a:solidFill>
                <a:schemeClr val="dk1"/>
              </a:solidFill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  <p:pic>
        <p:nvPicPr>
          <p:cNvPr id="306" name="Google Shape;306;p46" title="google-cloud-bind-billing-account-for-empty-0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503526" y="2694825"/>
            <a:ext cx="6640474" cy="24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523225" y="1838475"/>
            <a:ext cx="58026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●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登陆账号一定要使用你的 gmail.com 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○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不要使用非 gmail.com 网络账号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○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或者学校、公司、企业账号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●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浏览器优先使用 Google Chrome 操作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23225" y="339925"/>
            <a:ext cx="646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注意事項</a:t>
            </a:r>
            <a:endParaRPr sz="470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110" name="Google Shape;110;p20"/>
          <p:cNvGrpSpPr/>
          <p:nvPr/>
        </p:nvGrpSpPr>
        <p:grpSpPr>
          <a:xfrm rot="5400000">
            <a:off x="7038764" y="2831436"/>
            <a:ext cx="1903127" cy="1390900"/>
            <a:chOff x="6705080" y="2843298"/>
            <a:chExt cx="2195325" cy="1604268"/>
          </a:xfrm>
        </p:grpSpPr>
        <p:sp>
          <p:nvSpPr>
            <p:cNvPr id="111" name="Google Shape;111;p20"/>
            <p:cNvSpPr/>
            <p:nvPr/>
          </p:nvSpPr>
          <p:spPr>
            <a:xfrm rot="5400000">
              <a:off x="6712280" y="2836098"/>
              <a:ext cx="1079400" cy="1093800"/>
            </a:xfrm>
            <a:prstGeom prst="arc">
              <a:avLst>
                <a:gd name="adj1" fmla="val 16106745"/>
                <a:gd name="adj2" fmla="val 2074645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cxnSp>
          <p:nvCxnSpPr>
            <p:cNvPr id="112" name="Google Shape;112;p20"/>
            <p:cNvCxnSpPr>
              <a:endCxn id="111" idx="0"/>
            </p:cNvCxnSpPr>
            <p:nvPr/>
          </p:nvCxnSpPr>
          <p:spPr>
            <a:xfrm rot="5400000" flipH="1">
              <a:off x="7262873" y="3903966"/>
              <a:ext cx="1079400" cy="7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" name="Google Shape;113;p20"/>
            <p:cNvSpPr/>
            <p:nvPr/>
          </p:nvSpPr>
          <p:spPr>
            <a:xfrm rot="-5400000" flipH="1">
              <a:off x="7813805" y="2836098"/>
              <a:ext cx="1079400" cy="1093800"/>
            </a:xfrm>
            <a:prstGeom prst="arc">
              <a:avLst>
                <a:gd name="adj1" fmla="val 16106745"/>
                <a:gd name="adj2" fmla="val 2074645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</p:grpSp>
      <p:grpSp>
        <p:nvGrpSpPr>
          <p:cNvPr id="114" name="Google Shape;114;p20"/>
          <p:cNvGrpSpPr/>
          <p:nvPr/>
        </p:nvGrpSpPr>
        <p:grpSpPr>
          <a:xfrm rot="-5400000">
            <a:off x="7592135" y="2360838"/>
            <a:ext cx="400249" cy="1047512"/>
            <a:chOff x="2686400" y="884650"/>
            <a:chExt cx="1009200" cy="2641229"/>
          </a:xfrm>
        </p:grpSpPr>
        <p:sp>
          <p:nvSpPr>
            <p:cNvPr id="115" name="Google Shape;115;p20"/>
            <p:cNvSpPr/>
            <p:nvPr/>
          </p:nvSpPr>
          <p:spPr>
            <a:xfrm>
              <a:off x="2686400" y="884650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2686400" y="1765417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2686400" y="2648979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</p:grpSp>
      <p:grpSp>
        <p:nvGrpSpPr>
          <p:cNvPr id="118" name="Google Shape;118;p20"/>
          <p:cNvGrpSpPr/>
          <p:nvPr/>
        </p:nvGrpSpPr>
        <p:grpSpPr>
          <a:xfrm rot="5400000">
            <a:off x="7592349" y="3641625"/>
            <a:ext cx="400249" cy="1047512"/>
            <a:chOff x="2686400" y="884650"/>
            <a:chExt cx="1009200" cy="2641229"/>
          </a:xfrm>
        </p:grpSpPr>
        <p:sp>
          <p:nvSpPr>
            <p:cNvPr id="119" name="Google Shape;119;p20"/>
            <p:cNvSpPr/>
            <p:nvPr/>
          </p:nvSpPr>
          <p:spPr>
            <a:xfrm>
              <a:off x="2686400" y="884650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2686400" y="1765417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2686400" y="2648979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</p:grpSp>
      <p:pic>
        <p:nvPicPr>
          <p:cNvPr id="122" name="Google Shape;122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92298" y="556925"/>
            <a:ext cx="1696750" cy="17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523225" y="3895875"/>
            <a:ext cx="58026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本次使用連結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https://trygcp.dev/e/gdg-</a:t>
            </a:r>
            <a:r>
              <a:rPr lang="en-GB" sz="1800" b="1">
                <a:solidFill>
                  <a:schemeClr val="dk1"/>
                </a:solidFill>
                <a:highlight>
                  <a:schemeClr val="accent6"/>
                </a:highlight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XXXXX</a:t>
            </a:r>
            <a:endParaRPr sz="1800" b="1">
              <a:solidFill>
                <a:schemeClr val="dk1"/>
              </a:solidFill>
              <a:highlight>
                <a:schemeClr val="accent6"/>
              </a:highlight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523225" y="1838475"/>
            <a:ext cx="58026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●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不需要绑定信用卡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●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一个 credit 会建立一組账号用户</a:t>
            </a: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（Billing</a:t>
            </a: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 account）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 Text" panose="020B0503030502040204"/>
              <a:buChar char="●"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活动现场每位嘉宾可以在Google Cloud上获得一定金额的免费使用额度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523225" y="339925"/>
            <a:ext cx="6462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为什么要使用 credit</a:t>
            </a:r>
            <a:endParaRPr sz="470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130" name="Google Shape;130;p21"/>
          <p:cNvGrpSpPr/>
          <p:nvPr/>
        </p:nvGrpSpPr>
        <p:grpSpPr>
          <a:xfrm rot="5400000">
            <a:off x="7038764" y="2831436"/>
            <a:ext cx="1903127" cy="1390900"/>
            <a:chOff x="6705080" y="2843298"/>
            <a:chExt cx="2195325" cy="1604268"/>
          </a:xfrm>
        </p:grpSpPr>
        <p:sp>
          <p:nvSpPr>
            <p:cNvPr id="131" name="Google Shape;131;p21"/>
            <p:cNvSpPr/>
            <p:nvPr/>
          </p:nvSpPr>
          <p:spPr>
            <a:xfrm rot="5400000">
              <a:off x="6712280" y="2836098"/>
              <a:ext cx="1079400" cy="1093800"/>
            </a:xfrm>
            <a:prstGeom prst="arc">
              <a:avLst>
                <a:gd name="adj1" fmla="val 16106745"/>
                <a:gd name="adj2" fmla="val 2074645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cxnSp>
          <p:nvCxnSpPr>
            <p:cNvPr id="132" name="Google Shape;132;p21"/>
            <p:cNvCxnSpPr>
              <a:endCxn id="131" idx="0"/>
            </p:cNvCxnSpPr>
            <p:nvPr/>
          </p:nvCxnSpPr>
          <p:spPr>
            <a:xfrm rot="5400000" flipH="1">
              <a:off x="7262873" y="3903966"/>
              <a:ext cx="1079400" cy="7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" name="Google Shape;133;p21"/>
            <p:cNvSpPr/>
            <p:nvPr/>
          </p:nvSpPr>
          <p:spPr>
            <a:xfrm rot="-5400000" flipH="1">
              <a:off x="7813805" y="2836098"/>
              <a:ext cx="1079400" cy="1093800"/>
            </a:xfrm>
            <a:prstGeom prst="arc">
              <a:avLst>
                <a:gd name="adj1" fmla="val 16106745"/>
                <a:gd name="adj2" fmla="val 2074645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</p:grpSp>
      <p:grpSp>
        <p:nvGrpSpPr>
          <p:cNvPr id="134" name="Google Shape;134;p21"/>
          <p:cNvGrpSpPr/>
          <p:nvPr/>
        </p:nvGrpSpPr>
        <p:grpSpPr>
          <a:xfrm rot="-5400000">
            <a:off x="7592135" y="2360838"/>
            <a:ext cx="400249" cy="1047512"/>
            <a:chOff x="2686400" y="884650"/>
            <a:chExt cx="1009200" cy="2641229"/>
          </a:xfrm>
        </p:grpSpPr>
        <p:sp>
          <p:nvSpPr>
            <p:cNvPr id="135" name="Google Shape;135;p21"/>
            <p:cNvSpPr/>
            <p:nvPr/>
          </p:nvSpPr>
          <p:spPr>
            <a:xfrm>
              <a:off x="2686400" y="884650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2686400" y="1765417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2686400" y="2648979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</p:grpSp>
      <p:grpSp>
        <p:nvGrpSpPr>
          <p:cNvPr id="138" name="Google Shape;138;p21"/>
          <p:cNvGrpSpPr/>
          <p:nvPr/>
        </p:nvGrpSpPr>
        <p:grpSpPr>
          <a:xfrm rot="5400000">
            <a:off x="7592349" y="3641625"/>
            <a:ext cx="400249" cy="1047512"/>
            <a:chOff x="2686400" y="884650"/>
            <a:chExt cx="1009200" cy="2641229"/>
          </a:xfrm>
        </p:grpSpPr>
        <p:sp>
          <p:nvSpPr>
            <p:cNvPr id="139" name="Google Shape;139;p21"/>
            <p:cNvSpPr/>
            <p:nvPr/>
          </p:nvSpPr>
          <p:spPr>
            <a:xfrm>
              <a:off x="2686400" y="884650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686400" y="1765417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2686400" y="2648979"/>
              <a:ext cx="1009200" cy="876900"/>
            </a:xfrm>
            <a:prstGeom prst="arc">
              <a:avLst>
                <a:gd name="adj1" fmla="val 16200000"/>
                <a:gd name="adj2" fmla="val 5400567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 Light"/>
                <a:ea typeface="Roboto Mono Light"/>
                <a:cs typeface="Roboto Mono Light"/>
                <a:sym typeface="Roboto Mono Light"/>
              </a:endParaRPr>
            </a:p>
          </p:txBody>
        </p:sp>
      </p:grpSp>
      <p:pic>
        <p:nvPicPr>
          <p:cNvPr id="142" name="Google Shape;142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92298" y="556925"/>
            <a:ext cx="1696750" cy="175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523225" y="3895875"/>
            <a:ext cx="58026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Google Sans Text" panose="020B0503030502040204"/>
                <a:ea typeface="Google Sans Text" panose="020B0503030502040204"/>
                <a:cs typeface="Google Sans Text" panose="020B0503030502040204"/>
                <a:sym typeface="Google Sans Text" panose="020B0503030502040204"/>
              </a:rPr>
              <a:t>本次使用連結</a:t>
            </a:r>
            <a:endParaRPr>
              <a:solidFill>
                <a:schemeClr val="dk1"/>
              </a:solidFill>
              <a:latin typeface="Google Sans Text" panose="020B0503030502040204"/>
              <a:ea typeface="Google Sans Text" panose="020B0503030502040204"/>
              <a:cs typeface="Google Sans Text" panose="020B0503030502040204"/>
              <a:sym typeface="Google Sans Text" panose="020B0503030502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https://trygcp.dev/e/g</a:t>
            </a:r>
            <a:r>
              <a:rPr lang="en-GB" sz="1800" b="1">
                <a:solidFill>
                  <a:schemeClr val="dk1"/>
                </a:solidFill>
                <a:highlight>
                  <a:schemeClr val="accent6"/>
                </a:highlight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dgXXXX</a:t>
            </a:r>
            <a:endParaRPr sz="1800" b="1">
              <a:solidFill>
                <a:schemeClr val="dk1"/>
              </a:solidFill>
              <a:highlight>
                <a:schemeClr val="accent6"/>
              </a:highlight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3074125" y="3889104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让我们一起开始操作吧！</a:t>
            </a:r>
            <a:endParaRPr sz="400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4231" y="292318"/>
            <a:ext cx="1358125" cy="106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73006" y="3780752"/>
            <a:ext cx="1358125" cy="10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774750" y="1202550"/>
            <a:ext cx="75945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https://trygcp.dev/e/</a:t>
            </a:r>
            <a:br>
              <a:rPr lang="en-GB" sz="4400">
                <a:solidFill>
                  <a:schemeClr val="dk1"/>
                </a:solidFill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</a:br>
            <a:r>
              <a:rPr lang="en-GB" sz="4800" b="1" u="sng">
                <a:solidFill>
                  <a:schemeClr val="dk1"/>
                </a:solidFill>
                <a:highlight>
                  <a:schemeClr val="accent6"/>
                </a:highlight>
                <a:latin typeface="Inconsolata" panose="00000509000000000000"/>
                <a:ea typeface="Inconsolata" panose="00000509000000000000"/>
                <a:cs typeface="Inconsolata" panose="00000509000000000000"/>
                <a:sym typeface="Inconsolata" panose="00000509000000000000"/>
              </a:rPr>
              <a:t>gdgXXXXX</a:t>
            </a:r>
            <a:endParaRPr sz="4800" b="1" u="sng">
              <a:solidFill>
                <a:schemeClr val="dk1"/>
              </a:solidFill>
              <a:highlight>
                <a:schemeClr val="accent6"/>
              </a:highlight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Inconsolata" panose="00000509000000000000"/>
              <a:ea typeface="Inconsolata" panose="00000509000000000000"/>
              <a:cs typeface="Inconsolata" panose="00000509000000000000"/>
              <a:sym typeface="Inconsolata" panose="00000509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3" title="google-cloud-credit-flow-0.png"/>
          <p:cNvPicPr preferRelativeResize="0"/>
          <p:nvPr/>
        </p:nvPicPr>
        <p:blipFill rotWithShape="1">
          <a:blip r:embed="rId1"/>
          <a:srcRect b="41448"/>
          <a:stretch>
            <a:fillRect/>
          </a:stretch>
        </p:blipFill>
        <p:spPr>
          <a:xfrm>
            <a:off x="152400" y="152400"/>
            <a:ext cx="85405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 title="google-cloud-credit-flow-0.png"/>
          <p:cNvPicPr preferRelativeResize="0"/>
          <p:nvPr/>
        </p:nvPicPr>
        <p:blipFill rotWithShape="1">
          <a:blip r:embed="rId1"/>
          <a:srcRect b="41448"/>
          <a:stretch>
            <a:fillRect/>
          </a:stretch>
        </p:blipFill>
        <p:spPr>
          <a:xfrm>
            <a:off x="152400" y="152400"/>
            <a:ext cx="85405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/>
          <p:nvPr/>
        </p:nvSpPr>
        <p:spPr>
          <a:xfrm rot="10798516">
            <a:off x="4438304" y="96702"/>
            <a:ext cx="2779500" cy="1652400"/>
          </a:xfrm>
          <a:prstGeom prst="rightArrow">
            <a:avLst>
              <a:gd name="adj1" fmla="val 67698"/>
              <a:gd name="adj2" fmla="val 50000"/>
            </a:avLst>
          </a:prstGeom>
          <a:solidFill>
            <a:srgbClr val="F9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 title="google-cloud-credit-flow-0-login.png"/>
          <p:cNvPicPr preferRelativeResize="0"/>
          <p:nvPr/>
        </p:nvPicPr>
        <p:blipFill rotWithShape="1">
          <a:blip r:embed="rId1"/>
          <a:srcRect b="41448"/>
          <a:stretch>
            <a:fillRect/>
          </a:stretch>
        </p:blipFill>
        <p:spPr>
          <a:xfrm>
            <a:off x="152400" y="152400"/>
            <a:ext cx="85405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 title="google-cloud-credit-flow-0-login.png"/>
          <p:cNvPicPr preferRelativeResize="0"/>
          <p:nvPr/>
        </p:nvPicPr>
        <p:blipFill rotWithShape="1">
          <a:blip r:embed="rId1"/>
          <a:srcRect b="41448"/>
          <a:stretch>
            <a:fillRect/>
          </a:stretch>
        </p:blipFill>
        <p:spPr>
          <a:xfrm>
            <a:off x="152400" y="152400"/>
            <a:ext cx="8540500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/>
          <p:nvPr/>
        </p:nvSpPr>
        <p:spPr>
          <a:xfrm rot="-1484">
            <a:off x="2417154" y="689127"/>
            <a:ext cx="2779500" cy="1652400"/>
          </a:xfrm>
          <a:prstGeom prst="rightArrow">
            <a:avLst>
              <a:gd name="adj1" fmla="val 67698"/>
              <a:gd name="adj2" fmla="val 50000"/>
            </a:avLst>
          </a:prstGeom>
          <a:solidFill>
            <a:srgbClr val="F9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vFest 202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WPS 演示</Application>
  <PresentationFormat/>
  <Paragraphs>84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7" baseType="lpstr">
      <vt:lpstr>Arial</vt:lpstr>
      <vt:lpstr>宋体</vt:lpstr>
      <vt:lpstr>Wingdings</vt:lpstr>
      <vt:lpstr>Arial</vt:lpstr>
      <vt:lpstr>Google Sans</vt:lpstr>
      <vt:lpstr>Roboto Mono Light</vt:lpstr>
      <vt:lpstr>Google Sans Medium</vt:lpstr>
      <vt:lpstr>Google Sans Mono</vt:lpstr>
      <vt:lpstr>Google Sans Mono Medium</vt:lpstr>
      <vt:lpstr>Google Sans SemiBold</vt:lpstr>
      <vt:lpstr>Inconsolata</vt:lpstr>
      <vt:lpstr>Google Sans Text</vt:lpstr>
      <vt:lpstr>宋体</vt:lpstr>
      <vt:lpstr>汉仪书宋二KW</vt:lpstr>
      <vt:lpstr>微软雅黑</vt:lpstr>
      <vt:lpstr>汉仪旗黑</vt:lpstr>
      <vt:lpstr>Arial Unicode MS</vt:lpstr>
      <vt:lpstr>DevFest 2023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jiangyuan</cp:lastModifiedBy>
  <cp:revision>1</cp:revision>
  <dcterms:created xsi:type="dcterms:W3CDTF">2025-04-18T03:31:56Z</dcterms:created>
  <dcterms:modified xsi:type="dcterms:W3CDTF">2025-04-18T03:31:56Z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7FCE2A546F3FAF47ACC7016820C94BA1_42</vt:lpwstr>
  </property>
  <property fmtid="{D5CDD505-2E9C-101B-9397-08002B2CF9AE}" pid="3" name="KSOProductBuildVer">
    <vt:lpwstr>2052-5.3.0.7863</vt:lpwstr>
  </property>
</Properties>
</file>