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395" r:id="rId5"/>
    <p:sldId id="393" r:id="rId6"/>
    <p:sldId id="394" r:id="rId7"/>
    <p:sldId id="392" r:id="rId8"/>
    <p:sldId id="396" r:id="rId9"/>
    <p:sldId id="397" r:id="rId10"/>
    <p:sldId id="398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E7A67B-0B31-4277-AC38-EACC797B8A6F}" type="datetime1">
              <a:rPr lang="ru-RU" smtClean="0"/>
              <a:t>30.06.2022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631982-23A7-4AAC-9962-80E5FE748967}" type="datetime1">
              <a:rPr lang="ru-RU" smtClean="0"/>
              <a:t>30.06.2022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sz="4800"/>
              <a:t>3DFloat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Щелкните, чтобы ИЗМЕНИТЬ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ru-RU" sz="1600"/>
              <a:t>Текст слайда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Рисунок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0" name="Рисунок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Временная шкала таблицы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Полилиния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0" name="Полилиния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Полилиния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40" name="Заголовок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Команда</a:t>
            </a: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Полилиния: Фигура 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3" name="Полилиния: Фигура 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6" name="Рисунок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7" name="Рисунок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8" name="Рисунок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Рисунок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5" name="Текст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7" name="Текст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9" name="Текст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BA1B0FB-D917-4C8C-928F-313BD683BF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Calibri" panose="020F0502020204030204" pitchFamily="34" charset="0"/>
          <a:ea typeface="+mn-ea"/>
          <a:cs typeface="+mn-cs"/>
        </a:defRPr>
      </a:lvl1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41E16F0-EFE4-4E3A-0BEE-03A95814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Hire </a:t>
            </a:r>
            <a:r>
              <a:rPr lang="en-US" dirty="0" err="1"/>
              <a:t>Compagny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4BA03D-758E-9D8A-2F4A-8E90D4E02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51" y="2113199"/>
            <a:ext cx="9475297" cy="3979625"/>
          </a:xfrm>
          <a:prstGeom prst="rect">
            <a:avLst/>
          </a:prstGeo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4F5FE01B-33E8-23F5-40E1-D4F2043E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EF7B3C3-DDFE-5AC1-4E1D-9C8807F9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C3D023-4798-88AD-E265-9687ADE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01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C3D023-4798-88AD-E265-9687ADE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ru-RU" smtClean="0"/>
              <a:t>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47A35C-1D18-8449-D47C-F28E3C00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85" y="349718"/>
            <a:ext cx="6812870" cy="6157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136BBB-6A32-4CAA-4750-EBF35BAEE66F}"/>
              </a:ext>
            </a:extLst>
          </p:cNvPr>
          <p:cNvSpPr txBox="1"/>
          <p:nvPr/>
        </p:nvSpPr>
        <p:spPr>
          <a:xfrm>
            <a:off x="896303" y="23400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</a:t>
            </a:r>
            <a:r>
              <a:rPr lang="en" dirty="0"/>
              <a:t>usiness proccess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49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C3D023-4798-88AD-E265-9687ADE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F0255822-A7D7-35EE-B3D5-3A3D5286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10278"/>
              </p:ext>
            </p:extLst>
          </p:nvPr>
        </p:nvGraphicFramePr>
        <p:xfrm>
          <a:off x="2050248" y="959363"/>
          <a:ext cx="8091504" cy="58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472">
                  <a:extLst>
                    <a:ext uri="{9D8B030D-6E8A-4147-A177-3AD203B41FA5}">
                      <a16:colId xmlns:a16="http://schemas.microsoft.com/office/drawing/2014/main" val="2298172699"/>
                    </a:ext>
                  </a:extLst>
                </a:gridCol>
                <a:gridCol w="1676055">
                  <a:extLst>
                    <a:ext uri="{9D8B030D-6E8A-4147-A177-3AD203B41FA5}">
                      <a16:colId xmlns:a16="http://schemas.microsoft.com/office/drawing/2014/main" val="1678729237"/>
                    </a:ext>
                  </a:extLst>
                </a:gridCol>
                <a:gridCol w="555101">
                  <a:extLst>
                    <a:ext uri="{9D8B030D-6E8A-4147-A177-3AD203B41FA5}">
                      <a16:colId xmlns:a16="http://schemas.microsoft.com/office/drawing/2014/main" val="1540449900"/>
                    </a:ext>
                  </a:extLst>
                </a:gridCol>
                <a:gridCol w="2022876">
                  <a:extLst>
                    <a:ext uri="{9D8B030D-6E8A-4147-A177-3AD203B41FA5}">
                      <a16:colId xmlns:a16="http://schemas.microsoft.com/office/drawing/2014/main" val="1337313908"/>
                    </a:ext>
                  </a:extLst>
                </a:gridCol>
              </a:tblGrid>
              <a:tr h="368225">
                <a:tc>
                  <a:txBody>
                    <a:bodyPr/>
                    <a:lstStyle/>
                    <a:p>
                      <a:r>
                        <a:rPr lang="en-US" dirty="0"/>
                        <a:t>Hire employers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0881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r>
                        <a:rPr lang="en-US" dirty="0"/>
                        <a:t>Professional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3497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60519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r>
                        <a:rPr lang="en-US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26481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89360"/>
                  </a:ext>
                </a:extLst>
              </a:tr>
              <a:tr h="635567">
                <a:tc>
                  <a:txBody>
                    <a:bodyPr/>
                    <a:lstStyle/>
                    <a:p>
                      <a:r>
                        <a:rPr lang="en-US" b="1" dirty="0"/>
                        <a:t>Business process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1031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r>
                        <a:rPr lang="en-US" dirty="0"/>
                        <a:t>Hire good 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24794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r>
                        <a:rPr lang="en-US" dirty="0"/>
                        <a:t>Profile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85489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r>
                        <a:rPr lang="en-US" dirty="0"/>
                        <a:t>Filter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36141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42744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/>
                        <a:t>Requirement for the business process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06243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Adaptability to technology evolution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94949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822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BA0C1BB-3990-7C77-6E89-5A2B7BAE91AF}"/>
              </a:ext>
            </a:extLst>
          </p:cNvPr>
          <p:cNvSpPr txBox="1"/>
          <p:nvPr/>
        </p:nvSpPr>
        <p:spPr>
          <a:xfrm>
            <a:off x="3169328" y="506027"/>
            <a:ext cx="3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Passport of business process </a:t>
            </a:r>
          </a:p>
        </p:txBody>
      </p:sp>
    </p:spTree>
    <p:extLst>
      <p:ext uri="{BB962C8B-B14F-4D97-AF65-F5344CB8AC3E}">
        <p14:creationId xmlns:p14="http://schemas.microsoft.com/office/powerpoint/2010/main" val="229408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C3D023-4798-88AD-E265-9687ADE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F0255822-A7D7-35EE-B3D5-3A3D5286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51577"/>
              </p:ext>
            </p:extLst>
          </p:nvPr>
        </p:nvGraphicFramePr>
        <p:xfrm>
          <a:off x="2068496" y="1784986"/>
          <a:ext cx="8091504" cy="274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594">
                  <a:extLst>
                    <a:ext uri="{9D8B030D-6E8A-4147-A177-3AD203B41FA5}">
                      <a16:colId xmlns:a16="http://schemas.microsoft.com/office/drawing/2014/main" val="2298172699"/>
                    </a:ext>
                  </a:extLst>
                </a:gridCol>
                <a:gridCol w="1947227">
                  <a:extLst>
                    <a:ext uri="{9D8B030D-6E8A-4147-A177-3AD203B41FA5}">
                      <a16:colId xmlns:a16="http://schemas.microsoft.com/office/drawing/2014/main" val="1678729237"/>
                    </a:ext>
                  </a:extLst>
                </a:gridCol>
                <a:gridCol w="1265807">
                  <a:extLst>
                    <a:ext uri="{9D8B030D-6E8A-4147-A177-3AD203B41FA5}">
                      <a16:colId xmlns:a16="http://schemas.microsoft.com/office/drawing/2014/main" val="1540449900"/>
                    </a:ext>
                  </a:extLst>
                </a:gridCol>
                <a:gridCol w="2022876">
                  <a:extLst>
                    <a:ext uri="{9D8B030D-6E8A-4147-A177-3AD203B41FA5}">
                      <a16:colId xmlns:a16="http://schemas.microsoft.com/office/drawing/2014/main" val="1337313908"/>
                    </a:ext>
                  </a:extLst>
                </a:gridCol>
              </a:tblGrid>
              <a:tr h="368225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0881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r>
                        <a:rPr lang="en-US" dirty="0"/>
                        <a:t>Finial decision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3497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r>
                        <a:rPr lang="en-US" dirty="0"/>
                        <a:t>Choice of the best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60519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r>
                        <a:rPr lang="en-US" dirty="0"/>
                        <a:t>Publication of job advertisement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26481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r>
                        <a:rPr lang="en-US" dirty="0"/>
                        <a:t>Interview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89360"/>
                  </a:ext>
                </a:extLst>
              </a:tr>
              <a:tr h="63556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10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BA0C1BB-3990-7C77-6E89-5A2B7BAE91AF}"/>
              </a:ext>
            </a:extLst>
          </p:cNvPr>
          <p:cNvSpPr txBox="1"/>
          <p:nvPr/>
        </p:nvSpPr>
        <p:spPr>
          <a:xfrm>
            <a:off x="2805344" y="985421"/>
            <a:ext cx="3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 Map</a:t>
            </a:r>
          </a:p>
        </p:txBody>
      </p:sp>
    </p:spTree>
    <p:extLst>
      <p:ext uri="{BB962C8B-B14F-4D97-AF65-F5344CB8AC3E}">
        <p14:creationId xmlns:p14="http://schemas.microsoft.com/office/powerpoint/2010/main" val="378175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C3D023-4798-88AD-E265-9687ADE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ru-RU" smtClean="0"/>
              <a:t>5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A0C1BB-3990-7C77-6E89-5A2B7BAE91AF}"/>
              </a:ext>
            </a:extLst>
          </p:cNvPr>
          <p:cNvSpPr txBox="1"/>
          <p:nvPr/>
        </p:nvSpPr>
        <p:spPr>
          <a:xfrm>
            <a:off x="2805344" y="985421"/>
            <a:ext cx="3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architecture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35B02-4D7E-8A36-2F8C-FFE2B230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39" y="1911701"/>
            <a:ext cx="7656133" cy="28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9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C3D023-4798-88AD-E265-9687ADE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ru-RU" smtClean="0"/>
              <a:t>6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A0C1BB-3990-7C77-6E89-5A2B7BAE91AF}"/>
              </a:ext>
            </a:extLst>
          </p:cNvPr>
          <p:cNvSpPr txBox="1"/>
          <p:nvPr/>
        </p:nvSpPr>
        <p:spPr>
          <a:xfrm>
            <a:off x="2805344" y="985421"/>
            <a:ext cx="3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architecture 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CAD9993-1442-8C35-2E62-8259A981B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334635"/>
              </p:ext>
            </p:extLst>
          </p:nvPr>
        </p:nvGraphicFramePr>
        <p:xfrm>
          <a:off x="546538" y="746234"/>
          <a:ext cx="11235558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168">
                  <a:extLst>
                    <a:ext uri="{9D8B030D-6E8A-4147-A177-3AD203B41FA5}">
                      <a16:colId xmlns:a16="http://schemas.microsoft.com/office/drawing/2014/main" val="3838131515"/>
                    </a:ext>
                  </a:extLst>
                </a:gridCol>
                <a:gridCol w="1590065">
                  <a:extLst>
                    <a:ext uri="{9D8B030D-6E8A-4147-A177-3AD203B41FA5}">
                      <a16:colId xmlns:a16="http://schemas.microsoft.com/office/drawing/2014/main" val="2426508084"/>
                    </a:ext>
                  </a:extLst>
                </a:gridCol>
                <a:gridCol w="1590065">
                  <a:extLst>
                    <a:ext uri="{9D8B030D-6E8A-4147-A177-3AD203B41FA5}">
                      <a16:colId xmlns:a16="http://schemas.microsoft.com/office/drawing/2014/main" val="761041709"/>
                    </a:ext>
                  </a:extLst>
                </a:gridCol>
                <a:gridCol w="1590065">
                  <a:extLst>
                    <a:ext uri="{9D8B030D-6E8A-4147-A177-3AD203B41FA5}">
                      <a16:colId xmlns:a16="http://schemas.microsoft.com/office/drawing/2014/main" val="3970302081"/>
                    </a:ext>
                  </a:extLst>
                </a:gridCol>
                <a:gridCol w="1590065">
                  <a:extLst>
                    <a:ext uri="{9D8B030D-6E8A-4147-A177-3AD203B41FA5}">
                      <a16:colId xmlns:a16="http://schemas.microsoft.com/office/drawing/2014/main" val="1794529742"/>
                    </a:ext>
                  </a:extLst>
                </a:gridCol>
                <a:gridCol w="1590065">
                  <a:extLst>
                    <a:ext uri="{9D8B030D-6E8A-4147-A177-3AD203B41FA5}">
                      <a16:colId xmlns:a16="http://schemas.microsoft.com/office/drawing/2014/main" val="2893979104"/>
                    </a:ext>
                  </a:extLst>
                </a:gridCol>
                <a:gridCol w="1590065">
                  <a:extLst>
                    <a:ext uri="{9D8B030D-6E8A-4147-A177-3AD203B41FA5}">
                      <a16:colId xmlns:a16="http://schemas.microsoft.com/office/drawing/2014/main" val="1531416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4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Charter, documentation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Management 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management department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Director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Individual plan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Supervision, profit making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3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Candidate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" dirty="0"/>
                        <a:t>pply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Analysis, consideration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Office, web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candidate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Individual plan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Getting Services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5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HR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Hire </a:t>
                      </a:r>
                      <a:r>
                        <a:rPr lang="en" dirty="0"/>
                        <a:t>management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" dirty="0"/>
                        <a:t>ffice,web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HR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Individual plan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Profit</a:t>
                      </a:r>
                      <a:r>
                        <a:rPr lang="ru-RU" dirty="0"/>
                        <a:t>, </a:t>
                      </a:r>
                      <a:r>
                        <a:rPr lang="en" dirty="0"/>
                        <a:t>career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4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Development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development, testing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office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Developer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As directed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Profit</a:t>
                      </a:r>
                      <a:r>
                        <a:rPr lang="ru-RU" dirty="0"/>
                        <a:t>, </a:t>
                      </a:r>
                      <a:r>
                        <a:rPr lang="en" dirty="0"/>
                        <a:t>career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Marketing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Development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development, testing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office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As directed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Profit</a:t>
                      </a:r>
                      <a:r>
                        <a:rPr lang="ru-RU" dirty="0"/>
                        <a:t>, </a:t>
                      </a:r>
                      <a:r>
                        <a:rPr lang="en" dirty="0"/>
                        <a:t>career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6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Professional service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Treaty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Analysis, consideration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Client department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Professional service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Individual plan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Profit</a:t>
                      </a:r>
                      <a:r>
                        <a:rPr lang="ru-RU" dirty="0"/>
                        <a:t>,</a:t>
                      </a:r>
                      <a:r>
                        <a:rPr lang="en" dirty="0"/>
                        <a:t> career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046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F44FCE-ACB2-1A2A-4947-63685B63C8C6}"/>
              </a:ext>
            </a:extLst>
          </p:cNvPr>
          <p:cNvSpPr txBox="1"/>
          <p:nvPr/>
        </p:nvSpPr>
        <p:spPr>
          <a:xfrm>
            <a:off x="2453451" y="311830"/>
            <a:ext cx="37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Enterprise architecture  analysis </a:t>
            </a:r>
          </a:p>
        </p:txBody>
      </p:sp>
    </p:spTree>
    <p:extLst>
      <p:ext uri="{BB962C8B-B14F-4D97-AF65-F5344CB8AC3E}">
        <p14:creationId xmlns:p14="http://schemas.microsoft.com/office/powerpoint/2010/main" val="22029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F7ED349C-A11D-844D-DE83-CC59D5EDE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775227"/>
              </p:ext>
            </p:extLst>
          </p:nvPr>
        </p:nvGraphicFramePr>
        <p:xfrm>
          <a:off x="262759" y="369088"/>
          <a:ext cx="11929241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241">
                  <a:extLst>
                    <a:ext uri="{9D8B030D-6E8A-4147-A177-3AD203B41FA5}">
                      <a16:colId xmlns:a16="http://schemas.microsoft.com/office/drawing/2014/main" val="1567698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802710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91232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5664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453991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4330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opportunities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Zachman model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Model</a:t>
                      </a:r>
                    </a:p>
                    <a:p>
                      <a:r>
                        <a:rPr lang="en" dirty="0"/>
                        <a:t>Gartner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 err="1"/>
                        <a:t>MethodologyMETA</a:t>
                      </a:r>
                      <a:r>
                        <a:rPr lang="en" dirty="0"/>
                        <a:t> Group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TOGAF methodology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EAP method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2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Hierarchical approach, connection with the business strategy​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-​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9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Support of different levels​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1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Formal language and notation system​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-​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-​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-​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-​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36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Description of the architecture development process​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92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Recommendations for the management of architecture​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-​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>
                          <a:effectLst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849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BE0AEA-B976-B5AB-E4C3-28813BE5C6C6}"/>
              </a:ext>
            </a:extLst>
          </p:cNvPr>
          <p:cNvSpPr txBox="1"/>
          <p:nvPr/>
        </p:nvSpPr>
        <p:spPr>
          <a:xfrm>
            <a:off x="4691380" y="5842581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/>
            <a:r>
              <a:rPr lang="en" dirty="0"/>
              <a:t>- </a:t>
            </a:r>
            <a:r>
              <a:rPr lang="en-US" dirty="0"/>
              <a:t>H</a:t>
            </a:r>
            <a:r>
              <a:rPr lang="en" dirty="0"/>
              <a:t>elp to analyse more clearly </a:t>
            </a:r>
          </a:p>
          <a:p>
            <a:pPr lvl="4"/>
            <a:r>
              <a:rPr lang="en" dirty="0"/>
              <a:t>-Give us a good visualization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8E506-4F24-B663-A3D5-4537C9006A8D}"/>
              </a:ext>
            </a:extLst>
          </p:cNvPr>
          <p:cNvSpPr txBox="1"/>
          <p:nvPr/>
        </p:nvSpPr>
        <p:spPr>
          <a:xfrm>
            <a:off x="627380" y="6077566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/>
            <a:r>
              <a:rPr lang="en-US" dirty="0"/>
              <a:t>Zachman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20549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89.tgt.Office_50301374_TF33713516_Win32_OJ112196127.potx" id="{7A3E99C7-7398-4AA7-AB21-8D666C96B31B}" vid="{C127490F-BAD3-4E07-8D92-987EE13E246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{67403492-23D1-4AFF-AFCC-A78C6A615721}tf33713516_win32</Template>
  <TotalTime>1307</TotalTime>
  <Words>289</Words>
  <Application>Microsoft Office PowerPoint</Application>
  <PresentationFormat>Широкоэкранный</PresentationFormat>
  <Paragraphs>135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Times New Roman</vt:lpstr>
      <vt:lpstr>3DFloatVTI</vt:lpstr>
      <vt:lpstr>Hire Compagny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Куэ Коффи Н Кан Н Де Рок Густав</dc:creator>
  <cp:lastModifiedBy>Куэ Коффи Н Кан Н Де Рок Густав</cp:lastModifiedBy>
  <cp:revision>3</cp:revision>
  <dcterms:created xsi:type="dcterms:W3CDTF">2022-05-26T11:43:44Z</dcterms:created>
  <dcterms:modified xsi:type="dcterms:W3CDTF">2022-06-30T11:02:37Z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