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3"/>
    <p:sldId id="268" r:id="rId4"/>
    <p:sldId id="258" r:id="rId5"/>
    <p:sldId id="266" r:id="rId7"/>
    <p:sldId id="257" r:id="rId8"/>
    <p:sldId id="256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32355" y="125412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f_dish 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f_member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f_order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f_shop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2332355" y="3564890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d_brand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d_company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d_group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d_region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d_time        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153025" y="188404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thm_dish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thm_member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thm_order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thm_shop      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7924800" y="182435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da_dish_month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da_member_shop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da_member_week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da_order_day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da_order_month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da_order_week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da_shop_week              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908550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69530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20340" y="200025"/>
            <a:ext cx="1414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事实表</a:t>
            </a:r>
            <a:r>
              <a:rPr lang="en-US" altLang="zh-CN"/>
              <a:t>/</a:t>
            </a:r>
            <a:r>
              <a:rPr lang="zh-CN" altLang="en-US"/>
              <a:t>维表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41340" y="2000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主题表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94090" y="1422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结果表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035175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10986135" y="2477135"/>
            <a:ext cx="914400" cy="12725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1" name="流程图: 磁盘 20"/>
          <p:cNvSpPr/>
          <p:nvPr/>
        </p:nvSpPr>
        <p:spPr>
          <a:xfrm>
            <a:off x="675640" y="2609215"/>
            <a:ext cx="914400" cy="12725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10503535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0780" y="6236335"/>
            <a:ext cx="2106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sqoop_import.sh</a:t>
            </a:r>
            <a:endParaRPr lang="zh-CN" altLang="en-US"/>
          </a:p>
          <a:p>
            <a:r>
              <a:rPr lang="zh-CN" altLang="en-US"/>
              <a:t>etl_to_hive.sh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34485" y="6154420"/>
            <a:ext cx="2116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fact_to_thm.sh</a:t>
            </a:r>
            <a:endParaRPr lang="zh-CN" altLang="en-US"/>
          </a:p>
          <a:p>
            <a:r>
              <a:rPr lang="zh-CN" altLang="en-US"/>
              <a:t>fact_to_thm_all.sh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19925" y="6236335"/>
            <a:ext cx="1614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thm_to_da.sh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792335" y="6236335"/>
            <a:ext cx="180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sqoop_export.sh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560" y="584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数据处理流程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1615" y="3881755"/>
            <a:ext cx="1852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daq_orders</a:t>
            </a:r>
            <a:endParaRPr lang="zh-CN" altLang="en-US"/>
          </a:p>
          <a:p>
            <a:r>
              <a:rPr lang="zh-CN" altLang="en-US"/>
              <a:t>daq_order_detail</a:t>
            </a:r>
            <a:endParaRPr lang="zh-CN" altLang="en-US"/>
          </a:p>
          <a:p>
            <a:r>
              <a:rPr lang="zh-CN" altLang="en-US"/>
              <a:t>daq_member</a:t>
            </a:r>
            <a:endParaRPr lang="zh-CN" altLang="en-US"/>
          </a:p>
          <a:p>
            <a:r>
              <a:rPr lang="zh-CN" altLang="en-US"/>
              <a:t>daq_shop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610995" y="4054475"/>
            <a:ext cx="7003415" cy="115189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10995" y="5932170"/>
            <a:ext cx="3519170" cy="59944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77035" y="6035675"/>
            <a:ext cx="8521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Oracle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14295" y="6035040"/>
            <a:ext cx="1078865" cy="436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95395" y="6036310"/>
            <a:ext cx="12585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SQL Server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63090" y="5464810"/>
            <a:ext cx="1014730" cy="294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ETL</a:t>
            </a:r>
            <a:r>
              <a:rPr lang="zh-CN" altLang="en-US" dirty="0" err="1" smtClean="0">
                <a:solidFill>
                  <a:schemeClr val="bg1"/>
                </a:solidFill>
              </a:rPr>
              <a:t>清洗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37560" y="5465445"/>
            <a:ext cx="1541780" cy="29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Flume&amp;Sqoop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4655" y="4624705"/>
            <a:ext cx="6845300" cy="529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分布式文件系统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82165" y="4180840"/>
            <a:ext cx="169799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12615" y="4181475"/>
            <a:ext cx="166243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7495" y="4180840"/>
            <a:ext cx="1488440" cy="388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Hive</a:t>
            </a:r>
            <a:r>
              <a:rPr lang="zh-CN" altLang="en-US" dirty="0" err="1" smtClean="0">
                <a:solidFill>
                  <a:schemeClr val="bg1"/>
                </a:solidFill>
              </a:rPr>
              <a:t>仓库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16710" y="2990215"/>
            <a:ext cx="7092315" cy="66675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6400" y="3128010"/>
            <a:ext cx="94615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算法库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703830" y="3128010"/>
            <a:ext cx="115697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机器学习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44620" y="3100070"/>
            <a:ext cx="151066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Storm</a:t>
            </a:r>
            <a:r>
              <a:rPr lang="zh-CN" altLang="en-US" dirty="0" err="1" smtClean="0">
                <a:solidFill>
                  <a:schemeClr val="bg1"/>
                </a:solidFill>
              </a:rPr>
              <a:t>内存流式计算框架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30850" y="311721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40270" y="311785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7370" y="554101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抽取层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7370" y="418084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7370" y="287972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计算层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598930" y="1519555"/>
            <a:ext cx="408241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64655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运营分析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63779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日志分析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62077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个性化推荐</a:t>
            </a: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60057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供应链分析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4292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日志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230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点击率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4352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其它数据接口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610995" y="255270"/>
            <a:ext cx="407098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6751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66763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分布式缓存</a:t>
            </a: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67728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外部数据接口</a:t>
            </a: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68376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47370" y="158940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引擎层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47370" y="325120"/>
            <a:ext cx="459740" cy="1005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可视化层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523865" y="309943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233285" y="310007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99325" y="2552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平台架构图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6786880" y="3262630"/>
            <a:ext cx="1328420" cy="112268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18105" y="3246755"/>
            <a:ext cx="3804920" cy="113855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18105" y="10439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8430" y="143891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0920" y="142176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855" y="1122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98855" y="2110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98855" y="3493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855" y="5141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4732655"/>
            <a:ext cx="811530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2917825"/>
            <a:ext cx="80397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1776730"/>
            <a:ext cx="810577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01290" y="11525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报表统计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62730" y="11525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72760" y="1152525"/>
            <a:ext cx="113982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38315" y="11525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实时查询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18105" y="19710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701290" y="20796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4062730" y="20796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5572760" y="2079625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6838315" y="20796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2687320" y="271335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2767965" y="3851910"/>
            <a:ext cx="352171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2753995" y="3326765"/>
            <a:ext cx="7886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3669030" y="3326765"/>
            <a:ext cx="114109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SparkSQL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4886325" y="3326765"/>
            <a:ext cx="140271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2618105" y="5065395"/>
            <a:ext cx="423418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701290" y="5173980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4062730" y="5173980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572760" y="5173980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HTTP/FTP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929120" y="3306445"/>
            <a:ext cx="1053465" cy="520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 Stremin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6938010" y="3883025"/>
            <a:ext cx="105346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63" name="圆角矩形 62"/>
          <p:cNvSpPr/>
          <p:nvPr/>
        </p:nvSpPr>
        <p:spPr>
          <a:xfrm>
            <a:off x="2936875" y="454596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4942840" y="4547870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117975" y="144907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(active)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821170" y="145796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(standby)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16250" y="339090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柱形 15"/>
          <p:cNvSpPr/>
          <p:nvPr/>
        </p:nvSpPr>
        <p:spPr>
          <a:xfrm>
            <a:off x="725805" y="3538220"/>
            <a:ext cx="716280" cy="95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370830" y="340614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702550" y="3392805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995" y="932815"/>
            <a:ext cx="16713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测试最小环境</a:t>
            </a:r>
            <a:endParaRPr lang="zh-CN" altLang="en-US"/>
          </a:p>
          <a:p>
            <a:r>
              <a:rPr lang="en-US" altLang="zh-CN"/>
              <a:t>namenode</a:t>
            </a:r>
            <a:r>
              <a:rPr lang="zh-CN" altLang="en-US"/>
              <a:t>：</a:t>
            </a:r>
            <a:r>
              <a:rPr lang="en-US" altLang="zh-CN"/>
              <a:t>8G</a:t>
            </a:r>
            <a:endParaRPr lang="en-US" altLang="zh-CN"/>
          </a:p>
          <a:p>
            <a:r>
              <a:rPr lang="en-US" altLang="zh-CN"/>
              <a:t>datanode</a:t>
            </a:r>
            <a:r>
              <a:rPr lang="zh-CN" altLang="en-US"/>
              <a:t>：</a:t>
            </a:r>
            <a:r>
              <a:rPr lang="en-US" altLang="zh-CN"/>
              <a:t>4G</a:t>
            </a:r>
            <a:endParaRPr lang="en-US" altLang="zh-CN"/>
          </a:p>
          <a:p>
            <a:r>
              <a:rPr lang="zh-CN" altLang="en-US"/>
              <a:t>硬盘：</a:t>
            </a:r>
            <a:r>
              <a:rPr lang="en-US" altLang="zh-CN"/>
              <a:t>200G</a:t>
            </a:r>
            <a:endParaRPr lang="en-US" altLang="zh-CN"/>
          </a:p>
          <a:p>
            <a:r>
              <a:rPr lang="zh-CN" altLang="en-US"/>
              <a:t>分片数：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2" idx="0"/>
          </p:cNvCxnSpPr>
          <p:nvPr/>
        </p:nvCxnSpPr>
        <p:spPr>
          <a:xfrm>
            <a:off x="6179185" y="3406140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2" idx="0"/>
          </p:cNvCxnSpPr>
          <p:nvPr/>
        </p:nvCxnSpPr>
        <p:spPr>
          <a:xfrm flipH="1">
            <a:off x="3824605" y="2019935"/>
            <a:ext cx="1127125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 flipH="1">
            <a:off x="3824605" y="1996440"/>
            <a:ext cx="3804920" cy="139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</p:cNvCxnSpPr>
          <p:nvPr/>
        </p:nvCxnSpPr>
        <p:spPr>
          <a:xfrm flipH="1" flipV="1">
            <a:off x="4923155" y="1982470"/>
            <a:ext cx="1256030" cy="1423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11" idx="2"/>
          </p:cNvCxnSpPr>
          <p:nvPr/>
        </p:nvCxnSpPr>
        <p:spPr>
          <a:xfrm flipV="1">
            <a:off x="6179185" y="1996440"/>
            <a:ext cx="1450340" cy="1409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4923155" y="2001520"/>
            <a:ext cx="3587750" cy="1391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0"/>
          </p:cNvCxnSpPr>
          <p:nvPr/>
        </p:nvCxnSpPr>
        <p:spPr>
          <a:xfrm flipH="1" flipV="1">
            <a:off x="7616825" y="1972945"/>
            <a:ext cx="894080" cy="1419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1"/>
            <a:endCxn id="16" idx="4"/>
          </p:cNvCxnSpPr>
          <p:nvPr/>
        </p:nvCxnSpPr>
        <p:spPr>
          <a:xfrm flipH="1">
            <a:off x="1442085" y="3801745"/>
            <a:ext cx="1574165" cy="21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70505" y="5379085"/>
            <a:ext cx="8208645" cy="88201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2375" y="769620"/>
            <a:ext cx="6081395" cy="9283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43569" y="322392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600469" y="3098834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8161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00790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966551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963291" y="557697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3916045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93471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89940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9170" y="772160"/>
            <a:ext cx="164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Zookper Cluster</a:t>
            </a:r>
            <a:endParaRPr lang="en-US" altLang="zh-CN"/>
          </a:p>
        </p:txBody>
      </p:sp>
      <p:sp>
        <p:nvSpPr>
          <p:cNvPr id="13" name="圆柱形 12"/>
          <p:cNvSpPr/>
          <p:nvPr/>
        </p:nvSpPr>
        <p:spPr>
          <a:xfrm>
            <a:off x="6176645" y="2329180"/>
            <a:ext cx="1048385" cy="6699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ym typeface="+mn-ea"/>
              </a:rPr>
              <a:t>Joural</a:t>
            </a:r>
            <a:endParaRPr lang="en-US" altLang="zh-CN" dirty="0" err="1" smtClean="0">
              <a:sym typeface="+mn-ea"/>
            </a:endParaRPr>
          </a:p>
          <a:p>
            <a:pPr algn="ctr"/>
            <a:r>
              <a:rPr lang="en-US" altLang="zh-CN" dirty="0" err="1" smtClean="0">
                <a:sym typeface="+mn-ea"/>
              </a:rPr>
              <a:t>Node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88820" y="168402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0272395" y="163449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cxnSp>
        <p:nvCxnSpPr>
          <p:cNvPr id="24" name="曲线连接符 23"/>
          <p:cNvCxnSpPr>
            <a:stCxn id="18" idx="0"/>
            <a:endCxn id="4" idx="1"/>
          </p:cNvCxnSpPr>
          <p:nvPr/>
        </p:nvCxnSpPr>
        <p:spPr>
          <a:xfrm rot="16200000">
            <a:off x="3013075" y="925830"/>
            <a:ext cx="450215" cy="106616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0"/>
            <a:endCxn id="4" idx="3"/>
          </p:cNvCxnSpPr>
          <p:nvPr/>
        </p:nvCxnSpPr>
        <p:spPr>
          <a:xfrm rot="16200000" flipV="1">
            <a:off x="10220325" y="866140"/>
            <a:ext cx="400685" cy="113601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13" idx="2"/>
          </p:cNvCxnSpPr>
          <p:nvPr/>
        </p:nvCxnSpPr>
        <p:spPr>
          <a:xfrm flipV="1">
            <a:off x="4203700" y="2664460"/>
            <a:ext cx="198183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0"/>
            <a:endCxn id="13" idx="4"/>
          </p:cNvCxnSpPr>
          <p:nvPr/>
        </p:nvCxnSpPr>
        <p:spPr>
          <a:xfrm flipH="1" flipV="1">
            <a:off x="7233920" y="2664460"/>
            <a:ext cx="212661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2" idx="0"/>
            <a:endCxn id="17" idx="2"/>
          </p:cNvCxnSpPr>
          <p:nvPr/>
        </p:nvCxnSpPr>
        <p:spPr>
          <a:xfrm rot="16200000">
            <a:off x="7593330" y="3611880"/>
            <a:ext cx="1057910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1"/>
            <a:endCxn id="18" idx="4"/>
          </p:cNvCxnSpPr>
          <p:nvPr/>
        </p:nvCxnSpPr>
        <p:spPr>
          <a:xfrm flipH="1" flipV="1">
            <a:off x="2705100" y="2307590"/>
            <a:ext cx="747395" cy="1537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  <a:endCxn id="20" idx="4"/>
          </p:cNvCxnSpPr>
          <p:nvPr/>
        </p:nvCxnSpPr>
        <p:spPr>
          <a:xfrm flipV="1">
            <a:off x="10111105" y="2258060"/>
            <a:ext cx="877570" cy="14522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7980" y="212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技术架构图</a:t>
            </a:r>
            <a:endParaRPr lang="zh-CN" altLang="en-US"/>
          </a:p>
        </p:txBody>
      </p:sp>
      <p:cxnSp>
        <p:nvCxnSpPr>
          <p:cNvPr id="46" name="曲线连接符 45"/>
          <p:cNvCxnSpPr>
            <a:stCxn id="22" idx="0"/>
            <a:endCxn id="8" idx="2"/>
          </p:cNvCxnSpPr>
          <p:nvPr/>
        </p:nvCxnSpPr>
        <p:spPr>
          <a:xfrm rot="16200000" flipV="1">
            <a:off x="5086985" y="3582035"/>
            <a:ext cx="913765" cy="268033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4930" y="17145"/>
          <a:ext cx="11265535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0"/>
                <a:gridCol w="2252980"/>
                <a:gridCol w="2253615"/>
                <a:gridCol w="2427605"/>
                <a:gridCol w="2078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ClouderaManager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Sqoop/Hive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Oozie/Hue/PostreSQL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MySQL-Client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2885" y="3888740"/>
            <a:ext cx="3211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192.168.60.141 node1 (8C16G)</a:t>
            </a:r>
            <a:endParaRPr lang="zh-CN" altLang="en-US"/>
          </a:p>
          <a:p>
            <a:r>
              <a:rPr lang="zh-CN" altLang="en-US"/>
              <a:t>192.168.60.142 node2 (8C8G)</a:t>
            </a:r>
            <a:endParaRPr lang="zh-CN" altLang="en-US"/>
          </a:p>
          <a:p>
            <a:r>
              <a:rPr lang="zh-CN" altLang="en-US"/>
              <a:t>192.168.60.143 node3 (8C8G)</a:t>
            </a:r>
            <a:endParaRPr lang="zh-CN" altLang="en-US"/>
          </a:p>
          <a:p>
            <a:r>
              <a:rPr lang="zh-CN" altLang="en-US"/>
              <a:t>192.168.60.144 node4 (8C16G)</a:t>
            </a:r>
            <a:endParaRPr lang="zh-CN" altLang="en-US"/>
          </a:p>
          <a:p>
            <a:r>
              <a:rPr lang="zh-CN" altLang="en-US"/>
              <a:t>192.168.60.145 node5 (8C16G)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346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109</cp:revision>
  <dcterms:created xsi:type="dcterms:W3CDTF">2018-11-25T08:46:00Z</dcterms:created>
  <dcterms:modified xsi:type="dcterms:W3CDTF">2019-01-25T06:58:12Z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