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4" r:id="rId3"/>
    <p:sldId id="275" r:id="rId4"/>
    <p:sldId id="267" r:id="rId5"/>
    <p:sldId id="268" r:id="rId6"/>
    <p:sldId id="258" r:id="rId7"/>
    <p:sldId id="266" r:id="rId9"/>
    <p:sldId id="257" r:id="rId10"/>
    <p:sldId id="256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2289944" y="808523"/>
            <a:ext cx="5785654" cy="558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javax.servlet.GenericServlet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init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javax.servlet.ServletConfig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89944" y="1536915"/>
            <a:ext cx="5785656" cy="558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javax.servlet.GenericServlet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init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289944" y="2276621"/>
            <a:ext cx="5785657" cy="5067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org.springframework.web.servlet.HttpServletBean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 smtClean="0">
                <a:solidFill>
                  <a:schemeClr val="bg1"/>
                </a:solidFill>
              </a:rPr>
              <a:t>init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289944" y="3014396"/>
            <a:ext cx="5785657" cy="5442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org.springframework.web.servlet.HttpServletBean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init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289944" y="3705733"/>
            <a:ext cx="5785657" cy="5101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org.springframework.web.servlet.FrameworkServlet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#initWebApplicationContext()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289944" y="4456501"/>
            <a:ext cx="5785658" cy="5346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org.springframework.web.servlet.DispatcherServlet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 smtClean="0">
                <a:solidFill>
                  <a:schemeClr val="bg1"/>
                </a:solidFill>
              </a:rPr>
              <a:t>onRefresh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289944" y="5242647"/>
            <a:ext cx="5785657" cy="5228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org.springframework.web.servlet.DispatcherServlet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#initStrategies()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6884" y="140188"/>
            <a:ext cx="243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SpringMVC</a:t>
            </a:r>
            <a:r>
              <a:rPr lang="en-US" altLang="zh-CN" dirty="0" smtClean="0"/>
              <a:t> </a:t>
            </a:r>
            <a:r>
              <a:rPr lang="zh-CN" altLang="en-US" dirty="0" smtClean="0"/>
              <a:t>初始化流程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526188" y="885526"/>
            <a:ext cx="5785654" cy="7892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javax.servlet.http.HttpServlet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>
                <a:solidFill>
                  <a:schemeClr val="bg1"/>
                </a:solidFill>
              </a:rPr>
              <a:t>service(</a:t>
            </a:r>
            <a:r>
              <a:rPr lang="en-US" altLang="zh-CN" dirty="0" err="1">
                <a:solidFill>
                  <a:schemeClr val="bg1"/>
                </a:solidFill>
              </a:rPr>
              <a:t>javax.servlet.ServletRequest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javax.servlet.ServletResponse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526185" y="1766421"/>
            <a:ext cx="5785657" cy="5067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org.springframework.web.servlet.FrameworkServlet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#service()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37856" y="3317147"/>
            <a:ext cx="5785657" cy="5442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org.springframework.web.servlet.FrameworkServlet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doGet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537856" y="4050899"/>
            <a:ext cx="5785657" cy="5101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org.springframework.web.servlet.FrameworkServlet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processRequest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537856" y="4745699"/>
            <a:ext cx="5785658" cy="5346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org.springframework.web.servlet.DispatcherServlet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doService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526184" y="5512281"/>
            <a:ext cx="5785657" cy="5228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org.springframework.web.servlet.DispatcherServlet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doDispatch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526186" y="2413449"/>
            <a:ext cx="5785656" cy="7991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javax.servlet.http.HttpServlet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>
                <a:solidFill>
                  <a:schemeClr val="bg1"/>
                </a:solidFill>
              </a:rPr>
              <a:t>service(</a:t>
            </a:r>
            <a:r>
              <a:rPr lang="en-US" altLang="zh-CN" dirty="0" err="1">
                <a:solidFill>
                  <a:schemeClr val="bg1"/>
                </a:solidFill>
              </a:rPr>
              <a:t>javax.servlet.http.HttpServletRequest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javax.servlet.http.HttpServletResponse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6884" y="140188"/>
            <a:ext cx="22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SpringMVC</a:t>
            </a:r>
            <a:r>
              <a:rPr lang="en-US" altLang="zh-CN" dirty="0" smtClean="0"/>
              <a:t> </a:t>
            </a:r>
            <a:r>
              <a:rPr lang="zh-CN" altLang="en-US" dirty="0" smtClean="0"/>
              <a:t>请求流程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2332355" y="1254125"/>
            <a:ext cx="2326005" cy="2051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/>
              <a:t> f_dish  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f_member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f_order 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f_shop         </a:t>
            </a:r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sp>
        <p:nvSpPr>
          <p:cNvPr id="2" name="圆角矩形 1"/>
          <p:cNvSpPr/>
          <p:nvPr/>
        </p:nvSpPr>
        <p:spPr>
          <a:xfrm>
            <a:off x="2332355" y="3564890"/>
            <a:ext cx="2326005" cy="2051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/>
              <a:t> d_brand 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d_company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d_group 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d_region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d_time                 </a:t>
            </a:r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5153025" y="1884045"/>
            <a:ext cx="2326005" cy="2051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/>
              <a:t> thm_dish 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thm_member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thm_order   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thm_shop               </a:t>
            </a:r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7924800" y="1824355"/>
            <a:ext cx="2326005" cy="2051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/>
              <a:t> da_dish_month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da_member_shop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da_member_week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da_order_day 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da_order_month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da_order_week 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da_shop_week              </a:t>
            </a:r>
            <a:endParaRPr lang="en-US" altLang="zh-CN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908550" y="675005"/>
            <a:ext cx="9525" cy="599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669530" y="675005"/>
            <a:ext cx="9525" cy="599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20340" y="200025"/>
            <a:ext cx="1414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事实表</a:t>
            </a:r>
            <a:r>
              <a:rPr lang="en-US" altLang="zh-CN"/>
              <a:t>/</a:t>
            </a:r>
            <a:r>
              <a:rPr lang="zh-CN" altLang="en-US"/>
              <a:t>维表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41340" y="20002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主题表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594090" y="1422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结果表</a:t>
            </a:r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2035175" y="675005"/>
            <a:ext cx="9525" cy="599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磁盘 19"/>
          <p:cNvSpPr/>
          <p:nvPr/>
        </p:nvSpPr>
        <p:spPr>
          <a:xfrm>
            <a:off x="10986135" y="2477135"/>
            <a:ext cx="914400" cy="127254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21" name="流程图: 磁盘 20"/>
          <p:cNvSpPr/>
          <p:nvPr/>
        </p:nvSpPr>
        <p:spPr>
          <a:xfrm>
            <a:off x="675640" y="2609215"/>
            <a:ext cx="914400" cy="127254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10503535" y="675005"/>
            <a:ext cx="9525" cy="599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60780" y="6236335"/>
            <a:ext cx="21062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sqoop_import.sh</a:t>
            </a:r>
            <a:endParaRPr lang="zh-CN" altLang="en-US"/>
          </a:p>
          <a:p>
            <a:r>
              <a:rPr lang="zh-CN" altLang="en-US"/>
              <a:t>etl_to_hive.sh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134485" y="6154420"/>
            <a:ext cx="21164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fact_to_thm.sh</a:t>
            </a:r>
            <a:endParaRPr lang="zh-CN" altLang="en-US"/>
          </a:p>
          <a:p>
            <a:r>
              <a:rPr lang="zh-CN" altLang="en-US"/>
              <a:t>fact_to_thm_all.sh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019925" y="6236335"/>
            <a:ext cx="1614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thm_to_da.sh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792335" y="6236335"/>
            <a:ext cx="1802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sqoop_export.sh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5560" y="584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数据处理流程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1615" y="3881755"/>
            <a:ext cx="18529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daq_orders</a:t>
            </a:r>
            <a:endParaRPr lang="zh-CN" altLang="en-US"/>
          </a:p>
          <a:p>
            <a:r>
              <a:rPr lang="zh-CN" altLang="en-US"/>
              <a:t>daq_order_detail</a:t>
            </a:r>
            <a:endParaRPr lang="zh-CN" altLang="en-US"/>
          </a:p>
          <a:p>
            <a:r>
              <a:rPr lang="zh-CN" altLang="en-US"/>
              <a:t>daq_member</a:t>
            </a:r>
            <a:endParaRPr lang="zh-CN" altLang="en-US"/>
          </a:p>
          <a:p>
            <a:r>
              <a:rPr lang="zh-CN" altLang="en-US"/>
              <a:t>daq_shop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1610995" y="4054475"/>
            <a:ext cx="7003415" cy="115189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610995" y="5932170"/>
            <a:ext cx="3519170" cy="59944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1677035" y="6035675"/>
            <a:ext cx="852170" cy="4356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Oracle</a:t>
            </a:r>
            <a:endParaRPr lang="en-US" altLang="zh-CN" dirty="0" err="1" smtClean="0">
              <a:solidFill>
                <a:schemeClr val="bg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614295" y="6035040"/>
            <a:ext cx="1078865" cy="4362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MySQL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95395" y="6036310"/>
            <a:ext cx="1258570" cy="4356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SQL Server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863090" y="5464810"/>
            <a:ext cx="1014730" cy="294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ETL</a:t>
            </a:r>
            <a:r>
              <a:rPr lang="zh-CN" altLang="en-US" dirty="0" err="1" smtClean="0">
                <a:solidFill>
                  <a:schemeClr val="bg1"/>
                </a:solidFill>
              </a:rPr>
              <a:t>清洗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337560" y="5465445"/>
            <a:ext cx="1541780" cy="29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Flume&amp;Sqoop</a:t>
            </a:r>
            <a:endParaRPr lang="en-US" altLang="zh-CN" dirty="0" err="1" smtClean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4655" y="4624705"/>
            <a:ext cx="6845300" cy="5295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HDFS</a:t>
            </a:r>
            <a:r>
              <a:rPr lang="zh-CN" altLang="en-US" dirty="0" smtClean="0">
                <a:solidFill>
                  <a:schemeClr val="bg1"/>
                </a:solidFill>
              </a:rPr>
              <a:t>分布式文件系统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82165" y="4180840"/>
            <a:ext cx="1697990" cy="3879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zh-CN" altLang="en-US" dirty="0" err="1" smtClean="0">
                <a:solidFill>
                  <a:schemeClr val="bg1"/>
                </a:solidFill>
              </a:rPr>
              <a:t>数据库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412615" y="4181475"/>
            <a:ext cx="1662430" cy="3879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HBase</a:t>
            </a:r>
            <a:r>
              <a:rPr lang="zh-CN" altLang="en-US" dirty="0" err="1" smtClean="0">
                <a:solidFill>
                  <a:schemeClr val="bg1"/>
                </a:solidFill>
              </a:rPr>
              <a:t>数据库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627495" y="4180840"/>
            <a:ext cx="1488440" cy="3886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Hive</a:t>
            </a:r>
            <a:r>
              <a:rPr lang="zh-CN" altLang="en-US" dirty="0" err="1" smtClean="0">
                <a:solidFill>
                  <a:schemeClr val="bg1"/>
                </a:solidFill>
              </a:rPr>
              <a:t>仓库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616710" y="2990215"/>
            <a:ext cx="7092315" cy="66675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676400" y="3128010"/>
            <a:ext cx="946150" cy="43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算法库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703830" y="3128010"/>
            <a:ext cx="1156970" cy="43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机器学习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944620" y="3100070"/>
            <a:ext cx="151066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Storm</a:t>
            </a:r>
            <a:r>
              <a:rPr lang="zh-CN" altLang="en-US" dirty="0" err="1" smtClean="0">
                <a:solidFill>
                  <a:schemeClr val="bg1"/>
                </a:solidFill>
              </a:rPr>
              <a:t>内存流式计算框架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530850" y="3117215"/>
            <a:ext cx="160718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MapReduce</a:t>
            </a:r>
            <a:r>
              <a:rPr lang="zh-CN" altLang="en-US" dirty="0" err="1" smtClean="0">
                <a:solidFill>
                  <a:schemeClr val="bg1"/>
                </a:solidFill>
              </a:rPr>
              <a:t>离线计算框架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240270" y="3117850"/>
            <a:ext cx="138493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Spark</a:t>
            </a:r>
            <a:r>
              <a:rPr lang="zh-CN" altLang="en-US" dirty="0" err="1" smtClean="0">
                <a:solidFill>
                  <a:schemeClr val="bg1"/>
                </a:solidFill>
              </a:rPr>
              <a:t>并行计算框架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7370" y="5541010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抽取层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47370" y="4180840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数据层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47370" y="2879725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计算层</a:t>
            </a:r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1598930" y="1519555"/>
            <a:ext cx="4082415" cy="105410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1646555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运营分析</a:t>
            </a: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637790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日志分析</a:t>
            </a: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620770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个性化推荐</a:t>
            </a: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600575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供应链分析</a:t>
            </a:r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5429250" y="5979795"/>
            <a:ext cx="970280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日志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623050" y="5979795"/>
            <a:ext cx="970280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点击率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43520" y="5979795"/>
            <a:ext cx="970280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其它数据接口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610995" y="255270"/>
            <a:ext cx="4070985" cy="105410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1667510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2667635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分布式缓存</a:t>
            </a:r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3677285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外部数据接口</a:t>
            </a:r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683760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文件系统</a:t>
            </a:r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547370" y="1589405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引擎层</a:t>
            </a:r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47370" y="325120"/>
            <a:ext cx="459740" cy="10058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可视化层</a:t>
            </a:r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5523865" y="3099435"/>
            <a:ext cx="160718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MapReduce</a:t>
            </a:r>
            <a:r>
              <a:rPr lang="zh-CN" altLang="en-US" dirty="0" err="1" smtClean="0">
                <a:solidFill>
                  <a:schemeClr val="bg1"/>
                </a:solidFill>
              </a:rPr>
              <a:t>离线计算框架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233285" y="3100070"/>
            <a:ext cx="138493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Spark</a:t>
            </a:r>
            <a:r>
              <a:rPr lang="zh-CN" altLang="en-US" dirty="0" err="1" smtClean="0">
                <a:solidFill>
                  <a:schemeClr val="bg1"/>
                </a:solidFill>
              </a:rPr>
              <a:t>并行计算框架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299325" y="2552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平台架构图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6786880" y="3262630"/>
            <a:ext cx="1328420" cy="112268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2618105" y="3246755"/>
            <a:ext cx="3804920" cy="113855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618105" y="1043940"/>
            <a:ext cx="5496560" cy="64706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28430" y="1438910"/>
            <a:ext cx="609600" cy="3780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Zookeeper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00920" y="1421765"/>
            <a:ext cx="609600" cy="3778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任务调度与监控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98855" y="11220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98855" y="21107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数据共享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98855" y="349313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数据存储</a:t>
            </a:r>
            <a:endParaRPr lang="zh-CN" altLang="en-US"/>
          </a:p>
          <a:p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8855" y="51415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数据采集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692150" y="4732655"/>
            <a:ext cx="8115300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92150" y="2917825"/>
            <a:ext cx="803973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92150" y="1776730"/>
            <a:ext cx="8105775" cy="23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701290" y="1152525"/>
            <a:ext cx="123253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报表统计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062730" y="1152525"/>
            <a:ext cx="13982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数据可视化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572760" y="1152525"/>
            <a:ext cx="113982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API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838315" y="1152525"/>
            <a:ext cx="115316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实时查询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618105" y="1971040"/>
            <a:ext cx="5496560" cy="64706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701290" y="2079625"/>
            <a:ext cx="123253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RDBMS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4062730" y="2079625"/>
            <a:ext cx="13982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5572760" y="2079625"/>
            <a:ext cx="115570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6838315" y="2079625"/>
            <a:ext cx="115316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HBase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2687320" y="2713355"/>
            <a:ext cx="1053465" cy="3752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Sqoop</a:t>
            </a:r>
            <a:endParaRPr lang="en-US" altLang="zh-CN"/>
          </a:p>
        </p:txBody>
      </p:sp>
      <p:sp>
        <p:nvSpPr>
          <p:cNvPr id="49" name="圆角矩形 48"/>
          <p:cNvSpPr/>
          <p:nvPr/>
        </p:nvSpPr>
        <p:spPr>
          <a:xfrm>
            <a:off x="2767965" y="3851910"/>
            <a:ext cx="352171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HDFS</a:t>
            </a:r>
            <a:endParaRPr lang="en-US" altLang="zh-CN"/>
          </a:p>
        </p:txBody>
      </p:sp>
      <p:sp>
        <p:nvSpPr>
          <p:cNvPr id="50" name="圆角矩形 49"/>
          <p:cNvSpPr/>
          <p:nvPr/>
        </p:nvSpPr>
        <p:spPr>
          <a:xfrm>
            <a:off x="2753995" y="3326765"/>
            <a:ext cx="7886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Hive</a:t>
            </a:r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3669030" y="3326765"/>
            <a:ext cx="114109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SparkSQL</a:t>
            </a:r>
            <a:endParaRPr lang="en-US" altLang="zh-CN"/>
          </a:p>
        </p:txBody>
      </p:sp>
      <p:sp>
        <p:nvSpPr>
          <p:cNvPr id="52" name="圆角矩形 51"/>
          <p:cNvSpPr/>
          <p:nvPr/>
        </p:nvSpPr>
        <p:spPr>
          <a:xfrm>
            <a:off x="4886325" y="3326765"/>
            <a:ext cx="140271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MapReduce</a:t>
            </a:r>
            <a:endParaRPr lang="en-US" altLang="zh-CN"/>
          </a:p>
        </p:txBody>
      </p:sp>
      <p:sp>
        <p:nvSpPr>
          <p:cNvPr id="54" name="圆角矩形 53"/>
          <p:cNvSpPr/>
          <p:nvPr/>
        </p:nvSpPr>
        <p:spPr>
          <a:xfrm>
            <a:off x="2618105" y="5065395"/>
            <a:ext cx="4234180" cy="64706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2701290" y="5173980"/>
            <a:ext cx="123253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RDBMS</a:t>
            </a:r>
            <a:endParaRPr lang="en-US" altLang="zh-CN"/>
          </a:p>
        </p:txBody>
      </p:sp>
      <p:sp>
        <p:nvSpPr>
          <p:cNvPr id="56" name="圆角矩形 55"/>
          <p:cNvSpPr/>
          <p:nvPr/>
        </p:nvSpPr>
        <p:spPr>
          <a:xfrm>
            <a:off x="4062730" y="5173980"/>
            <a:ext cx="13982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日志</a:t>
            </a:r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5572760" y="5173980"/>
            <a:ext cx="115570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HTTP/FTP</a:t>
            </a:r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6929120" y="3306445"/>
            <a:ext cx="1053465" cy="5200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Spark Stremin</a:t>
            </a:r>
            <a:endParaRPr lang="en-US" altLang="zh-CN"/>
          </a:p>
        </p:txBody>
      </p:sp>
      <p:sp>
        <p:nvSpPr>
          <p:cNvPr id="61" name="圆角矩形 60"/>
          <p:cNvSpPr/>
          <p:nvPr/>
        </p:nvSpPr>
        <p:spPr>
          <a:xfrm>
            <a:off x="6938010" y="3883025"/>
            <a:ext cx="1053465" cy="426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Kafka</a:t>
            </a:r>
            <a:endParaRPr lang="en-US" altLang="zh-CN"/>
          </a:p>
        </p:txBody>
      </p:sp>
      <p:sp>
        <p:nvSpPr>
          <p:cNvPr id="63" name="圆角矩形 62"/>
          <p:cNvSpPr/>
          <p:nvPr/>
        </p:nvSpPr>
        <p:spPr>
          <a:xfrm>
            <a:off x="2936875" y="4545965"/>
            <a:ext cx="1053465" cy="3752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Sqoop</a:t>
            </a:r>
            <a:endParaRPr lang="en-US" altLang="zh-CN"/>
          </a:p>
        </p:txBody>
      </p:sp>
      <p:sp>
        <p:nvSpPr>
          <p:cNvPr id="64" name="圆角矩形 63"/>
          <p:cNvSpPr/>
          <p:nvPr/>
        </p:nvSpPr>
        <p:spPr>
          <a:xfrm>
            <a:off x="4942840" y="4547870"/>
            <a:ext cx="1053465" cy="3752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Flume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312249" y="615484"/>
            <a:ext cx="3147463" cy="5582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52844" y="711738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51929" y="2126649"/>
            <a:ext cx="1501542" cy="12416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r>
              <a:rPr lang="en-US" altLang="zh-CN" dirty="0" smtClean="0"/>
              <a:t>(active)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053395" y="2309521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168898" y="2444279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279586" y="2588662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494424" y="2126649"/>
            <a:ext cx="1501542" cy="1222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(standby)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4" idx="1"/>
          </p:cNvCxnSpPr>
          <p:nvPr/>
        </p:nvCxnSpPr>
        <p:spPr>
          <a:xfrm flipV="1">
            <a:off x="2512225" y="894749"/>
            <a:ext cx="1809115" cy="12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0"/>
            <a:endCxn id="4" idx="3"/>
          </p:cNvCxnSpPr>
          <p:nvPr/>
        </p:nvCxnSpPr>
        <p:spPr>
          <a:xfrm flipH="1" flipV="1">
            <a:off x="7469100" y="894749"/>
            <a:ext cx="1785620" cy="12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14" idx="1"/>
          </p:cNvCxnSpPr>
          <p:nvPr/>
        </p:nvCxnSpPr>
        <p:spPr>
          <a:xfrm flipV="1">
            <a:off x="3262361" y="2588728"/>
            <a:ext cx="1799590" cy="1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3"/>
            <a:endCxn id="17" idx="1"/>
          </p:cNvCxnSpPr>
          <p:nvPr/>
        </p:nvCxnSpPr>
        <p:spPr>
          <a:xfrm flipV="1">
            <a:off x="6587252" y="2738254"/>
            <a:ext cx="1915795" cy="13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300569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4283374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3" name="圆角矩形 32"/>
          <p:cNvSpPr/>
          <p:nvPr/>
        </p:nvSpPr>
        <p:spPr>
          <a:xfrm>
            <a:off x="6232491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8227326" y="5514741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cxnSp>
        <p:nvCxnSpPr>
          <p:cNvPr id="36" name="直接箭头连接符 35"/>
          <p:cNvCxnSpPr>
            <a:stCxn id="31" idx="0"/>
            <a:endCxn id="8" idx="2"/>
          </p:cNvCxnSpPr>
          <p:nvPr/>
        </p:nvCxnSpPr>
        <p:spPr>
          <a:xfrm flipH="1" flipV="1">
            <a:off x="2512025" y="3368343"/>
            <a:ext cx="62039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0"/>
            <a:endCxn id="8" idx="2"/>
          </p:cNvCxnSpPr>
          <p:nvPr/>
        </p:nvCxnSpPr>
        <p:spPr>
          <a:xfrm flipH="1" flipV="1">
            <a:off x="2512360" y="3368343"/>
            <a:ext cx="260286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3" idx="0"/>
            <a:endCxn id="8" idx="2"/>
          </p:cNvCxnSpPr>
          <p:nvPr/>
        </p:nvCxnSpPr>
        <p:spPr>
          <a:xfrm flipH="1" flipV="1">
            <a:off x="2512027" y="3368343"/>
            <a:ext cx="455231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8" idx="2"/>
          </p:cNvCxnSpPr>
          <p:nvPr/>
        </p:nvCxnSpPr>
        <p:spPr>
          <a:xfrm flipH="1" flipV="1">
            <a:off x="2512327" y="3367806"/>
            <a:ext cx="6546850" cy="214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0"/>
            <a:endCxn id="17" idx="2"/>
          </p:cNvCxnSpPr>
          <p:nvPr/>
        </p:nvCxnSpPr>
        <p:spPr>
          <a:xfrm flipV="1">
            <a:off x="3132420" y="3349293"/>
            <a:ext cx="612203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0"/>
            <a:endCxn id="17" idx="2"/>
          </p:cNvCxnSpPr>
          <p:nvPr/>
        </p:nvCxnSpPr>
        <p:spPr>
          <a:xfrm flipV="1">
            <a:off x="5115225" y="3349293"/>
            <a:ext cx="413956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3" idx="0"/>
            <a:endCxn id="17" idx="2"/>
          </p:cNvCxnSpPr>
          <p:nvPr/>
        </p:nvCxnSpPr>
        <p:spPr>
          <a:xfrm flipV="1">
            <a:off x="7064342" y="3349293"/>
            <a:ext cx="219011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4" idx="0"/>
            <a:endCxn id="17" idx="2"/>
          </p:cNvCxnSpPr>
          <p:nvPr/>
        </p:nvCxnSpPr>
        <p:spPr>
          <a:xfrm flipV="1">
            <a:off x="9059177" y="3348756"/>
            <a:ext cx="195580" cy="216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4442189" y="711738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463497" y="706927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329545" y="1358900"/>
            <a:ext cx="914400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hive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0329545" y="2859405"/>
            <a:ext cx="914400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oozie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10329545" y="4088765"/>
            <a:ext cx="914400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hue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50875" y="6153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逻辑图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4117975" y="1449070"/>
            <a:ext cx="161607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namenode</a:t>
            </a:r>
            <a:endParaRPr lang="en-US" altLang="zh-CN"/>
          </a:p>
          <a:p>
            <a:pPr algn="ctr"/>
            <a:r>
              <a:rPr lang="en-US" altLang="zh-CN"/>
              <a:t>(active)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6821170" y="1457960"/>
            <a:ext cx="161607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namenode</a:t>
            </a:r>
            <a:endParaRPr lang="en-US" altLang="zh-CN"/>
          </a:p>
          <a:p>
            <a:pPr algn="ctr"/>
            <a:r>
              <a:rPr lang="en-US" altLang="zh-CN"/>
              <a:t>(standby)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3016250" y="3390900"/>
            <a:ext cx="1616075" cy="82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zookeeper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/>
              <a:t>hive</a:t>
            </a:r>
            <a:endParaRPr lang="en-US" altLang="zh-CN"/>
          </a:p>
        </p:txBody>
      </p:sp>
      <p:sp>
        <p:nvSpPr>
          <p:cNvPr id="16" name="圆柱形 15"/>
          <p:cNvSpPr/>
          <p:nvPr/>
        </p:nvSpPr>
        <p:spPr>
          <a:xfrm>
            <a:off x="725805" y="3538220"/>
            <a:ext cx="716280" cy="952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5370830" y="3406140"/>
            <a:ext cx="1616075" cy="82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zookeeper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/>
              <a:t>oozie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7702550" y="3392805"/>
            <a:ext cx="1616075" cy="82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zookeeper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/>
              <a:t>hue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94995" y="932815"/>
            <a:ext cx="167132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测试最小环境</a:t>
            </a:r>
            <a:endParaRPr lang="zh-CN" altLang="en-US"/>
          </a:p>
          <a:p>
            <a:r>
              <a:rPr lang="en-US" altLang="zh-CN"/>
              <a:t>namenode</a:t>
            </a:r>
            <a:r>
              <a:rPr lang="zh-CN" altLang="en-US"/>
              <a:t>：</a:t>
            </a:r>
            <a:r>
              <a:rPr lang="en-US" altLang="zh-CN"/>
              <a:t>8G</a:t>
            </a:r>
            <a:endParaRPr lang="en-US" altLang="zh-CN"/>
          </a:p>
          <a:p>
            <a:r>
              <a:rPr lang="en-US" altLang="zh-CN"/>
              <a:t>datanode</a:t>
            </a:r>
            <a:r>
              <a:rPr lang="zh-CN" altLang="en-US"/>
              <a:t>：</a:t>
            </a:r>
            <a:r>
              <a:rPr lang="en-US" altLang="zh-CN"/>
              <a:t>4G</a:t>
            </a:r>
            <a:endParaRPr lang="en-US" altLang="zh-CN"/>
          </a:p>
          <a:p>
            <a:r>
              <a:rPr lang="zh-CN" altLang="en-US"/>
              <a:t>硬盘：</a:t>
            </a:r>
            <a:r>
              <a:rPr lang="en-US" altLang="zh-CN"/>
              <a:t>200G</a:t>
            </a:r>
            <a:endParaRPr lang="en-US" altLang="zh-CN"/>
          </a:p>
          <a:p>
            <a:r>
              <a:rPr lang="zh-CN" altLang="en-US"/>
              <a:t>分片数：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7" name="直接箭头连接符 26"/>
          <p:cNvCxnSpPr>
            <a:stCxn id="22" idx="0"/>
          </p:cNvCxnSpPr>
          <p:nvPr/>
        </p:nvCxnSpPr>
        <p:spPr>
          <a:xfrm>
            <a:off x="6179185" y="3406140"/>
            <a:ext cx="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2" idx="0"/>
          </p:cNvCxnSpPr>
          <p:nvPr/>
        </p:nvCxnSpPr>
        <p:spPr>
          <a:xfrm flipH="1">
            <a:off x="3824605" y="2019935"/>
            <a:ext cx="1127125" cy="13709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2"/>
            <a:endCxn id="12" idx="0"/>
          </p:cNvCxnSpPr>
          <p:nvPr/>
        </p:nvCxnSpPr>
        <p:spPr>
          <a:xfrm flipH="1">
            <a:off x="3824605" y="1996440"/>
            <a:ext cx="3804920" cy="1394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0"/>
          </p:cNvCxnSpPr>
          <p:nvPr/>
        </p:nvCxnSpPr>
        <p:spPr>
          <a:xfrm flipH="1" flipV="1">
            <a:off x="4923155" y="1982470"/>
            <a:ext cx="1256030" cy="14236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0"/>
            <a:endCxn id="11" idx="2"/>
          </p:cNvCxnSpPr>
          <p:nvPr/>
        </p:nvCxnSpPr>
        <p:spPr>
          <a:xfrm flipV="1">
            <a:off x="6179185" y="1996440"/>
            <a:ext cx="1450340" cy="1409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0"/>
          </p:cNvCxnSpPr>
          <p:nvPr/>
        </p:nvCxnSpPr>
        <p:spPr>
          <a:xfrm flipH="1" flipV="1">
            <a:off x="4923155" y="2001520"/>
            <a:ext cx="3587750" cy="13912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3" idx="0"/>
          </p:cNvCxnSpPr>
          <p:nvPr/>
        </p:nvCxnSpPr>
        <p:spPr>
          <a:xfrm flipH="1" flipV="1">
            <a:off x="7616825" y="1972945"/>
            <a:ext cx="894080" cy="14198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1"/>
            <a:endCxn id="16" idx="4"/>
          </p:cNvCxnSpPr>
          <p:nvPr/>
        </p:nvCxnSpPr>
        <p:spPr>
          <a:xfrm flipH="1">
            <a:off x="1442085" y="3801745"/>
            <a:ext cx="1574165" cy="212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2770505" y="5379085"/>
            <a:ext cx="8208645" cy="88201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762375" y="769620"/>
            <a:ext cx="6081395" cy="92837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443569" y="3223929"/>
            <a:ext cx="1501542" cy="12416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r>
              <a:rPr lang="en-US" altLang="zh-CN" dirty="0" smtClean="0"/>
              <a:t>(active)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600469" y="3098834"/>
            <a:ext cx="1501542" cy="1222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(standby)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081619" y="557750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5007909" y="557750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3" name="圆角矩形 32"/>
          <p:cNvSpPr/>
          <p:nvPr/>
        </p:nvSpPr>
        <p:spPr>
          <a:xfrm>
            <a:off x="6966551" y="557750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8963291" y="5576971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3916045" y="1087120"/>
            <a:ext cx="1720215" cy="5200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5934710" y="1087120"/>
            <a:ext cx="1720215" cy="5200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7899400" y="1087120"/>
            <a:ext cx="1720215" cy="5200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59170" y="772160"/>
            <a:ext cx="1645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Zookper Cluster</a:t>
            </a:r>
            <a:endParaRPr lang="en-US" altLang="zh-CN"/>
          </a:p>
        </p:txBody>
      </p:sp>
      <p:sp>
        <p:nvSpPr>
          <p:cNvPr id="13" name="圆柱形 12"/>
          <p:cNvSpPr/>
          <p:nvPr/>
        </p:nvSpPr>
        <p:spPr>
          <a:xfrm>
            <a:off x="6176645" y="2329180"/>
            <a:ext cx="1048385" cy="6699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ym typeface="+mn-ea"/>
              </a:rPr>
              <a:t>Joural</a:t>
            </a:r>
            <a:endParaRPr lang="en-US" altLang="zh-CN" dirty="0" err="1" smtClean="0">
              <a:sym typeface="+mn-ea"/>
            </a:endParaRPr>
          </a:p>
          <a:p>
            <a:pPr algn="ctr"/>
            <a:r>
              <a:rPr lang="en-US" altLang="zh-CN" dirty="0" err="1" smtClean="0">
                <a:sym typeface="+mn-ea"/>
              </a:rPr>
              <a:t>Node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988820" y="1684020"/>
            <a:ext cx="1414145" cy="6235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DFSZKFC</a:t>
            </a:r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10272395" y="1634490"/>
            <a:ext cx="1414145" cy="6235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DFSZKFC</a:t>
            </a:r>
            <a:endParaRPr lang="en-US" altLang="zh-CN"/>
          </a:p>
        </p:txBody>
      </p:sp>
      <p:cxnSp>
        <p:nvCxnSpPr>
          <p:cNvPr id="24" name="曲线连接符 23"/>
          <p:cNvCxnSpPr>
            <a:stCxn id="18" idx="0"/>
            <a:endCxn id="4" idx="1"/>
          </p:cNvCxnSpPr>
          <p:nvPr/>
        </p:nvCxnSpPr>
        <p:spPr>
          <a:xfrm rot="16200000">
            <a:off x="3013075" y="925830"/>
            <a:ext cx="450215" cy="1066165"/>
          </a:xfrm>
          <a:prstGeom prst="curved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0" idx="0"/>
            <a:endCxn id="4" idx="3"/>
          </p:cNvCxnSpPr>
          <p:nvPr/>
        </p:nvCxnSpPr>
        <p:spPr>
          <a:xfrm rot="16200000" flipV="1">
            <a:off x="10220325" y="866140"/>
            <a:ext cx="400685" cy="1136015"/>
          </a:xfrm>
          <a:prstGeom prst="curved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0"/>
            <a:endCxn id="13" idx="2"/>
          </p:cNvCxnSpPr>
          <p:nvPr/>
        </p:nvCxnSpPr>
        <p:spPr>
          <a:xfrm flipV="1">
            <a:off x="4203700" y="2664460"/>
            <a:ext cx="1981835" cy="559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0"/>
            <a:endCxn id="13" idx="4"/>
          </p:cNvCxnSpPr>
          <p:nvPr/>
        </p:nvCxnSpPr>
        <p:spPr>
          <a:xfrm flipH="1" flipV="1">
            <a:off x="7233920" y="2664460"/>
            <a:ext cx="2126615" cy="434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22" idx="0"/>
            <a:endCxn id="17" idx="2"/>
          </p:cNvCxnSpPr>
          <p:nvPr/>
        </p:nvCxnSpPr>
        <p:spPr>
          <a:xfrm rot="16200000">
            <a:off x="7593330" y="3611880"/>
            <a:ext cx="1057910" cy="2476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8" idx="1"/>
            <a:endCxn id="18" idx="4"/>
          </p:cNvCxnSpPr>
          <p:nvPr/>
        </p:nvCxnSpPr>
        <p:spPr>
          <a:xfrm flipH="1" flipV="1">
            <a:off x="2705100" y="2307590"/>
            <a:ext cx="747395" cy="15373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7" idx="3"/>
            <a:endCxn id="20" idx="4"/>
          </p:cNvCxnSpPr>
          <p:nvPr/>
        </p:nvCxnSpPr>
        <p:spPr>
          <a:xfrm flipV="1">
            <a:off x="10111105" y="2258060"/>
            <a:ext cx="877570" cy="14522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47980" y="2120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技术架构图</a:t>
            </a:r>
            <a:endParaRPr lang="zh-CN" altLang="en-US"/>
          </a:p>
        </p:txBody>
      </p:sp>
      <p:cxnSp>
        <p:nvCxnSpPr>
          <p:cNvPr id="46" name="曲线连接符 45"/>
          <p:cNvCxnSpPr>
            <a:stCxn id="22" idx="0"/>
            <a:endCxn id="8" idx="2"/>
          </p:cNvCxnSpPr>
          <p:nvPr/>
        </p:nvCxnSpPr>
        <p:spPr>
          <a:xfrm rot="16200000" flipV="1">
            <a:off x="5086985" y="3582035"/>
            <a:ext cx="913765" cy="2680335"/>
          </a:xfrm>
          <a:prstGeom prst="curvedConnector3">
            <a:avLst>
              <a:gd name="adj1" fmla="val 499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74930" y="17145"/>
          <a:ext cx="11265535" cy="392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980"/>
                <a:gridCol w="2252980"/>
                <a:gridCol w="2253615"/>
                <a:gridCol w="2427605"/>
                <a:gridCol w="207835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DataNode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NodeManager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NameNode(S)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NameNode(A)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ClouderaManager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JournalNode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JournalNode</a:t>
                      </a:r>
                      <a:endParaRPr lang="zh-CN" altLang="en-US"/>
                    </a:p>
                  </a:txBody>
                  <a:tcPr/>
                </a:tc>
              </a:tr>
              <a:tr h="635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ResourceManager(S)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ResourceManager(A)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Sqoop/Hive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Oozie/Hue/PostreSQL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HistoryManager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MySQL-Client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MySQL-Client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MySQL-Client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MySQL-Client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MySQL-Client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22885" y="3888740"/>
            <a:ext cx="32118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192.168.60.141 node1 (8C16G)</a:t>
            </a:r>
            <a:endParaRPr lang="zh-CN" altLang="en-US"/>
          </a:p>
          <a:p>
            <a:r>
              <a:rPr lang="zh-CN" altLang="en-US"/>
              <a:t>192.168.60.142 node2 (8C8G)</a:t>
            </a:r>
            <a:endParaRPr lang="zh-CN" altLang="en-US"/>
          </a:p>
          <a:p>
            <a:r>
              <a:rPr lang="zh-CN" altLang="en-US"/>
              <a:t>192.168.60.143 node3 (8C8G)</a:t>
            </a:r>
            <a:endParaRPr lang="zh-CN" altLang="en-US"/>
          </a:p>
          <a:p>
            <a:r>
              <a:rPr lang="zh-CN" altLang="en-US"/>
              <a:t>192.168.60.144 node4 (8C16G)</a:t>
            </a:r>
            <a:endParaRPr lang="zh-CN" altLang="en-US"/>
          </a:p>
          <a:p>
            <a:r>
              <a:rPr lang="zh-CN" altLang="en-US"/>
              <a:t>192.168.60.145 node5 (8C16G)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2850</Words>
  <Application>WPS 演示</Application>
  <PresentationFormat>宽屏</PresentationFormat>
  <Paragraphs>392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RockLee</dc:creator>
  <cp:lastModifiedBy>Administrator</cp:lastModifiedBy>
  <cp:revision>110</cp:revision>
  <dcterms:created xsi:type="dcterms:W3CDTF">2018-11-25T08:46:00Z</dcterms:created>
  <dcterms:modified xsi:type="dcterms:W3CDTF">2019-01-25T08:43:18Z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