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4" r:id="rId3"/>
    <p:sldId id="285" r:id="rId4"/>
    <p:sldId id="296" r:id="rId5"/>
    <p:sldId id="283" r:id="rId6"/>
    <p:sldId id="284" r:id="rId7"/>
    <p:sldId id="275" r:id="rId8"/>
    <p:sldId id="267" r:id="rId9"/>
    <p:sldId id="268" r:id="rId10"/>
    <p:sldId id="258" r:id="rId11"/>
    <p:sldId id="266" r:id="rId13"/>
    <p:sldId id="257" r:id="rId14"/>
    <p:sldId id="256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19655" y="4310380"/>
            <a:ext cx="6806565" cy="962025"/>
          </a:xfrm>
          <a:prstGeom prst="roundRect">
            <a:avLst/>
          </a:prstGeom>
          <a:ln w="12700" cmpd="sng">
            <a:solidFill>
              <a:srgbClr val="FFC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319020" y="2914015"/>
            <a:ext cx="6807200" cy="962025"/>
          </a:xfrm>
          <a:prstGeom prst="roundRect">
            <a:avLst/>
          </a:prstGeom>
          <a:ln w="12700" cmpd="sng">
            <a:solidFill>
              <a:srgbClr val="FFC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247265" y="1560830"/>
            <a:ext cx="6806565" cy="962025"/>
          </a:xfrm>
          <a:prstGeom prst="roundRect">
            <a:avLst/>
          </a:prstGeom>
          <a:ln w="12700" cmpd="sng">
            <a:solidFill>
              <a:srgbClr val="FFC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 rot="5400000">
            <a:off x="8023860" y="2913380"/>
            <a:ext cx="3804920" cy="962025"/>
          </a:xfrm>
          <a:prstGeom prst="roundRect">
            <a:avLst/>
          </a:prstGeom>
          <a:ln w="12700" cmpd="sng">
            <a:solidFill>
              <a:srgbClr val="FFC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维度库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947670" y="451485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慧聚数据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66260" y="451993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慧见数据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477125" y="451485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留言数据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180205" y="3021965"/>
            <a:ext cx="115697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资源对象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682875" y="3022600"/>
            <a:ext cx="1141730" cy="346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留言对象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909310" y="3023235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签约对象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383145" y="3022600"/>
            <a:ext cx="1214755" cy="347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付款对象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588760" y="3469640"/>
            <a:ext cx="1134110" cy="347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退款对象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552190" y="3419475"/>
            <a:ext cx="1193800" cy="3981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跟访对象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319655" y="176530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留言主题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375025" y="1765300"/>
            <a:ext cx="14738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展点销主题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258945" y="1212215"/>
            <a:ext cx="14738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资源主题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7579995" y="1212215"/>
            <a:ext cx="14738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签约主题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986655" y="1843405"/>
            <a:ext cx="14738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资源跟访主题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909310" y="1351280"/>
            <a:ext cx="14738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邀约主题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6588760" y="1843405"/>
            <a:ext cx="14738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到访主题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220075" y="1904365"/>
            <a:ext cx="14738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付款</a:t>
            </a:r>
            <a:r>
              <a:rPr lang="en-US" altLang="zh-CN"/>
              <a:t>/</a:t>
            </a:r>
            <a:r>
              <a:rPr lang="zh-CN" altLang="en-US"/>
              <a:t>退款</a:t>
            </a:r>
            <a:r>
              <a:rPr lang="zh-CN" altLang="en-US"/>
              <a:t>主题</a:t>
            </a:r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784850" y="4519930"/>
            <a:ext cx="1498600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慧聚通数据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12249" y="6154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2844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1929" y="212664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53395" y="2309521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68898" y="244427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279586" y="2588662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494424" y="2126649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512225" y="894749"/>
            <a:ext cx="1809115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469100" y="894749"/>
            <a:ext cx="178562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262361" y="2588728"/>
            <a:ext cx="179959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587252" y="2738254"/>
            <a:ext cx="1915795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300569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283374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232491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227326" y="55147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512025" y="3368343"/>
            <a:ext cx="62039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512360" y="3368343"/>
            <a:ext cx="260286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512027" y="3368343"/>
            <a:ext cx="455231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512327" y="3367806"/>
            <a:ext cx="6546850" cy="2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3132420" y="3349293"/>
            <a:ext cx="612203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5115225" y="3349293"/>
            <a:ext cx="413956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7064342" y="3349293"/>
            <a:ext cx="219011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9059177" y="3348756"/>
            <a:ext cx="195580" cy="216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442189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463497" y="7069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329545" y="1358900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0329545" y="285940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0329545" y="408876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0875" y="6153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逻辑图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117975" y="144907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(active)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821170" y="145796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(standby)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016250" y="339090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16" name="圆柱形 15"/>
          <p:cNvSpPr/>
          <p:nvPr/>
        </p:nvSpPr>
        <p:spPr>
          <a:xfrm>
            <a:off x="725805" y="3538220"/>
            <a:ext cx="716280" cy="95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5370830" y="340614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7702550" y="3392805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995" y="932815"/>
            <a:ext cx="16713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测试最小环境</a:t>
            </a:r>
            <a:endParaRPr lang="zh-CN" altLang="en-US"/>
          </a:p>
          <a:p>
            <a:r>
              <a:rPr lang="en-US" altLang="zh-CN"/>
              <a:t>namenode</a:t>
            </a:r>
            <a:r>
              <a:rPr lang="zh-CN" altLang="en-US"/>
              <a:t>：</a:t>
            </a:r>
            <a:r>
              <a:rPr lang="en-US" altLang="zh-CN"/>
              <a:t>8G</a:t>
            </a:r>
            <a:endParaRPr lang="en-US" altLang="zh-CN"/>
          </a:p>
          <a:p>
            <a:r>
              <a:rPr lang="en-US" altLang="zh-CN"/>
              <a:t>datanode</a:t>
            </a:r>
            <a:r>
              <a:rPr lang="zh-CN" altLang="en-US"/>
              <a:t>：</a:t>
            </a:r>
            <a:r>
              <a:rPr lang="en-US" altLang="zh-CN"/>
              <a:t>4G</a:t>
            </a:r>
            <a:endParaRPr lang="en-US" altLang="zh-CN"/>
          </a:p>
          <a:p>
            <a:r>
              <a:rPr lang="zh-CN" altLang="en-US"/>
              <a:t>硬盘：</a:t>
            </a:r>
            <a:r>
              <a:rPr lang="en-US" altLang="zh-CN"/>
              <a:t>200G</a:t>
            </a:r>
            <a:endParaRPr lang="en-US" altLang="zh-CN"/>
          </a:p>
          <a:p>
            <a:r>
              <a:rPr lang="zh-CN" altLang="en-US"/>
              <a:t>分片数：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2" idx="0"/>
          </p:cNvCxnSpPr>
          <p:nvPr/>
        </p:nvCxnSpPr>
        <p:spPr>
          <a:xfrm>
            <a:off x="6179185" y="3406140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2" idx="0"/>
          </p:cNvCxnSpPr>
          <p:nvPr/>
        </p:nvCxnSpPr>
        <p:spPr>
          <a:xfrm flipH="1">
            <a:off x="3824605" y="2019935"/>
            <a:ext cx="1127125" cy="137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2"/>
            <a:endCxn id="12" idx="0"/>
          </p:cNvCxnSpPr>
          <p:nvPr/>
        </p:nvCxnSpPr>
        <p:spPr>
          <a:xfrm flipH="1">
            <a:off x="3824605" y="1996440"/>
            <a:ext cx="3804920" cy="1394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</p:cNvCxnSpPr>
          <p:nvPr/>
        </p:nvCxnSpPr>
        <p:spPr>
          <a:xfrm flipH="1" flipV="1">
            <a:off x="4923155" y="1982470"/>
            <a:ext cx="1256030" cy="1423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11" idx="2"/>
          </p:cNvCxnSpPr>
          <p:nvPr/>
        </p:nvCxnSpPr>
        <p:spPr>
          <a:xfrm flipV="1">
            <a:off x="6179185" y="1996440"/>
            <a:ext cx="1450340" cy="1409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</p:cNvCxnSpPr>
          <p:nvPr/>
        </p:nvCxnSpPr>
        <p:spPr>
          <a:xfrm flipH="1" flipV="1">
            <a:off x="4923155" y="2001520"/>
            <a:ext cx="3587750" cy="1391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0"/>
          </p:cNvCxnSpPr>
          <p:nvPr/>
        </p:nvCxnSpPr>
        <p:spPr>
          <a:xfrm flipH="1" flipV="1">
            <a:off x="7616825" y="1972945"/>
            <a:ext cx="894080" cy="1419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1"/>
            <a:endCxn id="16" idx="4"/>
          </p:cNvCxnSpPr>
          <p:nvPr/>
        </p:nvCxnSpPr>
        <p:spPr>
          <a:xfrm flipH="1">
            <a:off x="1442085" y="3801745"/>
            <a:ext cx="1574165" cy="212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70505" y="5379085"/>
            <a:ext cx="8208645" cy="88201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62375" y="769620"/>
            <a:ext cx="6081395" cy="9283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43569" y="322392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600469" y="3098834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8161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500790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966551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963291" y="557697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3916045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93471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89940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59170" y="772160"/>
            <a:ext cx="164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Zookper Cluster</a:t>
            </a:r>
            <a:endParaRPr lang="en-US" altLang="zh-CN"/>
          </a:p>
        </p:txBody>
      </p:sp>
      <p:sp>
        <p:nvSpPr>
          <p:cNvPr id="13" name="圆柱形 12"/>
          <p:cNvSpPr/>
          <p:nvPr/>
        </p:nvSpPr>
        <p:spPr>
          <a:xfrm>
            <a:off x="6176645" y="2329180"/>
            <a:ext cx="1048385" cy="6699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ym typeface="+mn-ea"/>
              </a:rPr>
              <a:t>Joural</a:t>
            </a:r>
            <a:endParaRPr lang="en-US" altLang="zh-CN" dirty="0" err="1" smtClean="0">
              <a:sym typeface="+mn-ea"/>
            </a:endParaRPr>
          </a:p>
          <a:p>
            <a:pPr algn="ctr"/>
            <a:r>
              <a:rPr lang="en-US" altLang="zh-CN" dirty="0" err="1" smtClean="0">
                <a:sym typeface="+mn-ea"/>
              </a:rPr>
              <a:t>Node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988820" y="168402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0272395" y="163449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cxnSp>
        <p:nvCxnSpPr>
          <p:cNvPr id="24" name="曲线连接符 23"/>
          <p:cNvCxnSpPr>
            <a:stCxn id="18" idx="0"/>
            <a:endCxn id="4" idx="1"/>
          </p:cNvCxnSpPr>
          <p:nvPr/>
        </p:nvCxnSpPr>
        <p:spPr>
          <a:xfrm rot="16200000">
            <a:off x="3013075" y="925830"/>
            <a:ext cx="450215" cy="106616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0" idx="0"/>
            <a:endCxn id="4" idx="3"/>
          </p:cNvCxnSpPr>
          <p:nvPr/>
        </p:nvCxnSpPr>
        <p:spPr>
          <a:xfrm rot="16200000" flipV="1">
            <a:off x="10220325" y="866140"/>
            <a:ext cx="400685" cy="113601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0"/>
            <a:endCxn id="13" idx="2"/>
          </p:cNvCxnSpPr>
          <p:nvPr/>
        </p:nvCxnSpPr>
        <p:spPr>
          <a:xfrm flipV="1">
            <a:off x="4203700" y="2664460"/>
            <a:ext cx="1981835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0"/>
            <a:endCxn id="13" idx="4"/>
          </p:cNvCxnSpPr>
          <p:nvPr/>
        </p:nvCxnSpPr>
        <p:spPr>
          <a:xfrm flipH="1" flipV="1">
            <a:off x="7233920" y="2664460"/>
            <a:ext cx="212661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2" idx="0"/>
            <a:endCxn id="17" idx="2"/>
          </p:cNvCxnSpPr>
          <p:nvPr/>
        </p:nvCxnSpPr>
        <p:spPr>
          <a:xfrm rot="16200000">
            <a:off x="7593330" y="3611880"/>
            <a:ext cx="1057910" cy="2476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1"/>
            <a:endCxn id="18" idx="4"/>
          </p:cNvCxnSpPr>
          <p:nvPr/>
        </p:nvCxnSpPr>
        <p:spPr>
          <a:xfrm flipH="1" flipV="1">
            <a:off x="2705100" y="2307590"/>
            <a:ext cx="747395" cy="1537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3"/>
            <a:endCxn id="20" idx="4"/>
          </p:cNvCxnSpPr>
          <p:nvPr/>
        </p:nvCxnSpPr>
        <p:spPr>
          <a:xfrm flipV="1">
            <a:off x="10111105" y="2258060"/>
            <a:ext cx="877570" cy="14522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47980" y="2120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技术架构图</a:t>
            </a:r>
            <a:endParaRPr lang="zh-CN" altLang="en-US"/>
          </a:p>
        </p:txBody>
      </p:sp>
      <p:cxnSp>
        <p:nvCxnSpPr>
          <p:cNvPr id="46" name="曲线连接符 45"/>
          <p:cNvCxnSpPr>
            <a:stCxn id="22" idx="0"/>
            <a:endCxn id="8" idx="2"/>
          </p:cNvCxnSpPr>
          <p:nvPr/>
        </p:nvCxnSpPr>
        <p:spPr>
          <a:xfrm rot="16200000" flipV="1">
            <a:off x="5086985" y="3582035"/>
            <a:ext cx="913765" cy="2680335"/>
          </a:xfrm>
          <a:prstGeom prst="curvedConnector3">
            <a:avLst>
              <a:gd name="adj1" fmla="val 49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74930" y="17145"/>
          <a:ext cx="11265535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980"/>
                <a:gridCol w="2252980"/>
                <a:gridCol w="2253615"/>
                <a:gridCol w="2427605"/>
                <a:gridCol w="20783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ClouderaManager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</a:tr>
              <a:tr h="635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Sqoop/Hive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Oozie/Hue/PostreSQL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HistoryManager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MySQL-Client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2885" y="3888740"/>
            <a:ext cx="3211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192.168.60.141 node1 (8C16G)</a:t>
            </a:r>
            <a:endParaRPr lang="zh-CN" altLang="en-US"/>
          </a:p>
          <a:p>
            <a:r>
              <a:rPr lang="zh-CN" altLang="en-US"/>
              <a:t>192.168.60.142 node2 (8C8G)</a:t>
            </a:r>
            <a:endParaRPr lang="zh-CN" altLang="en-US"/>
          </a:p>
          <a:p>
            <a:r>
              <a:rPr lang="zh-CN" altLang="en-US"/>
              <a:t>192.168.60.143 node3 (8C8G)</a:t>
            </a:r>
            <a:endParaRPr lang="zh-CN" altLang="en-US"/>
          </a:p>
          <a:p>
            <a:r>
              <a:rPr lang="zh-CN" altLang="en-US"/>
              <a:t>192.168.60.144 node4 (8C16G)</a:t>
            </a:r>
            <a:endParaRPr lang="zh-CN" altLang="en-US"/>
          </a:p>
          <a:p>
            <a:r>
              <a:rPr lang="zh-CN" altLang="en-US"/>
              <a:t>192.168.60.145 node5 (8C16G)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15845" y="4960620"/>
            <a:ext cx="6807200" cy="962025"/>
          </a:xfrm>
          <a:prstGeom prst="roundRect">
            <a:avLst/>
          </a:prstGeom>
          <a:ln w="12700" cmpd="sng">
            <a:solidFill>
              <a:srgbClr val="FFC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316480" y="3563620"/>
            <a:ext cx="6806565" cy="962025"/>
          </a:xfrm>
          <a:prstGeom prst="roundRect">
            <a:avLst/>
          </a:prstGeom>
          <a:ln w="12700" cmpd="sng">
            <a:solidFill>
              <a:srgbClr val="FFC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316480" y="2211070"/>
            <a:ext cx="6806565" cy="962025"/>
          </a:xfrm>
          <a:prstGeom prst="roundRect">
            <a:avLst/>
          </a:prstGeom>
          <a:ln w="12700" cmpd="sng">
            <a:solidFill>
              <a:srgbClr val="FFC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 rot="5400000">
            <a:off x="8120380" y="3585845"/>
            <a:ext cx="3711575" cy="962025"/>
          </a:xfrm>
          <a:prstGeom prst="roundRect">
            <a:avLst/>
          </a:prstGeom>
          <a:ln w="12700" cmpd="sng">
            <a:solidFill>
              <a:srgbClr val="FFC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维度库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20035" y="516509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慧聚数据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71975" y="517017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慧见数据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566025" y="516509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留言数据</a:t>
            </a:r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817870" y="5170170"/>
            <a:ext cx="1498600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慧聚通数据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712720" y="367538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留言记录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052570" y="367538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401310" y="3675380"/>
            <a:ext cx="166370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资源下发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43470" y="3675380"/>
            <a:ext cx="136144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邀约单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712720" y="40995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到访记录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528945" y="40995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签约单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28155" y="4099560"/>
            <a:ext cx="163576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付款明细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684780" y="230632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留言主题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041140" y="2306320"/>
            <a:ext cx="1467485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展点销主题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835650" y="230632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资源主题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16140" y="2306320"/>
            <a:ext cx="158877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资源跟访主题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251065" y="274955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邀约主题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62935" y="274955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到访主题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30900" y="274955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付款主题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469765" y="274955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签约主题</a:t>
            </a: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317115" y="1097915"/>
            <a:ext cx="6806565" cy="962025"/>
          </a:xfrm>
          <a:prstGeom prst="roundRect">
            <a:avLst/>
          </a:prstGeom>
          <a:ln w="12700" cmpd="sng">
            <a:solidFill>
              <a:srgbClr val="FFC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437130" y="12420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推广角色</a:t>
            </a:r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6438265" y="12420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电销角色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717790" y="12420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商务角色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079365" y="12420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话务角色</a:t>
            </a:r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3943985" y="4099560"/>
            <a:ext cx="1369695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创意展点销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2437130" y="165608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财务角色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747770" y="12420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客服角色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706755" y="749300"/>
            <a:ext cx="10143490" cy="5487670"/>
          </a:xfrm>
          <a:prstGeom prst="roundRect">
            <a:avLst>
              <a:gd name="adj" fmla="val 9155"/>
            </a:avLst>
          </a:prstGeom>
          <a:solidFill>
            <a:schemeClr val="bg1"/>
          </a:solidFill>
          <a:ln w="28575" cap="sq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315845" y="4960620"/>
            <a:ext cx="7998460" cy="9620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316480" y="3340100"/>
            <a:ext cx="6806565" cy="14090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316480" y="2172970"/>
            <a:ext cx="6806565" cy="9620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 rot="5400000">
            <a:off x="7977505" y="2472690"/>
            <a:ext cx="3711575" cy="9620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bg1"/>
                </a:solidFill>
              </a:rPr>
              <a:t>维度库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86355" y="516509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慧聚数据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41140" y="516509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慧见数据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201535" y="5170170"/>
            <a:ext cx="1232535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留言数据</a:t>
            </a:r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471160" y="5170170"/>
            <a:ext cx="1498600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慧聚通数据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562225" y="340868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留言记录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71595" y="3408680"/>
            <a:ext cx="762635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881880" y="3408680"/>
            <a:ext cx="12865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资源分配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74285" y="385191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签约单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351905" y="3851910"/>
            <a:ext cx="122047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付款明细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684780" y="226822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留言主题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041140" y="2268220"/>
            <a:ext cx="1467485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展点销主题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835650" y="226822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资源主题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16140" y="2268220"/>
            <a:ext cx="158877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资源跟访主题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251065" y="271145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邀约主题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044190" y="271145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到访主题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30900" y="271145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付款主题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469765" y="271145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签约主题</a:t>
            </a: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316480" y="1012190"/>
            <a:ext cx="6806565" cy="9620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437130" y="11277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推广</a:t>
            </a:r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6438265" y="11277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话务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717790" y="11277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079365" y="11277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商务</a:t>
            </a:r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3810000" y="4297045"/>
            <a:ext cx="1369695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创意展点销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2437130" y="154178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747770" y="11277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电销</a:t>
            </a:r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>
            <a:off x="988060" y="5198745"/>
            <a:ext cx="979170" cy="485775"/>
          </a:xfrm>
          <a:prstGeom prst="homePlate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ods</a:t>
            </a:r>
            <a:r>
              <a:rPr lang="zh-CN" altLang="en-US">
                <a:solidFill>
                  <a:schemeClr val="bg1"/>
                </a:solidFill>
              </a:rPr>
              <a:t>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988060" y="3801745"/>
            <a:ext cx="979170" cy="485775"/>
          </a:xfrm>
          <a:prstGeom prst="homePlate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dwd</a:t>
            </a:r>
            <a:r>
              <a:rPr lang="zh-CN" altLang="en-US">
                <a:solidFill>
                  <a:schemeClr val="bg1"/>
                </a:solidFill>
              </a:rPr>
              <a:t>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988060" y="2449195"/>
            <a:ext cx="979170" cy="485775"/>
          </a:xfrm>
          <a:prstGeom prst="homePlate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dws</a:t>
            </a:r>
            <a:r>
              <a:rPr lang="zh-CN" altLang="en-US">
                <a:solidFill>
                  <a:schemeClr val="bg1"/>
                </a:solidFill>
              </a:rPr>
              <a:t>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五边形 29"/>
          <p:cNvSpPr/>
          <p:nvPr/>
        </p:nvSpPr>
        <p:spPr>
          <a:xfrm>
            <a:off x="988060" y="1210945"/>
            <a:ext cx="979170" cy="485775"/>
          </a:xfrm>
          <a:prstGeom prst="homePlate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adm</a:t>
            </a:r>
            <a:r>
              <a:rPr lang="zh-CN" altLang="en-US">
                <a:solidFill>
                  <a:schemeClr val="bg1"/>
                </a:solidFill>
              </a:rPr>
              <a:t>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64880" y="5165090"/>
            <a:ext cx="1605280" cy="553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商机盒子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3776980" y="385191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到访记录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562225" y="3851910"/>
            <a:ext cx="1009015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邀约单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7755890" y="387096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退款明细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7755890" y="340868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资源跟访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531745" y="4297045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重单记录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395085" y="340868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资源流转</a:t>
            </a:r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747770" y="154178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高层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5074285" y="1541780"/>
            <a:ext cx="113411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产品技术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273675" y="4297045"/>
            <a:ext cx="1369695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落地页访问</a:t>
            </a:r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6706235" y="4297045"/>
            <a:ext cx="94234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关键词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7755890" y="4297045"/>
            <a:ext cx="942340" cy="347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526188" y="885526"/>
            <a:ext cx="5785654" cy="7892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javax.servlet.http.HttpServlet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>
                <a:solidFill>
                  <a:schemeClr val="bg1"/>
                </a:solidFill>
              </a:rPr>
              <a:t>service(</a:t>
            </a:r>
            <a:r>
              <a:rPr lang="en-US" altLang="zh-CN" dirty="0" err="1">
                <a:solidFill>
                  <a:schemeClr val="bg1"/>
                </a:solidFill>
              </a:rPr>
              <a:t>javax.servlet.ServletRequest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javax.servlet.ServletResponse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26185" y="1766421"/>
            <a:ext cx="5785657" cy="506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#service()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37856" y="3317147"/>
            <a:ext cx="5785657" cy="5442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doGet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37856" y="4050899"/>
            <a:ext cx="5785657" cy="5101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processRequest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37856" y="4745699"/>
            <a:ext cx="5785658" cy="5346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doService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526184" y="5512281"/>
            <a:ext cx="5785657" cy="522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doDispatch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526186" y="2413449"/>
            <a:ext cx="5785656" cy="799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javax.servlet.http.HttpServlet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>
                <a:solidFill>
                  <a:schemeClr val="bg1"/>
                </a:solidFill>
              </a:rPr>
              <a:t>service(</a:t>
            </a:r>
            <a:r>
              <a:rPr lang="en-US" altLang="zh-CN" dirty="0" err="1">
                <a:solidFill>
                  <a:schemeClr val="bg1"/>
                </a:solidFill>
              </a:rPr>
              <a:t>javax.servlet.http.HttpServletRequest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javax.servlet.http.HttpServletResponse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884" y="140188"/>
            <a:ext cx="22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请求流程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32355" y="1254125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f_dish 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f_member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f_order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f_shop         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2" name="圆角矩形 1"/>
          <p:cNvSpPr/>
          <p:nvPr/>
        </p:nvSpPr>
        <p:spPr>
          <a:xfrm>
            <a:off x="2332355" y="3564890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d_brand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d_company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d_group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d_region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d_time                 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5153025" y="1884045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thm_dish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thm_member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thm_order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thm_shop               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7924800" y="1824355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da_dish_month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da_member_shop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da_member_week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da_order_day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da_order_month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da_order_week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da_shop_week              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908550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669530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20340" y="200025"/>
            <a:ext cx="1414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事实表</a:t>
            </a:r>
            <a:r>
              <a:rPr lang="en-US" altLang="zh-CN"/>
              <a:t>/</a:t>
            </a:r>
            <a:r>
              <a:rPr lang="zh-CN" altLang="en-US"/>
              <a:t>维表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41340" y="2000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主题表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94090" y="1422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结果表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035175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磁盘 19"/>
          <p:cNvSpPr/>
          <p:nvPr/>
        </p:nvSpPr>
        <p:spPr>
          <a:xfrm>
            <a:off x="10986135" y="2477135"/>
            <a:ext cx="914400" cy="12725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1" name="流程图: 磁盘 20"/>
          <p:cNvSpPr/>
          <p:nvPr/>
        </p:nvSpPr>
        <p:spPr>
          <a:xfrm>
            <a:off x="675640" y="2609215"/>
            <a:ext cx="914400" cy="12725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10503535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0780" y="6236335"/>
            <a:ext cx="2106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sqoop_import.sh</a:t>
            </a:r>
            <a:endParaRPr lang="zh-CN" altLang="en-US"/>
          </a:p>
          <a:p>
            <a:r>
              <a:rPr lang="zh-CN" altLang="en-US"/>
              <a:t>etl_to_hive.sh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34485" y="6154420"/>
            <a:ext cx="2116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fact_to_thm.sh</a:t>
            </a:r>
            <a:endParaRPr lang="zh-CN" altLang="en-US"/>
          </a:p>
          <a:p>
            <a:r>
              <a:rPr lang="zh-CN" altLang="en-US"/>
              <a:t>fact_to_thm_all.sh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19925" y="6236335"/>
            <a:ext cx="1614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thm_to_da.sh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792335" y="6236335"/>
            <a:ext cx="1802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sqoop_export.sh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560" y="584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数据处理流程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1615" y="3881755"/>
            <a:ext cx="1852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daq_orders</a:t>
            </a:r>
            <a:endParaRPr lang="zh-CN" altLang="en-US"/>
          </a:p>
          <a:p>
            <a:r>
              <a:rPr lang="zh-CN" altLang="en-US"/>
              <a:t>daq_order_detail</a:t>
            </a:r>
            <a:endParaRPr lang="zh-CN" altLang="en-US"/>
          </a:p>
          <a:p>
            <a:r>
              <a:rPr lang="zh-CN" altLang="en-US"/>
              <a:t>daq_member</a:t>
            </a:r>
            <a:endParaRPr lang="zh-CN" altLang="en-US"/>
          </a:p>
          <a:p>
            <a:r>
              <a:rPr lang="zh-CN" altLang="en-US"/>
              <a:t>daq_shop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610995" y="4054475"/>
            <a:ext cx="7003415" cy="115189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610995" y="5932170"/>
            <a:ext cx="3519170" cy="59944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677035" y="6035675"/>
            <a:ext cx="8521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Oracle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14295" y="6035040"/>
            <a:ext cx="1078865" cy="436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MySQL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95395" y="6036310"/>
            <a:ext cx="12585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SQL Server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63090" y="5464810"/>
            <a:ext cx="1014730" cy="294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ETL</a:t>
            </a:r>
            <a:r>
              <a:rPr lang="zh-CN" altLang="en-US" dirty="0" err="1" smtClean="0">
                <a:solidFill>
                  <a:schemeClr val="bg1"/>
                </a:solidFill>
              </a:rPr>
              <a:t>清洗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337560" y="5465445"/>
            <a:ext cx="1541780" cy="29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Flume&amp;Sqoop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4655" y="4624705"/>
            <a:ext cx="6845300" cy="529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HDFS</a:t>
            </a:r>
            <a:r>
              <a:rPr lang="zh-CN" altLang="en-US" dirty="0" smtClean="0">
                <a:solidFill>
                  <a:schemeClr val="bg1"/>
                </a:solidFill>
              </a:rPr>
              <a:t>分布式文件系统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82165" y="4180840"/>
            <a:ext cx="169799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12615" y="4181475"/>
            <a:ext cx="166243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HBase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27495" y="4180840"/>
            <a:ext cx="1488440" cy="3886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Hive</a:t>
            </a:r>
            <a:r>
              <a:rPr lang="zh-CN" altLang="en-US" dirty="0" err="1" smtClean="0">
                <a:solidFill>
                  <a:schemeClr val="bg1"/>
                </a:solidFill>
              </a:rPr>
              <a:t>仓库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616710" y="2990215"/>
            <a:ext cx="7092315" cy="66675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676400" y="3128010"/>
            <a:ext cx="94615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算法库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703830" y="3128010"/>
            <a:ext cx="115697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机器学习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944620" y="3100070"/>
            <a:ext cx="151066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Storm</a:t>
            </a:r>
            <a:r>
              <a:rPr lang="zh-CN" altLang="en-US" dirty="0" err="1" smtClean="0">
                <a:solidFill>
                  <a:schemeClr val="bg1"/>
                </a:solidFill>
              </a:rPr>
              <a:t>内存流式计算框架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530850" y="311721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240270" y="311785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7370" y="554101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抽取层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7370" y="418084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47370" y="287972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计算层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598930" y="1519555"/>
            <a:ext cx="408241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164655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运营分析</a:t>
            </a: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63779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日志分析</a:t>
            </a: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62077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个性化推荐</a:t>
            </a: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60057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供应链分析</a:t>
            </a: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4292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日志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6230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点击率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4352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其它数据接口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610995" y="255270"/>
            <a:ext cx="407098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166751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66763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分布式缓存</a:t>
            </a:r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67728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外部数据接口</a:t>
            </a: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68376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47370" y="158940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引擎层</a:t>
            </a: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47370" y="325120"/>
            <a:ext cx="459740" cy="1005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可视化层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5523865" y="309943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233285" y="310007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299325" y="2552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平台架构图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6786880" y="3262630"/>
            <a:ext cx="1328420" cy="112268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618105" y="3246755"/>
            <a:ext cx="3804920" cy="113855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18105" y="10439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28430" y="143891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00920" y="142176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8855" y="1122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98855" y="2110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98855" y="34931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855" y="5141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4732655"/>
            <a:ext cx="811530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2917825"/>
            <a:ext cx="803973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1776730"/>
            <a:ext cx="8105775" cy="2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701290" y="11525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报表统计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062730" y="11525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72760" y="1152525"/>
            <a:ext cx="113982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38315" y="11525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实时查询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18105" y="19710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701290" y="20796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4062730" y="20796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5572760" y="2079625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6838315" y="20796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HBase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2687320" y="271335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2767965" y="3851910"/>
            <a:ext cx="352171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2753995" y="3326765"/>
            <a:ext cx="7886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3669030" y="3326765"/>
            <a:ext cx="114109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SparkSQL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4886325" y="3326765"/>
            <a:ext cx="140271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MapReduce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2618105" y="5065395"/>
            <a:ext cx="423418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2701290" y="5173980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4062730" y="5173980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572760" y="5173980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HTTP/FTP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6929120" y="3306445"/>
            <a:ext cx="1053465" cy="520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 Stremin</a:t>
            </a:r>
            <a:endParaRPr lang="en-US" altLang="zh-CN"/>
          </a:p>
        </p:txBody>
      </p:sp>
      <p:sp>
        <p:nvSpPr>
          <p:cNvPr id="61" name="圆角矩形 60"/>
          <p:cNvSpPr/>
          <p:nvPr/>
        </p:nvSpPr>
        <p:spPr>
          <a:xfrm>
            <a:off x="6938010" y="3883025"/>
            <a:ext cx="105346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63" name="圆角矩形 62"/>
          <p:cNvSpPr/>
          <p:nvPr/>
        </p:nvSpPr>
        <p:spPr>
          <a:xfrm>
            <a:off x="2936875" y="454596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4942840" y="4547870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Flume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2772</Words>
  <Application>WPS 演示</Application>
  <PresentationFormat>宽屏</PresentationFormat>
  <Paragraphs>543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Administrator</cp:lastModifiedBy>
  <cp:revision>114</cp:revision>
  <dcterms:created xsi:type="dcterms:W3CDTF">2018-11-25T08:46:00Z</dcterms:created>
  <dcterms:modified xsi:type="dcterms:W3CDTF">2020-06-10T07:39:20Z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