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13"/>
  </p:notesMasterIdLst>
  <p:sldIdLst>
    <p:sldId id="256" r:id="rId2"/>
    <p:sldId id="257" r:id="rId3"/>
    <p:sldId id="275" r:id="rId4"/>
    <p:sldId id="287" r:id="rId5"/>
    <p:sldId id="259" r:id="rId6"/>
    <p:sldId id="290" r:id="rId7"/>
    <p:sldId id="291" r:id="rId8"/>
    <p:sldId id="262" r:id="rId9"/>
    <p:sldId id="288" r:id="rId10"/>
    <p:sldId id="292" r:id="rId11"/>
    <p:sldId id="29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97293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23" autoAdjust="0"/>
    <p:restoredTop sz="90721" autoAdjust="0"/>
  </p:normalViewPr>
  <p:slideViewPr>
    <p:cSldViewPr snapToGrid="0" snapToObjects="1">
      <p:cViewPr varScale="1">
        <p:scale>
          <a:sx n="102" d="100"/>
          <a:sy n="102" d="100"/>
        </p:scale>
        <p:origin x="93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0B4C13-D721-DF48-82FF-1E6BF02EFEB4}" type="datetimeFigureOut">
              <a:rPr lang="en-US" smtClean="0"/>
              <a:t>2/2/23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A087E2-FAF9-BB46-8C0B-579DC90F19D1}" type="slidenum">
              <a:rPr lang="en-US" smtClean="0"/>
              <a:t>‹#›</a:t>
            </a:fld>
            <a:endParaRPr lang="en-US"/>
          </a:p>
        </p:txBody>
      </p:sp>
    </p:spTree>
    <p:extLst>
      <p:ext uri="{BB962C8B-B14F-4D97-AF65-F5344CB8AC3E}">
        <p14:creationId xmlns:p14="http://schemas.microsoft.com/office/powerpoint/2010/main" val="35621858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arial" panose="020B0604020202020204" pitchFamily="34" charset="0"/>
              </a:rPr>
              <a:t>The S&amp;P 500 bottomed out in 2008 </a:t>
            </a:r>
            <a:r>
              <a:rPr lang="en-US" b="0" i="0" dirty="0">
                <a:solidFill>
                  <a:srgbClr val="4D5156"/>
                </a:solidFill>
                <a:effectLst/>
                <a:latin typeface="arial" panose="020B0604020202020204" pitchFamily="34" charset="0"/>
              </a:rPr>
              <a:t>was in tandem with other stock markets across the globe, which </a:t>
            </a:r>
            <a:r>
              <a:rPr lang="en-US" b="0" i="0" dirty="0">
                <a:solidFill>
                  <a:srgbClr val="202124"/>
                </a:solidFill>
                <a:effectLst/>
                <a:latin typeface="arial" panose="020B0604020202020204" pitchFamily="34" charset="0"/>
              </a:rPr>
              <a:t>was known as the Great Recession.</a:t>
            </a:r>
            <a:endParaRPr lang="en-AU" dirty="0"/>
          </a:p>
        </p:txBody>
      </p:sp>
      <p:sp>
        <p:nvSpPr>
          <p:cNvPr id="4" name="Slide Number Placeholder 3"/>
          <p:cNvSpPr>
            <a:spLocks noGrp="1"/>
          </p:cNvSpPr>
          <p:nvPr>
            <p:ph type="sldNum" sz="quarter" idx="5"/>
          </p:nvPr>
        </p:nvSpPr>
        <p:spPr/>
        <p:txBody>
          <a:bodyPr/>
          <a:lstStyle/>
          <a:p>
            <a:fld id="{E7A087E2-FAF9-BB46-8C0B-579DC90F19D1}" type="slidenum">
              <a:rPr lang="en-US" smtClean="0"/>
              <a:t>6</a:t>
            </a:fld>
            <a:endParaRPr lang="en-US"/>
          </a:p>
        </p:txBody>
      </p:sp>
    </p:spTree>
    <p:extLst>
      <p:ext uri="{BB962C8B-B14F-4D97-AF65-F5344CB8AC3E}">
        <p14:creationId xmlns:p14="http://schemas.microsoft.com/office/powerpoint/2010/main" val="4136420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AU" dirty="0"/>
            </a:br>
            <a:r>
              <a:rPr lang="en-AU" b="0" i="0" dirty="0">
                <a:effectLst/>
                <a:latin typeface="Roboto" panose="02000000000000000000" pitchFamily="2" charset="0"/>
              </a:rPr>
              <a:t>The Standard and Poor's 500, or simply the S&amp;P 500, is a stock market index tracking the stock performance of 500 large companies listed on stock exchanges in the United States. It is one of the most commonly followed equity indices. As of December 31, 2020, more than $5.4 trillion was invested in assets tied to the performance of the index. The S&amp;P 500 index is a free-float weighted/capitalization-weighted index. As of August 31, 2022, the nine largest companies on the list of S&amp;P 500 companies accounted for 27.8% of the market capitalization of the index and were, in order of highest to lowest weighting: Apple, Microsoft, Alphabet, </a:t>
            </a:r>
            <a:r>
              <a:rPr lang="en-AU" b="0" i="0" dirty="0" err="1">
                <a:effectLst/>
                <a:latin typeface="Roboto" panose="02000000000000000000" pitchFamily="2" charset="0"/>
              </a:rPr>
              <a:t>Amazon.com</a:t>
            </a:r>
            <a:r>
              <a:rPr lang="en-AU" b="0" i="0" dirty="0">
                <a:effectLst/>
                <a:latin typeface="Roboto" panose="02000000000000000000" pitchFamily="2" charset="0"/>
              </a:rPr>
              <a:t>, Tesla, Berkshire Hathaway, UnitedHealth Group, Johnson &amp; Johnson and ExxonMobil. </a:t>
            </a:r>
            <a:endParaRPr lang="en-US" dirty="0"/>
          </a:p>
        </p:txBody>
      </p:sp>
      <p:sp>
        <p:nvSpPr>
          <p:cNvPr id="4" name="Slide Number Placeholder 3"/>
          <p:cNvSpPr>
            <a:spLocks noGrp="1"/>
          </p:cNvSpPr>
          <p:nvPr>
            <p:ph type="sldNum" sz="quarter" idx="5"/>
          </p:nvPr>
        </p:nvSpPr>
        <p:spPr/>
        <p:txBody>
          <a:bodyPr/>
          <a:lstStyle/>
          <a:p>
            <a:fld id="{E7A087E2-FAF9-BB46-8C0B-579DC90F19D1}" type="slidenum">
              <a:rPr lang="en-US" smtClean="0"/>
              <a:t>8</a:t>
            </a:fld>
            <a:endParaRPr lang="en-US"/>
          </a:p>
        </p:txBody>
      </p:sp>
    </p:spTree>
    <p:extLst>
      <p:ext uri="{BB962C8B-B14F-4D97-AF65-F5344CB8AC3E}">
        <p14:creationId xmlns:p14="http://schemas.microsoft.com/office/powerpoint/2010/main" val="15480524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F5B25B5-5472-7F43-8C36-21AE7EFD0A28}" type="datetimeFigureOut">
              <a:rPr lang="en-US" smtClean="0"/>
              <a:t>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47F351-66A4-CC48-ACE7-B600051CA0E2}" type="slidenum">
              <a:rPr lang="en-US" smtClean="0"/>
              <a:t>‹#›</a:t>
            </a:fld>
            <a:endParaRPr lang="en-US"/>
          </a:p>
        </p:txBody>
      </p:sp>
    </p:spTree>
    <p:extLst>
      <p:ext uri="{BB962C8B-B14F-4D97-AF65-F5344CB8AC3E}">
        <p14:creationId xmlns:p14="http://schemas.microsoft.com/office/powerpoint/2010/main" val="3498760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5B25B5-5472-7F43-8C36-21AE7EFD0A28}" type="datetimeFigureOut">
              <a:rPr lang="en-US" smtClean="0"/>
              <a:t>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47F351-66A4-CC48-ACE7-B600051CA0E2}" type="slidenum">
              <a:rPr lang="en-US" smtClean="0"/>
              <a:t>‹#›</a:t>
            </a:fld>
            <a:endParaRPr lang="en-US"/>
          </a:p>
        </p:txBody>
      </p:sp>
    </p:spTree>
    <p:extLst>
      <p:ext uri="{BB962C8B-B14F-4D97-AF65-F5344CB8AC3E}">
        <p14:creationId xmlns:p14="http://schemas.microsoft.com/office/powerpoint/2010/main" val="1763919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5B25B5-5472-7F43-8C36-21AE7EFD0A28}" type="datetimeFigureOut">
              <a:rPr lang="en-US" smtClean="0"/>
              <a:t>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47F351-66A4-CC48-ACE7-B600051CA0E2}" type="slidenum">
              <a:rPr lang="en-US" smtClean="0"/>
              <a:t>‹#›</a:t>
            </a:fld>
            <a:endParaRPr lang="en-US"/>
          </a:p>
        </p:txBody>
      </p:sp>
    </p:spTree>
    <p:extLst>
      <p:ext uri="{BB962C8B-B14F-4D97-AF65-F5344CB8AC3E}">
        <p14:creationId xmlns:p14="http://schemas.microsoft.com/office/powerpoint/2010/main" val="1193587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5B25B5-5472-7F43-8C36-21AE7EFD0A28}" type="datetimeFigureOut">
              <a:rPr lang="en-US" smtClean="0"/>
              <a:t>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47F351-66A4-CC48-ACE7-B600051CA0E2}" type="slidenum">
              <a:rPr lang="en-US" smtClean="0"/>
              <a:t>‹#›</a:t>
            </a:fld>
            <a:endParaRPr lang="en-US"/>
          </a:p>
        </p:txBody>
      </p:sp>
    </p:spTree>
    <p:extLst>
      <p:ext uri="{BB962C8B-B14F-4D97-AF65-F5344CB8AC3E}">
        <p14:creationId xmlns:p14="http://schemas.microsoft.com/office/powerpoint/2010/main" val="3356550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5B25B5-5472-7F43-8C36-21AE7EFD0A28}" type="datetimeFigureOut">
              <a:rPr lang="en-US" smtClean="0"/>
              <a:t>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47F351-66A4-CC48-ACE7-B600051CA0E2}" type="slidenum">
              <a:rPr lang="en-US" smtClean="0"/>
              <a:t>‹#›</a:t>
            </a:fld>
            <a:endParaRPr lang="en-US"/>
          </a:p>
        </p:txBody>
      </p:sp>
    </p:spTree>
    <p:extLst>
      <p:ext uri="{BB962C8B-B14F-4D97-AF65-F5344CB8AC3E}">
        <p14:creationId xmlns:p14="http://schemas.microsoft.com/office/powerpoint/2010/main" val="746599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5B25B5-5472-7F43-8C36-21AE7EFD0A28}" type="datetimeFigureOut">
              <a:rPr lang="en-US" smtClean="0"/>
              <a:t>2/2/23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47F351-66A4-CC48-ACE7-B600051CA0E2}" type="slidenum">
              <a:rPr lang="en-US" smtClean="0"/>
              <a:t>‹#›</a:t>
            </a:fld>
            <a:endParaRPr lang="en-US"/>
          </a:p>
        </p:txBody>
      </p:sp>
    </p:spTree>
    <p:extLst>
      <p:ext uri="{BB962C8B-B14F-4D97-AF65-F5344CB8AC3E}">
        <p14:creationId xmlns:p14="http://schemas.microsoft.com/office/powerpoint/2010/main" val="3748026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5B25B5-5472-7F43-8C36-21AE7EFD0A28}" type="datetimeFigureOut">
              <a:rPr lang="en-US" smtClean="0"/>
              <a:t>2/2/23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47F351-66A4-CC48-ACE7-B600051CA0E2}" type="slidenum">
              <a:rPr lang="en-US" smtClean="0"/>
              <a:t>‹#›</a:t>
            </a:fld>
            <a:endParaRPr lang="en-US"/>
          </a:p>
        </p:txBody>
      </p:sp>
    </p:spTree>
    <p:extLst>
      <p:ext uri="{BB962C8B-B14F-4D97-AF65-F5344CB8AC3E}">
        <p14:creationId xmlns:p14="http://schemas.microsoft.com/office/powerpoint/2010/main" val="3601437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5B25B5-5472-7F43-8C36-21AE7EFD0A28}" type="datetimeFigureOut">
              <a:rPr lang="en-US" smtClean="0"/>
              <a:t>2/2/23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47F351-66A4-CC48-ACE7-B600051CA0E2}" type="slidenum">
              <a:rPr lang="en-US" smtClean="0"/>
              <a:t>‹#›</a:t>
            </a:fld>
            <a:endParaRPr lang="en-US"/>
          </a:p>
        </p:txBody>
      </p:sp>
    </p:spTree>
    <p:extLst>
      <p:ext uri="{BB962C8B-B14F-4D97-AF65-F5344CB8AC3E}">
        <p14:creationId xmlns:p14="http://schemas.microsoft.com/office/powerpoint/2010/main" val="1573318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5B25B5-5472-7F43-8C36-21AE7EFD0A28}" type="datetimeFigureOut">
              <a:rPr lang="en-US" smtClean="0"/>
              <a:t>2/2/23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47F351-66A4-CC48-ACE7-B600051CA0E2}" type="slidenum">
              <a:rPr lang="en-US" smtClean="0"/>
              <a:t>‹#›</a:t>
            </a:fld>
            <a:endParaRPr lang="en-US"/>
          </a:p>
        </p:txBody>
      </p:sp>
    </p:spTree>
    <p:extLst>
      <p:ext uri="{BB962C8B-B14F-4D97-AF65-F5344CB8AC3E}">
        <p14:creationId xmlns:p14="http://schemas.microsoft.com/office/powerpoint/2010/main" val="2141877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5B25B5-5472-7F43-8C36-21AE7EFD0A28}" type="datetimeFigureOut">
              <a:rPr lang="en-US" smtClean="0"/>
              <a:t>2/2/23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47F351-66A4-CC48-ACE7-B600051CA0E2}" type="slidenum">
              <a:rPr lang="en-US" smtClean="0"/>
              <a:t>‹#›</a:t>
            </a:fld>
            <a:endParaRPr lang="en-US"/>
          </a:p>
        </p:txBody>
      </p:sp>
    </p:spTree>
    <p:extLst>
      <p:ext uri="{BB962C8B-B14F-4D97-AF65-F5344CB8AC3E}">
        <p14:creationId xmlns:p14="http://schemas.microsoft.com/office/powerpoint/2010/main" val="3933908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5B25B5-5472-7F43-8C36-21AE7EFD0A28}" type="datetimeFigureOut">
              <a:rPr lang="en-US" smtClean="0"/>
              <a:t>2/2/23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47F351-66A4-CC48-ACE7-B600051CA0E2}" type="slidenum">
              <a:rPr lang="en-US" smtClean="0"/>
              <a:t>‹#›</a:t>
            </a:fld>
            <a:endParaRPr lang="en-US"/>
          </a:p>
        </p:txBody>
      </p:sp>
    </p:spTree>
    <p:extLst>
      <p:ext uri="{BB962C8B-B14F-4D97-AF65-F5344CB8AC3E}">
        <p14:creationId xmlns:p14="http://schemas.microsoft.com/office/powerpoint/2010/main" val="4234526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5B25B5-5472-7F43-8C36-21AE7EFD0A28}" type="datetimeFigureOut">
              <a:rPr lang="en-US" smtClean="0"/>
              <a:t>2/2/23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47F351-66A4-CC48-ACE7-B600051CA0E2}" type="slidenum">
              <a:rPr lang="en-US" smtClean="0"/>
              <a:t>‹#›</a:t>
            </a:fld>
            <a:endParaRPr lang="en-US"/>
          </a:p>
        </p:txBody>
      </p:sp>
    </p:spTree>
    <p:extLst>
      <p:ext uri="{BB962C8B-B14F-4D97-AF65-F5344CB8AC3E}">
        <p14:creationId xmlns:p14="http://schemas.microsoft.com/office/powerpoint/2010/main" val="3732751499"/>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 Id="rId9" Type="http://schemas.openxmlformats.org/officeDocument/2006/relationships/image" Target="../media/image29.png"/></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jpeg"/><Relationship Id="rId1" Type="http://schemas.openxmlformats.org/officeDocument/2006/relationships/slideLayout" Target="../slideLayouts/slideLayout2.xml"/><Relationship Id="rId4"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icture containing text">
            <a:extLst>
              <a:ext uri="{FF2B5EF4-FFF2-40B4-BE49-F238E27FC236}">
                <a16:creationId xmlns:a16="http://schemas.microsoft.com/office/drawing/2014/main" id="{9D2B21A1-46AC-14D7-4CF1-C259B219780A}"/>
              </a:ext>
            </a:extLst>
          </p:cNvPr>
          <p:cNvPicPr>
            <a:picLocks noChangeAspect="1"/>
          </p:cNvPicPr>
          <p:nvPr/>
        </p:nvPicPr>
        <p:blipFill rotWithShape="1">
          <a:blip r:embed="rId2"/>
          <a:srcRect t="8702" r="35364" b="389"/>
          <a:stretch/>
        </p:blipFill>
        <p:spPr>
          <a:xfrm>
            <a:off x="6294573" y="733425"/>
            <a:ext cx="5667375" cy="5810250"/>
          </a:xfrm>
          <a:prstGeom prst="rect">
            <a:avLst/>
          </a:prstGeom>
        </p:spPr>
      </p:pic>
      <p:sp>
        <p:nvSpPr>
          <p:cNvPr id="8" name="Subtitle 2">
            <a:extLst>
              <a:ext uri="{FF2B5EF4-FFF2-40B4-BE49-F238E27FC236}">
                <a16:creationId xmlns:a16="http://schemas.microsoft.com/office/drawing/2014/main" id="{76FE2E74-2689-7EE3-836E-CC93A705D413}"/>
              </a:ext>
            </a:extLst>
          </p:cNvPr>
          <p:cNvSpPr txBox="1">
            <a:spLocks/>
          </p:cNvSpPr>
          <p:nvPr/>
        </p:nvSpPr>
        <p:spPr>
          <a:xfrm>
            <a:off x="230052" y="1631309"/>
            <a:ext cx="6056932" cy="2136247"/>
          </a:xfrm>
          <a:prstGeom prst="rect">
            <a:avLst/>
          </a:prstGeom>
        </p:spPr>
        <p:txBody>
          <a:bodyPr vert="horz" lIns="91440" tIns="45720" rIns="91440" bIns="45720" rtlCol="0" anchor="b">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ct val="0"/>
              </a:spcBef>
              <a:spcAft>
                <a:spcPts val="600"/>
              </a:spcAft>
            </a:pPr>
            <a:r>
              <a:rPr lang="en-US" sz="4400" b="1" dirty="0" err="1">
                <a:solidFill>
                  <a:schemeClr val="accent1">
                    <a:lumMod val="40000"/>
                    <a:lumOff val="60000"/>
                  </a:schemeClr>
                </a:solidFill>
                <a:latin typeface="+mj-lt"/>
                <a:ea typeface="+mj-ea"/>
                <a:cs typeface="+mj-cs"/>
              </a:rPr>
              <a:t>Analysing</a:t>
            </a:r>
            <a:r>
              <a:rPr lang="en-US" sz="4400" b="1" dirty="0">
                <a:solidFill>
                  <a:schemeClr val="accent1">
                    <a:lumMod val="40000"/>
                    <a:lumOff val="60000"/>
                  </a:schemeClr>
                </a:solidFill>
                <a:latin typeface="+mj-lt"/>
                <a:ea typeface="+mj-ea"/>
                <a:cs typeface="+mj-cs"/>
              </a:rPr>
              <a:t> </a:t>
            </a:r>
          </a:p>
          <a:p>
            <a:pPr algn="l">
              <a:spcBef>
                <a:spcPct val="0"/>
              </a:spcBef>
              <a:spcAft>
                <a:spcPts val="600"/>
              </a:spcAft>
            </a:pPr>
            <a:r>
              <a:rPr lang="en-US" sz="4100" b="1" dirty="0">
                <a:solidFill>
                  <a:schemeClr val="accent1">
                    <a:lumMod val="40000"/>
                    <a:lumOff val="60000"/>
                  </a:schemeClr>
                </a:solidFill>
                <a:latin typeface="Arial Black" panose="020B0A04020102020204" pitchFamily="34" charset="0"/>
                <a:ea typeface="+mj-ea"/>
                <a:cs typeface="+mj-cs"/>
              </a:rPr>
              <a:t>S&amp;P500 Stock Index </a:t>
            </a:r>
          </a:p>
          <a:p>
            <a:pPr algn="l">
              <a:spcBef>
                <a:spcPct val="0"/>
              </a:spcBef>
              <a:spcAft>
                <a:spcPts val="600"/>
              </a:spcAft>
            </a:pPr>
            <a:r>
              <a:rPr lang="en-US" sz="2800" b="1" dirty="0">
                <a:solidFill>
                  <a:schemeClr val="accent1">
                    <a:lumMod val="40000"/>
                    <a:lumOff val="60000"/>
                  </a:schemeClr>
                </a:solidFill>
                <a:latin typeface="+mj-lt"/>
                <a:ea typeface="+mj-ea"/>
                <a:cs typeface="+mj-cs"/>
              </a:rPr>
              <a:t>and the performance of its </a:t>
            </a:r>
            <a:r>
              <a:rPr lang="en-US" sz="4100" b="1" dirty="0">
                <a:solidFill>
                  <a:schemeClr val="accent1">
                    <a:lumMod val="40000"/>
                    <a:lumOff val="60000"/>
                  </a:schemeClr>
                </a:solidFill>
                <a:latin typeface="Arial Black" panose="020B0A04020102020204" pitchFamily="34" charset="0"/>
                <a:ea typeface="+mj-ea"/>
                <a:cs typeface="+mj-cs"/>
              </a:rPr>
              <a:t>Economic Sectors</a:t>
            </a:r>
          </a:p>
        </p:txBody>
      </p:sp>
      <p:sp>
        <p:nvSpPr>
          <p:cNvPr id="3" name="Subtitle 2">
            <a:extLst>
              <a:ext uri="{FF2B5EF4-FFF2-40B4-BE49-F238E27FC236}">
                <a16:creationId xmlns:a16="http://schemas.microsoft.com/office/drawing/2014/main" id="{C2FA8E40-8BF0-91DB-5B94-D126C14B94DB}"/>
              </a:ext>
            </a:extLst>
          </p:cNvPr>
          <p:cNvSpPr>
            <a:spLocks noGrp="1"/>
          </p:cNvSpPr>
          <p:nvPr>
            <p:ph type="subTitle" idx="1"/>
          </p:nvPr>
        </p:nvSpPr>
        <p:spPr>
          <a:xfrm>
            <a:off x="370766" y="5337147"/>
            <a:ext cx="4023359" cy="1298524"/>
          </a:xfrm>
        </p:spPr>
        <p:txBody>
          <a:bodyPr vert="horz" lIns="91440" tIns="45720" rIns="91440" bIns="45720" rtlCol="0">
            <a:noAutofit/>
          </a:bodyPr>
          <a:lstStyle/>
          <a:p>
            <a:pPr marL="285750" indent="-285750" algn="l">
              <a:buFont typeface="Arial" panose="020B0604020202020204" pitchFamily="34" charset="0"/>
              <a:buChar char="•"/>
            </a:pPr>
            <a:r>
              <a:rPr lang="en-US" sz="1600" b="1" i="0" dirty="0">
                <a:solidFill>
                  <a:schemeClr val="accent1">
                    <a:lumMod val="40000"/>
                    <a:lumOff val="60000"/>
                  </a:schemeClr>
                </a:solidFill>
                <a:effectLst/>
              </a:rPr>
              <a:t>Jonathan Martinez</a:t>
            </a:r>
          </a:p>
          <a:p>
            <a:pPr marL="285750" indent="-285750" algn="l">
              <a:buFont typeface="Arial" panose="020B0604020202020204" pitchFamily="34" charset="0"/>
              <a:buChar char="•"/>
            </a:pPr>
            <a:r>
              <a:rPr lang="en-US" sz="1600" b="1" i="0" dirty="0">
                <a:solidFill>
                  <a:schemeClr val="accent1">
                    <a:lumMod val="40000"/>
                    <a:lumOff val="60000"/>
                  </a:schemeClr>
                </a:solidFill>
                <a:effectLst/>
              </a:rPr>
              <a:t>Mylene Marsden</a:t>
            </a:r>
          </a:p>
          <a:p>
            <a:pPr marL="285750" indent="-285750" algn="l">
              <a:buFont typeface="Arial" panose="020B0604020202020204" pitchFamily="34" charset="0"/>
              <a:buChar char="•"/>
            </a:pPr>
            <a:r>
              <a:rPr lang="en-US" sz="1600" b="1" i="0" dirty="0">
                <a:solidFill>
                  <a:schemeClr val="accent1">
                    <a:lumMod val="40000"/>
                    <a:lumOff val="60000"/>
                  </a:schemeClr>
                </a:solidFill>
                <a:effectLst/>
              </a:rPr>
              <a:t>Christian Torres</a:t>
            </a:r>
          </a:p>
          <a:p>
            <a:pPr marL="285750" indent="-285750" algn="l">
              <a:buFont typeface="Arial" panose="020B0604020202020204" pitchFamily="34" charset="0"/>
              <a:buChar char="•"/>
            </a:pPr>
            <a:r>
              <a:rPr lang="en-US" sz="1600" b="1" i="0" dirty="0">
                <a:solidFill>
                  <a:schemeClr val="accent1">
                    <a:lumMod val="40000"/>
                    <a:lumOff val="60000"/>
                  </a:schemeClr>
                </a:solidFill>
                <a:effectLst/>
              </a:rPr>
              <a:t>Cindy Wong</a:t>
            </a:r>
          </a:p>
          <a:p>
            <a:pPr algn="l"/>
            <a:endParaRPr lang="en-US" sz="1600" b="1" i="0" dirty="0">
              <a:solidFill>
                <a:schemeClr val="accent1">
                  <a:lumMod val="40000"/>
                  <a:lumOff val="60000"/>
                </a:schemeClr>
              </a:solidFill>
              <a:effectLst/>
            </a:endParaRPr>
          </a:p>
          <a:p>
            <a:pPr algn="l"/>
            <a:endParaRPr lang="en-US" sz="1600" dirty="0">
              <a:solidFill>
                <a:schemeClr val="accent1">
                  <a:lumMod val="40000"/>
                  <a:lumOff val="60000"/>
                </a:schemeClr>
              </a:solidFill>
            </a:endParaRPr>
          </a:p>
        </p:txBody>
      </p:sp>
      <p:cxnSp>
        <p:nvCxnSpPr>
          <p:cNvPr id="2" name="Straight Connector 1">
            <a:extLst>
              <a:ext uri="{FF2B5EF4-FFF2-40B4-BE49-F238E27FC236}">
                <a16:creationId xmlns:a16="http://schemas.microsoft.com/office/drawing/2014/main" id="{4B297B81-84D0-7C87-9298-905F52E73DE8}"/>
              </a:ext>
            </a:extLst>
          </p:cNvPr>
          <p:cNvCxnSpPr>
            <a:cxnSpLocks/>
          </p:cNvCxnSpPr>
          <p:nvPr/>
        </p:nvCxnSpPr>
        <p:spPr>
          <a:xfrm>
            <a:off x="365306" y="5205105"/>
            <a:ext cx="3151807"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686110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E10650BA-D090-4A23-98E3-B48BBAEA92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B66E375-FC87-C66B-336D-D982F18F91CD}"/>
              </a:ext>
            </a:extLst>
          </p:cNvPr>
          <p:cNvPicPr>
            <a:picLocks noChangeAspect="1"/>
          </p:cNvPicPr>
          <p:nvPr/>
        </p:nvPicPr>
        <p:blipFill rotWithShape="1">
          <a:blip r:embed="rId2"/>
          <a:srcRect l="3535" r="6936" b="2"/>
          <a:stretch/>
        </p:blipFill>
        <p:spPr>
          <a:xfrm>
            <a:off x="-30281" y="1670470"/>
            <a:ext cx="4297333" cy="4966762"/>
          </a:xfrm>
          <a:prstGeom prst="rect">
            <a:avLst/>
          </a:prstGeom>
        </p:spPr>
      </p:pic>
      <p:grpSp>
        <p:nvGrpSpPr>
          <p:cNvPr id="26" name="Group 25">
            <a:extLst>
              <a:ext uri="{FF2B5EF4-FFF2-40B4-BE49-F238E27FC236}">
                <a16:creationId xmlns:a16="http://schemas.microsoft.com/office/drawing/2014/main" id="{FFB939B9-73CE-4644-87BB-72AEBF0011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527" y="-6558"/>
            <a:ext cx="6254832" cy="6874766"/>
            <a:chOff x="-9149" y="3725"/>
            <a:chExt cx="6254832" cy="6887203"/>
          </a:xfrm>
        </p:grpSpPr>
        <p:sp>
          <p:nvSpPr>
            <p:cNvPr id="27" name="Freeform: Shape 26">
              <a:extLst>
                <a:ext uri="{FF2B5EF4-FFF2-40B4-BE49-F238E27FC236}">
                  <a16:creationId xmlns:a16="http://schemas.microsoft.com/office/drawing/2014/main" id="{15F2A0CF-7879-4629-AC2B-4069D77A3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49" y="238645"/>
              <a:ext cx="5933139" cy="6387893"/>
            </a:xfrm>
            <a:custGeom>
              <a:avLst/>
              <a:gdLst>
                <a:gd name="connsiteX0" fmla="*/ 5852909 w 5933139"/>
                <a:gd name="connsiteY0" fmla="*/ 2469528 h 6335678"/>
                <a:gd name="connsiteX1" fmla="*/ 5830799 w 5933139"/>
                <a:gd name="connsiteY1" fmla="*/ 2394015 h 6335678"/>
                <a:gd name="connsiteX2" fmla="*/ 5805878 w 5933139"/>
                <a:gd name="connsiteY2" fmla="*/ 2319439 h 6335678"/>
                <a:gd name="connsiteX3" fmla="*/ 5778708 w 5933139"/>
                <a:gd name="connsiteY3" fmla="*/ 2245800 h 6335678"/>
                <a:gd name="connsiteX4" fmla="*/ 5652978 w 5933139"/>
                <a:gd name="connsiteY4" fmla="*/ 1959675 h 6335678"/>
                <a:gd name="connsiteX5" fmla="*/ 5327691 w 5933139"/>
                <a:gd name="connsiteY5" fmla="*/ 1432958 h 6335678"/>
                <a:gd name="connsiteX6" fmla="*/ 4921458 w 5933139"/>
                <a:gd name="connsiteY6" fmla="*/ 973322 h 6335678"/>
                <a:gd name="connsiteX7" fmla="*/ 4450018 w 5933139"/>
                <a:gd name="connsiteY7" fmla="*/ 586764 h 6335678"/>
                <a:gd name="connsiteX8" fmla="*/ 4193311 w 5933139"/>
                <a:gd name="connsiteY8" fmla="*/ 423558 h 6335678"/>
                <a:gd name="connsiteX9" fmla="*/ 3924237 w 5933139"/>
                <a:gd name="connsiteY9" fmla="*/ 281901 h 6335678"/>
                <a:gd name="connsiteX10" fmla="*/ 3352175 w 5933139"/>
                <a:gd name="connsiteY10" fmla="*/ 75786 h 6335678"/>
                <a:gd name="connsiteX11" fmla="*/ 3051997 w 5933139"/>
                <a:gd name="connsiteY11" fmla="*/ 19011 h 6335678"/>
                <a:gd name="connsiteX12" fmla="*/ 2745823 w 5933139"/>
                <a:gd name="connsiteY12" fmla="*/ 86 h 6335678"/>
                <a:gd name="connsiteX13" fmla="*/ 2141720 w 5933139"/>
                <a:gd name="connsiteY13" fmla="*/ 55550 h 6335678"/>
                <a:gd name="connsiteX14" fmla="*/ 1551295 w 5933139"/>
                <a:gd name="connsiteY14" fmla="*/ 216319 h 6335678"/>
                <a:gd name="connsiteX15" fmla="*/ 1001718 w 5933139"/>
                <a:gd name="connsiteY15" fmla="*/ 498134 h 6335678"/>
                <a:gd name="connsiteX16" fmla="*/ 754755 w 5933139"/>
                <a:gd name="connsiteY16" fmla="*/ 685886 h 6335678"/>
                <a:gd name="connsiteX17" fmla="*/ 533462 w 5933139"/>
                <a:gd name="connsiteY17" fmla="*/ 903056 h 6335678"/>
                <a:gd name="connsiteX18" fmla="*/ 0 w 5933139"/>
                <a:gd name="connsiteY18" fmla="*/ 1646568 h 6335678"/>
                <a:gd name="connsiteX19" fmla="*/ 0 w 5933139"/>
                <a:gd name="connsiteY19" fmla="*/ 4709059 h 6335678"/>
                <a:gd name="connsiteX20" fmla="*/ 120671 w 5933139"/>
                <a:gd name="connsiteY20" fmla="*/ 4907491 h 6335678"/>
                <a:gd name="connsiteX21" fmla="*/ 507979 w 5933139"/>
                <a:gd name="connsiteY21" fmla="*/ 5384178 h 6335678"/>
                <a:gd name="connsiteX22" fmla="*/ 972112 w 5933139"/>
                <a:gd name="connsiteY22" fmla="*/ 5778607 h 6335678"/>
                <a:gd name="connsiteX23" fmla="*/ 1229943 w 5933139"/>
                <a:gd name="connsiteY23" fmla="*/ 5939939 h 6335678"/>
                <a:gd name="connsiteX24" fmla="*/ 1502389 w 5933139"/>
                <a:gd name="connsiteY24" fmla="*/ 6073913 h 6335678"/>
                <a:gd name="connsiteX25" fmla="*/ 2673870 w 5933139"/>
                <a:gd name="connsiteY25" fmla="*/ 6333993 h 6335678"/>
                <a:gd name="connsiteX26" fmla="*/ 2749196 w 5933139"/>
                <a:gd name="connsiteY26" fmla="*/ 6335679 h 6335678"/>
                <a:gd name="connsiteX27" fmla="*/ 2787983 w 5933139"/>
                <a:gd name="connsiteY27" fmla="*/ 6335492 h 6335678"/>
                <a:gd name="connsiteX28" fmla="*/ 2826770 w 5933139"/>
                <a:gd name="connsiteY28" fmla="*/ 6334368 h 6335678"/>
                <a:gd name="connsiteX29" fmla="*/ 2981918 w 5933139"/>
                <a:gd name="connsiteY29" fmla="*/ 6319939 h 6335678"/>
                <a:gd name="connsiteX30" fmla="*/ 3285282 w 5933139"/>
                <a:gd name="connsiteY30" fmla="*/ 6241803 h 6335678"/>
                <a:gd name="connsiteX31" fmla="*/ 3566347 w 5933139"/>
                <a:gd name="connsiteY31" fmla="*/ 6104831 h 6335678"/>
                <a:gd name="connsiteX32" fmla="*/ 3818369 w 5933139"/>
                <a:gd name="connsiteY32" fmla="*/ 5926823 h 6335678"/>
                <a:gd name="connsiteX33" fmla="*/ 4044908 w 5933139"/>
                <a:gd name="connsiteY33" fmla="*/ 5726329 h 6335678"/>
                <a:gd name="connsiteX34" fmla="*/ 4151151 w 5933139"/>
                <a:gd name="connsiteY34" fmla="*/ 5622147 h 6335678"/>
                <a:gd name="connsiteX35" fmla="*/ 4253834 w 5933139"/>
                <a:gd name="connsiteY35" fmla="*/ 5516841 h 6335678"/>
                <a:gd name="connsiteX36" fmla="*/ 4452453 w 5933139"/>
                <a:gd name="connsiteY36" fmla="*/ 5306979 h 6335678"/>
                <a:gd name="connsiteX37" fmla="*/ 4548578 w 5933139"/>
                <a:gd name="connsiteY37" fmla="*/ 5202797 h 6335678"/>
                <a:gd name="connsiteX38" fmla="*/ 4596546 w 5933139"/>
                <a:gd name="connsiteY38" fmla="*/ 5151456 h 6335678"/>
                <a:gd name="connsiteX39" fmla="*/ 4643016 w 5933139"/>
                <a:gd name="connsiteY39" fmla="*/ 5103300 h 6335678"/>
                <a:gd name="connsiteX40" fmla="*/ 4739515 w 5933139"/>
                <a:gd name="connsiteY40" fmla="*/ 5013172 h 6335678"/>
                <a:gd name="connsiteX41" fmla="*/ 4842198 w 5933139"/>
                <a:gd name="connsiteY41" fmla="*/ 4930164 h 6335678"/>
                <a:gd name="connsiteX42" fmla="*/ 5071360 w 5933139"/>
                <a:gd name="connsiteY42" fmla="*/ 4780449 h 6335678"/>
                <a:gd name="connsiteX43" fmla="*/ 5332001 w 5933139"/>
                <a:gd name="connsiteY43" fmla="*/ 4615932 h 6335678"/>
                <a:gd name="connsiteX44" fmla="*/ 5397396 w 5933139"/>
                <a:gd name="connsiteY44" fmla="*/ 4563655 h 6335678"/>
                <a:gd name="connsiteX45" fmla="*/ 5459417 w 5933139"/>
                <a:gd name="connsiteY45" fmla="*/ 4505380 h 6335678"/>
                <a:gd name="connsiteX46" fmla="*/ 5567159 w 5933139"/>
                <a:gd name="connsiteY46" fmla="*/ 4374029 h 6335678"/>
                <a:gd name="connsiteX47" fmla="*/ 5651292 w 5933139"/>
                <a:gd name="connsiteY47" fmla="*/ 4231810 h 6335678"/>
                <a:gd name="connsiteX48" fmla="*/ 5716686 w 5933139"/>
                <a:gd name="connsiteY48" fmla="*/ 4085655 h 6335678"/>
                <a:gd name="connsiteX49" fmla="*/ 5820681 w 5933139"/>
                <a:gd name="connsiteY49" fmla="*/ 3791848 h 6335678"/>
                <a:gd name="connsiteX50" fmla="*/ 5898629 w 5933139"/>
                <a:gd name="connsiteY50" fmla="*/ 3487922 h 6335678"/>
                <a:gd name="connsiteX51" fmla="*/ 5932170 w 5933139"/>
                <a:gd name="connsiteY51" fmla="*/ 3174066 h 6335678"/>
                <a:gd name="connsiteX52" fmla="*/ 5872209 w 5933139"/>
                <a:gd name="connsiteY52" fmla="*/ 2545978 h 6335678"/>
                <a:gd name="connsiteX53" fmla="*/ 5852909 w 5933139"/>
                <a:gd name="connsiteY53" fmla="*/ 2469528 h 6335678"/>
                <a:gd name="connsiteX54" fmla="*/ 5507386 w 5933139"/>
                <a:gd name="connsiteY54" fmla="*/ 3724580 h 6335678"/>
                <a:gd name="connsiteX55" fmla="*/ 5453609 w 5933139"/>
                <a:gd name="connsiteY55" fmla="*/ 3989906 h 6335678"/>
                <a:gd name="connsiteX56" fmla="*/ 5344181 w 5933139"/>
                <a:gd name="connsiteY56" fmla="*/ 4220380 h 6335678"/>
                <a:gd name="connsiteX57" fmla="*/ 5171419 w 5933139"/>
                <a:gd name="connsiteY57" fmla="*/ 4388644 h 6335678"/>
                <a:gd name="connsiteX58" fmla="*/ 5057868 w 5933139"/>
                <a:gd name="connsiteY58" fmla="*/ 4453851 h 6335678"/>
                <a:gd name="connsiteX59" fmla="*/ 4930265 w 5933139"/>
                <a:gd name="connsiteY59" fmla="*/ 4516810 h 6335678"/>
                <a:gd name="connsiteX60" fmla="*/ 4660067 w 5933139"/>
                <a:gd name="connsiteY60" fmla="*/ 4664276 h 6335678"/>
                <a:gd name="connsiteX61" fmla="*/ 4408794 w 5933139"/>
                <a:gd name="connsiteY61" fmla="*/ 4857836 h 6335678"/>
                <a:gd name="connsiteX62" fmla="*/ 4352207 w 5933139"/>
                <a:gd name="connsiteY62" fmla="*/ 4911988 h 6335678"/>
                <a:gd name="connsiteX63" fmla="*/ 4299366 w 5933139"/>
                <a:gd name="connsiteY63" fmla="*/ 4965390 h 6335678"/>
                <a:gd name="connsiteX64" fmla="*/ 4197621 w 5933139"/>
                <a:gd name="connsiteY64" fmla="*/ 5074257 h 6335678"/>
                <a:gd name="connsiteX65" fmla="*/ 4008744 w 5933139"/>
                <a:gd name="connsiteY65" fmla="*/ 5297985 h 6335678"/>
                <a:gd name="connsiteX66" fmla="*/ 3917304 w 5933139"/>
                <a:gd name="connsiteY66" fmla="*/ 5409100 h 6335678"/>
                <a:gd name="connsiteX67" fmla="*/ 3826052 w 5933139"/>
                <a:gd name="connsiteY67" fmla="*/ 5518153 h 6335678"/>
                <a:gd name="connsiteX68" fmla="*/ 3637925 w 5933139"/>
                <a:gd name="connsiteY68" fmla="*/ 5725017 h 6335678"/>
                <a:gd name="connsiteX69" fmla="*/ 3433497 w 5933139"/>
                <a:gd name="connsiteY69" fmla="*/ 5906586 h 6335678"/>
                <a:gd name="connsiteX70" fmla="*/ 3204522 w 5933139"/>
                <a:gd name="connsiteY70" fmla="*/ 6046744 h 6335678"/>
                <a:gd name="connsiteX71" fmla="*/ 2950439 w 5933139"/>
                <a:gd name="connsiteY71" fmla="*/ 6129190 h 6335678"/>
                <a:gd name="connsiteX72" fmla="*/ 2816839 w 5933139"/>
                <a:gd name="connsiteY72" fmla="*/ 6146428 h 6335678"/>
                <a:gd name="connsiteX73" fmla="*/ 2749009 w 5933139"/>
                <a:gd name="connsiteY73" fmla="*/ 6149051 h 6335678"/>
                <a:gd name="connsiteX74" fmla="*/ 2678930 w 5933139"/>
                <a:gd name="connsiteY74" fmla="*/ 6148677 h 6335678"/>
                <a:gd name="connsiteX75" fmla="*/ 2125793 w 5933139"/>
                <a:gd name="connsiteY75" fmla="*/ 6065481 h 6335678"/>
                <a:gd name="connsiteX76" fmla="*/ 1610506 w 5933139"/>
                <a:gd name="connsiteY76" fmla="*/ 5851310 h 6335678"/>
                <a:gd name="connsiteX77" fmla="*/ 1373099 w 5933139"/>
                <a:gd name="connsiteY77" fmla="*/ 5706279 h 6335678"/>
                <a:gd name="connsiteX78" fmla="*/ 1315949 w 5933139"/>
                <a:gd name="connsiteY78" fmla="*/ 5666743 h 6335678"/>
                <a:gd name="connsiteX79" fmla="*/ 1259923 w 5933139"/>
                <a:gd name="connsiteY79" fmla="*/ 5625894 h 6335678"/>
                <a:gd name="connsiteX80" fmla="*/ 1204647 w 5933139"/>
                <a:gd name="connsiteY80" fmla="*/ 5583922 h 6335678"/>
                <a:gd name="connsiteX81" fmla="*/ 1150308 w 5933139"/>
                <a:gd name="connsiteY81" fmla="*/ 5540826 h 6335678"/>
                <a:gd name="connsiteX82" fmla="*/ 751569 w 5933139"/>
                <a:gd name="connsiteY82" fmla="*/ 5158015 h 6335678"/>
                <a:gd name="connsiteX83" fmla="*/ 663315 w 5933139"/>
                <a:gd name="connsiteY83" fmla="*/ 5052146 h 6335678"/>
                <a:gd name="connsiteX84" fmla="*/ 580869 w 5933139"/>
                <a:gd name="connsiteY84" fmla="*/ 4942718 h 6335678"/>
                <a:gd name="connsiteX85" fmla="*/ 432279 w 5933139"/>
                <a:gd name="connsiteY85" fmla="*/ 4713369 h 6335678"/>
                <a:gd name="connsiteX86" fmla="*/ 205553 w 5933139"/>
                <a:gd name="connsiteY86" fmla="*/ 4219443 h 6335678"/>
                <a:gd name="connsiteX87" fmla="*/ 79448 w 5933139"/>
                <a:gd name="connsiteY87" fmla="*/ 3693850 h 6335678"/>
                <a:gd name="connsiteX88" fmla="*/ 53590 w 5933139"/>
                <a:gd name="connsiteY88" fmla="*/ 3425339 h 6335678"/>
                <a:gd name="connsiteX89" fmla="*/ 49655 w 5933139"/>
                <a:gd name="connsiteY89" fmla="*/ 3155890 h 6335678"/>
                <a:gd name="connsiteX90" fmla="*/ 67830 w 5933139"/>
                <a:gd name="connsiteY90" fmla="*/ 2886817 h 6335678"/>
                <a:gd name="connsiteX91" fmla="*/ 108679 w 5933139"/>
                <a:gd name="connsiteY91" fmla="*/ 2619992 h 6335678"/>
                <a:gd name="connsiteX92" fmla="*/ 263077 w 5933139"/>
                <a:gd name="connsiteY92" fmla="*/ 2101520 h 6335678"/>
                <a:gd name="connsiteX93" fmla="*/ 837575 w 5933139"/>
                <a:gd name="connsiteY93" fmla="*/ 1186370 h 6335678"/>
                <a:gd name="connsiteX94" fmla="*/ 1031698 w 5933139"/>
                <a:gd name="connsiteY94" fmla="*/ 996932 h 6335678"/>
                <a:gd name="connsiteX95" fmla="*/ 1236688 w 5933139"/>
                <a:gd name="connsiteY95" fmla="*/ 819298 h 6335678"/>
                <a:gd name="connsiteX96" fmla="*/ 1687143 w 5933139"/>
                <a:gd name="connsiteY96" fmla="*/ 511438 h 6335678"/>
                <a:gd name="connsiteX97" fmla="*/ 2196246 w 5933139"/>
                <a:gd name="connsiteY97" fmla="*/ 300639 h 6335678"/>
                <a:gd name="connsiteX98" fmla="*/ 2745823 w 5933139"/>
                <a:gd name="connsiteY98" fmla="*/ 229248 h 6335678"/>
                <a:gd name="connsiteX99" fmla="*/ 3019206 w 5933139"/>
                <a:gd name="connsiteY99" fmla="*/ 252108 h 6335678"/>
                <a:gd name="connsiteX100" fmla="*/ 3288092 w 5933139"/>
                <a:gd name="connsiteY100" fmla="*/ 313006 h 6335678"/>
                <a:gd name="connsiteX101" fmla="*/ 3548172 w 5933139"/>
                <a:gd name="connsiteY101" fmla="*/ 407069 h 6335678"/>
                <a:gd name="connsiteX102" fmla="*/ 3611505 w 5933139"/>
                <a:gd name="connsiteY102" fmla="*/ 435176 h 6335678"/>
                <a:gd name="connsiteX103" fmla="*/ 3674089 w 5933139"/>
                <a:gd name="connsiteY103" fmla="*/ 464968 h 6335678"/>
                <a:gd name="connsiteX104" fmla="*/ 3735736 w 5933139"/>
                <a:gd name="connsiteY104" fmla="*/ 496823 h 6335678"/>
                <a:gd name="connsiteX105" fmla="*/ 3796634 w 5933139"/>
                <a:gd name="connsiteY105" fmla="*/ 530176 h 6335678"/>
                <a:gd name="connsiteX106" fmla="*/ 4251585 w 5933139"/>
                <a:gd name="connsiteY106" fmla="*/ 847405 h 6335678"/>
                <a:gd name="connsiteX107" fmla="*/ 4644515 w 5933139"/>
                <a:gd name="connsiteY107" fmla="*/ 1236775 h 6335678"/>
                <a:gd name="connsiteX108" fmla="*/ 4816527 w 5933139"/>
                <a:gd name="connsiteY108" fmla="*/ 1451883 h 6335678"/>
                <a:gd name="connsiteX109" fmla="*/ 4970738 w 5933139"/>
                <a:gd name="connsiteY109" fmla="*/ 1678610 h 6335678"/>
                <a:gd name="connsiteX110" fmla="*/ 5223885 w 5933139"/>
                <a:gd name="connsiteY110" fmla="*/ 2159232 h 6335678"/>
                <a:gd name="connsiteX111" fmla="*/ 5395709 w 5933139"/>
                <a:gd name="connsiteY111" fmla="*/ 2666087 h 6335678"/>
                <a:gd name="connsiteX112" fmla="*/ 5458855 w 5933139"/>
                <a:gd name="connsiteY112" fmla="*/ 2924292 h 6335678"/>
                <a:gd name="connsiteX113" fmla="*/ 5499142 w 5933139"/>
                <a:gd name="connsiteY113" fmla="*/ 3186995 h 6335678"/>
                <a:gd name="connsiteX114" fmla="*/ 5516755 w 5933139"/>
                <a:gd name="connsiteY114" fmla="*/ 3454007 h 6335678"/>
                <a:gd name="connsiteX115" fmla="*/ 5507386 w 5933139"/>
                <a:gd name="connsiteY115" fmla="*/ 3724580 h 6335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5933139" h="6335678">
                  <a:moveTo>
                    <a:pt x="5852909" y="2469528"/>
                  </a:moveTo>
                  <a:lnTo>
                    <a:pt x="5830799" y="2394015"/>
                  </a:lnTo>
                  <a:lnTo>
                    <a:pt x="5805878" y="2319439"/>
                  </a:lnTo>
                  <a:cubicBezTo>
                    <a:pt x="5797446" y="2294705"/>
                    <a:pt x="5787890" y="2270346"/>
                    <a:pt x="5778708" y="2245800"/>
                  </a:cubicBezTo>
                  <a:cubicBezTo>
                    <a:pt x="5740858" y="2148364"/>
                    <a:pt x="5699073" y="2052614"/>
                    <a:pt x="5652978" y="1959675"/>
                  </a:cubicBezTo>
                  <a:cubicBezTo>
                    <a:pt x="5559664" y="1773985"/>
                    <a:pt x="5450986" y="1597663"/>
                    <a:pt x="5327691" y="1432958"/>
                  </a:cubicBezTo>
                  <a:cubicBezTo>
                    <a:pt x="5204960" y="1268067"/>
                    <a:pt x="5068362" y="1114980"/>
                    <a:pt x="4921458" y="973322"/>
                  </a:cubicBezTo>
                  <a:cubicBezTo>
                    <a:pt x="4774742" y="831665"/>
                    <a:pt x="4616408" y="703125"/>
                    <a:pt x="4450018" y="586764"/>
                  </a:cubicBezTo>
                  <a:cubicBezTo>
                    <a:pt x="4366822" y="528489"/>
                    <a:pt x="4281003" y="474337"/>
                    <a:pt x="4193311" y="423558"/>
                  </a:cubicBezTo>
                  <a:cubicBezTo>
                    <a:pt x="4105806" y="372404"/>
                    <a:pt x="4015865" y="325560"/>
                    <a:pt x="3924237" y="281901"/>
                  </a:cubicBezTo>
                  <a:cubicBezTo>
                    <a:pt x="3740983" y="195333"/>
                    <a:pt x="3549483" y="125067"/>
                    <a:pt x="3352175" y="75786"/>
                  </a:cubicBezTo>
                  <a:cubicBezTo>
                    <a:pt x="3253428" y="51240"/>
                    <a:pt x="3153368" y="31565"/>
                    <a:pt x="3051997" y="19011"/>
                  </a:cubicBezTo>
                  <a:cubicBezTo>
                    <a:pt x="2950814" y="5895"/>
                    <a:pt x="2848506" y="-851"/>
                    <a:pt x="2745823" y="86"/>
                  </a:cubicBezTo>
                  <a:cubicBezTo>
                    <a:pt x="2543643" y="1585"/>
                    <a:pt x="2341838" y="20135"/>
                    <a:pt x="2141720" y="55550"/>
                  </a:cubicBezTo>
                  <a:cubicBezTo>
                    <a:pt x="1941976" y="91339"/>
                    <a:pt x="1743356" y="143055"/>
                    <a:pt x="1551295" y="216319"/>
                  </a:cubicBezTo>
                  <a:cubicBezTo>
                    <a:pt x="1359233" y="289396"/>
                    <a:pt x="1173917" y="383459"/>
                    <a:pt x="1001718" y="498134"/>
                  </a:cubicBezTo>
                  <a:cubicBezTo>
                    <a:pt x="915712" y="555659"/>
                    <a:pt x="832141" y="617119"/>
                    <a:pt x="754755" y="685886"/>
                  </a:cubicBezTo>
                  <a:cubicBezTo>
                    <a:pt x="677555" y="754841"/>
                    <a:pt x="604666" y="828293"/>
                    <a:pt x="533462" y="903056"/>
                  </a:cubicBezTo>
                  <a:cubicBezTo>
                    <a:pt x="323413" y="1125660"/>
                    <a:pt x="143906" y="1376370"/>
                    <a:pt x="0" y="1646568"/>
                  </a:cubicBezTo>
                  <a:lnTo>
                    <a:pt x="0" y="4709059"/>
                  </a:lnTo>
                  <a:cubicBezTo>
                    <a:pt x="37850" y="4776702"/>
                    <a:pt x="78136" y="4843033"/>
                    <a:pt x="120671" y="4907491"/>
                  </a:cubicBezTo>
                  <a:cubicBezTo>
                    <a:pt x="234034" y="5078941"/>
                    <a:pt x="365198" y="5239336"/>
                    <a:pt x="507979" y="5384178"/>
                  </a:cubicBezTo>
                  <a:cubicBezTo>
                    <a:pt x="650948" y="5529395"/>
                    <a:pt x="805909" y="5662059"/>
                    <a:pt x="972112" y="5778607"/>
                  </a:cubicBezTo>
                  <a:cubicBezTo>
                    <a:pt x="1055308" y="5836881"/>
                    <a:pt x="1141314" y="5890846"/>
                    <a:pt x="1229943" y="5939939"/>
                  </a:cubicBezTo>
                  <a:cubicBezTo>
                    <a:pt x="1318385" y="5989406"/>
                    <a:pt x="1409450" y="6033815"/>
                    <a:pt x="1502389" y="6073913"/>
                  </a:cubicBezTo>
                  <a:cubicBezTo>
                    <a:pt x="1874145" y="6233559"/>
                    <a:pt x="2272884" y="6320689"/>
                    <a:pt x="2673870" y="6333993"/>
                  </a:cubicBezTo>
                  <a:lnTo>
                    <a:pt x="2749196" y="6335679"/>
                  </a:lnTo>
                  <a:lnTo>
                    <a:pt x="2787983" y="6335492"/>
                  </a:lnTo>
                  <a:lnTo>
                    <a:pt x="2826770" y="6334368"/>
                  </a:lnTo>
                  <a:cubicBezTo>
                    <a:pt x="2878486" y="6332494"/>
                    <a:pt x="2930390" y="6327247"/>
                    <a:pt x="2981918" y="6319939"/>
                  </a:cubicBezTo>
                  <a:cubicBezTo>
                    <a:pt x="3085163" y="6304949"/>
                    <a:pt x="3187096" y="6278529"/>
                    <a:pt x="3285282" y="6241803"/>
                  </a:cubicBezTo>
                  <a:cubicBezTo>
                    <a:pt x="3383467" y="6205265"/>
                    <a:pt x="3477530" y="6158608"/>
                    <a:pt x="3566347" y="6104831"/>
                  </a:cubicBezTo>
                  <a:cubicBezTo>
                    <a:pt x="3655164" y="6051053"/>
                    <a:pt x="3739109" y="5990905"/>
                    <a:pt x="3818369" y="5926823"/>
                  </a:cubicBezTo>
                  <a:cubicBezTo>
                    <a:pt x="3897630" y="5862739"/>
                    <a:pt x="3973143" y="5795471"/>
                    <a:pt x="4044908" y="5726329"/>
                  </a:cubicBezTo>
                  <a:cubicBezTo>
                    <a:pt x="4080884" y="5691852"/>
                    <a:pt x="4116299" y="5656999"/>
                    <a:pt x="4151151" y="5622147"/>
                  </a:cubicBezTo>
                  <a:cubicBezTo>
                    <a:pt x="4185816" y="5586920"/>
                    <a:pt x="4220106" y="5552068"/>
                    <a:pt x="4253834" y="5516841"/>
                  </a:cubicBezTo>
                  <a:cubicBezTo>
                    <a:pt x="4321289" y="5446388"/>
                    <a:pt x="4387808" y="5376871"/>
                    <a:pt x="4452453" y="5306979"/>
                  </a:cubicBezTo>
                  <a:lnTo>
                    <a:pt x="4548578" y="5202797"/>
                  </a:lnTo>
                  <a:lnTo>
                    <a:pt x="4596546" y="5151456"/>
                  </a:lnTo>
                  <a:cubicBezTo>
                    <a:pt x="4612661" y="5134592"/>
                    <a:pt x="4627276" y="5119040"/>
                    <a:pt x="4643016" y="5103300"/>
                  </a:cubicBezTo>
                  <a:cubicBezTo>
                    <a:pt x="4674308" y="5072196"/>
                    <a:pt x="4706162" y="5041841"/>
                    <a:pt x="4739515" y="5013172"/>
                  </a:cubicBezTo>
                  <a:cubicBezTo>
                    <a:pt x="4772493" y="4984128"/>
                    <a:pt x="4806596" y="4956397"/>
                    <a:pt x="4842198" y="4930164"/>
                  </a:cubicBezTo>
                  <a:cubicBezTo>
                    <a:pt x="4913026" y="4876949"/>
                    <a:pt x="4988914" y="4828980"/>
                    <a:pt x="5071360" y="4780449"/>
                  </a:cubicBezTo>
                  <a:cubicBezTo>
                    <a:pt x="5153243" y="4731544"/>
                    <a:pt x="5243372" y="4682076"/>
                    <a:pt x="5332001" y="4615932"/>
                  </a:cubicBezTo>
                  <a:cubicBezTo>
                    <a:pt x="5354111" y="4599443"/>
                    <a:pt x="5376035" y="4582205"/>
                    <a:pt x="5397396" y="4563655"/>
                  </a:cubicBezTo>
                  <a:cubicBezTo>
                    <a:pt x="5418757" y="4545104"/>
                    <a:pt x="5439368" y="4525617"/>
                    <a:pt x="5459417" y="4505380"/>
                  </a:cubicBezTo>
                  <a:cubicBezTo>
                    <a:pt x="5499329" y="4464719"/>
                    <a:pt x="5535493" y="4420311"/>
                    <a:pt x="5567159" y="4374029"/>
                  </a:cubicBezTo>
                  <a:cubicBezTo>
                    <a:pt x="5599388" y="4328121"/>
                    <a:pt x="5626558" y="4279965"/>
                    <a:pt x="5651292" y="4231810"/>
                  </a:cubicBezTo>
                  <a:cubicBezTo>
                    <a:pt x="5675651" y="4183466"/>
                    <a:pt x="5697012" y="4134561"/>
                    <a:pt x="5716686" y="4085655"/>
                  </a:cubicBezTo>
                  <a:cubicBezTo>
                    <a:pt x="5756223" y="3987845"/>
                    <a:pt x="5789576" y="3891158"/>
                    <a:pt x="5820681" y="3791848"/>
                  </a:cubicBezTo>
                  <a:cubicBezTo>
                    <a:pt x="5851972" y="3692726"/>
                    <a:pt x="5878955" y="3591167"/>
                    <a:pt x="5898629" y="3487922"/>
                  </a:cubicBezTo>
                  <a:cubicBezTo>
                    <a:pt x="5918116" y="3384490"/>
                    <a:pt x="5929172" y="3279372"/>
                    <a:pt x="5932170" y="3174066"/>
                  </a:cubicBezTo>
                  <a:cubicBezTo>
                    <a:pt x="5937604" y="2963454"/>
                    <a:pt x="5920552" y="2750968"/>
                    <a:pt x="5872209" y="2545978"/>
                  </a:cubicBezTo>
                  <a:cubicBezTo>
                    <a:pt x="5865838" y="2520307"/>
                    <a:pt x="5860029" y="2494637"/>
                    <a:pt x="5852909" y="2469528"/>
                  </a:cubicBezTo>
                  <a:close/>
                  <a:moveTo>
                    <a:pt x="5507386" y="3724580"/>
                  </a:moveTo>
                  <a:cubicBezTo>
                    <a:pt x="5497830" y="3814521"/>
                    <a:pt x="5480591" y="3905586"/>
                    <a:pt x="5453609" y="3989906"/>
                  </a:cubicBezTo>
                  <a:cubicBezTo>
                    <a:pt x="5426439" y="4074413"/>
                    <a:pt x="5390088" y="4152924"/>
                    <a:pt x="5344181" y="4220380"/>
                  </a:cubicBezTo>
                  <a:cubicBezTo>
                    <a:pt x="5297898" y="4287835"/>
                    <a:pt x="5241311" y="4342549"/>
                    <a:pt x="5171419" y="4388644"/>
                  </a:cubicBezTo>
                  <a:cubicBezTo>
                    <a:pt x="5136755" y="4411879"/>
                    <a:pt x="5098342" y="4433052"/>
                    <a:pt x="5057868" y="4453851"/>
                  </a:cubicBezTo>
                  <a:cubicBezTo>
                    <a:pt x="5017395" y="4474837"/>
                    <a:pt x="4974298" y="4495449"/>
                    <a:pt x="4930265" y="4516810"/>
                  </a:cubicBezTo>
                  <a:cubicBezTo>
                    <a:pt x="4841823" y="4559719"/>
                    <a:pt x="4748696" y="4607126"/>
                    <a:pt x="4660067" y="4664276"/>
                  </a:cubicBezTo>
                  <a:cubicBezTo>
                    <a:pt x="4571251" y="4721238"/>
                    <a:pt x="4486181" y="4786071"/>
                    <a:pt x="4408794" y="4857836"/>
                  </a:cubicBezTo>
                  <a:cubicBezTo>
                    <a:pt x="4389682" y="4875637"/>
                    <a:pt x="4370008" y="4894375"/>
                    <a:pt x="4352207" y="4911988"/>
                  </a:cubicBezTo>
                  <a:lnTo>
                    <a:pt x="4299366" y="4965390"/>
                  </a:lnTo>
                  <a:cubicBezTo>
                    <a:pt x="4264514" y="5001179"/>
                    <a:pt x="4230599" y="5037531"/>
                    <a:pt x="4197621" y="5074257"/>
                  </a:cubicBezTo>
                  <a:cubicBezTo>
                    <a:pt x="4131664" y="5147896"/>
                    <a:pt x="4070204" y="5223784"/>
                    <a:pt x="4008744" y="5297985"/>
                  </a:cubicBezTo>
                  <a:lnTo>
                    <a:pt x="3917304" y="5409100"/>
                  </a:lnTo>
                  <a:cubicBezTo>
                    <a:pt x="3886949" y="5446013"/>
                    <a:pt x="3856782" y="5482364"/>
                    <a:pt x="3826052" y="5518153"/>
                  </a:cubicBezTo>
                  <a:cubicBezTo>
                    <a:pt x="3764592" y="5589544"/>
                    <a:pt x="3702758" y="5659435"/>
                    <a:pt x="3637925" y="5725017"/>
                  </a:cubicBezTo>
                  <a:cubicBezTo>
                    <a:pt x="3573093" y="5790412"/>
                    <a:pt x="3505637" y="5852059"/>
                    <a:pt x="3433497" y="5906586"/>
                  </a:cubicBezTo>
                  <a:cubicBezTo>
                    <a:pt x="3361544" y="5961112"/>
                    <a:pt x="3285469" y="6009268"/>
                    <a:pt x="3204522" y="6046744"/>
                  </a:cubicBezTo>
                  <a:cubicBezTo>
                    <a:pt x="3123763" y="6084594"/>
                    <a:pt x="3038506" y="6112513"/>
                    <a:pt x="2950439" y="6129190"/>
                  </a:cubicBezTo>
                  <a:cubicBezTo>
                    <a:pt x="2906405" y="6137809"/>
                    <a:pt x="2861810" y="6143055"/>
                    <a:pt x="2816839" y="6146428"/>
                  </a:cubicBezTo>
                  <a:cubicBezTo>
                    <a:pt x="2794354" y="6147927"/>
                    <a:pt x="2771681" y="6148677"/>
                    <a:pt x="2749009" y="6149051"/>
                  </a:cubicBezTo>
                  <a:lnTo>
                    <a:pt x="2678930" y="6148677"/>
                  </a:lnTo>
                  <a:cubicBezTo>
                    <a:pt x="2491927" y="6144367"/>
                    <a:pt x="2305675" y="6116260"/>
                    <a:pt x="2125793" y="6065481"/>
                  </a:cubicBezTo>
                  <a:cubicBezTo>
                    <a:pt x="1945911" y="6014515"/>
                    <a:pt x="1773524" y="5940501"/>
                    <a:pt x="1610506" y="5851310"/>
                  </a:cubicBezTo>
                  <a:cubicBezTo>
                    <a:pt x="1528997" y="5806714"/>
                    <a:pt x="1449924" y="5757808"/>
                    <a:pt x="1373099" y="5706279"/>
                  </a:cubicBezTo>
                  <a:lnTo>
                    <a:pt x="1315949" y="5666743"/>
                  </a:lnTo>
                  <a:lnTo>
                    <a:pt x="1259923" y="5625894"/>
                  </a:lnTo>
                  <a:lnTo>
                    <a:pt x="1204647" y="5583922"/>
                  </a:lnTo>
                  <a:cubicBezTo>
                    <a:pt x="1186284" y="5569869"/>
                    <a:pt x="1168483" y="5555066"/>
                    <a:pt x="1150308" y="5540826"/>
                  </a:cubicBezTo>
                  <a:cubicBezTo>
                    <a:pt x="1006402" y="5424839"/>
                    <a:pt x="872615" y="5296860"/>
                    <a:pt x="751569" y="5158015"/>
                  </a:cubicBezTo>
                  <a:cubicBezTo>
                    <a:pt x="721214" y="5123350"/>
                    <a:pt x="691983" y="5087935"/>
                    <a:pt x="663315" y="5052146"/>
                  </a:cubicBezTo>
                  <a:cubicBezTo>
                    <a:pt x="635021" y="5016170"/>
                    <a:pt x="607289" y="4980006"/>
                    <a:pt x="580869" y="4942718"/>
                  </a:cubicBezTo>
                  <a:cubicBezTo>
                    <a:pt x="527654" y="4868517"/>
                    <a:pt x="478186" y="4791880"/>
                    <a:pt x="432279" y="4713369"/>
                  </a:cubicBezTo>
                  <a:cubicBezTo>
                    <a:pt x="340651" y="4556159"/>
                    <a:pt x="264764" y="4390330"/>
                    <a:pt x="205553" y="4219443"/>
                  </a:cubicBezTo>
                  <a:cubicBezTo>
                    <a:pt x="146154" y="4048555"/>
                    <a:pt x="104369" y="3872045"/>
                    <a:pt x="79448" y="3693850"/>
                  </a:cubicBezTo>
                  <a:cubicBezTo>
                    <a:pt x="67268" y="3604659"/>
                    <a:pt x="58087" y="3515092"/>
                    <a:pt x="53590" y="3425339"/>
                  </a:cubicBezTo>
                  <a:cubicBezTo>
                    <a:pt x="47969" y="3335585"/>
                    <a:pt x="47406" y="3245644"/>
                    <a:pt x="49655" y="3155890"/>
                  </a:cubicBezTo>
                  <a:cubicBezTo>
                    <a:pt x="52278" y="3066137"/>
                    <a:pt x="58274" y="2976383"/>
                    <a:pt x="67830" y="2886817"/>
                  </a:cubicBezTo>
                  <a:cubicBezTo>
                    <a:pt x="77761" y="2797438"/>
                    <a:pt x="91253" y="2708246"/>
                    <a:pt x="108679" y="2619992"/>
                  </a:cubicBezTo>
                  <a:cubicBezTo>
                    <a:pt x="143906" y="2443108"/>
                    <a:pt x="195809" y="2269409"/>
                    <a:pt x="263077" y="2101520"/>
                  </a:cubicBezTo>
                  <a:cubicBezTo>
                    <a:pt x="397614" y="1765740"/>
                    <a:pt x="593048" y="1453382"/>
                    <a:pt x="837575" y="1186370"/>
                  </a:cubicBezTo>
                  <a:cubicBezTo>
                    <a:pt x="898473" y="1119289"/>
                    <a:pt x="964242" y="1056893"/>
                    <a:pt x="1031698" y="996932"/>
                  </a:cubicBezTo>
                  <a:cubicBezTo>
                    <a:pt x="1099154" y="936784"/>
                    <a:pt x="1166235" y="876261"/>
                    <a:pt x="1236688" y="819298"/>
                  </a:cubicBezTo>
                  <a:cubicBezTo>
                    <a:pt x="1377221" y="704999"/>
                    <a:pt x="1526935" y="600442"/>
                    <a:pt x="1687143" y="511438"/>
                  </a:cubicBezTo>
                  <a:cubicBezTo>
                    <a:pt x="1847163" y="422621"/>
                    <a:pt x="2017676" y="348795"/>
                    <a:pt x="2196246" y="300639"/>
                  </a:cubicBezTo>
                  <a:cubicBezTo>
                    <a:pt x="2374629" y="251921"/>
                    <a:pt x="2560320" y="227749"/>
                    <a:pt x="2745823" y="229248"/>
                  </a:cubicBezTo>
                  <a:cubicBezTo>
                    <a:pt x="2837076" y="230372"/>
                    <a:pt x="2928516" y="238055"/>
                    <a:pt x="3019206" y="252108"/>
                  </a:cubicBezTo>
                  <a:cubicBezTo>
                    <a:pt x="3109710" y="266724"/>
                    <a:pt x="3199650" y="286773"/>
                    <a:pt x="3288092" y="313006"/>
                  </a:cubicBezTo>
                  <a:cubicBezTo>
                    <a:pt x="3376347" y="339426"/>
                    <a:pt x="3463477" y="370343"/>
                    <a:pt x="3548172" y="407069"/>
                  </a:cubicBezTo>
                  <a:cubicBezTo>
                    <a:pt x="3569345" y="416438"/>
                    <a:pt x="3590519" y="425432"/>
                    <a:pt x="3611505" y="435176"/>
                  </a:cubicBezTo>
                  <a:lnTo>
                    <a:pt x="3674089" y="464968"/>
                  </a:lnTo>
                  <a:lnTo>
                    <a:pt x="3735736" y="496823"/>
                  </a:lnTo>
                  <a:cubicBezTo>
                    <a:pt x="3756160" y="507690"/>
                    <a:pt x="3776397" y="519120"/>
                    <a:pt x="3796634" y="530176"/>
                  </a:cubicBezTo>
                  <a:cubicBezTo>
                    <a:pt x="3957965" y="621054"/>
                    <a:pt x="4110303" y="728046"/>
                    <a:pt x="4251585" y="847405"/>
                  </a:cubicBezTo>
                  <a:cubicBezTo>
                    <a:pt x="4393242" y="966390"/>
                    <a:pt x="4524781" y="1096991"/>
                    <a:pt x="4644515" y="1236775"/>
                  </a:cubicBezTo>
                  <a:cubicBezTo>
                    <a:pt x="4704663" y="1306479"/>
                    <a:pt x="4762375" y="1378057"/>
                    <a:pt x="4816527" y="1451883"/>
                  </a:cubicBezTo>
                  <a:cubicBezTo>
                    <a:pt x="4870679" y="1525897"/>
                    <a:pt x="4922020" y="1601598"/>
                    <a:pt x="4970738" y="1678610"/>
                  </a:cubicBezTo>
                  <a:cubicBezTo>
                    <a:pt x="5067799" y="1833008"/>
                    <a:pt x="5152494" y="1993965"/>
                    <a:pt x="5223885" y="2159232"/>
                  </a:cubicBezTo>
                  <a:cubicBezTo>
                    <a:pt x="5295275" y="2324686"/>
                    <a:pt x="5349615" y="2495199"/>
                    <a:pt x="5395709" y="2666087"/>
                  </a:cubicBezTo>
                  <a:cubicBezTo>
                    <a:pt x="5418757" y="2751718"/>
                    <a:pt x="5440680" y="2837537"/>
                    <a:pt x="5458855" y="2924292"/>
                  </a:cubicBezTo>
                  <a:cubicBezTo>
                    <a:pt x="5477406" y="3011048"/>
                    <a:pt x="5490522" y="3098740"/>
                    <a:pt x="5499142" y="3186995"/>
                  </a:cubicBezTo>
                  <a:cubicBezTo>
                    <a:pt x="5507761" y="3275250"/>
                    <a:pt x="5513944" y="3364254"/>
                    <a:pt x="5516755" y="3454007"/>
                  </a:cubicBezTo>
                  <a:cubicBezTo>
                    <a:pt x="5518629" y="3543761"/>
                    <a:pt x="5516755" y="3634264"/>
                    <a:pt x="5507386" y="3724580"/>
                  </a:cubicBezTo>
                  <a:close/>
                </a:path>
              </a:pathLst>
            </a:custGeom>
            <a:solidFill>
              <a:schemeClr val="bg1">
                <a:alpha val="30000"/>
              </a:schemeClr>
            </a:solidFill>
            <a:ln w="18736"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C7E50BFD-51AC-4ACE-820C-A285E6672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49" y="241478"/>
              <a:ext cx="5953893" cy="6434152"/>
            </a:xfrm>
            <a:custGeom>
              <a:avLst/>
              <a:gdLst>
                <a:gd name="connsiteX0" fmla="*/ 2739452 w 5953893"/>
                <a:gd name="connsiteY0" fmla="*/ 0 h 6434152"/>
                <a:gd name="connsiteX1" fmla="*/ 0 w 5953893"/>
                <a:gd name="connsiteY1" fmla="*/ 1610693 h 6434152"/>
                <a:gd name="connsiteX2" fmla="*/ 0 w 5953893"/>
                <a:gd name="connsiteY2" fmla="*/ 4823273 h 6434152"/>
                <a:gd name="connsiteX3" fmla="*/ 352456 w 5953893"/>
                <a:gd name="connsiteY3" fmla="*/ 5326193 h 6434152"/>
                <a:gd name="connsiteX4" fmla="*/ 2739452 w 5953893"/>
                <a:gd name="connsiteY4" fmla="*/ 6434153 h 6434152"/>
                <a:gd name="connsiteX5" fmla="*/ 4618282 w 5953893"/>
                <a:gd name="connsiteY5" fmla="*/ 5167859 h 6434152"/>
                <a:gd name="connsiteX6" fmla="*/ 5860029 w 5953893"/>
                <a:gd name="connsiteY6" fmla="*/ 3948409 h 6434152"/>
                <a:gd name="connsiteX7" fmla="*/ 2739452 w 5953893"/>
                <a:gd name="connsiteY7" fmla="*/ 0 h 6434152"/>
                <a:gd name="connsiteX8" fmla="*/ 5317011 w 5953893"/>
                <a:gd name="connsiteY8" fmla="*/ 3797009 h 6434152"/>
                <a:gd name="connsiteX9" fmla="*/ 5176478 w 5953893"/>
                <a:gd name="connsiteY9" fmla="*/ 4100747 h 6434152"/>
                <a:gd name="connsiteX10" fmla="*/ 4942257 w 5953893"/>
                <a:gd name="connsiteY10" fmla="*/ 4250274 h 6434152"/>
                <a:gd name="connsiteX11" fmla="*/ 4216171 w 5953893"/>
                <a:gd name="connsiteY11" fmla="*/ 4773243 h 6434152"/>
                <a:gd name="connsiteX12" fmla="*/ 3905125 w 5953893"/>
                <a:gd name="connsiteY12" fmla="*/ 5105837 h 6434152"/>
                <a:gd name="connsiteX13" fmla="*/ 3308329 w 5953893"/>
                <a:gd name="connsiteY13" fmla="*/ 5682022 h 6434152"/>
                <a:gd name="connsiteX14" fmla="*/ 2739452 w 5953893"/>
                <a:gd name="connsiteY14" fmla="*/ 5870898 h 6434152"/>
                <a:gd name="connsiteX15" fmla="*/ 1647419 w 5953893"/>
                <a:gd name="connsiteY15" fmla="*/ 5625809 h 6434152"/>
                <a:gd name="connsiteX16" fmla="*/ 781175 w 5953893"/>
                <a:gd name="connsiteY16" fmla="*/ 4960620 h 6434152"/>
                <a:gd name="connsiteX17" fmla="*/ 312545 w 5953893"/>
                <a:gd name="connsiteY17" fmla="*/ 4165205 h 6434152"/>
                <a:gd name="connsiteX18" fmla="*/ 142032 w 5953893"/>
                <a:gd name="connsiteY18" fmla="*/ 3217451 h 6434152"/>
                <a:gd name="connsiteX19" fmla="*/ 347210 w 5953893"/>
                <a:gd name="connsiteY19" fmla="*/ 2181444 h 6434152"/>
                <a:gd name="connsiteX20" fmla="*/ 906155 w 5953893"/>
                <a:gd name="connsiteY20" fmla="*/ 1337497 h 6434152"/>
                <a:gd name="connsiteX21" fmla="*/ 2739265 w 5953893"/>
                <a:gd name="connsiteY21" fmla="*/ 563818 h 6434152"/>
                <a:gd name="connsiteX22" fmla="*/ 3849849 w 5953893"/>
                <a:gd name="connsiteY22" fmla="*/ 881796 h 6434152"/>
                <a:gd name="connsiteX23" fmla="*/ 4834515 w 5953893"/>
                <a:gd name="connsiteY23" fmla="*/ 1742419 h 6434152"/>
                <a:gd name="connsiteX24" fmla="*/ 5325256 w 5953893"/>
                <a:gd name="connsiteY24" fmla="*/ 2742076 h 6434152"/>
                <a:gd name="connsiteX25" fmla="*/ 5317011 w 5953893"/>
                <a:gd name="connsiteY25" fmla="*/ 3797009 h 6434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953893" h="6434152">
                  <a:moveTo>
                    <a:pt x="2739452" y="0"/>
                  </a:moveTo>
                  <a:cubicBezTo>
                    <a:pt x="1568346" y="0"/>
                    <a:pt x="546204" y="647950"/>
                    <a:pt x="0" y="1610693"/>
                  </a:cubicBezTo>
                  <a:lnTo>
                    <a:pt x="0" y="4823273"/>
                  </a:lnTo>
                  <a:cubicBezTo>
                    <a:pt x="101746" y="5002593"/>
                    <a:pt x="219793" y="5171045"/>
                    <a:pt x="352456" y="5326193"/>
                  </a:cubicBezTo>
                  <a:cubicBezTo>
                    <a:pt x="932013" y="6005060"/>
                    <a:pt x="1786453" y="6434153"/>
                    <a:pt x="2739452" y="6434153"/>
                  </a:cubicBezTo>
                  <a:cubicBezTo>
                    <a:pt x="3612442" y="6434153"/>
                    <a:pt x="4046220" y="5750227"/>
                    <a:pt x="4618282" y="5167859"/>
                  </a:cubicBezTo>
                  <a:cubicBezTo>
                    <a:pt x="5190344" y="4585679"/>
                    <a:pt x="5621311" y="4803036"/>
                    <a:pt x="5860029" y="3948409"/>
                  </a:cubicBezTo>
                  <a:cubicBezTo>
                    <a:pt x="6403423" y="2003810"/>
                    <a:pt x="4485244" y="0"/>
                    <a:pt x="2739452" y="0"/>
                  </a:cubicBezTo>
                  <a:close/>
                  <a:moveTo>
                    <a:pt x="5317011" y="3797009"/>
                  </a:moveTo>
                  <a:cubicBezTo>
                    <a:pt x="5275976" y="3943538"/>
                    <a:pt x="5228756" y="4045658"/>
                    <a:pt x="5176478" y="4100747"/>
                  </a:cubicBezTo>
                  <a:cubicBezTo>
                    <a:pt x="5131883" y="4147591"/>
                    <a:pt x="5061991" y="4186004"/>
                    <a:pt x="4942257" y="4250274"/>
                  </a:cubicBezTo>
                  <a:cubicBezTo>
                    <a:pt x="4753381" y="4351458"/>
                    <a:pt x="4494613" y="4489929"/>
                    <a:pt x="4216171" y="4773243"/>
                  </a:cubicBezTo>
                  <a:cubicBezTo>
                    <a:pt x="4106555" y="4884733"/>
                    <a:pt x="4004247" y="4997159"/>
                    <a:pt x="3905125" y="5105837"/>
                  </a:cubicBezTo>
                  <a:cubicBezTo>
                    <a:pt x="3701071" y="5329753"/>
                    <a:pt x="3508260" y="5541302"/>
                    <a:pt x="3308329" y="5682022"/>
                  </a:cubicBezTo>
                  <a:cubicBezTo>
                    <a:pt x="3122826" y="5812624"/>
                    <a:pt x="2947441" y="5870898"/>
                    <a:pt x="2739452" y="5870898"/>
                  </a:cubicBezTo>
                  <a:cubicBezTo>
                    <a:pt x="2357765" y="5870898"/>
                    <a:pt x="1990319" y="5788452"/>
                    <a:pt x="1647419" y="5625809"/>
                  </a:cubicBezTo>
                  <a:cubicBezTo>
                    <a:pt x="1319509" y="5470286"/>
                    <a:pt x="1019893" y="5240187"/>
                    <a:pt x="781175" y="4960620"/>
                  </a:cubicBezTo>
                  <a:cubicBezTo>
                    <a:pt x="579370" y="4724151"/>
                    <a:pt x="421598" y="4456576"/>
                    <a:pt x="312545" y="4165205"/>
                  </a:cubicBezTo>
                  <a:cubicBezTo>
                    <a:pt x="199369" y="3863153"/>
                    <a:pt x="142032" y="3544237"/>
                    <a:pt x="142032" y="3217451"/>
                  </a:cubicBezTo>
                  <a:cubicBezTo>
                    <a:pt x="142032" y="2857688"/>
                    <a:pt x="211174" y="2509166"/>
                    <a:pt x="347210" y="2181444"/>
                  </a:cubicBezTo>
                  <a:cubicBezTo>
                    <a:pt x="478561" y="1865339"/>
                    <a:pt x="666688" y="1581275"/>
                    <a:pt x="906155" y="1337497"/>
                  </a:cubicBezTo>
                  <a:cubicBezTo>
                    <a:pt x="1396334" y="838512"/>
                    <a:pt x="2047469" y="563818"/>
                    <a:pt x="2739265" y="563818"/>
                  </a:cubicBezTo>
                  <a:cubicBezTo>
                    <a:pt x="3094157" y="563818"/>
                    <a:pt x="3478280" y="673808"/>
                    <a:pt x="3849849" y="881796"/>
                  </a:cubicBezTo>
                  <a:cubicBezTo>
                    <a:pt x="4226851" y="1092783"/>
                    <a:pt x="4567316" y="1390338"/>
                    <a:pt x="4834515" y="1742419"/>
                  </a:cubicBezTo>
                  <a:cubicBezTo>
                    <a:pt x="5070798" y="2053653"/>
                    <a:pt x="5240374" y="2399363"/>
                    <a:pt x="5325256" y="2742076"/>
                  </a:cubicBezTo>
                  <a:cubicBezTo>
                    <a:pt x="5414634" y="3102964"/>
                    <a:pt x="5411824" y="3458044"/>
                    <a:pt x="5317011" y="3797009"/>
                  </a:cubicBezTo>
                  <a:close/>
                </a:path>
              </a:pathLst>
            </a:custGeom>
            <a:solidFill>
              <a:schemeClr val="bg1">
                <a:alpha val="30000"/>
              </a:schemeClr>
            </a:solidFill>
            <a:ln w="18736"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A0394888-C50F-41C1-92D4-0E2B4315A8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49" y="231462"/>
              <a:ext cx="5953893" cy="6444167"/>
            </a:xfrm>
            <a:custGeom>
              <a:avLst/>
              <a:gdLst>
                <a:gd name="connsiteX0" fmla="*/ 2739452 w 5953893"/>
                <a:gd name="connsiteY0" fmla="*/ 0 h 6434152"/>
                <a:gd name="connsiteX1" fmla="*/ 0 w 5953893"/>
                <a:gd name="connsiteY1" fmla="*/ 1610693 h 6434152"/>
                <a:gd name="connsiteX2" fmla="*/ 0 w 5953893"/>
                <a:gd name="connsiteY2" fmla="*/ 4823273 h 6434152"/>
                <a:gd name="connsiteX3" fmla="*/ 352456 w 5953893"/>
                <a:gd name="connsiteY3" fmla="*/ 5326193 h 6434152"/>
                <a:gd name="connsiteX4" fmla="*/ 2739452 w 5953893"/>
                <a:gd name="connsiteY4" fmla="*/ 6434153 h 6434152"/>
                <a:gd name="connsiteX5" fmla="*/ 4618282 w 5953893"/>
                <a:gd name="connsiteY5" fmla="*/ 5167859 h 6434152"/>
                <a:gd name="connsiteX6" fmla="*/ 5860029 w 5953893"/>
                <a:gd name="connsiteY6" fmla="*/ 3948409 h 6434152"/>
                <a:gd name="connsiteX7" fmla="*/ 2739452 w 5953893"/>
                <a:gd name="connsiteY7" fmla="*/ 0 h 6434152"/>
                <a:gd name="connsiteX8" fmla="*/ 5208520 w 5953893"/>
                <a:gd name="connsiteY8" fmla="*/ 3766654 h 6434152"/>
                <a:gd name="connsiteX9" fmla="*/ 5094782 w 5953893"/>
                <a:gd name="connsiteY9" fmla="*/ 4022985 h 6434152"/>
                <a:gd name="connsiteX10" fmla="*/ 4888855 w 5953893"/>
                <a:gd name="connsiteY10" fmla="*/ 4150777 h 6434152"/>
                <a:gd name="connsiteX11" fmla="*/ 4135411 w 5953893"/>
                <a:gd name="connsiteY11" fmla="*/ 4694170 h 6434152"/>
                <a:gd name="connsiteX12" fmla="*/ 3821555 w 5953893"/>
                <a:gd name="connsiteY12" fmla="*/ 5029762 h 6434152"/>
                <a:gd name="connsiteX13" fmla="*/ 2739265 w 5953893"/>
                <a:gd name="connsiteY13" fmla="*/ 5758097 h 6434152"/>
                <a:gd name="connsiteX14" fmla="*/ 1695575 w 5953893"/>
                <a:gd name="connsiteY14" fmla="*/ 5523876 h 6434152"/>
                <a:gd name="connsiteX15" fmla="*/ 866619 w 5953893"/>
                <a:gd name="connsiteY15" fmla="*/ 4887356 h 6434152"/>
                <a:gd name="connsiteX16" fmla="*/ 417851 w 5953893"/>
                <a:gd name="connsiteY16" fmla="*/ 4125481 h 6434152"/>
                <a:gd name="connsiteX17" fmla="*/ 254645 w 5953893"/>
                <a:gd name="connsiteY17" fmla="*/ 3217264 h 6434152"/>
                <a:gd name="connsiteX18" fmla="*/ 451204 w 5953893"/>
                <a:gd name="connsiteY18" fmla="*/ 2224540 h 6434152"/>
                <a:gd name="connsiteX19" fmla="*/ 986540 w 5953893"/>
                <a:gd name="connsiteY19" fmla="*/ 1416383 h 6434152"/>
                <a:gd name="connsiteX20" fmla="*/ 2739452 w 5953893"/>
                <a:gd name="connsiteY20" fmla="*/ 676244 h 6434152"/>
                <a:gd name="connsiteX21" fmla="*/ 3794947 w 5953893"/>
                <a:gd name="connsiteY21" fmla="*/ 979795 h 6434152"/>
                <a:gd name="connsiteX22" fmla="*/ 4744762 w 5953893"/>
                <a:gd name="connsiteY22" fmla="*/ 1810250 h 6434152"/>
                <a:gd name="connsiteX23" fmla="*/ 5215827 w 5953893"/>
                <a:gd name="connsiteY23" fmla="*/ 2768871 h 6434152"/>
                <a:gd name="connsiteX24" fmla="*/ 5208520 w 5953893"/>
                <a:gd name="connsiteY24" fmla="*/ 3766654 h 6434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953893" h="6434152">
                  <a:moveTo>
                    <a:pt x="2739452" y="0"/>
                  </a:moveTo>
                  <a:cubicBezTo>
                    <a:pt x="1568346" y="0"/>
                    <a:pt x="546204" y="647950"/>
                    <a:pt x="0" y="1610693"/>
                  </a:cubicBezTo>
                  <a:lnTo>
                    <a:pt x="0" y="4823273"/>
                  </a:lnTo>
                  <a:cubicBezTo>
                    <a:pt x="101746" y="5002593"/>
                    <a:pt x="219793" y="5171045"/>
                    <a:pt x="352456" y="5326193"/>
                  </a:cubicBezTo>
                  <a:cubicBezTo>
                    <a:pt x="932013" y="6005060"/>
                    <a:pt x="1786453" y="6434153"/>
                    <a:pt x="2739452" y="6434153"/>
                  </a:cubicBezTo>
                  <a:cubicBezTo>
                    <a:pt x="3612442" y="6434153"/>
                    <a:pt x="4046220" y="5750227"/>
                    <a:pt x="4618282" y="5167859"/>
                  </a:cubicBezTo>
                  <a:cubicBezTo>
                    <a:pt x="5190344" y="4585679"/>
                    <a:pt x="5621311" y="4803036"/>
                    <a:pt x="5860029" y="3948409"/>
                  </a:cubicBezTo>
                  <a:cubicBezTo>
                    <a:pt x="6403423" y="2003810"/>
                    <a:pt x="4485244" y="0"/>
                    <a:pt x="2739452" y="0"/>
                  </a:cubicBezTo>
                  <a:close/>
                  <a:moveTo>
                    <a:pt x="5208520" y="3766654"/>
                  </a:moveTo>
                  <a:cubicBezTo>
                    <a:pt x="5173667" y="3891634"/>
                    <a:pt x="5133194" y="3982699"/>
                    <a:pt x="5094782" y="4022985"/>
                  </a:cubicBezTo>
                  <a:cubicBezTo>
                    <a:pt x="5060492" y="4058962"/>
                    <a:pt x="4984792" y="4099435"/>
                    <a:pt x="4888855" y="4150777"/>
                  </a:cubicBezTo>
                  <a:cubicBezTo>
                    <a:pt x="4693420" y="4255333"/>
                    <a:pt x="4426033" y="4398489"/>
                    <a:pt x="4135411" y="4694170"/>
                  </a:cubicBezTo>
                  <a:cubicBezTo>
                    <a:pt x="4024297" y="4807158"/>
                    <a:pt x="3921239" y="4920334"/>
                    <a:pt x="3821555" y="5029762"/>
                  </a:cubicBezTo>
                  <a:cubicBezTo>
                    <a:pt x="3385341" y="5508324"/>
                    <a:pt x="3138940" y="5758097"/>
                    <a:pt x="2739265" y="5758097"/>
                  </a:cubicBezTo>
                  <a:cubicBezTo>
                    <a:pt x="2374442" y="5758097"/>
                    <a:pt x="2023297" y="5679211"/>
                    <a:pt x="1695575" y="5523876"/>
                  </a:cubicBezTo>
                  <a:cubicBezTo>
                    <a:pt x="1381906" y="5375098"/>
                    <a:pt x="1095219" y="5154930"/>
                    <a:pt x="866619" y="4887356"/>
                  </a:cubicBezTo>
                  <a:cubicBezTo>
                    <a:pt x="673246" y="4661005"/>
                    <a:pt x="522220" y="4404673"/>
                    <a:pt x="417851" y="4125481"/>
                  </a:cubicBezTo>
                  <a:cubicBezTo>
                    <a:pt x="309547" y="3836171"/>
                    <a:pt x="254645" y="3530558"/>
                    <a:pt x="254645" y="3217264"/>
                  </a:cubicBezTo>
                  <a:cubicBezTo>
                    <a:pt x="254645" y="2872490"/>
                    <a:pt x="320790" y="2538585"/>
                    <a:pt x="451204" y="2224540"/>
                  </a:cubicBezTo>
                  <a:cubicBezTo>
                    <a:pt x="577121" y="1921739"/>
                    <a:pt x="757191" y="1649855"/>
                    <a:pt x="986540" y="1416383"/>
                  </a:cubicBezTo>
                  <a:cubicBezTo>
                    <a:pt x="1455357" y="939134"/>
                    <a:pt x="2078011" y="676244"/>
                    <a:pt x="2739452" y="676244"/>
                  </a:cubicBezTo>
                  <a:cubicBezTo>
                    <a:pt x="3075232" y="676244"/>
                    <a:pt x="3440243" y="781175"/>
                    <a:pt x="3794947" y="979795"/>
                  </a:cubicBezTo>
                  <a:cubicBezTo>
                    <a:pt x="4158459" y="1183286"/>
                    <a:pt x="4486931" y="1470348"/>
                    <a:pt x="4744762" y="1810250"/>
                  </a:cubicBezTo>
                  <a:cubicBezTo>
                    <a:pt x="4971862" y="2109491"/>
                    <a:pt x="5134693" y="2440961"/>
                    <a:pt x="5215827" y="2768871"/>
                  </a:cubicBezTo>
                  <a:cubicBezTo>
                    <a:pt x="5300334" y="3110834"/>
                    <a:pt x="5297898" y="3446614"/>
                    <a:pt x="5208520" y="3766654"/>
                  </a:cubicBezTo>
                  <a:close/>
                </a:path>
              </a:pathLst>
            </a:custGeom>
            <a:solidFill>
              <a:schemeClr val="bg1">
                <a:alpha val="30000"/>
              </a:schemeClr>
            </a:solidFill>
            <a:ln w="18736" cap="flat">
              <a:noFill/>
              <a:prstDash val="solid"/>
              <a:miter/>
            </a:ln>
          </p:spPr>
          <p:txBody>
            <a:bodyPr rtlCol="0" anchor="ctr"/>
            <a:lstStyle/>
            <a:p>
              <a:endParaRPr lang="en-US" dirty="0"/>
            </a:p>
          </p:txBody>
        </p:sp>
        <p:sp useBgFill="1">
          <p:nvSpPr>
            <p:cNvPr id="30" name="Freeform: Shape 29">
              <a:extLst>
                <a:ext uri="{FF2B5EF4-FFF2-40B4-BE49-F238E27FC236}">
                  <a16:creationId xmlns:a16="http://schemas.microsoft.com/office/drawing/2014/main" id="{F22C906F-48B7-4ABF-B36E-0C0A056A5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49" y="3725"/>
              <a:ext cx="5855313" cy="6880645"/>
            </a:xfrm>
            <a:custGeom>
              <a:avLst/>
              <a:gdLst>
                <a:gd name="connsiteX0" fmla="*/ 5855313 w 5855313"/>
                <a:gd name="connsiteY0" fmla="*/ 4717843 h 6880645"/>
                <a:gd name="connsiteX1" fmla="*/ 5855313 w 5855313"/>
                <a:gd name="connsiteY1" fmla="*/ 6880645 h 6880645"/>
                <a:gd name="connsiteX2" fmla="*/ 0 w 5855313"/>
                <a:gd name="connsiteY2" fmla="*/ 6880645 h 6880645"/>
                <a:gd name="connsiteX3" fmla="*/ 0 w 5855313"/>
                <a:gd name="connsiteY3" fmla="*/ 5268859 h 6880645"/>
                <a:gd name="connsiteX4" fmla="*/ 36130 w 5855313"/>
                <a:gd name="connsiteY4" fmla="*/ 5327430 h 6880645"/>
                <a:gd name="connsiteX5" fmla="*/ 2782721 w 5855313"/>
                <a:gd name="connsiteY5" fmla="*/ 6765687 h 6880645"/>
                <a:gd name="connsiteX6" fmla="*/ 5834702 w 5855313"/>
                <a:gd name="connsiteY6" fmla="*/ 4773305 h 6880645"/>
                <a:gd name="connsiteX7" fmla="*/ 9148 w 5855313"/>
                <a:gd name="connsiteY7" fmla="*/ 0 h 6880645"/>
                <a:gd name="connsiteX8" fmla="*/ 5855312 w 5855313"/>
                <a:gd name="connsiteY8" fmla="*/ 0 h 6880645"/>
                <a:gd name="connsiteX9" fmla="*/ 5855312 w 5855313"/>
                <a:gd name="connsiteY9" fmla="*/ 96759 h 6880645"/>
                <a:gd name="connsiteX10" fmla="*/ 5855313 w 5855313"/>
                <a:gd name="connsiteY10" fmla="*/ 96759 h 6880645"/>
                <a:gd name="connsiteX11" fmla="*/ 5855313 w 5855313"/>
                <a:gd name="connsiteY11" fmla="*/ 2289203 h 6880645"/>
                <a:gd name="connsiteX12" fmla="*/ 5834702 w 5855313"/>
                <a:gd name="connsiteY12" fmla="*/ 2233742 h 6880645"/>
                <a:gd name="connsiteX13" fmla="*/ 2782721 w 5855313"/>
                <a:gd name="connsiteY13" fmla="*/ 241359 h 6880645"/>
                <a:gd name="connsiteX14" fmla="*/ 36130 w 5855313"/>
                <a:gd name="connsiteY14" fmla="*/ 1679616 h 6880645"/>
                <a:gd name="connsiteX15" fmla="*/ 0 w 5855313"/>
                <a:gd name="connsiteY15" fmla="*/ 1738187 h 6880645"/>
                <a:gd name="connsiteX16" fmla="*/ 0 w 5855313"/>
                <a:gd name="connsiteY16" fmla="*/ 96759 h 6880645"/>
                <a:gd name="connsiteX17" fmla="*/ 9148 w 5855313"/>
                <a:gd name="connsiteY17" fmla="*/ 96759 h 6880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855313" h="6880645">
                  <a:moveTo>
                    <a:pt x="5855313" y="4717843"/>
                  </a:moveTo>
                  <a:lnTo>
                    <a:pt x="5855313" y="6880645"/>
                  </a:lnTo>
                  <a:lnTo>
                    <a:pt x="0" y="6880645"/>
                  </a:lnTo>
                  <a:lnTo>
                    <a:pt x="0" y="5268859"/>
                  </a:lnTo>
                  <a:lnTo>
                    <a:pt x="36130" y="5327430"/>
                  </a:lnTo>
                  <a:cubicBezTo>
                    <a:pt x="631370" y="6195172"/>
                    <a:pt x="1639396" y="6765687"/>
                    <a:pt x="2782721" y="6765687"/>
                  </a:cubicBezTo>
                  <a:cubicBezTo>
                    <a:pt x="4154711" y="6765687"/>
                    <a:pt x="5331871" y="5944145"/>
                    <a:pt x="5834702" y="4773305"/>
                  </a:cubicBezTo>
                  <a:close/>
                  <a:moveTo>
                    <a:pt x="9148" y="0"/>
                  </a:moveTo>
                  <a:lnTo>
                    <a:pt x="5855312" y="0"/>
                  </a:lnTo>
                  <a:lnTo>
                    <a:pt x="5855312" y="96759"/>
                  </a:lnTo>
                  <a:lnTo>
                    <a:pt x="5855313" y="96759"/>
                  </a:lnTo>
                  <a:lnTo>
                    <a:pt x="5855313" y="2289203"/>
                  </a:lnTo>
                  <a:lnTo>
                    <a:pt x="5834702" y="2233742"/>
                  </a:lnTo>
                  <a:cubicBezTo>
                    <a:pt x="5331871" y="1062902"/>
                    <a:pt x="4154711" y="241359"/>
                    <a:pt x="2782721" y="241359"/>
                  </a:cubicBezTo>
                  <a:cubicBezTo>
                    <a:pt x="1639396" y="241359"/>
                    <a:pt x="631370" y="811875"/>
                    <a:pt x="36130" y="1679616"/>
                  </a:cubicBezTo>
                  <a:lnTo>
                    <a:pt x="0" y="1738187"/>
                  </a:lnTo>
                  <a:lnTo>
                    <a:pt x="0" y="96759"/>
                  </a:lnTo>
                  <a:lnTo>
                    <a:pt x="9148" y="9675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Freeform: Shape 30">
              <a:extLst>
                <a:ext uri="{FF2B5EF4-FFF2-40B4-BE49-F238E27FC236}">
                  <a16:creationId xmlns:a16="http://schemas.microsoft.com/office/drawing/2014/main" id="{B4ABE2AA-A788-450F-94A8-AED4B698F3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49" y="26370"/>
              <a:ext cx="6254832" cy="6864558"/>
            </a:xfrm>
            <a:custGeom>
              <a:avLst/>
              <a:gdLst>
                <a:gd name="connsiteX0" fmla="*/ 2766060 w 6254832"/>
                <a:gd name="connsiteY0" fmla="*/ 0 h 6864558"/>
                <a:gd name="connsiteX1" fmla="*/ 0 w 6254832"/>
                <a:gd name="connsiteY1" fmla="*/ 1340683 h 6864558"/>
                <a:gd name="connsiteX2" fmla="*/ 0 w 6254832"/>
                <a:gd name="connsiteY2" fmla="*/ 2201306 h 6864558"/>
                <a:gd name="connsiteX3" fmla="*/ 1312 w 6254832"/>
                <a:gd name="connsiteY3" fmla="*/ 2197746 h 6864558"/>
                <a:gd name="connsiteX4" fmla="*/ 612723 w 6254832"/>
                <a:gd name="connsiteY4" fmla="*/ 1201649 h 6864558"/>
                <a:gd name="connsiteX5" fmla="*/ 1571344 w 6254832"/>
                <a:gd name="connsiteY5" fmla="*/ 483245 h 6864558"/>
                <a:gd name="connsiteX6" fmla="*/ 1641235 w 6254832"/>
                <a:gd name="connsiteY6" fmla="*/ 452328 h 6864558"/>
                <a:gd name="connsiteX7" fmla="*/ 1711502 w 6254832"/>
                <a:gd name="connsiteY7" fmla="*/ 422348 h 6864558"/>
                <a:gd name="connsiteX8" fmla="*/ 1783080 w 6254832"/>
                <a:gd name="connsiteY8" fmla="*/ 395178 h 6864558"/>
                <a:gd name="connsiteX9" fmla="*/ 1855220 w 6254832"/>
                <a:gd name="connsiteY9" fmla="*/ 369133 h 6864558"/>
                <a:gd name="connsiteX10" fmla="*/ 1928297 w 6254832"/>
                <a:gd name="connsiteY10" fmla="*/ 345711 h 6864558"/>
                <a:gd name="connsiteX11" fmla="*/ 2001749 w 6254832"/>
                <a:gd name="connsiteY11" fmla="*/ 323600 h 6864558"/>
                <a:gd name="connsiteX12" fmla="*/ 2076138 w 6254832"/>
                <a:gd name="connsiteY12" fmla="*/ 304300 h 6864558"/>
                <a:gd name="connsiteX13" fmla="*/ 2113426 w 6254832"/>
                <a:gd name="connsiteY13" fmla="*/ 294744 h 6864558"/>
                <a:gd name="connsiteX14" fmla="*/ 2132163 w 6254832"/>
                <a:gd name="connsiteY14" fmla="*/ 290060 h 6864558"/>
                <a:gd name="connsiteX15" fmla="*/ 2151089 w 6254832"/>
                <a:gd name="connsiteY15" fmla="*/ 286312 h 6864558"/>
                <a:gd name="connsiteX16" fmla="*/ 2763249 w 6254832"/>
                <a:gd name="connsiteY16" fmla="*/ 218482 h 6864558"/>
                <a:gd name="connsiteX17" fmla="*/ 3372225 w 6254832"/>
                <a:gd name="connsiteY17" fmla="*/ 301302 h 6864558"/>
                <a:gd name="connsiteX18" fmla="*/ 3663596 w 6254832"/>
                <a:gd name="connsiteY18" fmla="*/ 398364 h 6864558"/>
                <a:gd name="connsiteX19" fmla="*/ 3941663 w 6254832"/>
                <a:gd name="connsiteY19" fmla="*/ 526717 h 6864558"/>
                <a:gd name="connsiteX20" fmla="*/ 4204366 w 6254832"/>
                <a:gd name="connsiteY20" fmla="*/ 681678 h 6864558"/>
                <a:gd name="connsiteX21" fmla="*/ 4450018 w 6254832"/>
                <a:gd name="connsiteY21" fmla="*/ 860061 h 6864558"/>
                <a:gd name="connsiteX22" fmla="*/ 4678992 w 6254832"/>
                <a:gd name="connsiteY22" fmla="*/ 1057181 h 6864558"/>
                <a:gd name="connsiteX23" fmla="*/ 4889791 w 6254832"/>
                <a:gd name="connsiteY23" fmla="*/ 1271166 h 6864558"/>
                <a:gd name="connsiteX24" fmla="*/ 5083164 w 6254832"/>
                <a:gd name="connsiteY24" fmla="*/ 1498642 h 6864558"/>
                <a:gd name="connsiteX25" fmla="*/ 5257987 w 6254832"/>
                <a:gd name="connsiteY25" fmla="*/ 1738484 h 6864558"/>
                <a:gd name="connsiteX26" fmla="*/ 5413510 w 6254832"/>
                <a:gd name="connsiteY26" fmla="*/ 1989195 h 6864558"/>
                <a:gd name="connsiteX27" fmla="*/ 5548609 w 6254832"/>
                <a:gd name="connsiteY27" fmla="*/ 2249462 h 6864558"/>
                <a:gd name="connsiteX28" fmla="*/ 5747791 w 6254832"/>
                <a:gd name="connsiteY28" fmla="*/ 2795666 h 6864558"/>
                <a:gd name="connsiteX29" fmla="*/ 5806814 w 6254832"/>
                <a:gd name="connsiteY29" fmla="*/ 3078980 h 6864558"/>
                <a:gd name="connsiteX30" fmla="*/ 5816933 w 6254832"/>
                <a:gd name="connsiteY30" fmla="*/ 3150558 h 6864558"/>
                <a:gd name="connsiteX31" fmla="*/ 5825178 w 6254832"/>
                <a:gd name="connsiteY31" fmla="*/ 3222323 h 6864558"/>
                <a:gd name="connsiteX32" fmla="*/ 5831923 w 6254832"/>
                <a:gd name="connsiteY32" fmla="*/ 3294276 h 6864558"/>
                <a:gd name="connsiteX33" fmla="*/ 5836233 w 6254832"/>
                <a:gd name="connsiteY33" fmla="*/ 3366416 h 6864558"/>
                <a:gd name="connsiteX34" fmla="*/ 5833047 w 6254832"/>
                <a:gd name="connsiteY34" fmla="*/ 3655726 h 6864558"/>
                <a:gd name="connsiteX35" fmla="*/ 5827426 w 6254832"/>
                <a:gd name="connsiteY35" fmla="*/ 3728054 h 6864558"/>
                <a:gd name="connsiteX36" fmla="*/ 5819556 w 6254832"/>
                <a:gd name="connsiteY36" fmla="*/ 3800194 h 6864558"/>
                <a:gd name="connsiteX37" fmla="*/ 5809063 w 6254832"/>
                <a:gd name="connsiteY37" fmla="*/ 3872147 h 6864558"/>
                <a:gd name="connsiteX38" fmla="*/ 5796696 w 6254832"/>
                <a:gd name="connsiteY38" fmla="*/ 3943912 h 6864558"/>
                <a:gd name="connsiteX39" fmla="*/ 5725305 w 6254832"/>
                <a:gd name="connsiteY39" fmla="*/ 4225165 h 6864558"/>
                <a:gd name="connsiteX40" fmla="*/ 5605384 w 6254832"/>
                <a:gd name="connsiteY40" fmla="*/ 4478312 h 6864558"/>
                <a:gd name="connsiteX41" fmla="*/ 5412573 w 6254832"/>
                <a:gd name="connsiteY41" fmla="*/ 4677306 h 6864558"/>
                <a:gd name="connsiteX42" fmla="*/ 5155867 w 6254832"/>
                <a:gd name="connsiteY42" fmla="*/ 4834703 h 6864558"/>
                <a:gd name="connsiteX43" fmla="*/ 4645452 w 6254832"/>
                <a:gd name="connsiteY43" fmla="*/ 5207396 h 6864558"/>
                <a:gd name="connsiteX44" fmla="*/ 4536211 w 6254832"/>
                <a:gd name="connsiteY44" fmla="*/ 5319072 h 6864558"/>
                <a:gd name="connsiteX45" fmla="*/ 4430343 w 6254832"/>
                <a:gd name="connsiteY45" fmla="*/ 5432061 h 6864558"/>
                <a:gd name="connsiteX46" fmla="*/ 4220668 w 6254832"/>
                <a:gd name="connsiteY46" fmla="*/ 5657663 h 6864558"/>
                <a:gd name="connsiteX47" fmla="*/ 4115174 w 6254832"/>
                <a:gd name="connsiteY47" fmla="*/ 5768777 h 6864558"/>
                <a:gd name="connsiteX48" fmla="*/ 4007245 w 6254832"/>
                <a:gd name="connsiteY48" fmla="*/ 5876707 h 6864558"/>
                <a:gd name="connsiteX49" fmla="*/ 3781081 w 6254832"/>
                <a:gd name="connsiteY49" fmla="*/ 6078887 h 6864558"/>
                <a:gd name="connsiteX50" fmla="*/ 3534493 w 6254832"/>
                <a:gd name="connsiteY50" fmla="*/ 6249775 h 6864558"/>
                <a:gd name="connsiteX51" fmla="*/ 3265232 w 6254832"/>
                <a:gd name="connsiteY51" fmla="*/ 6373068 h 6864558"/>
                <a:gd name="connsiteX52" fmla="*/ 3194779 w 6254832"/>
                <a:gd name="connsiteY52" fmla="*/ 6394804 h 6864558"/>
                <a:gd name="connsiteX53" fmla="*/ 3123575 w 6254832"/>
                <a:gd name="connsiteY53" fmla="*/ 6412792 h 6864558"/>
                <a:gd name="connsiteX54" fmla="*/ 3051435 w 6254832"/>
                <a:gd name="connsiteY54" fmla="*/ 6426471 h 6864558"/>
                <a:gd name="connsiteX55" fmla="*/ 2978733 w 6254832"/>
                <a:gd name="connsiteY55" fmla="*/ 6436214 h 6864558"/>
                <a:gd name="connsiteX56" fmla="*/ 2905656 w 6254832"/>
                <a:gd name="connsiteY56" fmla="*/ 6442211 h 6864558"/>
                <a:gd name="connsiteX57" fmla="*/ 2832204 w 6254832"/>
                <a:gd name="connsiteY57" fmla="*/ 6444459 h 6864558"/>
                <a:gd name="connsiteX58" fmla="*/ 2758565 w 6254832"/>
                <a:gd name="connsiteY58" fmla="*/ 6443335 h 6864558"/>
                <a:gd name="connsiteX59" fmla="*/ 2683239 w 6254832"/>
                <a:gd name="connsiteY59" fmla="*/ 6438463 h 6864558"/>
                <a:gd name="connsiteX60" fmla="*/ 2091503 w 6254832"/>
                <a:gd name="connsiteY60" fmla="*/ 6343275 h 6864558"/>
                <a:gd name="connsiteX61" fmla="*/ 1948347 w 6254832"/>
                <a:gd name="connsiteY61" fmla="*/ 6301490 h 6864558"/>
                <a:gd name="connsiteX62" fmla="*/ 1807626 w 6254832"/>
                <a:gd name="connsiteY62" fmla="*/ 6252585 h 6864558"/>
                <a:gd name="connsiteX63" fmla="*/ 1738297 w 6254832"/>
                <a:gd name="connsiteY63" fmla="*/ 6225790 h 6864558"/>
                <a:gd name="connsiteX64" fmla="*/ 1669529 w 6254832"/>
                <a:gd name="connsiteY64" fmla="*/ 6197684 h 6864558"/>
                <a:gd name="connsiteX65" fmla="*/ 1635239 w 6254832"/>
                <a:gd name="connsiteY65" fmla="*/ 6183630 h 6864558"/>
                <a:gd name="connsiteX66" fmla="*/ 1601699 w 6254832"/>
                <a:gd name="connsiteY66" fmla="*/ 6167891 h 6864558"/>
                <a:gd name="connsiteX67" fmla="*/ 1534618 w 6254832"/>
                <a:gd name="connsiteY67" fmla="*/ 6136411 h 6864558"/>
                <a:gd name="connsiteX68" fmla="*/ 592299 w 6254832"/>
                <a:gd name="connsiteY68" fmla="*/ 5443116 h 6864558"/>
                <a:gd name="connsiteX69" fmla="*/ 0 w 6254832"/>
                <a:gd name="connsiteY69" fmla="*/ 4496675 h 6864558"/>
                <a:gd name="connsiteX70" fmla="*/ 0 w 6254832"/>
                <a:gd name="connsiteY70" fmla="*/ 5523875 h 6864558"/>
                <a:gd name="connsiteX71" fmla="*/ 2766060 w 6254832"/>
                <a:gd name="connsiteY71" fmla="*/ 6864559 h 6864558"/>
                <a:gd name="connsiteX72" fmla="*/ 6254833 w 6254832"/>
                <a:gd name="connsiteY72" fmla="*/ 3432373 h 6864558"/>
                <a:gd name="connsiteX73" fmla="*/ 2766060 w 6254832"/>
                <a:gd name="connsiteY73" fmla="*/ 0 h 6864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6254832" h="6864558">
                  <a:moveTo>
                    <a:pt x="2766060" y="0"/>
                  </a:moveTo>
                  <a:cubicBezTo>
                    <a:pt x="1639549" y="0"/>
                    <a:pt x="637831" y="525405"/>
                    <a:pt x="0" y="1340683"/>
                  </a:cubicBezTo>
                  <a:lnTo>
                    <a:pt x="0" y="2201306"/>
                  </a:lnTo>
                  <a:cubicBezTo>
                    <a:pt x="375" y="2200181"/>
                    <a:pt x="937" y="2198870"/>
                    <a:pt x="1312" y="2197746"/>
                  </a:cubicBezTo>
                  <a:cubicBezTo>
                    <a:pt x="142969" y="1837045"/>
                    <a:pt x="347959" y="1497143"/>
                    <a:pt x="612723" y="1201649"/>
                  </a:cubicBezTo>
                  <a:cubicBezTo>
                    <a:pt x="876550" y="906155"/>
                    <a:pt x="1201836" y="655258"/>
                    <a:pt x="1571344" y="483245"/>
                  </a:cubicBezTo>
                  <a:lnTo>
                    <a:pt x="1641235" y="452328"/>
                  </a:lnTo>
                  <a:cubicBezTo>
                    <a:pt x="1664658" y="442210"/>
                    <a:pt x="1687518" y="430967"/>
                    <a:pt x="1711502" y="422348"/>
                  </a:cubicBezTo>
                  <a:lnTo>
                    <a:pt x="1783080" y="395178"/>
                  </a:lnTo>
                  <a:cubicBezTo>
                    <a:pt x="1807064" y="386372"/>
                    <a:pt x="1830674" y="376441"/>
                    <a:pt x="1855220" y="369133"/>
                  </a:cubicBezTo>
                  <a:lnTo>
                    <a:pt x="1928297" y="345711"/>
                  </a:lnTo>
                  <a:cubicBezTo>
                    <a:pt x="1952656" y="338028"/>
                    <a:pt x="1976828" y="329409"/>
                    <a:pt x="2001749" y="323600"/>
                  </a:cubicBezTo>
                  <a:lnTo>
                    <a:pt x="2076138" y="304300"/>
                  </a:lnTo>
                  <a:lnTo>
                    <a:pt x="2113426" y="294744"/>
                  </a:lnTo>
                  <a:lnTo>
                    <a:pt x="2132163" y="290060"/>
                  </a:lnTo>
                  <a:lnTo>
                    <a:pt x="2151089" y="286312"/>
                  </a:lnTo>
                  <a:cubicBezTo>
                    <a:pt x="2351395" y="241716"/>
                    <a:pt x="2557322" y="219044"/>
                    <a:pt x="2763249" y="218482"/>
                  </a:cubicBezTo>
                  <a:cubicBezTo>
                    <a:pt x="2968802" y="218294"/>
                    <a:pt x="3174167" y="247900"/>
                    <a:pt x="3372225" y="301302"/>
                  </a:cubicBezTo>
                  <a:cubicBezTo>
                    <a:pt x="3471347" y="327910"/>
                    <a:pt x="3568596" y="360513"/>
                    <a:pt x="3663596" y="398364"/>
                  </a:cubicBezTo>
                  <a:cubicBezTo>
                    <a:pt x="3758784" y="435652"/>
                    <a:pt x="3851348" y="479311"/>
                    <a:pt x="3941663" y="526717"/>
                  </a:cubicBezTo>
                  <a:cubicBezTo>
                    <a:pt x="4031979" y="573936"/>
                    <a:pt x="4119297" y="626402"/>
                    <a:pt x="4204366" y="681678"/>
                  </a:cubicBezTo>
                  <a:cubicBezTo>
                    <a:pt x="4289060" y="737516"/>
                    <a:pt x="4370944" y="797289"/>
                    <a:pt x="4450018" y="860061"/>
                  </a:cubicBezTo>
                  <a:cubicBezTo>
                    <a:pt x="4529091" y="922832"/>
                    <a:pt x="4605540" y="988601"/>
                    <a:pt x="4678992" y="1057181"/>
                  </a:cubicBezTo>
                  <a:cubicBezTo>
                    <a:pt x="4752444" y="1125574"/>
                    <a:pt x="4822335" y="1197527"/>
                    <a:pt x="4889791" y="1271166"/>
                  </a:cubicBezTo>
                  <a:cubicBezTo>
                    <a:pt x="4957247" y="1344805"/>
                    <a:pt x="5021705" y="1420693"/>
                    <a:pt x="5083164" y="1498642"/>
                  </a:cubicBezTo>
                  <a:cubicBezTo>
                    <a:pt x="5144062" y="1576965"/>
                    <a:pt x="5202899" y="1656601"/>
                    <a:pt x="5257987" y="1738484"/>
                  </a:cubicBezTo>
                  <a:cubicBezTo>
                    <a:pt x="5313076" y="1820368"/>
                    <a:pt x="5365354" y="1903751"/>
                    <a:pt x="5413510" y="1989195"/>
                  </a:cubicBezTo>
                  <a:cubicBezTo>
                    <a:pt x="5462041" y="2074451"/>
                    <a:pt x="5507011" y="2161207"/>
                    <a:pt x="5548609" y="2249462"/>
                  </a:cubicBezTo>
                  <a:cubicBezTo>
                    <a:pt x="5631430" y="2426158"/>
                    <a:pt x="5698323" y="2608851"/>
                    <a:pt x="5747791" y="2795666"/>
                  </a:cubicBezTo>
                  <a:cubicBezTo>
                    <a:pt x="5771963" y="2889167"/>
                    <a:pt x="5791825" y="2983792"/>
                    <a:pt x="5806814" y="3078980"/>
                  </a:cubicBezTo>
                  <a:cubicBezTo>
                    <a:pt x="5810562" y="3102777"/>
                    <a:pt x="5814497" y="3126574"/>
                    <a:pt x="5816933" y="3150558"/>
                  </a:cubicBezTo>
                  <a:cubicBezTo>
                    <a:pt x="5819556" y="3174542"/>
                    <a:pt x="5823304" y="3198339"/>
                    <a:pt x="5825178" y="3222323"/>
                  </a:cubicBezTo>
                  <a:cubicBezTo>
                    <a:pt x="5827426" y="3246308"/>
                    <a:pt x="5830050" y="3270292"/>
                    <a:pt x="5831923" y="3294276"/>
                  </a:cubicBezTo>
                  <a:lnTo>
                    <a:pt x="5836233" y="3366416"/>
                  </a:lnTo>
                  <a:cubicBezTo>
                    <a:pt x="5839981" y="3462728"/>
                    <a:pt x="5839981" y="3559227"/>
                    <a:pt x="5833047" y="3655726"/>
                  </a:cubicBezTo>
                  <a:cubicBezTo>
                    <a:pt x="5830986" y="3679711"/>
                    <a:pt x="5830237" y="3704069"/>
                    <a:pt x="5827426" y="3728054"/>
                  </a:cubicBezTo>
                  <a:lnTo>
                    <a:pt x="5819556" y="3800194"/>
                  </a:lnTo>
                  <a:lnTo>
                    <a:pt x="5809063" y="3872147"/>
                  </a:lnTo>
                  <a:cubicBezTo>
                    <a:pt x="5805690" y="3896131"/>
                    <a:pt x="5800818" y="3919928"/>
                    <a:pt x="5796696" y="3943912"/>
                  </a:cubicBezTo>
                  <a:cubicBezTo>
                    <a:pt x="5778708" y="4039287"/>
                    <a:pt x="5755848" y="4134662"/>
                    <a:pt x="5725305" y="4225165"/>
                  </a:cubicBezTo>
                  <a:cubicBezTo>
                    <a:pt x="5694763" y="4315669"/>
                    <a:pt x="5656726" y="4402237"/>
                    <a:pt x="5605384" y="4478312"/>
                  </a:cubicBezTo>
                  <a:cubicBezTo>
                    <a:pt x="5554980" y="4555324"/>
                    <a:pt x="5489960" y="4620718"/>
                    <a:pt x="5412573" y="4677306"/>
                  </a:cubicBezTo>
                  <a:cubicBezTo>
                    <a:pt x="5335374" y="4734269"/>
                    <a:pt x="5245995" y="4782987"/>
                    <a:pt x="5155867" y="4834703"/>
                  </a:cubicBezTo>
                  <a:cubicBezTo>
                    <a:pt x="4973924" y="4936261"/>
                    <a:pt x="4794791" y="5058806"/>
                    <a:pt x="4645452" y="5207396"/>
                  </a:cubicBezTo>
                  <a:cubicBezTo>
                    <a:pt x="4607414" y="5244497"/>
                    <a:pt x="4571813" y="5281597"/>
                    <a:pt x="4536211" y="5319072"/>
                  </a:cubicBezTo>
                  <a:lnTo>
                    <a:pt x="4430343" y="5432061"/>
                  </a:lnTo>
                  <a:cubicBezTo>
                    <a:pt x="4360264" y="5507574"/>
                    <a:pt x="4290934" y="5583087"/>
                    <a:pt x="4220668" y="5657663"/>
                  </a:cubicBezTo>
                  <a:cubicBezTo>
                    <a:pt x="4185628" y="5694951"/>
                    <a:pt x="4150589" y="5732052"/>
                    <a:pt x="4115174" y="5768777"/>
                  </a:cubicBezTo>
                  <a:cubicBezTo>
                    <a:pt x="4079573" y="5805316"/>
                    <a:pt x="4043597" y="5841292"/>
                    <a:pt x="4007245" y="5876707"/>
                  </a:cubicBezTo>
                  <a:cubicBezTo>
                    <a:pt x="3934543" y="5947723"/>
                    <a:pt x="3859405" y="6015740"/>
                    <a:pt x="3781081" y="6078887"/>
                  </a:cubicBezTo>
                  <a:cubicBezTo>
                    <a:pt x="3702945" y="6142220"/>
                    <a:pt x="3620312" y="6199557"/>
                    <a:pt x="3534493" y="6249775"/>
                  </a:cubicBezTo>
                  <a:cubicBezTo>
                    <a:pt x="3448300" y="6299429"/>
                    <a:pt x="3358359" y="6341589"/>
                    <a:pt x="3265232" y="6373068"/>
                  </a:cubicBezTo>
                  <a:cubicBezTo>
                    <a:pt x="3241998" y="6381313"/>
                    <a:pt x="3218201" y="6387497"/>
                    <a:pt x="3194779" y="6394804"/>
                  </a:cubicBezTo>
                  <a:cubicBezTo>
                    <a:pt x="3171169" y="6401175"/>
                    <a:pt x="3147185" y="6406797"/>
                    <a:pt x="3123575" y="6412792"/>
                  </a:cubicBezTo>
                  <a:cubicBezTo>
                    <a:pt x="3099404" y="6417477"/>
                    <a:pt x="3075420" y="6422161"/>
                    <a:pt x="3051435" y="6426471"/>
                  </a:cubicBezTo>
                  <a:cubicBezTo>
                    <a:pt x="3027076" y="6429657"/>
                    <a:pt x="3002904" y="6433591"/>
                    <a:pt x="2978733" y="6436214"/>
                  </a:cubicBezTo>
                  <a:cubicBezTo>
                    <a:pt x="2954374" y="6438088"/>
                    <a:pt x="2930015" y="6440899"/>
                    <a:pt x="2905656" y="6442211"/>
                  </a:cubicBezTo>
                  <a:cubicBezTo>
                    <a:pt x="2881109" y="6442960"/>
                    <a:pt x="2856751" y="6444272"/>
                    <a:pt x="2832204" y="6444459"/>
                  </a:cubicBezTo>
                  <a:cubicBezTo>
                    <a:pt x="2807658" y="6444084"/>
                    <a:pt x="2783298" y="6444084"/>
                    <a:pt x="2758565" y="6443335"/>
                  </a:cubicBezTo>
                  <a:lnTo>
                    <a:pt x="2683239" y="6438463"/>
                  </a:lnTo>
                  <a:cubicBezTo>
                    <a:pt x="2482559" y="6425909"/>
                    <a:pt x="2284126" y="6393492"/>
                    <a:pt x="2091503" y="6343275"/>
                  </a:cubicBezTo>
                  <a:lnTo>
                    <a:pt x="1948347" y="6301490"/>
                  </a:lnTo>
                  <a:cubicBezTo>
                    <a:pt x="1901127" y="6286126"/>
                    <a:pt x="1854658" y="6268699"/>
                    <a:pt x="1807626" y="6252585"/>
                  </a:cubicBezTo>
                  <a:cubicBezTo>
                    <a:pt x="1784017" y="6245090"/>
                    <a:pt x="1761344" y="6234972"/>
                    <a:pt x="1738297" y="6225790"/>
                  </a:cubicBezTo>
                  <a:lnTo>
                    <a:pt x="1669529" y="6197684"/>
                  </a:lnTo>
                  <a:lnTo>
                    <a:pt x="1635239" y="6183630"/>
                  </a:lnTo>
                  <a:lnTo>
                    <a:pt x="1601699" y="6167891"/>
                  </a:lnTo>
                  <a:lnTo>
                    <a:pt x="1534618" y="6136411"/>
                  </a:lnTo>
                  <a:cubicBezTo>
                    <a:pt x="1179164" y="5964961"/>
                    <a:pt x="857250" y="5729616"/>
                    <a:pt x="592299" y="5443116"/>
                  </a:cubicBezTo>
                  <a:cubicBezTo>
                    <a:pt x="336904" y="5166173"/>
                    <a:pt x="137160" y="4842573"/>
                    <a:pt x="0" y="4496675"/>
                  </a:cubicBezTo>
                  <a:lnTo>
                    <a:pt x="0" y="5523875"/>
                  </a:lnTo>
                  <a:cubicBezTo>
                    <a:pt x="637831" y="6338966"/>
                    <a:pt x="1639549" y="6864559"/>
                    <a:pt x="2766060" y="6864559"/>
                  </a:cubicBezTo>
                  <a:cubicBezTo>
                    <a:pt x="4692858" y="6864559"/>
                    <a:pt x="6254833" y="5327879"/>
                    <a:pt x="6254833" y="3432373"/>
                  </a:cubicBezTo>
                  <a:cubicBezTo>
                    <a:pt x="6254833" y="1536679"/>
                    <a:pt x="4692858" y="0"/>
                    <a:pt x="2766060" y="0"/>
                  </a:cubicBezTo>
                  <a:close/>
                </a:path>
              </a:pathLst>
            </a:custGeom>
            <a:ln w="18736" cap="flat">
              <a:noFill/>
              <a:prstDash val="solid"/>
              <a:miter/>
            </a:ln>
          </p:spPr>
          <p:txBody>
            <a:bodyPr rtlCol="0" anchor="ctr"/>
            <a:lstStyle/>
            <a:p>
              <a:endParaRPr lang="en-US" dirty="0"/>
            </a:p>
          </p:txBody>
        </p:sp>
      </p:grpSp>
      <p:pic>
        <p:nvPicPr>
          <p:cNvPr id="8" name="Content Placeholder 4">
            <a:extLst>
              <a:ext uri="{FF2B5EF4-FFF2-40B4-BE49-F238E27FC236}">
                <a16:creationId xmlns:a16="http://schemas.microsoft.com/office/drawing/2014/main" id="{E7CCB63D-368E-F72A-12F4-9E066825406E}"/>
              </a:ext>
            </a:extLst>
          </p:cNvPr>
          <p:cNvPicPr>
            <a:picLocks noChangeAspect="1"/>
          </p:cNvPicPr>
          <p:nvPr/>
        </p:nvPicPr>
        <p:blipFill>
          <a:blip r:embed="rId3"/>
          <a:stretch>
            <a:fillRect/>
          </a:stretch>
        </p:blipFill>
        <p:spPr>
          <a:xfrm>
            <a:off x="4628365" y="1883120"/>
            <a:ext cx="6987182" cy="1134974"/>
          </a:xfrm>
          <a:prstGeom prst="rect">
            <a:avLst/>
          </a:prstGeom>
        </p:spPr>
      </p:pic>
      <p:pic>
        <p:nvPicPr>
          <p:cNvPr id="9" name="Picture 8">
            <a:extLst>
              <a:ext uri="{FF2B5EF4-FFF2-40B4-BE49-F238E27FC236}">
                <a16:creationId xmlns:a16="http://schemas.microsoft.com/office/drawing/2014/main" id="{5EE41E89-2079-BD9E-1ABE-C2693A2C5C4D}"/>
              </a:ext>
            </a:extLst>
          </p:cNvPr>
          <p:cNvPicPr>
            <a:picLocks noChangeAspect="1"/>
          </p:cNvPicPr>
          <p:nvPr/>
        </p:nvPicPr>
        <p:blipFill>
          <a:blip r:embed="rId4"/>
          <a:stretch>
            <a:fillRect/>
          </a:stretch>
        </p:blipFill>
        <p:spPr>
          <a:xfrm>
            <a:off x="4720104" y="4024619"/>
            <a:ext cx="6987182" cy="1359806"/>
          </a:xfrm>
          <a:prstGeom prst="rect">
            <a:avLst/>
          </a:prstGeom>
        </p:spPr>
      </p:pic>
      <p:cxnSp>
        <p:nvCxnSpPr>
          <p:cNvPr id="10" name="Straight Connector 9">
            <a:extLst>
              <a:ext uri="{FF2B5EF4-FFF2-40B4-BE49-F238E27FC236}">
                <a16:creationId xmlns:a16="http://schemas.microsoft.com/office/drawing/2014/main" id="{9D70B75D-1661-B812-2F9D-3BD267F26338}"/>
              </a:ext>
            </a:extLst>
          </p:cNvPr>
          <p:cNvCxnSpPr>
            <a:cxnSpLocks/>
          </p:cNvCxnSpPr>
          <p:nvPr/>
        </p:nvCxnSpPr>
        <p:spPr>
          <a:xfrm>
            <a:off x="715477" y="906086"/>
            <a:ext cx="6933098"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0B550CCE-DD87-C168-73D7-73CDAFB2449E}"/>
              </a:ext>
            </a:extLst>
          </p:cNvPr>
          <p:cNvSpPr txBox="1">
            <a:spLocks/>
          </p:cNvSpPr>
          <p:nvPr/>
        </p:nvSpPr>
        <p:spPr>
          <a:xfrm>
            <a:off x="4389408" y="3367978"/>
            <a:ext cx="3753302" cy="45191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accent5">
                    <a:lumMod val="60000"/>
                    <a:lumOff val="40000"/>
                  </a:schemeClr>
                </a:solidFill>
                <a:latin typeface="Slack-Lato"/>
              </a:rPr>
              <a:t>Health Care</a:t>
            </a:r>
          </a:p>
          <a:p>
            <a:pPr marL="0" indent="0">
              <a:buFont typeface="Arial" panose="020B0604020202020204" pitchFamily="34" charset="0"/>
              <a:buNone/>
            </a:pPr>
            <a:endParaRPr lang="en-US" dirty="0">
              <a:solidFill>
                <a:schemeClr val="accent5">
                  <a:lumMod val="60000"/>
                  <a:lumOff val="40000"/>
                </a:schemeClr>
              </a:solidFill>
              <a:latin typeface="Slack-Lato"/>
            </a:endParaRPr>
          </a:p>
          <a:p>
            <a:pPr marL="0" indent="0">
              <a:buFont typeface="Arial" panose="020B0604020202020204" pitchFamily="34" charset="0"/>
              <a:buNone/>
            </a:pPr>
            <a:endParaRPr lang="en-US" dirty="0">
              <a:solidFill>
                <a:schemeClr val="accent5">
                  <a:lumMod val="60000"/>
                  <a:lumOff val="40000"/>
                </a:schemeClr>
              </a:solidFill>
              <a:latin typeface="Slack-Lato"/>
            </a:endParaRPr>
          </a:p>
          <a:p>
            <a:pPr marL="0" indent="0">
              <a:buFont typeface="Arial" panose="020B0604020202020204" pitchFamily="34" charset="0"/>
              <a:buNone/>
            </a:pPr>
            <a:endParaRPr lang="en-US" dirty="0">
              <a:solidFill>
                <a:schemeClr val="accent5">
                  <a:lumMod val="60000"/>
                  <a:lumOff val="40000"/>
                </a:schemeClr>
              </a:solidFill>
              <a:latin typeface="Slack-Lato"/>
            </a:endParaRPr>
          </a:p>
          <a:p>
            <a:pPr marL="0" indent="0">
              <a:buFont typeface="Arial" panose="020B0604020202020204" pitchFamily="34" charset="0"/>
              <a:buNone/>
            </a:pPr>
            <a:endParaRPr lang="en-US" sz="1400" dirty="0">
              <a:solidFill>
                <a:schemeClr val="accent5">
                  <a:lumMod val="60000"/>
                  <a:lumOff val="40000"/>
                </a:schemeClr>
              </a:solidFill>
            </a:endParaRPr>
          </a:p>
        </p:txBody>
      </p:sp>
      <p:sp>
        <p:nvSpPr>
          <p:cNvPr id="15" name="Content Placeholder 2">
            <a:extLst>
              <a:ext uri="{FF2B5EF4-FFF2-40B4-BE49-F238E27FC236}">
                <a16:creationId xmlns:a16="http://schemas.microsoft.com/office/drawing/2014/main" id="{306FD6EE-7A8D-96B8-A37D-160C1997427C}"/>
              </a:ext>
            </a:extLst>
          </p:cNvPr>
          <p:cNvSpPr txBox="1">
            <a:spLocks/>
          </p:cNvSpPr>
          <p:nvPr/>
        </p:nvSpPr>
        <p:spPr>
          <a:xfrm>
            <a:off x="4368654" y="1258226"/>
            <a:ext cx="3753302" cy="45191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accent5">
                    <a:lumMod val="60000"/>
                    <a:lumOff val="40000"/>
                  </a:schemeClr>
                </a:solidFill>
                <a:latin typeface="Slack-Lato"/>
              </a:rPr>
              <a:t>Information </a:t>
            </a:r>
            <a:r>
              <a:rPr lang="en-US" dirty="0" err="1">
                <a:solidFill>
                  <a:schemeClr val="accent5">
                    <a:lumMod val="60000"/>
                    <a:lumOff val="40000"/>
                  </a:schemeClr>
                </a:solidFill>
                <a:latin typeface="Slack-Lato"/>
              </a:rPr>
              <a:t>Technolgy</a:t>
            </a:r>
            <a:endParaRPr lang="en-US" dirty="0">
              <a:solidFill>
                <a:schemeClr val="accent5">
                  <a:lumMod val="60000"/>
                  <a:lumOff val="40000"/>
                </a:schemeClr>
              </a:solidFill>
              <a:latin typeface="Slack-Lato"/>
            </a:endParaRPr>
          </a:p>
          <a:p>
            <a:pPr marL="0" indent="0">
              <a:buFont typeface="Arial" panose="020B0604020202020204" pitchFamily="34" charset="0"/>
              <a:buNone/>
            </a:pPr>
            <a:endParaRPr lang="en-US" dirty="0">
              <a:solidFill>
                <a:schemeClr val="accent5">
                  <a:lumMod val="60000"/>
                  <a:lumOff val="40000"/>
                </a:schemeClr>
              </a:solidFill>
              <a:latin typeface="Slack-Lato"/>
            </a:endParaRPr>
          </a:p>
          <a:p>
            <a:pPr marL="0" indent="0">
              <a:buFont typeface="Arial" panose="020B0604020202020204" pitchFamily="34" charset="0"/>
              <a:buNone/>
            </a:pPr>
            <a:endParaRPr lang="en-US" dirty="0">
              <a:solidFill>
                <a:schemeClr val="accent5">
                  <a:lumMod val="60000"/>
                  <a:lumOff val="40000"/>
                </a:schemeClr>
              </a:solidFill>
              <a:latin typeface="Slack-Lato"/>
            </a:endParaRPr>
          </a:p>
          <a:p>
            <a:pPr marL="0" indent="0">
              <a:buFont typeface="Arial" panose="020B0604020202020204" pitchFamily="34" charset="0"/>
              <a:buNone/>
            </a:pPr>
            <a:endParaRPr lang="en-US" dirty="0">
              <a:solidFill>
                <a:schemeClr val="accent5">
                  <a:lumMod val="60000"/>
                  <a:lumOff val="40000"/>
                </a:schemeClr>
              </a:solidFill>
              <a:latin typeface="Slack-Lato"/>
            </a:endParaRPr>
          </a:p>
          <a:p>
            <a:pPr marL="0" indent="0">
              <a:buFont typeface="Arial" panose="020B0604020202020204" pitchFamily="34" charset="0"/>
              <a:buNone/>
            </a:pPr>
            <a:endParaRPr lang="en-US" sz="1400" dirty="0">
              <a:solidFill>
                <a:schemeClr val="accent5">
                  <a:lumMod val="60000"/>
                  <a:lumOff val="40000"/>
                </a:schemeClr>
              </a:solidFill>
            </a:endParaRPr>
          </a:p>
        </p:txBody>
      </p:sp>
      <p:sp>
        <p:nvSpPr>
          <p:cNvPr id="20" name="Title 1">
            <a:extLst>
              <a:ext uri="{FF2B5EF4-FFF2-40B4-BE49-F238E27FC236}">
                <a16:creationId xmlns:a16="http://schemas.microsoft.com/office/drawing/2014/main" id="{41D25398-366A-FF94-0B38-8426F4F3855B}"/>
              </a:ext>
            </a:extLst>
          </p:cNvPr>
          <p:cNvSpPr txBox="1">
            <a:spLocks/>
          </p:cNvSpPr>
          <p:nvPr/>
        </p:nvSpPr>
        <p:spPr>
          <a:xfrm>
            <a:off x="386643" y="214844"/>
            <a:ext cx="10719507" cy="8664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solidFill>
                  <a:srgbClr val="FF9900"/>
                </a:solidFill>
                <a:latin typeface="Arial Rounded MT Bold" panose="020F0704030504030204" pitchFamily="34" charset="77"/>
              </a:rPr>
              <a:t>Top 5 Performing S&amp;P 500 Sectors between 2003 to 2023 </a:t>
            </a:r>
          </a:p>
        </p:txBody>
      </p:sp>
    </p:spTree>
    <p:extLst>
      <p:ext uri="{BB962C8B-B14F-4D97-AF65-F5344CB8AC3E}">
        <p14:creationId xmlns:p14="http://schemas.microsoft.com/office/powerpoint/2010/main" val="3622470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person&#10;&#10;Description automatically generated">
            <a:extLst>
              <a:ext uri="{FF2B5EF4-FFF2-40B4-BE49-F238E27FC236}">
                <a16:creationId xmlns:a16="http://schemas.microsoft.com/office/drawing/2014/main" id="{4125877D-C271-98EA-B1B4-878B451C1E3B}"/>
              </a:ext>
            </a:extLst>
          </p:cNvPr>
          <p:cNvPicPr>
            <a:picLocks noChangeAspect="1"/>
          </p:cNvPicPr>
          <p:nvPr/>
        </p:nvPicPr>
        <p:blipFill rotWithShape="1">
          <a:blip r:embed="rId2"/>
          <a:srcRect t="3860" r="-1" b="9942"/>
          <a:stretch/>
        </p:blipFill>
        <p:spPr>
          <a:xfrm>
            <a:off x="2802091" y="86112"/>
            <a:ext cx="9389909" cy="5362177"/>
          </a:xfrm>
          <a:custGeom>
            <a:avLst/>
            <a:gdLst/>
            <a:ahLst/>
            <a:cxnLst/>
            <a:rect l="l" t="t" r="r" b="b"/>
            <a:pathLst>
              <a:path w="12009304" h="6858000">
                <a:moveTo>
                  <a:pt x="8239723" y="5083103"/>
                </a:moveTo>
                <a:cubicBezTo>
                  <a:pt x="8239723" y="5083103"/>
                  <a:pt x="8239723" y="5083103"/>
                  <a:pt x="9505105" y="5083103"/>
                </a:cubicBezTo>
                <a:cubicBezTo>
                  <a:pt x="9525601" y="5083103"/>
                  <a:pt x="9545588" y="5085825"/>
                  <a:pt x="9564676" y="5091016"/>
                </a:cubicBezTo>
                <a:lnTo>
                  <a:pt x="9605648" y="5108194"/>
                </a:lnTo>
                <a:lnTo>
                  <a:pt x="9580608" y="5151499"/>
                </a:lnTo>
                <a:cubicBezTo>
                  <a:pt x="9354208" y="5543062"/>
                  <a:pt x="9064418" y="6044264"/>
                  <a:pt x="8693486" y="6685800"/>
                </a:cubicBezTo>
                <a:cubicBezTo>
                  <a:pt x="8665958" y="6733339"/>
                  <a:pt x="8632925" y="6776306"/>
                  <a:pt x="8595419" y="6814017"/>
                </a:cubicBezTo>
                <a:lnTo>
                  <a:pt x="8545620" y="6858000"/>
                </a:lnTo>
                <a:lnTo>
                  <a:pt x="7612173" y="6858000"/>
                </a:lnTo>
                <a:lnTo>
                  <a:pt x="7591825" y="6822959"/>
                </a:lnTo>
                <a:cubicBezTo>
                  <a:pt x="7538315" y="6730809"/>
                  <a:pt x="7478495" y="6627794"/>
                  <a:pt x="7411622" y="6512633"/>
                </a:cubicBezTo>
                <a:cubicBezTo>
                  <a:pt x="7370628" y="6444560"/>
                  <a:pt x="7370628" y="6357427"/>
                  <a:pt x="7411622" y="6289354"/>
                </a:cubicBezTo>
                <a:cubicBezTo>
                  <a:pt x="7411622" y="6289354"/>
                  <a:pt x="7411622" y="6289354"/>
                  <a:pt x="8045680" y="5197465"/>
                </a:cubicBezTo>
                <a:cubicBezTo>
                  <a:pt x="8083943" y="5126669"/>
                  <a:pt x="8160465" y="5083103"/>
                  <a:pt x="8239723" y="5083103"/>
                </a:cubicBezTo>
                <a:close/>
                <a:moveTo>
                  <a:pt x="10622296" y="1326563"/>
                </a:moveTo>
                <a:cubicBezTo>
                  <a:pt x="10622296" y="1326563"/>
                  <a:pt x="10622296" y="1326563"/>
                  <a:pt x="11448522" y="1326563"/>
                </a:cubicBezTo>
                <a:cubicBezTo>
                  <a:pt x="11502058" y="1326563"/>
                  <a:pt x="11550238" y="1355009"/>
                  <a:pt x="11577006" y="1401233"/>
                </a:cubicBezTo>
                <a:cubicBezTo>
                  <a:pt x="11577006" y="1401233"/>
                  <a:pt x="11577006" y="1401233"/>
                  <a:pt x="11989228" y="2114179"/>
                </a:cubicBezTo>
                <a:cubicBezTo>
                  <a:pt x="12015996" y="2158629"/>
                  <a:pt x="12015996" y="2215522"/>
                  <a:pt x="11989228" y="2259969"/>
                </a:cubicBezTo>
                <a:cubicBezTo>
                  <a:pt x="11989228" y="2259969"/>
                  <a:pt x="11989228" y="2259969"/>
                  <a:pt x="11577006" y="2972914"/>
                </a:cubicBezTo>
                <a:cubicBezTo>
                  <a:pt x="11550238" y="3019141"/>
                  <a:pt x="11502058" y="3047587"/>
                  <a:pt x="11448522" y="3047587"/>
                </a:cubicBezTo>
                <a:cubicBezTo>
                  <a:pt x="11448522" y="3047587"/>
                  <a:pt x="11448522" y="3047587"/>
                  <a:pt x="10622296" y="3047587"/>
                </a:cubicBezTo>
                <a:cubicBezTo>
                  <a:pt x="10570544" y="3047587"/>
                  <a:pt x="10520578" y="3019141"/>
                  <a:pt x="10495594" y="2972914"/>
                </a:cubicBezTo>
                <a:cubicBezTo>
                  <a:pt x="10495594" y="2972914"/>
                  <a:pt x="10495594" y="2972914"/>
                  <a:pt x="10081589" y="2259969"/>
                </a:cubicBezTo>
                <a:cubicBezTo>
                  <a:pt x="10054821" y="2215522"/>
                  <a:pt x="10054821" y="2158629"/>
                  <a:pt x="10081589" y="2114179"/>
                </a:cubicBezTo>
                <a:cubicBezTo>
                  <a:pt x="10081589" y="2114179"/>
                  <a:pt x="10081589" y="2114179"/>
                  <a:pt x="10495594" y="1401233"/>
                </a:cubicBezTo>
                <a:cubicBezTo>
                  <a:pt x="10520578" y="1355009"/>
                  <a:pt x="10570544" y="1326563"/>
                  <a:pt x="10622296" y="1326563"/>
                </a:cubicBezTo>
                <a:close/>
                <a:moveTo>
                  <a:pt x="0" y="0"/>
                </a:moveTo>
                <a:lnTo>
                  <a:pt x="4457990" y="0"/>
                </a:lnTo>
                <a:lnTo>
                  <a:pt x="5902610" y="0"/>
                </a:lnTo>
                <a:lnTo>
                  <a:pt x="8476869" y="0"/>
                </a:lnTo>
                <a:lnTo>
                  <a:pt x="8535933" y="39849"/>
                </a:lnTo>
                <a:cubicBezTo>
                  <a:pt x="8598516" y="88273"/>
                  <a:pt x="8652195" y="149296"/>
                  <a:pt x="8693486" y="220603"/>
                </a:cubicBezTo>
                <a:cubicBezTo>
                  <a:pt x="8693486" y="220603"/>
                  <a:pt x="8693486" y="220603"/>
                  <a:pt x="10389180" y="3153347"/>
                </a:cubicBezTo>
                <a:cubicBezTo>
                  <a:pt x="10499291" y="3336185"/>
                  <a:pt x="10499291" y="3570221"/>
                  <a:pt x="10389180" y="3753061"/>
                </a:cubicBezTo>
                <a:cubicBezTo>
                  <a:pt x="10389180" y="3753061"/>
                  <a:pt x="10389180" y="3753061"/>
                  <a:pt x="9759557" y="4842009"/>
                </a:cubicBezTo>
                <a:lnTo>
                  <a:pt x="9706493" y="4933778"/>
                </a:lnTo>
                <a:lnTo>
                  <a:pt x="9708360" y="4934561"/>
                </a:lnTo>
                <a:cubicBezTo>
                  <a:pt x="9746510" y="4956830"/>
                  <a:pt x="9778880" y="4989078"/>
                  <a:pt x="9802002" y="5029008"/>
                </a:cubicBezTo>
                <a:cubicBezTo>
                  <a:pt x="9802002" y="5029008"/>
                  <a:pt x="9802002" y="5029008"/>
                  <a:pt x="10514131" y="6260653"/>
                </a:cubicBezTo>
                <a:cubicBezTo>
                  <a:pt x="10560376" y="6337439"/>
                  <a:pt x="10560376" y="6435725"/>
                  <a:pt x="10514131" y="6512512"/>
                </a:cubicBezTo>
                <a:cubicBezTo>
                  <a:pt x="10514131" y="6512512"/>
                  <a:pt x="10514131" y="6512512"/>
                  <a:pt x="10340271" y="6813206"/>
                </a:cubicBezTo>
                <a:lnTo>
                  <a:pt x="10314372" y="6858000"/>
                </a:lnTo>
                <a:lnTo>
                  <a:pt x="10119136" y="6858000"/>
                </a:lnTo>
                <a:lnTo>
                  <a:pt x="10122008" y="6853033"/>
                </a:lnTo>
                <a:cubicBezTo>
                  <a:pt x="10327158" y="6498223"/>
                  <a:pt x="10327158" y="6498223"/>
                  <a:pt x="10327158" y="6498223"/>
                </a:cubicBezTo>
                <a:cubicBezTo>
                  <a:pt x="10368154" y="6430148"/>
                  <a:pt x="10368154" y="6343015"/>
                  <a:pt x="10327158" y="6274942"/>
                </a:cubicBezTo>
                <a:cubicBezTo>
                  <a:pt x="9695832" y="5183053"/>
                  <a:pt x="9695832" y="5183053"/>
                  <a:pt x="9695832" y="5183053"/>
                </a:cubicBezTo>
                <a:cubicBezTo>
                  <a:pt x="9675334" y="5147654"/>
                  <a:pt x="9646640" y="5119063"/>
                  <a:pt x="9612819" y="5099323"/>
                </a:cubicBezTo>
                <a:lnTo>
                  <a:pt x="9603213" y="5095298"/>
                </a:lnTo>
                <a:lnTo>
                  <a:pt x="9654707" y="5006238"/>
                </a:lnTo>
                <a:lnTo>
                  <a:pt x="9693004" y="4940002"/>
                </a:lnTo>
                <a:lnTo>
                  <a:pt x="9653283" y="4923348"/>
                </a:lnTo>
                <a:cubicBezTo>
                  <a:pt x="9631750" y="4917491"/>
                  <a:pt x="9609208" y="4914420"/>
                  <a:pt x="9586087" y="4914420"/>
                </a:cubicBezTo>
                <a:cubicBezTo>
                  <a:pt x="8158743" y="4914420"/>
                  <a:pt x="8158743" y="4914420"/>
                  <a:pt x="8158743" y="4914420"/>
                </a:cubicBezTo>
                <a:cubicBezTo>
                  <a:pt x="8069341" y="4914420"/>
                  <a:pt x="7983024" y="4963563"/>
                  <a:pt x="7939863" y="5043420"/>
                </a:cubicBezTo>
                <a:cubicBezTo>
                  <a:pt x="7224650" y="6275065"/>
                  <a:pt x="7224650" y="6275065"/>
                  <a:pt x="7224650" y="6275065"/>
                </a:cubicBezTo>
                <a:cubicBezTo>
                  <a:pt x="7178407" y="6351849"/>
                  <a:pt x="7178407" y="6450135"/>
                  <a:pt x="7224650" y="6526922"/>
                </a:cubicBezTo>
                <a:cubicBezTo>
                  <a:pt x="7269350" y="6603900"/>
                  <a:pt x="7311257" y="6676067"/>
                  <a:pt x="7350544" y="6743723"/>
                </a:cubicBezTo>
                <a:lnTo>
                  <a:pt x="7416905" y="6858000"/>
                </a:lnTo>
                <a:lnTo>
                  <a:pt x="5902610" y="6858000"/>
                </a:lnTo>
                <a:lnTo>
                  <a:pt x="4389358" y="6858000"/>
                </a:lnTo>
                <a:lnTo>
                  <a:pt x="0" y="6858000"/>
                </a:lnTo>
                <a:close/>
              </a:path>
            </a:pathLst>
          </a:custGeom>
        </p:spPr>
      </p:pic>
    </p:spTree>
    <p:extLst>
      <p:ext uri="{BB962C8B-B14F-4D97-AF65-F5344CB8AC3E}">
        <p14:creationId xmlns:p14="http://schemas.microsoft.com/office/powerpoint/2010/main" val="2856366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35252-8779-BA59-28D6-F55963B24BE2}"/>
              </a:ext>
            </a:extLst>
          </p:cNvPr>
          <p:cNvSpPr>
            <a:spLocks noGrp="1"/>
          </p:cNvSpPr>
          <p:nvPr>
            <p:ph type="title"/>
          </p:nvPr>
        </p:nvSpPr>
        <p:spPr>
          <a:xfrm>
            <a:off x="4901989" y="135910"/>
            <a:ext cx="6172200" cy="451919"/>
          </a:xfrm>
        </p:spPr>
        <p:txBody>
          <a:bodyPr>
            <a:normAutofit/>
          </a:bodyPr>
          <a:lstStyle/>
          <a:p>
            <a:r>
              <a:rPr lang="en-US" sz="2000" b="1" dirty="0">
                <a:solidFill>
                  <a:srgbClr val="FF9900"/>
                </a:solidFill>
                <a:latin typeface="Arial Rounded MT Bold" panose="020F0704030504030204" pitchFamily="34" charset="77"/>
              </a:rPr>
              <a:t>INTRODUCTION </a:t>
            </a:r>
          </a:p>
        </p:txBody>
      </p:sp>
      <p:sp>
        <p:nvSpPr>
          <p:cNvPr id="3" name="Content Placeholder 2">
            <a:extLst>
              <a:ext uri="{FF2B5EF4-FFF2-40B4-BE49-F238E27FC236}">
                <a16:creationId xmlns:a16="http://schemas.microsoft.com/office/drawing/2014/main" id="{17B97DCA-C2B0-CC36-9B27-E4C5A04B8A59}"/>
              </a:ext>
            </a:extLst>
          </p:cNvPr>
          <p:cNvSpPr>
            <a:spLocks noGrp="1"/>
          </p:cNvSpPr>
          <p:nvPr>
            <p:ph idx="1"/>
          </p:nvPr>
        </p:nvSpPr>
        <p:spPr>
          <a:xfrm>
            <a:off x="5090094" y="2015076"/>
            <a:ext cx="6172200" cy="3461844"/>
          </a:xfrm>
        </p:spPr>
        <p:txBody>
          <a:bodyPr>
            <a:noAutofit/>
          </a:bodyPr>
          <a:lstStyle/>
          <a:p>
            <a:r>
              <a:rPr lang="en-US" sz="1400" dirty="0">
                <a:latin typeface="Slack-Lato"/>
              </a:rPr>
              <a:t>The S&amp;P 500 Index, or Standard &amp; Poor's 500 Index, is a market-capitalization-weighted index of </a:t>
            </a:r>
            <a:r>
              <a:rPr lang="en-US" sz="1400" b="1" dirty="0">
                <a:latin typeface="Slack-Lato"/>
              </a:rPr>
              <a:t>500 leading publicly traded companies </a:t>
            </a:r>
            <a:r>
              <a:rPr lang="en-US" sz="1400" dirty="0">
                <a:latin typeface="Slack-Lato"/>
              </a:rPr>
              <a:t>in the U.S. </a:t>
            </a:r>
            <a:r>
              <a:rPr lang="en-US" sz="1400" b="1" dirty="0">
                <a:latin typeface="Slack-Lato"/>
              </a:rPr>
              <a:t>It covers approximately 80% of available market </a:t>
            </a:r>
            <a:r>
              <a:rPr lang="en-AU" sz="1400" b="1" dirty="0">
                <a:latin typeface="Slack-Lato"/>
              </a:rPr>
              <a:t>capitalisation</a:t>
            </a:r>
            <a:r>
              <a:rPr lang="en-US" sz="1400" dirty="0">
                <a:latin typeface="Slack-Lato"/>
              </a:rPr>
              <a:t>. In other words, S&amp;P500 tracks the stock performance of 500 large companies listed on stock exchanges in the United States and it is one of the most commonly followed equity indices.</a:t>
            </a:r>
          </a:p>
          <a:p>
            <a:r>
              <a:rPr lang="en-US" sz="1400" dirty="0">
                <a:latin typeface="Slack-Lato"/>
              </a:rPr>
              <a:t>The S&amp;P 500 index is the most commonly used </a:t>
            </a:r>
            <a:r>
              <a:rPr lang="en-US" sz="1400" b="1" dirty="0">
                <a:latin typeface="Slack-Lato"/>
              </a:rPr>
              <a:t>benchmark for determining the state of the overall economy</a:t>
            </a:r>
            <a:r>
              <a:rPr lang="en-US" sz="1400" dirty="0">
                <a:latin typeface="Slack-Lato"/>
              </a:rPr>
              <a:t>. Many investors also use the S&amp;P 500 as a </a:t>
            </a:r>
            <a:r>
              <a:rPr lang="en-US" sz="1400" b="1" dirty="0">
                <a:latin typeface="Slack-Lato"/>
              </a:rPr>
              <a:t>benchmark for their individual portfolios</a:t>
            </a:r>
            <a:r>
              <a:rPr lang="en-US" sz="1400" dirty="0">
                <a:latin typeface="Slack-Lato"/>
              </a:rPr>
              <a:t>. The key advantage of using the S&amp;P 500 as a benchmark is the wide market breadth of the large-cap companies included in the index. The index can provide a </a:t>
            </a:r>
            <a:r>
              <a:rPr lang="en-US" sz="1400" b="1" dirty="0">
                <a:latin typeface="Slack-Lato"/>
              </a:rPr>
              <a:t>broad view of the economic health of the U.S.</a:t>
            </a:r>
          </a:p>
          <a:p>
            <a:r>
              <a:rPr lang="en-US" sz="1400" dirty="0">
                <a:latin typeface="Slack-Lato"/>
              </a:rPr>
              <a:t>It represents the stock market's performance by reporting the </a:t>
            </a:r>
            <a:r>
              <a:rPr lang="en-US" sz="1400" b="1" dirty="0">
                <a:latin typeface="Slack-Lato"/>
              </a:rPr>
              <a:t>risks and returns of the biggest companies</a:t>
            </a:r>
            <a:r>
              <a:rPr lang="en-US" sz="1400" dirty="0">
                <a:latin typeface="Slack-Lato"/>
              </a:rPr>
              <a:t>. Investors usually look at the S&amp;P 500 to assess how the overall stock market is doing. </a:t>
            </a:r>
            <a:r>
              <a:rPr lang="en-US" sz="1400" b="1" dirty="0">
                <a:latin typeface="Slack-Lato"/>
              </a:rPr>
              <a:t>This index is considered a leading U.S. economic indicator.</a:t>
            </a:r>
          </a:p>
        </p:txBody>
      </p:sp>
      <p:pic>
        <p:nvPicPr>
          <p:cNvPr id="7" name="Picture 6">
            <a:extLst>
              <a:ext uri="{FF2B5EF4-FFF2-40B4-BE49-F238E27FC236}">
                <a16:creationId xmlns:a16="http://schemas.microsoft.com/office/drawing/2014/main" id="{D939DB3E-6479-3CE2-494F-84907E0BD71D}"/>
              </a:ext>
            </a:extLst>
          </p:cNvPr>
          <p:cNvPicPr>
            <a:picLocks noChangeAspect="1"/>
          </p:cNvPicPr>
          <p:nvPr/>
        </p:nvPicPr>
        <p:blipFill rotWithShape="1">
          <a:blip r:embed="rId2"/>
          <a:srcRect l="18421" r="29992" b="-1"/>
          <a:stretch/>
        </p:blipFill>
        <p:spPr>
          <a:xfrm>
            <a:off x="20" y="10"/>
            <a:ext cx="4639713" cy="6857990"/>
          </a:xfrm>
          <a:prstGeom prst="rect">
            <a:avLst/>
          </a:prstGeom>
        </p:spPr>
      </p:pic>
      <p:sp>
        <p:nvSpPr>
          <p:cNvPr id="4" name="Content Placeholder 2">
            <a:extLst>
              <a:ext uri="{FF2B5EF4-FFF2-40B4-BE49-F238E27FC236}">
                <a16:creationId xmlns:a16="http://schemas.microsoft.com/office/drawing/2014/main" id="{FEA25AA9-CEF3-E2F1-895E-D941F2F8D98E}"/>
              </a:ext>
            </a:extLst>
          </p:cNvPr>
          <p:cNvSpPr txBox="1">
            <a:spLocks/>
          </p:cNvSpPr>
          <p:nvPr/>
        </p:nvSpPr>
        <p:spPr>
          <a:xfrm>
            <a:off x="4948299" y="719895"/>
            <a:ext cx="7059077" cy="96739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accent5">
                    <a:lumMod val="60000"/>
                    <a:lumOff val="40000"/>
                  </a:schemeClr>
                </a:solidFill>
                <a:latin typeface="Slack-Lato"/>
              </a:rPr>
              <a:t>What is the S&amp;P500 and why it is important in the US stock market?</a:t>
            </a:r>
          </a:p>
          <a:p>
            <a:pPr marL="0" indent="0">
              <a:buFont typeface="Arial" panose="020B0604020202020204" pitchFamily="34" charset="0"/>
              <a:buNone/>
            </a:pPr>
            <a:endParaRPr lang="en-US" sz="1400" dirty="0">
              <a:solidFill>
                <a:schemeClr val="accent5">
                  <a:lumMod val="60000"/>
                  <a:lumOff val="40000"/>
                </a:schemeClr>
              </a:solidFill>
            </a:endParaRPr>
          </a:p>
        </p:txBody>
      </p:sp>
      <p:sp>
        <p:nvSpPr>
          <p:cNvPr id="5" name="Content Placeholder 2">
            <a:extLst>
              <a:ext uri="{FF2B5EF4-FFF2-40B4-BE49-F238E27FC236}">
                <a16:creationId xmlns:a16="http://schemas.microsoft.com/office/drawing/2014/main" id="{2FCF1423-A16E-4C32-45FE-437A97842434}"/>
              </a:ext>
            </a:extLst>
          </p:cNvPr>
          <p:cNvSpPr txBox="1">
            <a:spLocks/>
          </p:cNvSpPr>
          <p:nvPr/>
        </p:nvSpPr>
        <p:spPr>
          <a:xfrm>
            <a:off x="7377400" y="5843893"/>
            <a:ext cx="4707763" cy="87819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i="1" dirty="0">
                <a:solidFill>
                  <a:schemeClr val="bg2">
                    <a:lumMod val="60000"/>
                    <a:lumOff val="40000"/>
                  </a:schemeClr>
                </a:solidFill>
                <a:latin typeface="Slack-Lato"/>
              </a:rPr>
              <a:t>Reference: https://www.investopedia.com/terms/s/sp500.asp  https://www.thebalancemoney.com/what-is-the-sandp-500-3305888  https://www.spglobal.com/spdji/en/indices/equity/sp-500/#data https://www.spglobal.com/spdji/en/indices/equity/sp-500/#overview</a:t>
            </a:r>
            <a:endParaRPr lang="en-AU" sz="1200" i="1" dirty="0">
              <a:solidFill>
                <a:schemeClr val="bg2">
                  <a:lumMod val="60000"/>
                  <a:lumOff val="40000"/>
                </a:schemeClr>
              </a:solidFill>
              <a:latin typeface="Slack-Lato"/>
            </a:endParaRPr>
          </a:p>
          <a:p>
            <a:pPr marL="0" indent="0">
              <a:buFont typeface="Arial" panose="020B0604020202020204" pitchFamily="34" charset="0"/>
              <a:buNone/>
            </a:pPr>
            <a:endParaRPr lang="en-US" sz="1200" i="1" dirty="0">
              <a:solidFill>
                <a:schemeClr val="bg2">
                  <a:lumMod val="60000"/>
                  <a:lumOff val="40000"/>
                </a:schemeClr>
              </a:solidFill>
            </a:endParaRPr>
          </a:p>
        </p:txBody>
      </p:sp>
      <p:cxnSp>
        <p:nvCxnSpPr>
          <p:cNvPr id="8" name="Straight Connector 7">
            <a:extLst>
              <a:ext uri="{FF2B5EF4-FFF2-40B4-BE49-F238E27FC236}">
                <a16:creationId xmlns:a16="http://schemas.microsoft.com/office/drawing/2014/main" id="{08C3542B-1F27-F11F-2FC8-CBE72175882B}"/>
              </a:ext>
            </a:extLst>
          </p:cNvPr>
          <p:cNvCxnSpPr/>
          <p:nvPr/>
        </p:nvCxnSpPr>
        <p:spPr>
          <a:xfrm>
            <a:off x="5090094" y="587829"/>
            <a:ext cx="2514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5746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4EA36A8B-3926-04FC-C5C8-CB2347CB4890}"/>
              </a:ext>
            </a:extLst>
          </p:cNvPr>
          <p:cNvSpPr txBox="1">
            <a:spLocks/>
          </p:cNvSpPr>
          <p:nvPr/>
        </p:nvSpPr>
        <p:spPr>
          <a:xfrm>
            <a:off x="510101" y="3223323"/>
            <a:ext cx="3341914" cy="6079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000" dirty="0"/>
          </a:p>
        </p:txBody>
      </p:sp>
      <p:sp>
        <p:nvSpPr>
          <p:cNvPr id="13" name="Title 1">
            <a:extLst>
              <a:ext uri="{FF2B5EF4-FFF2-40B4-BE49-F238E27FC236}">
                <a16:creationId xmlns:a16="http://schemas.microsoft.com/office/drawing/2014/main" id="{78D1386C-3577-CCAF-EADB-8E2001B3F322}"/>
              </a:ext>
            </a:extLst>
          </p:cNvPr>
          <p:cNvSpPr>
            <a:spLocks noGrp="1"/>
          </p:cNvSpPr>
          <p:nvPr>
            <p:ph type="title"/>
          </p:nvPr>
        </p:nvSpPr>
        <p:spPr>
          <a:xfrm>
            <a:off x="313784" y="562356"/>
            <a:ext cx="3364933" cy="451919"/>
          </a:xfrm>
        </p:spPr>
        <p:txBody>
          <a:bodyPr>
            <a:normAutofit/>
          </a:bodyPr>
          <a:lstStyle/>
          <a:p>
            <a:r>
              <a:rPr lang="en-US" sz="2000" b="1" dirty="0">
                <a:solidFill>
                  <a:srgbClr val="FF9900"/>
                </a:solidFill>
                <a:latin typeface="Arial Rounded MT Bold" panose="020F0704030504030204" pitchFamily="34" charset="77"/>
              </a:rPr>
              <a:t>DATA COLLECTION</a:t>
            </a:r>
          </a:p>
        </p:txBody>
      </p:sp>
      <p:cxnSp>
        <p:nvCxnSpPr>
          <p:cNvPr id="17" name="Straight Connector 16">
            <a:extLst>
              <a:ext uri="{FF2B5EF4-FFF2-40B4-BE49-F238E27FC236}">
                <a16:creationId xmlns:a16="http://schemas.microsoft.com/office/drawing/2014/main" id="{53F92C18-3720-DCCB-4C50-AC65BF91501A}"/>
              </a:ext>
            </a:extLst>
          </p:cNvPr>
          <p:cNvCxnSpPr/>
          <p:nvPr/>
        </p:nvCxnSpPr>
        <p:spPr>
          <a:xfrm>
            <a:off x="1164117" y="1075418"/>
            <a:ext cx="2514600"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Content Placeholder 2">
            <a:extLst>
              <a:ext uri="{FF2B5EF4-FFF2-40B4-BE49-F238E27FC236}">
                <a16:creationId xmlns:a16="http://schemas.microsoft.com/office/drawing/2014/main" id="{C347ACBD-43BA-ADFB-DC6D-45F72D96C90A}"/>
              </a:ext>
            </a:extLst>
          </p:cNvPr>
          <p:cNvSpPr txBox="1">
            <a:spLocks/>
          </p:cNvSpPr>
          <p:nvPr/>
        </p:nvSpPr>
        <p:spPr>
          <a:xfrm>
            <a:off x="5550664" y="3109585"/>
            <a:ext cx="3461358" cy="56477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accent5">
                    <a:lumMod val="60000"/>
                    <a:lumOff val="40000"/>
                  </a:schemeClr>
                </a:solidFill>
                <a:latin typeface="Slack-Lato"/>
              </a:rPr>
              <a:t>Types of data files</a:t>
            </a:r>
            <a:endParaRPr lang="en-US" sz="1400" dirty="0">
              <a:solidFill>
                <a:schemeClr val="accent5">
                  <a:lumMod val="60000"/>
                  <a:lumOff val="40000"/>
                </a:schemeClr>
              </a:solidFill>
            </a:endParaRPr>
          </a:p>
        </p:txBody>
      </p:sp>
      <p:sp>
        <p:nvSpPr>
          <p:cNvPr id="25" name="Content Placeholder 2">
            <a:extLst>
              <a:ext uri="{FF2B5EF4-FFF2-40B4-BE49-F238E27FC236}">
                <a16:creationId xmlns:a16="http://schemas.microsoft.com/office/drawing/2014/main" id="{3D44AD76-2003-8041-84F3-9A6075B8B322}"/>
              </a:ext>
            </a:extLst>
          </p:cNvPr>
          <p:cNvSpPr txBox="1">
            <a:spLocks/>
          </p:cNvSpPr>
          <p:nvPr/>
        </p:nvSpPr>
        <p:spPr>
          <a:xfrm>
            <a:off x="333820" y="1861622"/>
            <a:ext cx="1741472" cy="69168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accent5">
                    <a:lumMod val="60000"/>
                    <a:lumOff val="40000"/>
                  </a:schemeClr>
                </a:solidFill>
                <a:latin typeface="Slack-Lato"/>
              </a:rPr>
              <a:t>Sources</a:t>
            </a:r>
          </a:p>
          <a:p>
            <a:pPr marL="0" indent="0">
              <a:buFont typeface="Arial" panose="020B0604020202020204" pitchFamily="34" charset="0"/>
              <a:buNone/>
            </a:pPr>
            <a:endParaRPr lang="en-US" dirty="0">
              <a:solidFill>
                <a:schemeClr val="accent5">
                  <a:lumMod val="60000"/>
                  <a:lumOff val="40000"/>
                </a:schemeClr>
              </a:solidFill>
              <a:latin typeface="Slack-Lato"/>
            </a:endParaRPr>
          </a:p>
          <a:p>
            <a:pPr marL="0" indent="0">
              <a:buFont typeface="Arial" panose="020B0604020202020204" pitchFamily="34" charset="0"/>
              <a:buNone/>
            </a:pPr>
            <a:endParaRPr lang="en-US" sz="1400" dirty="0">
              <a:solidFill>
                <a:schemeClr val="accent5">
                  <a:lumMod val="60000"/>
                  <a:lumOff val="40000"/>
                </a:schemeClr>
              </a:solidFill>
            </a:endParaRPr>
          </a:p>
        </p:txBody>
      </p:sp>
      <p:pic>
        <p:nvPicPr>
          <p:cNvPr id="32" name="Picture 31">
            <a:extLst>
              <a:ext uri="{FF2B5EF4-FFF2-40B4-BE49-F238E27FC236}">
                <a16:creationId xmlns:a16="http://schemas.microsoft.com/office/drawing/2014/main" id="{9B22EE78-2C0D-4863-C5AC-29743083EC87}"/>
              </a:ext>
            </a:extLst>
          </p:cNvPr>
          <p:cNvPicPr>
            <a:picLocks noChangeAspect="1"/>
          </p:cNvPicPr>
          <p:nvPr/>
        </p:nvPicPr>
        <p:blipFill>
          <a:blip r:embed="rId2"/>
          <a:stretch>
            <a:fillRect/>
          </a:stretch>
        </p:blipFill>
        <p:spPr>
          <a:xfrm>
            <a:off x="3852015" y="-1"/>
            <a:ext cx="8321580" cy="2543175"/>
          </a:xfrm>
          <a:prstGeom prst="rect">
            <a:avLst/>
          </a:prstGeom>
        </p:spPr>
      </p:pic>
      <p:sp>
        <p:nvSpPr>
          <p:cNvPr id="39" name="Rectangle 38">
            <a:extLst>
              <a:ext uri="{FF2B5EF4-FFF2-40B4-BE49-F238E27FC236}">
                <a16:creationId xmlns:a16="http://schemas.microsoft.com/office/drawing/2014/main" id="{BB99B8DC-E270-4613-48C5-43E8191EF158}"/>
              </a:ext>
            </a:extLst>
          </p:cNvPr>
          <p:cNvSpPr/>
          <p:nvPr/>
        </p:nvSpPr>
        <p:spPr>
          <a:xfrm>
            <a:off x="298569" y="2390775"/>
            <a:ext cx="4612090" cy="34861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pic>
        <p:nvPicPr>
          <p:cNvPr id="41" name="Picture 40">
            <a:extLst>
              <a:ext uri="{FF2B5EF4-FFF2-40B4-BE49-F238E27FC236}">
                <a16:creationId xmlns:a16="http://schemas.microsoft.com/office/drawing/2014/main" id="{09B7621B-5ED1-F52D-8AFA-606433BF702B}"/>
              </a:ext>
            </a:extLst>
          </p:cNvPr>
          <p:cNvPicPr>
            <a:picLocks noChangeAspect="1"/>
          </p:cNvPicPr>
          <p:nvPr/>
        </p:nvPicPr>
        <p:blipFill>
          <a:blip r:embed="rId3"/>
          <a:stretch>
            <a:fillRect/>
          </a:stretch>
        </p:blipFill>
        <p:spPr>
          <a:xfrm>
            <a:off x="311508" y="2558581"/>
            <a:ext cx="4050944" cy="666172"/>
          </a:xfrm>
          <a:prstGeom prst="rect">
            <a:avLst/>
          </a:prstGeom>
        </p:spPr>
      </p:pic>
      <p:pic>
        <p:nvPicPr>
          <p:cNvPr id="42" name="Picture 41" descr="Shape&#10;&#10;Description automatically generated with medium confidence">
            <a:extLst>
              <a:ext uri="{FF2B5EF4-FFF2-40B4-BE49-F238E27FC236}">
                <a16:creationId xmlns:a16="http://schemas.microsoft.com/office/drawing/2014/main" id="{46109265-563E-BF8B-57BB-0DD40BBCFD44}"/>
              </a:ext>
            </a:extLst>
          </p:cNvPr>
          <p:cNvPicPr>
            <a:picLocks noChangeAspect="1"/>
          </p:cNvPicPr>
          <p:nvPr/>
        </p:nvPicPr>
        <p:blipFill>
          <a:blip r:embed="rId4"/>
          <a:stretch>
            <a:fillRect/>
          </a:stretch>
        </p:blipFill>
        <p:spPr>
          <a:xfrm>
            <a:off x="501006" y="3571816"/>
            <a:ext cx="1920244" cy="457201"/>
          </a:xfrm>
          <a:prstGeom prst="rect">
            <a:avLst/>
          </a:prstGeom>
        </p:spPr>
      </p:pic>
      <p:sp>
        <p:nvSpPr>
          <p:cNvPr id="43" name="TextBox 42">
            <a:extLst>
              <a:ext uri="{FF2B5EF4-FFF2-40B4-BE49-F238E27FC236}">
                <a16:creationId xmlns:a16="http://schemas.microsoft.com/office/drawing/2014/main" id="{EEBBEA1E-6445-9B26-DEA0-EEEFAC7D7CB7}"/>
              </a:ext>
            </a:extLst>
          </p:cNvPr>
          <p:cNvSpPr txBox="1"/>
          <p:nvPr/>
        </p:nvSpPr>
        <p:spPr>
          <a:xfrm>
            <a:off x="556195" y="3942611"/>
            <a:ext cx="4554073" cy="338554"/>
          </a:xfrm>
          <a:prstGeom prst="rect">
            <a:avLst/>
          </a:prstGeom>
          <a:noFill/>
        </p:spPr>
        <p:txBody>
          <a:bodyPr wrap="square">
            <a:spAutoFit/>
          </a:bodyPr>
          <a:lstStyle/>
          <a:p>
            <a:r>
              <a:rPr lang="en-US" sz="1600" dirty="0">
                <a:solidFill>
                  <a:schemeClr val="bg1"/>
                </a:solidFill>
              </a:rPr>
              <a:t>Access stocks, forex and other financial assets</a:t>
            </a:r>
            <a:endParaRPr lang="en-AU" sz="1600" dirty="0">
              <a:solidFill>
                <a:schemeClr val="bg1"/>
              </a:solidFill>
            </a:endParaRPr>
          </a:p>
        </p:txBody>
      </p:sp>
      <p:pic>
        <p:nvPicPr>
          <p:cNvPr id="45" name="Picture 44" descr="A picture containing silhouette, night sky&#10;&#10;Description automatically generated">
            <a:extLst>
              <a:ext uri="{FF2B5EF4-FFF2-40B4-BE49-F238E27FC236}">
                <a16:creationId xmlns:a16="http://schemas.microsoft.com/office/drawing/2014/main" id="{DD45F0C4-90AC-B65E-88D0-35FC8CA3FD77}"/>
              </a:ext>
            </a:extLst>
          </p:cNvPr>
          <p:cNvPicPr>
            <a:picLocks noChangeAspect="1"/>
          </p:cNvPicPr>
          <p:nvPr/>
        </p:nvPicPr>
        <p:blipFill rotWithShape="1">
          <a:blip r:embed="rId5"/>
          <a:srcRect t="40254" b="42283"/>
          <a:stretch/>
        </p:blipFill>
        <p:spPr>
          <a:xfrm>
            <a:off x="375530" y="4733004"/>
            <a:ext cx="2477794" cy="432695"/>
          </a:xfrm>
          <a:prstGeom prst="rect">
            <a:avLst/>
          </a:prstGeom>
        </p:spPr>
      </p:pic>
      <p:sp>
        <p:nvSpPr>
          <p:cNvPr id="48" name="TextBox 47">
            <a:extLst>
              <a:ext uri="{FF2B5EF4-FFF2-40B4-BE49-F238E27FC236}">
                <a16:creationId xmlns:a16="http://schemas.microsoft.com/office/drawing/2014/main" id="{10CB8FCF-BF5D-55C7-C3BD-1C758238C85F}"/>
              </a:ext>
            </a:extLst>
          </p:cNvPr>
          <p:cNvSpPr txBox="1"/>
          <p:nvPr/>
        </p:nvSpPr>
        <p:spPr>
          <a:xfrm>
            <a:off x="556195" y="5202740"/>
            <a:ext cx="4318362" cy="338554"/>
          </a:xfrm>
          <a:prstGeom prst="rect">
            <a:avLst/>
          </a:prstGeom>
          <a:noFill/>
        </p:spPr>
        <p:txBody>
          <a:bodyPr wrap="square">
            <a:spAutoFit/>
          </a:bodyPr>
          <a:lstStyle/>
          <a:p>
            <a:r>
              <a:rPr lang="en-US" sz="1600" dirty="0">
                <a:solidFill>
                  <a:schemeClr val="bg1"/>
                </a:solidFill>
              </a:rPr>
              <a:t>Stock Market Quotes &amp; Financial News</a:t>
            </a:r>
            <a:endParaRPr lang="en-AU" sz="1600" dirty="0">
              <a:solidFill>
                <a:schemeClr val="bg1"/>
              </a:solidFill>
            </a:endParaRPr>
          </a:p>
        </p:txBody>
      </p:sp>
      <p:sp>
        <p:nvSpPr>
          <p:cNvPr id="49" name="TextBox 48">
            <a:extLst>
              <a:ext uri="{FF2B5EF4-FFF2-40B4-BE49-F238E27FC236}">
                <a16:creationId xmlns:a16="http://schemas.microsoft.com/office/drawing/2014/main" id="{65206DDD-7C93-1468-1CF9-44BC5EBDA8ED}"/>
              </a:ext>
            </a:extLst>
          </p:cNvPr>
          <p:cNvSpPr txBox="1"/>
          <p:nvPr/>
        </p:nvSpPr>
        <p:spPr>
          <a:xfrm>
            <a:off x="651564" y="3005141"/>
            <a:ext cx="3058988" cy="338554"/>
          </a:xfrm>
          <a:prstGeom prst="rect">
            <a:avLst/>
          </a:prstGeom>
          <a:noFill/>
        </p:spPr>
        <p:txBody>
          <a:bodyPr wrap="square">
            <a:spAutoFit/>
          </a:bodyPr>
          <a:lstStyle/>
          <a:p>
            <a:r>
              <a:rPr lang="en-US" sz="1600" dirty="0">
                <a:solidFill>
                  <a:schemeClr val="bg1"/>
                </a:solidFill>
              </a:rPr>
              <a:t>Financial data for every need</a:t>
            </a:r>
            <a:r>
              <a:rPr lang="en-US" sz="1600" dirty="0"/>
              <a:t>.</a:t>
            </a:r>
            <a:endParaRPr lang="en-AU" sz="1600" dirty="0"/>
          </a:p>
        </p:txBody>
      </p:sp>
      <p:sp>
        <p:nvSpPr>
          <p:cNvPr id="50" name="Rectangle 49">
            <a:extLst>
              <a:ext uri="{FF2B5EF4-FFF2-40B4-BE49-F238E27FC236}">
                <a16:creationId xmlns:a16="http://schemas.microsoft.com/office/drawing/2014/main" id="{C61414A3-6AD3-649F-567A-80AE7342C11E}"/>
              </a:ext>
            </a:extLst>
          </p:cNvPr>
          <p:cNvSpPr/>
          <p:nvPr/>
        </p:nvSpPr>
        <p:spPr>
          <a:xfrm>
            <a:off x="5647246" y="3682024"/>
            <a:ext cx="6043748" cy="210195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pic>
        <p:nvPicPr>
          <p:cNvPr id="34" name="Picture 33" descr="Icon&#10;&#10;Description automatically generated">
            <a:extLst>
              <a:ext uri="{FF2B5EF4-FFF2-40B4-BE49-F238E27FC236}">
                <a16:creationId xmlns:a16="http://schemas.microsoft.com/office/drawing/2014/main" id="{9E2F225A-9AC1-FEFD-FD7F-395FFFBEF2ED}"/>
              </a:ext>
            </a:extLst>
          </p:cNvPr>
          <p:cNvPicPr>
            <a:picLocks noChangeAspect="1"/>
          </p:cNvPicPr>
          <p:nvPr/>
        </p:nvPicPr>
        <p:blipFill>
          <a:blip r:embed="rId6"/>
          <a:stretch>
            <a:fillRect/>
          </a:stretch>
        </p:blipFill>
        <p:spPr>
          <a:xfrm>
            <a:off x="6146497" y="3980227"/>
            <a:ext cx="1401628" cy="1505553"/>
          </a:xfrm>
          <a:prstGeom prst="rect">
            <a:avLst/>
          </a:prstGeom>
        </p:spPr>
      </p:pic>
      <p:pic>
        <p:nvPicPr>
          <p:cNvPr id="35" name="Picture 34" descr="Icon">
            <a:extLst>
              <a:ext uri="{FF2B5EF4-FFF2-40B4-BE49-F238E27FC236}">
                <a16:creationId xmlns:a16="http://schemas.microsoft.com/office/drawing/2014/main" id="{44F3397B-9B51-B158-62C8-DC214C043BB1}"/>
              </a:ext>
            </a:extLst>
          </p:cNvPr>
          <p:cNvPicPr>
            <a:picLocks noChangeAspect="1"/>
          </p:cNvPicPr>
          <p:nvPr/>
        </p:nvPicPr>
        <p:blipFill>
          <a:blip r:embed="rId7"/>
          <a:stretch>
            <a:fillRect/>
          </a:stretch>
        </p:blipFill>
        <p:spPr>
          <a:xfrm>
            <a:off x="8129162" y="4007173"/>
            <a:ext cx="1351457" cy="1451662"/>
          </a:xfrm>
          <a:prstGeom prst="rect">
            <a:avLst/>
          </a:prstGeom>
        </p:spPr>
      </p:pic>
      <p:pic>
        <p:nvPicPr>
          <p:cNvPr id="36" name="Picture 35" descr="Icon&#10;&#10;Description automatically generated">
            <a:extLst>
              <a:ext uri="{FF2B5EF4-FFF2-40B4-BE49-F238E27FC236}">
                <a16:creationId xmlns:a16="http://schemas.microsoft.com/office/drawing/2014/main" id="{4CF9E4F0-3C0A-CA70-B507-1FD039312C88}"/>
              </a:ext>
            </a:extLst>
          </p:cNvPr>
          <p:cNvPicPr>
            <a:picLocks noChangeAspect="1"/>
          </p:cNvPicPr>
          <p:nvPr/>
        </p:nvPicPr>
        <p:blipFill>
          <a:blip r:embed="rId8"/>
          <a:stretch>
            <a:fillRect/>
          </a:stretch>
        </p:blipFill>
        <p:spPr>
          <a:xfrm>
            <a:off x="10034597" y="3980227"/>
            <a:ext cx="1455931" cy="1455931"/>
          </a:xfrm>
          <a:prstGeom prst="rect">
            <a:avLst/>
          </a:prstGeom>
        </p:spPr>
      </p:pic>
    </p:spTree>
    <p:extLst>
      <p:ext uri="{BB962C8B-B14F-4D97-AF65-F5344CB8AC3E}">
        <p14:creationId xmlns:p14="http://schemas.microsoft.com/office/powerpoint/2010/main" val="437602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12457B54-D190-8C98-CEEC-552450CF6933}"/>
              </a:ext>
            </a:extLst>
          </p:cNvPr>
          <p:cNvPicPr>
            <a:picLocks noChangeAspect="1"/>
          </p:cNvPicPr>
          <p:nvPr/>
        </p:nvPicPr>
        <p:blipFill>
          <a:blip r:embed="rId2"/>
          <a:stretch>
            <a:fillRect/>
          </a:stretch>
        </p:blipFill>
        <p:spPr>
          <a:xfrm>
            <a:off x="5211707" y="-478"/>
            <a:ext cx="6863821" cy="6858478"/>
          </a:xfrm>
          <a:prstGeom prst="rect">
            <a:avLst/>
          </a:prstGeom>
        </p:spPr>
      </p:pic>
      <p:sp>
        <p:nvSpPr>
          <p:cNvPr id="17" name="Freeform 8">
            <a:extLst>
              <a:ext uri="{FF2B5EF4-FFF2-40B4-BE49-F238E27FC236}">
                <a16:creationId xmlns:a16="http://schemas.microsoft.com/office/drawing/2014/main" id="{90A18C7B-0D7F-4F18-B1DC-9891A5E84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1" y="-478"/>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947F665A-84A4-4D6A-92C0-19161B0324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8"/>
            <a:ext cx="8657061" cy="6858478"/>
          </a:xfrm>
          <a:custGeom>
            <a:avLst/>
            <a:gdLst>
              <a:gd name="connsiteX0" fmla="*/ 579009 w 8657061"/>
              <a:gd name="connsiteY0" fmla="*/ 0 h 6858478"/>
              <a:gd name="connsiteX1" fmla="*/ 4408881 w 8657061"/>
              <a:gd name="connsiteY1" fmla="*/ 0 h 6858478"/>
              <a:gd name="connsiteX2" fmla="*/ 5475109 w 8657061"/>
              <a:gd name="connsiteY2" fmla="*/ 0 h 6858478"/>
              <a:gd name="connsiteX3" fmla="*/ 5480686 w 8657061"/>
              <a:gd name="connsiteY3" fmla="*/ 0 h 6858478"/>
              <a:gd name="connsiteX4" fmla="*/ 8657061 w 8657061"/>
              <a:gd name="connsiteY4" fmla="*/ 6858478 h 6858478"/>
              <a:gd name="connsiteX5" fmla="*/ 1232506 w 8657061"/>
              <a:gd name="connsiteY5" fmla="*/ 6858478 h 6858478"/>
              <a:gd name="connsiteX6" fmla="*/ 1232766 w 8657061"/>
              <a:gd name="connsiteY6" fmla="*/ 6857916 h 6858478"/>
              <a:gd name="connsiteX7" fmla="*/ 579009 w 8657061"/>
              <a:gd name="connsiteY7" fmla="*/ 6857916 h 6858478"/>
              <a:gd name="connsiteX8" fmla="*/ 579009 w 8657061"/>
              <a:gd name="connsiteY8" fmla="*/ 6858478 h 6858478"/>
              <a:gd name="connsiteX9" fmla="*/ 0 w 8657061"/>
              <a:gd name="connsiteY9" fmla="*/ 6858478 h 6858478"/>
              <a:gd name="connsiteX10" fmla="*/ 0 w 8657061"/>
              <a:gd name="connsiteY10" fmla="*/ 479 h 6858478"/>
              <a:gd name="connsiteX11" fmla="*/ 579009 w 8657061"/>
              <a:gd name="connsiteY11" fmla="*/ 479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657061" h="6858478">
                <a:moveTo>
                  <a:pt x="579009" y="0"/>
                </a:moveTo>
                <a:lnTo>
                  <a:pt x="4408881" y="0"/>
                </a:lnTo>
                <a:lnTo>
                  <a:pt x="5475109" y="0"/>
                </a:lnTo>
                <a:lnTo>
                  <a:pt x="5480686" y="0"/>
                </a:lnTo>
                <a:lnTo>
                  <a:pt x="8657061" y="6858478"/>
                </a:lnTo>
                <a:lnTo>
                  <a:pt x="1232506" y="6858478"/>
                </a:lnTo>
                <a:lnTo>
                  <a:pt x="1232766" y="6857916"/>
                </a:lnTo>
                <a:lnTo>
                  <a:pt x="579009" y="6857916"/>
                </a:lnTo>
                <a:lnTo>
                  <a:pt x="579009" y="6858478"/>
                </a:lnTo>
                <a:lnTo>
                  <a:pt x="0" y="6858478"/>
                </a:lnTo>
                <a:lnTo>
                  <a:pt x="0" y="479"/>
                </a:lnTo>
                <a:lnTo>
                  <a:pt x="579009"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088A4CF4-256A-F959-F109-BD1ACF03569F}"/>
              </a:ext>
            </a:extLst>
          </p:cNvPr>
          <p:cNvPicPr>
            <a:picLocks noChangeAspect="1"/>
          </p:cNvPicPr>
          <p:nvPr/>
        </p:nvPicPr>
        <p:blipFill>
          <a:blip r:embed="rId3"/>
          <a:stretch>
            <a:fillRect/>
          </a:stretch>
        </p:blipFill>
        <p:spPr>
          <a:xfrm>
            <a:off x="218623" y="1618887"/>
            <a:ext cx="2308578" cy="2343138"/>
          </a:xfrm>
          <a:prstGeom prst="rect">
            <a:avLst/>
          </a:prstGeom>
        </p:spPr>
      </p:pic>
      <p:pic>
        <p:nvPicPr>
          <p:cNvPr id="9" name="Picture 8">
            <a:extLst>
              <a:ext uri="{FF2B5EF4-FFF2-40B4-BE49-F238E27FC236}">
                <a16:creationId xmlns:a16="http://schemas.microsoft.com/office/drawing/2014/main" id="{488DA1DD-3014-C4C5-2363-3F46B4C0E853}"/>
              </a:ext>
            </a:extLst>
          </p:cNvPr>
          <p:cNvPicPr>
            <a:picLocks noChangeAspect="1"/>
          </p:cNvPicPr>
          <p:nvPr/>
        </p:nvPicPr>
        <p:blipFill>
          <a:blip r:embed="rId4"/>
          <a:stretch>
            <a:fillRect/>
          </a:stretch>
        </p:blipFill>
        <p:spPr>
          <a:xfrm>
            <a:off x="2895110" y="1655068"/>
            <a:ext cx="2860274" cy="2343138"/>
          </a:xfrm>
          <a:prstGeom prst="rect">
            <a:avLst/>
          </a:prstGeom>
        </p:spPr>
      </p:pic>
      <p:sp>
        <p:nvSpPr>
          <p:cNvPr id="11" name="Arrow: Right 10">
            <a:extLst>
              <a:ext uri="{FF2B5EF4-FFF2-40B4-BE49-F238E27FC236}">
                <a16:creationId xmlns:a16="http://schemas.microsoft.com/office/drawing/2014/main" id="{9393445D-2D29-28B3-9066-42979D5D1AFD}"/>
              </a:ext>
            </a:extLst>
          </p:cNvPr>
          <p:cNvSpPr/>
          <p:nvPr/>
        </p:nvSpPr>
        <p:spPr>
          <a:xfrm>
            <a:off x="2417363" y="2527664"/>
            <a:ext cx="533889" cy="550169"/>
          </a:xfrm>
          <a:prstGeom prst="rightArrow">
            <a:avLst/>
          </a:prstGeom>
          <a:solidFill>
            <a:srgbClr val="97293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a:ln w="22225">
                <a:solidFill>
                  <a:schemeClr val="accent2"/>
                </a:solidFill>
                <a:prstDash val="solid"/>
              </a:ln>
              <a:solidFill>
                <a:schemeClr val="accent2">
                  <a:lumMod val="40000"/>
                  <a:lumOff val="60000"/>
                </a:schemeClr>
              </a:solidFill>
            </a:endParaRPr>
          </a:p>
        </p:txBody>
      </p:sp>
      <p:pic>
        <p:nvPicPr>
          <p:cNvPr id="13" name="Picture 12">
            <a:extLst>
              <a:ext uri="{FF2B5EF4-FFF2-40B4-BE49-F238E27FC236}">
                <a16:creationId xmlns:a16="http://schemas.microsoft.com/office/drawing/2014/main" id="{8472C8D7-3168-3CDB-39DA-F3C2C2A76008}"/>
              </a:ext>
            </a:extLst>
          </p:cNvPr>
          <p:cNvPicPr>
            <a:picLocks noChangeAspect="1"/>
          </p:cNvPicPr>
          <p:nvPr/>
        </p:nvPicPr>
        <p:blipFill>
          <a:blip r:embed="rId5"/>
          <a:stretch>
            <a:fillRect/>
          </a:stretch>
        </p:blipFill>
        <p:spPr>
          <a:xfrm>
            <a:off x="218623" y="5215208"/>
            <a:ext cx="9046897" cy="1094000"/>
          </a:xfrm>
          <a:prstGeom prst="rect">
            <a:avLst/>
          </a:prstGeom>
        </p:spPr>
      </p:pic>
      <p:sp>
        <p:nvSpPr>
          <p:cNvPr id="14" name="Content Placeholder 2">
            <a:extLst>
              <a:ext uri="{FF2B5EF4-FFF2-40B4-BE49-F238E27FC236}">
                <a16:creationId xmlns:a16="http://schemas.microsoft.com/office/drawing/2014/main" id="{0BD4BEA2-D31C-F26A-0237-B56CE8D6814E}"/>
              </a:ext>
            </a:extLst>
          </p:cNvPr>
          <p:cNvSpPr txBox="1">
            <a:spLocks/>
          </p:cNvSpPr>
          <p:nvPr/>
        </p:nvSpPr>
        <p:spPr>
          <a:xfrm>
            <a:off x="485403" y="4581205"/>
            <a:ext cx="5092437" cy="4276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800" dirty="0"/>
          </a:p>
        </p:txBody>
      </p:sp>
      <p:sp>
        <p:nvSpPr>
          <p:cNvPr id="15" name="Title 1">
            <a:extLst>
              <a:ext uri="{FF2B5EF4-FFF2-40B4-BE49-F238E27FC236}">
                <a16:creationId xmlns:a16="http://schemas.microsoft.com/office/drawing/2014/main" id="{1793F578-0204-BFB9-0B54-417C0E23F5BF}"/>
              </a:ext>
            </a:extLst>
          </p:cNvPr>
          <p:cNvSpPr>
            <a:spLocks noGrp="1"/>
          </p:cNvSpPr>
          <p:nvPr>
            <p:ph type="title"/>
          </p:nvPr>
        </p:nvSpPr>
        <p:spPr>
          <a:xfrm>
            <a:off x="313784" y="209335"/>
            <a:ext cx="3364933" cy="451919"/>
          </a:xfrm>
        </p:spPr>
        <p:txBody>
          <a:bodyPr>
            <a:normAutofit/>
          </a:bodyPr>
          <a:lstStyle/>
          <a:p>
            <a:r>
              <a:rPr lang="en-US" sz="2000" b="1" dirty="0">
                <a:solidFill>
                  <a:srgbClr val="FF9900"/>
                </a:solidFill>
                <a:latin typeface="Arial Rounded MT Bold" panose="020F0704030504030204" pitchFamily="34" charset="77"/>
              </a:rPr>
              <a:t>DATA CLEANING</a:t>
            </a:r>
          </a:p>
        </p:txBody>
      </p:sp>
      <p:cxnSp>
        <p:nvCxnSpPr>
          <p:cNvPr id="16" name="Straight Connector 15">
            <a:extLst>
              <a:ext uri="{FF2B5EF4-FFF2-40B4-BE49-F238E27FC236}">
                <a16:creationId xmlns:a16="http://schemas.microsoft.com/office/drawing/2014/main" id="{FDE9037D-A517-CC93-0A63-D816B4D8F15B}"/>
              </a:ext>
            </a:extLst>
          </p:cNvPr>
          <p:cNvCxnSpPr/>
          <p:nvPr/>
        </p:nvCxnSpPr>
        <p:spPr>
          <a:xfrm>
            <a:off x="910343" y="626367"/>
            <a:ext cx="251460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Content Placeholder 2">
            <a:extLst>
              <a:ext uri="{FF2B5EF4-FFF2-40B4-BE49-F238E27FC236}">
                <a16:creationId xmlns:a16="http://schemas.microsoft.com/office/drawing/2014/main" id="{8BEB570C-18E1-0C4F-7FFC-0CD5BEAE7931}"/>
              </a:ext>
            </a:extLst>
          </p:cNvPr>
          <p:cNvSpPr txBox="1">
            <a:spLocks/>
          </p:cNvSpPr>
          <p:nvPr/>
        </p:nvSpPr>
        <p:spPr>
          <a:xfrm>
            <a:off x="218623" y="1017495"/>
            <a:ext cx="2730005" cy="45191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accent5">
                    <a:lumMod val="60000"/>
                    <a:lumOff val="40000"/>
                  </a:schemeClr>
                </a:solidFill>
                <a:latin typeface="Slack-Lato"/>
              </a:rPr>
              <a:t>Adjust datatypes</a:t>
            </a:r>
          </a:p>
          <a:p>
            <a:pPr marL="0" indent="0">
              <a:buFont typeface="Arial" panose="020B0604020202020204" pitchFamily="34" charset="0"/>
              <a:buNone/>
            </a:pPr>
            <a:endParaRPr lang="en-US" dirty="0">
              <a:solidFill>
                <a:schemeClr val="accent5">
                  <a:lumMod val="60000"/>
                  <a:lumOff val="40000"/>
                </a:schemeClr>
              </a:solidFill>
              <a:latin typeface="Slack-Lato"/>
            </a:endParaRPr>
          </a:p>
          <a:p>
            <a:pPr marL="0" indent="0">
              <a:buFont typeface="Arial" panose="020B0604020202020204" pitchFamily="34" charset="0"/>
              <a:buNone/>
            </a:pPr>
            <a:endParaRPr lang="en-US" dirty="0">
              <a:solidFill>
                <a:schemeClr val="accent5">
                  <a:lumMod val="60000"/>
                  <a:lumOff val="40000"/>
                </a:schemeClr>
              </a:solidFill>
              <a:latin typeface="Slack-Lato"/>
            </a:endParaRPr>
          </a:p>
          <a:p>
            <a:pPr marL="0" indent="0">
              <a:buFont typeface="Arial" panose="020B0604020202020204" pitchFamily="34" charset="0"/>
              <a:buNone/>
            </a:pPr>
            <a:endParaRPr lang="en-US" sz="1400" dirty="0">
              <a:solidFill>
                <a:schemeClr val="accent5">
                  <a:lumMod val="60000"/>
                  <a:lumOff val="40000"/>
                </a:schemeClr>
              </a:solidFill>
            </a:endParaRPr>
          </a:p>
        </p:txBody>
      </p:sp>
      <p:sp>
        <p:nvSpPr>
          <p:cNvPr id="20" name="Content Placeholder 2">
            <a:extLst>
              <a:ext uri="{FF2B5EF4-FFF2-40B4-BE49-F238E27FC236}">
                <a16:creationId xmlns:a16="http://schemas.microsoft.com/office/drawing/2014/main" id="{359AC395-6E78-6A32-85F4-848F7959088C}"/>
              </a:ext>
            </a:extLst>
          </p:cNvPr>
          <p:cNvSpPr txBox="1">
            <a:spLocks/>
          </p:cNvSpPr>
          <p:nvPr/>
        </p:nvSpPr>
        <p:spPr>
          <a:xfrm>
            <a:off x="187202" y="4699499"/>
            <a:ext cx="6638944" cy="50343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accent5">
                    <a:lumMod val="60000"/>
                    <a:lumOff val="40000"/>
                  </a:schemeClr>
                </a:solidFill>
                <a:latin typeface="Slack-Lato"/>
              </a:rPr>
              <a:t>Rename columns and filter </a:t>
            </a:r>
            <a:r>
              <a:rPr lang="en-US" dirty="0" err="1">
                <a:solidFill>
                  <a:schemeClr val="accent5">
                    <a:lumMod val="60000"/>
                    <a:lumOff val="40000"/>
                  </a:schemeClr>
                </a:solidFill>
                <a:latin typeface="Slack-Lato"/>
              </a:rPr>
              <a:t>DataFrames</a:t>
            </a:r>
            <a:endParaRPr lang="en-US" dirty="0">
              <a:solidFill>
                <a:schemeClr val="accent5">
                  <a:lumMod val="60000"/>
                  <a:lumOff val="40000"/>
                </a:schemeClr>
              </a:solidFill>
              <a:latin typeface="Slack-Lato"/>
            </a:endParaRPr>
          </a:p>
          <a:p>
            <a:pPr marL="0" indent="0">
              <a:buFont typeface="Arial" panose="020B0604020202020204" pitchFamily="34" charset="0"/>
              <a:buNone/>
            </a:pPr>
            <a:r>
              <a:rPr lang="en-US" dirty="0">
                <a:solidFill>
                  <a:schemeClr val="accent5">
                    <a:lumMod val="60000"/>
                    <a:lumOff val="40000"/>
                  </a:schemeClr>
                </a:solidFill>
                <a:latin typeface="Slack-Lato"/>
              </a:rPr>
              <a:t> </a:t>
            </a:r>
          </a:p>
          <a:p>
            <a:pPr marL="0" indent="0">
              <a:buFont typeface="Arial" panose="020B0604020202020204" pitchFamily="34" charset="0"/>
              <a:buNone/>
            </a:pPr>
            <a:endParaRPr lang="en-US" dirty="0">
              <a:solidFill>
                <a:schemeClr val="accent5">
                  <a:lumMod val="60000"/>
                  <a:lumOff val="40000"/>
                </a:schemeClr>
              </a:solidFill>
              <a:latin typeface="Slack-Lato"/>
            </a:endParaRPr>
          </a:p>
          <a:p>
            <a:pPr marL="0" indent="0">
              <a:buFont typeface="Arial" panose="020B0604020202020204" pitchFamily="34" charset="0"/>
              <a:buNone/>
            </a:pPr>
            <a:endParaRPr lang="en-US" dirty="0">
              <a:solidFill>
                <a:schemeClr val="accent5">
                  <a:lumMod val="60000"/>
                  <a:lumOff val="40000"/>
                </a:schemeClr>
              </a:solidFill>
              <a:latin typeface="Slack-Lato"/>
            </a:endParaRPr>
          </a:p>
          <a:p>
            <a:pPr marL="0" indent="0">
              <a:buFont typeface="Arial" panose="020B0604020202020204" pitchFamily="34" charset="0"/>
              <a:buNone/>
            </a:pPr>
            <a:endParaRPr lang="en-US" dirty="0">
              <a:solidFill>
                <a:schemeClr val="accent5">
                  <a:lumMod val="60000"/>
                  <a:lumOff val="40000"/>
                </a:schemeClr>
              </a:solidFill>
              <a:latin typeface="Slack-Lato"/>
            </a:endParaRPr>
          </a:p>
          <a:p>
            <a:pPr marL="0" indent="0">
              <a:buFont typeface="Arial" panose="020B0604020202020204" pitchFamily="34" charset="0"/>
              <a:buNone/>
            </a:pPr>
            <a:endParaRPr lang="en-US" sz="1400" dirty="0">
              <a:solidFill>
                <a:schemeClr val="accent5">
                  <a:lumMod val="60000"/>
                  <a:lumOff val="40000"/>
                </a:schemeClr>
              </a:solidFill>
            </a:endParaRPr>
          </a:p>
        </p:txBody>
      </p:sp>
      <p:pic>
        <p:nvPicPr>
          <p:cNvPr id="21" name="Picture 20">
            <a:extLst>
              <a:ext uri="{FF2B5EF4-FFF2-40B4-BE49-F238E27FC236}">
                <a16:creationId xmlns:a16="http://schemas.microsoft.com/office/drawing/2014/main" id="{2276E603-BDA9-13E4-E0AD-153415F886F0}"/>
              </a:ext>
            </a:extLst>
          </p:cNvPr>
          <p:cNvPicPr>
            <a:picLocks noChangeAspect="1"/>
          </p:cNvPicPr>
          <p:nvPr/>
        </p:nvPicPr>
        <p:blipFill>
          <a:blip r:embed="rId6"/>
          <a:stretch>
            <a:fillRect/>
          </a:stretch>
        </p:blipFill>
        <p:spPr>
          <a:xfrm>
            <a:off x="6217841" y="1399780"/>
            <a:ext cx="5949267" cy="3369354"/>
          </a:xfrm>
          <a:prstGeom prst="rect">
            <a:avLst/>
          </a:prstGeom>
        </p:spPr>
      </p:pic>
      <p:sp>
        <p:nvSpPr>
          <p:cNvPr id="22" name="Content Placeholder 2">
            <a:extLst>
              <a:ext uri="{FF2B5EF4-FFF2-40B4-BE49-F238E27FC236}">
                <a16:creationId xmlns:a16="http://schemas.microsoft.com/office/drawing/2014/main" id="{573AD2B5-46D3-D75C-4667-472E40DA7082}"/>
              </a:ext>
            </a:extLst>
          </p:cNvPr>
          <p:cNvSpPr txBox="1">
            <a:spLocks/>
          </p:cNvSpPr>
          <p:nvPr/>
        </p:nvSpPr>
        <p:spPr>
          <a:xfrm>
            <a:off x="2472817" y="3095298"/>
            <a:ext cx="4190802" cy="4276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800" dirty="0"/>
          </a:p>
        </p:txBody>
      </p:sp>
      <p:sp>
        <p:nvSpPr>
          <p:cNvPr id="23" name="Content Placeholder 2">
            <a:extLst>
              <a:ext uri="{FF2B5EF4-FFF2-40B4-BE49-F238E27FC236}">
                <a16:creationId xmlns:a16="http://schemas.microsoft.com/office/drawing/2014/main" id="{BBF2B54F-DB54-1DE5-585D-E57214717360}"/>
              </a:ext>
            </a:extLst>
          </p:cNvPr>
          <p:cNvSpPr txBox="1">
            <a:spLocks/>
          </p:cNvSpPr>
          <p:nvPr/>
        </p:nvSpPr>
        <p:spPr>
          <a:xfrm>
            <a:off x="5918480" y="991737"/>
            <a:ext cx="6199832" cy="503433"/>
          </a:xfrm>
          <a:prstGeom prst="rect">
            <a:avLst/>
          </a:prstGeom>
          <a:solidFill>
            <a:schemeClr val="bg1">
              <a:lumMod val="85000"/>
              <a:lumOff val="15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accent5">
                    <a:lumMod val="60000"/>
                    <a:lumOff val="40000"/>
                  </a:schemeClr>
                </a:solidFill>
                <a:latin typeface="Slack-Lato"/>
              </a:rPr>
              <a:t>   Merge </a:t>
            </a:r>
            <a:r>
              <a:rPr lang="en-US" dirty="0" err="1">
                <a:solidFill>
                  <a:schemeClr val="accent5">
                    <a:lumMod val="60000"/>
                    <a:lumOff val="40000"/>
                  </a:schemeClr>
                </a:solidFill>
                <a:latin typeface="Slack-Lato"/>
              </a:rPr>
              <a:t>DataFrames</a:t>
            </a:r>
            <a:endParaRPr lang="en-US" dirty="0">
              <a:solidFill>
                <a:schemeClr val="accent5">
                  <a:lumMod val="60000"/>
                  <a:lumOff val="40000"/>
                </a:schemeClr>
              </a:solidFill>
              <a:latin typeface="Slack-Lato"/>
            </a:endParaRPr>
          </a:p>
          <a:p>
            <a:pPr marL="0" indent="0">
              <a:buFont typeface="Arial" panose="020B0604020202020204" pitchFamily="34" charset="0"/>
              <a:buNone/>
            </a:pPr>
            <a:endParaRPr lang="en-US" dirty="0">
              <a:solidFill>
                <a:schemeClr val="accent5">
                  <a:lumMod val="60000"/>
                  <a:lumOff val="40000"/>
                </a:schemeClr>
              </a:solidFill>
              <a:latin typeface="Slack-Lato"/>
            </a:endParaRPr>
          </a:p>
          <a:p>
            <a:pPr marL="0" indent="0">
              <a:buFont typeface="Arial" panose="020B0604020202020204" pitchFamily="34" charset="0"/>
              <a:buNone/>
            </a:pPr>
            <a:endParaRPr lang="en-US" dirty="0">
              <a:solidFill>
                <a:schemeClr val="accent5">
                  <a:lumMod val="60000"/>
                  <a:lumOff val="40000"/>
                </a:schemeClr>
              </a:solidFill>
              <a:latin typeface="Slack-Lato"/>
            </a:endParaRPr>
          </a:p>
          <a:p>
            <a:pPr marL="0" indent="0">
              <a:buFont typeface="Arial" panose="020B0604020202020204" pitchFamily="34" charset="0"/>
              <a:buNone/>
            </a:pPr>
            <a:endParaRPr lang="en-US" dirty="0">
              <a:solidFill>
                <a:schemeClr val="accent5">
                  <a:lumMod val="60000"/>
                  <a:lumOff val="40000"/>
                </a:schemeClr>
              </a:solidFill>
              <a:latin typeface="Slack-Lato"/>
            </a:endParaRPr>
          </a:p>
          <a:p>
            <a:pPr marL="0" indent="0">
              <a:buFont typeface="Arial" panose="020B0604020202020204" pitchFamily="34" charset="0"/>
              <a:buNone/>
            </a:pPr>
            <a:endParaRPr lang="en-US" sz="1400" dirty="0">
              <a:solidFill>
                <a:schemeClr val="accent5">
                  <a:lumMod val="60000"/>
                  <a:lumOff val="40000"/>
                </a:schemeClr>
              </a:solidFill>
            </a:endParaRPr>
          </a:p>
        </p:txBody>
      </p:sp>
    </p:spTree>
    <p:extLst>
      <p:ext uri="{BB962C8B-B14F-4D97-AF65-F5344CB8AC3E}">
        <p14:creationId xmlns:p14="http://schemas.microsoft.com/office/powerpoint/2010/main" val="3269837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B668020-6567-ECCA-AC9E-BCDB77D0C4CD}"/>
              </a:ext>
            </a:extLst>
          </p:cNvPr>
          <p:cNvPicPr>
            <a:picLocks noChangeAspect="1"/>
          </p:cNvPicPr>
          <p:nvPr/>
        </p:nvPicPr>
        <p:blipFill rotWithShape="1">
          <a:blip r:embed="rId2"/>
          <a:srcRect l="8629" t="5491"/>
          <a:stretch/>
        </p:blipFill>
        <p:spPr>
          <a:xfrm>
            <a:off x="768699" y="1140488"/>
            <a:ext cx="6348730" cy="4621633"/>
          </a:xfrm>
          <a:prstGeom prst="rect">
            <a:avLst/>
          </a:prstGeom>
        </p:spPr>
      </p:pic>
      <p:pic>
        <p:nvPicPr>
          <p:cNvPr id="9" name="Picture 8">
            <a:extLst>
              <a:ext uri="{FF2B5EF4-FFF2-40B4-BE49-F238E27FC236}">
                <a16:creationId xmlns:a16="http://schemas.microsoft.com/office/drawing/2014/main" id="{17FB63A0-E6AE-14AF-9B2F-24E2F1D98AF8}"/>
              </a:ext>
            </a:extLst>
          </p:cNvPr>
          <p:cNvPicPr>
            <a:picLocks noChangeAspect="1"/>
          </p:cNvPicPr>
          <p:nvPr/>
        </p:nvPicPr>
        <p:blipFill>
          <a:blip r:embed="rId3"/>
          <a:stretch>
            <a:fillRect/>
          </a:stretch>
        </p:blipFill>
        <p:spPr>
          <a:xfrm>
            <a:off x="1304654" y="6027255"/>
            <a:ext cx="5874359" cy="457200"/>
          </a:xfrm>
          <a:prstGeom prst="rect">
            <a:avLst/>
          </a:prstGeom>
        </p:spPr>
      </p:pic>
      <p:pic>
        <p:nvPicPr>
          <p:cNvPr id="19" name="Picture 18">
            <a:extLst>
              <a:ext uri="{FF2B5EF4-FFF2-40B4-BE49-F238E27FC236}">
                <a16:creationId xmlns:a16="http://schemas.microsoft.com/office/drawing/2014/main" id="{FFB9FA5E-2C55-EE95-EA3B-9AAE06F1985A}"/>
              </a:ext>
            </a:extLst>
          </p:cNvPr>
          <p:cNvPicPr>
            <a:picLocks noChangeAspect="1"/>
          </p:cNvPicPr>
          <p:nvPr/>
        </p:nvPicPr>
        <p:blipFill>
          <a:blip r:embed="rId4"/>
          <a:stretch>
            <a:fillRect/>
          </a:stretch>
        </p:blipFill>
        <p:spPr>
          <a:xfrm>
            <a:off x="1304654" y="5355691"/>
            <a:ext cx="5874359" cy="526979"/>
          </a:xfrm>
          <a:prstGeom prst="rect">
            <a:avLst/>
          </a:prstGeom>
        </p:spPr>
      </p:pic>
      <p:sp>
        <p:nvSpPr>
          <p:cNvPr id="8" name="Title 1">
            <a:extLst>
              <a:ext uri="{FF2B5EF4-FFF2-40B4-BE49-F238E27FC236}">
                <a16:creationId xmlns:a16="http://schemas.microsoft.com/office/drawing/2014/main" id="{DE764DB4-3E3D-223C-1C8C-7AC296022B94}"/>
              </a:ext>
            </a:extLst>
          </p:cNvPr>
          <p:cNvSpPr txBox="1">
            <a:spLocks/>
          </p:cNvSpPr>
          <p:nvPr/>
        </p:nvSpPr>
        <p:spPr>
          <a:xfrm>
            <a:off x="313784" y="291429"/>
            <a:ext cx="8449216" cy="5269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solidFill>
                  <a:srgbClr val="FF9900"/>
                </a:solidFill>
                <a:latin typeface="Arial Rounded MT Bold" panose="020F0704030504030204" pitchFamily="34" charset="77"/>
              </a:rPr>
              <a:t>TREND OF S&amp;P 500, CURRENT PRICE AND PREDICTION </a:t>
            </a:r>
          </a:p>
        </p:txBody>
      </p:sp>
      <p:cxnSp>
        <p:nvCxnSpPr>
          <p:cNvPr id="15" name="Straight Connector 14">
            <a:extLst>
              <a:ext uri="{FF2B5EF4-FFF2-40B4-BE49-F238E27FC236}">
                <a16:creationId xmlns:a16="http://schemas.microsoft.com/office/drawing/2014/main" id="{4B69DB3D-081A-1822-A617-AFBE52E98C66}"/>
              </a:ext>
            </a:extLst>
          </p:cNvPr>
          <p:cNvCxnSpPr>
            <a:cxnSpLocks/>
          </p:cNvCxnSpPr>
          <p:nvPr/>
        </p:nvCxnSpPr>
        <p:spPr>
          <a:xfrm>
            <a:off x="851469" y="845179"/>
            <a:ext cx="7159056"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74F829A1-B2BD-D10E-DFC6-67AE41629994}"/>
              </a:ext>
            </a:extLst>
          </p:cNvPr>
          <p:cNvSpPr/>
          <p:nvPr/>
        </p:nvSpPr>
        <p:spPr>
          <a:xfrm>
            <a:off x="7391233" y="1864043"/>
            <a:ext cx="3182509" cy="4572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cxnSp>
        <p:nvCxnSpPr>
          <p:cNvPr id="12" name="Straight Connector 11">
            <a:extLst>
              <a:ext uri="{FF2B5EF4-FFF2-40B4-BE49-F238E27FC236}">
                <a16:creationId xmlns:a16="http://schemas.microsoft.com/office/drawing/2014/main" id="{8E0C5CC8-47F3-2842-4CB4-1399E156BB30}"/>
              </a:ext>
            </a:extLst>
          </p:cNvPr>
          <p:cNvCxnSpPr/>
          <p:nvPr/>
        </p:nvCxnSpPr>
        <p:spPr>
          <a:xfrm>
            <a:off x="7391233" y="1485858"/>
            <a:ext cx="2338252" cy="0"/>
          </a:xfrm>
          <a:prstGeom prst="line">
            <a:avLst/>
          </a:prstGeom>
          <a:ln w="28575">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6ED3126-454F-7CB5-E8D9-C3BE079ED4C6}"/>
              </a:ext>
            </a:extLst>
          </p:cNvPr>
          <p:cNvSpPr txBox="1"/>
          <p:nvPr/>
        </p:nvSpPr>
        <p:spPr>
          <a:xfrm>
            <a:off x="7316844" y="1534355"/>
            <a:ext cx="3332117" cy="369332"/>
          </a:xfrm>
          <a:prstGeom prst="rect">
            <a:avLst/>
          </a:prstGeom>
          <a:noFill/>
        </p:spPr>
        <p:txBody>
          <a:bodyPr wrap="square">
            <a:spAutoFit/>
          </a:bodyPr>
          <a:lstStyle/>
          <a:p>
            <a:r>
              <a:rPr lang="en-US" sz="1800" dirty="0">
                <a:latin typeface="Slack-Lato"/>
              </a:rPr>
              <a:t>Today</a:t>
            </a:r>
            <a:r>
              <a:rPr lang="en-US" dirty="0">
                <a:latin typeface="Slack-Lato"/>
              </a:rPr>
              <a:t>’s S&amp;P500 stock price from </a:t>
            </a:r>
            <a:endParaRPr lang="en-AU" dirty="0"/>
          </a:p>
        </p:txBody>
      </p:sp>
      <p:cxnSp>
        <p:nvCxnSpPr>
          <p:cNvPr id="16" name="Straight Connector 15">
            <a:extLst>
              <a:ext uri="{FF2B5EF4-FFF2-40B4-BE49-F238E27FC236}">
                <a16:creationId xmlns:a16="http://schemas.microsoft.com/office/drawing/2014/main" id="{3A67EE75-5E07-FBD5-320F-4452BDAF6862}"/>
              </a:ext>
            </a:extLst>
          </p:cNvPr>
          <p:cNvCxnSpPr/>
          <p:nvPr/>
        </p:nvCxnSpPr>
        <p:spPr>
          <a:xfrm>
            <a:off x="7371443" y="2887323"/>
            <a:ext cx="233825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4721621D-5E24-9459-3C3F-5B974483174E}"/>
              </a:ext>
            </a:extLst>
          </p:cNvPr>
          <p:cNvSpPr txBox="1"/>
          <p:nvPr/>
        </p:nvSpPr>
        <p:spPr>
          <a:xfrm>
            <a:off x="7316027" y="2935548"/>
            <a:ext cx="3547110" cy="369332"/>
          </a:xfrm>
          <a:prstGeom prst="rect">
            <a:avLst/>
          </a:prstGeom>
          <a:noFill/>
        </p:spPr>
        <p:txBody>
          <a:bodyPr wrap="square">
            <a:spAutoFit/>
          </a:bodyPr>
          <a:lstStyle/>
          <a:p>
            <a:r>
              <a:rPr lang="en-US" sz="1800" dirty="0">
                <a:latin typeface="Slack-Lato"/>
              </a:rPr>
              <a:t>Historical S&amp;P500 stock price from</a:t>
            </a:r>
            <a:endParaRPr lang="en-AU" dirty="0"/>
          </a:p>
        </p:txBody>
      </p:sp>
      <p:pic>
        <p:nvPicPr>
          <p:cNvPr id="10" name="Picture 9" descr="Shape&#10;&#10;Description automatically generated with medium confidence">
            <a:extLst>
              <a:ext uri="{FF2B5EF4-FFF2-40B4-BE49-F238E27FC236}">
                <a16:creationId xmlns:a16="http://schemas.microsoft.com/office/drawing/2014/main" id="{1C32417A-8B6C-B8E0-F09B-EF5F52053AE8}"/>
              </a:ext>
            </a:extLst>
          </p:cNvPr>
          <p:cNvPicPr>
            <a:picLocks noChangeAspect="1"/>
          </p:cNvPicPr>
          <p:nvPr/>
        </p:nvPicPr>
        <p:blipFill>
          <a:blip r:embed="rId5"/>
          <a:stretch>
            <a:fillRect/>
          </a:stretch>
        </p:blipFill>
        <p:spPr>
          <a:xfrm>
            <a:off x="7450238" y="1864043"/>
            <a:ext cx="1920244" cy="457201"/>
          </a:xfrm>
          <a:prstGeom prst="rect">
            <a:avLst/>
          </a:prstGeom>
        </p:spPr>
      </p:pic>
      <p:sp>
        <p:nvSpPr>
          <p:cNvPr id="22" name="Rectangle 21">
            <a:extLst>
              <a:ext uri="{FF2B5EF4-FFF2-40B4-BE49-F238E27FC236}">
                <a16:creationId xmlns:a16="http://schemas.microsoft.com/office/drawing/2014/main" id="{37734DFD-371D-39AB-CD8A-A552B19DBAC6}"/>
              </a:ext>
            </a:extLst>
          </p:cNvPr>
          <p:cNvSpPr/>
          <p:nvPr/>
        </p:nvSpPr>
        <p:spPr>
          <a:xfrm>
            <a:off x="7371443" y="3273026"/>
            <a:ext cx="3182509" cy="4572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pic>
        <p:nvPicPr>
          <p:cNvPr id="20" name="Picture 19" descr="A picture containing silhouette, night sky&#10;&#10;Description automatically generated">
            <a:extLst>
              <a:ext uri="{FF2B5EF4-FFF2-40B4-BE49-F238E27FC236}">
                <a16:creationId xmlns:a16="http://schemas.microsoft.com/office/drawing/2014/main" id="{A5430152-5E1E-EF29-B061-D4BFC122824B}"/>
              </a:ext>
            </a:extLst>
          </p:cNvPr>
          <p:cNvPicPr>
            <a:picLocks noChangeAspect="1"/>
          </p:cNvPicPr>
          <p:nvPr/>
        </p:nvPicPr>
        <p:blipFill rotWithShape="1">
          <a:blip r:embed="rId6"/>
          <a:srcRect t="40254" b="42283"/>
          <a:stretch/>
        </p:blipFill>
        <p:spPr>
          <a:xfrm>
            <a:off x="7321462" y="3280364"/>
            <a:ext cx="2477794" cy="432695"/>
          </a:xfrm>
          <a:prstGeom prst="rect">
            <a:avLst/>
          </a:prstGeom>
        </p:spPr>
      </p:pic>
    </p:spTree>
    <p:extLst>
      <p:ext uri="{BB962C8B-B14F-4D97-AF65-F5344CB8AC3E}">
        <p14:creationId xmlns:p14="http://schemas.microsoft.com/office/powerpoint/2010/main" val="3226647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2203723-93FF-138E-FE01-1D3EB9CF5745}"/>
              </a:ext>
            </a:extLst>
          </p:cNvPr>
          <p:cNvPicPr>
            <a:picLocks noChangeAspect="1"/>
          </p:cNvPicPr>
          <p:nvPr/>
        </p:nvPicPr>
        <p:blipFill rotWithShape="1">
          <a:blip r:embed="rId3"/>
          <a:srcRect l="14771" t="7928" r="38859" b="-1"/>
          <a:stretch/>
        </p:blipFill>
        <p:spPr>
          <a:xfrm>
            <a:off x="5386388" y="1"/>
            <a:ext cx="6805612" cy="6857999"/>
          </a:xfrm>
          <a:prstGeom prst="rect">
            <a:avLst/>
          </a:prstGeom>
        </p:spPr>
      </p:pic>
      <p:sp>
        <p:nvSpPr>
          <p:cNvPr id="13" name="Freeform 8">
            <a:extLst>
              <a:ext uri="{FF2B5EF4-FFF2-40B4-BE49-F238E27FC236}">
                <a16:creationId xmlns:a16="http://schemas.microsoft.com/office/drawing/2014/main" id="{90A18C7B-0D7F-4F18-B1DC-9891A5E84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1" y="-478"/>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47F665A-84A4-4D6A-92C0-19161B0324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8"/>
            <a:ext cx="8657061" cy="6858478"/>
          </a:xfrm>
          <a:custGeom>
            <a:avLst/>
            <a:gdLst>
              <a:gd name="connsiteX0" fmla="*/ 579009 w 8657061"/>
              <a:gd name="connsiteY0" fmla="*/ 0 h 6858478"/>
              <a:gd name="connsiteX1" fmla="*/ 4408881 w 8657061"/>
              <a:gd name="connsiteY1" fmla="*/ 0 h 6858478"/>
              <a:gd name="connsiteX2" fmla="*/ 5475109 w 8657061"/>
              <a:gd name="connsiteY2" fmla="*/ 0 h 6858478"/>
              <a:gd name="connsiteX3" fmla="*/ 5480686 w 8657061"/>
              <a:gd name="connsiteY3" fmla="*/ 0 h 6858478"/>
              <a:gd name="connsiteX4" fmla="*/ 8657061 w 8657061"/>
              <a:gd name="connsiteY4" fmla="*/ 6858478 h 6858478"/>
              <a:gd name="connsiteX5" fmla="*/ 1232506 w 8657061"/>
              <a:gd name="connsiteY5" fmla="*/ 6858478 h 6858478"/>
              <a:gd name="connsiteX6" fmla="*/ 1232766 w 8657061"/>
              <a:gd name="connsiteY6" fmla="*/ 6857916 h 6858478"/>
              <a:gd name="connsiteX7" fmla="*/ 579009 w 8657061"/>
              <a:gd name="connsiteY7" fmla="*/ 6857916 h 6858478"/>
              <a:gd name="connsiteX8" fmla="*/ 579009 w 8657061"/>
              <a:gd name="connsiteY8" fmla="*/ 6858478 h 6858478"/>
              <a:gd name="connsiteX9" fmla="*/ 0 w 8657061"/>
              <a:gd name="connsiteY9" fmla="*/ 6858478 h 6858478"/>
              <a:gd name="connsiteX10" fmla="*/ 0 w 8657061"/>
              <a:gd name="connsiteY10" fmla="*/ 479 h 6858478"/>
              <a:gd name="connsiteX11" fmla="*/ 579009 w 8657061"/>
              <a:gd name="connsiteY11" fmla="*/ 479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657061" h="6858478">
                <a:moveTo>
                  <a:pt x="579009" y="0"/>
                </a:moveTo>
                <a:lnTo>
                  <a:pt x="4408881" y="0"/>
                </a:lnTo>
                <a:lnTo>
                  <a:pt x="5475109" y="0"/>
                </a:lnTo>
                <a:lnTo>
                  <a:pt x="5480686" y="0"/>
                </a:lnTo>
                <a:lnTo>
                  <a:pt x="8657061" y="6858478"/>
                </a:lnTo>
                <a:lnTo>
                  <a:pt x="1232506" y="6858478"/>
                </a:lnTo>
                <a:lnTo>
                  <a:pt x="1232766" y="6857916"/>
                </a:lnTo>
                <a:lnTo>
                  <a:pt x="579009" y="6857916"/>
                </a:lnTo>
                <a:lnTo>
                  <a:pt x="579009" y="6858478"/>
                </a:lnTo>
                <a:lnTo>
                  <a:pt x="0" y="6858478"/>
                </a:lnTo>
                <a:lnTo>
                  <a:pt x="0" y="479"/>
                </a:lnTo>
                <a:lnTo>
                  <a:pt x="579009"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AE9C26B8-6AB8-8911-767A-3E93F973683B}"/>
              </a:ext>
            </a:extLst>
          </p:cNvPr>
          <p:cNvCxnSpPr>
            <a:cxnSpLocks/>
          </p:cNvCxnSpPr>
          <p:nvPr/>
        </p:nvCxnSpPr>
        <p:spPr>
          <a:xfrm>
            <a:off x="944696" y="648404"/>
            <a:ext cx="8883383" cy="0"/>
          </a:xfrm>
          <a:prstGeom prst="line">
            <a:avLst/>
          </a:prstGeom>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28C68248-C4FD-BD11-F3D8-505503A38F7B}"/>
              </a:ext>
            </a:extLst>
          </p:cNvPr>
          <p:cNvPicPr>
            <a:picLocks noChangeAspect="1"/>
          </p:cNvPicPr>
          <p:nvPr/>
        </p:nvPicPr>
        <p:blipFill rotWithShape="1">
          <a:blip r:embed="rId4"/>
          <a:srcRect t="8594"/>
          <a:stretch/>
        </p:blipFill>
        <p:spPr>
          <a:xfrm>
            <a:off x="333928" y="5006906"/>
            <a:ext cx="8192643" cy="1471592"/>
          </a:xfrm>
          <a:prstGeom prst="rect">
            <a:avLst/>
          </a:prstGeom>
        </p:spPr>
      </p:pic>
      <p:grpSp>
        <p:nvGrpSpPr>
          <p:cNvPr id="11" name="Group 10">
            <a:extLst>
              <a:ext uri="{FF2B5EF4-FFF2-40B4-BE49-F238E27FC236}">
                <a16:creationId xmlns:a16="http://schemas.microsoft.com/office/drawing/2014/main" id="{3310CA91-728F-107F-DED9-4222DAFD8687}"/>
              </a:ext>
            </a:extLst>
          </p:cNvPr>
          <p:cNvGrpSpPr/>
          <p:nvPr/>
        </p:nvGrpSpPr>
        <p:grpSpPr>
          <a:xfrm>
            <a:off x="2922484" y="930281"/>
            <a:ext cx="6805612" cy="4143416"/>
            <a:chOff x="830639" y="867316"/>
            <a:chExt cx="7627561" cy="3980910"/>
          </a:xfrm>
        </p:grpSpPr>
        <p:sp>
          <p:nvSpPr>
            <p:cNvPr id="12" name="Rectangle 11">
              <a:extLst>
                <a:ext uri="{FF2B5EF4-FFF2-40B4-BE49-F238E27FC236}">
                  <a16:creationId xmlns:a16="http://schemas.microsoft.com/office/drawing/2014/main" id="{FE65F718-603B-6E79-68C4-08D87014970C}"/>
                </a:ext>
              </a:extLst>
            </p:cNvPr>
            <p:cNvSpPr/>
            <p:nvPr/>
          </p:nvSpPr>
          <p:spPr>
            <a:xfrm>
              <a:off x="830639" y="867316"/>
              <a:ext cx="7627561" cy="398091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4" name="Picture 13">
              <a:extLst>
                <a:ext uri="{FF2B5EF4-FFF2-40B4-BE49-F238E27FC236}">
                  <a16:creationId xmlns:a16="http://schemas.microsoft.com/office/drawing/2014/main" id="{5CE66B19-ADE8-968A-B9D0-CFF4C10BE7AA}"/>
                </a:ext>
              </a:extLst>
            </p:cNvPr>
            <p:cNvPicPr>
              <a:picLocks noChangeAspect="1"/>
            </p:cNvPicPr>
            <p:nvPr/>
          </p:nvPicPr>
          <p:blipFill>
            <a:blip r:embed="rId5"/>
            <a:stretch>
              <a:fillRect/>
            </a:stretch>
          </p:blipFill>
          <p:spPr>
            <a:xfrm>
              <a:off x="1068637" y="1211799"/>
              <a:ext cx="6999038" cy="3569822"/>
            </a:xfrm>
            <a:prstGeom prst="rect">
              <a:avLst/>
            </a:prstGeom>
          </p:spPr>
        </p:pic>
      </p:grpSp>
      <p:sp>
        <p:nvSpPr>
          <p:cNvPr id="16" name="Title 1">
            <a:extLst>
              <a:ext uri="{FF2B5EF4-FFF2-40B4-BE49-F238E27FC236}">
                <a16:creationId xmlns:a16="http://schemas.microsoft.com/office/drawing/2014/main" id="{6495A9D6-D6AC-B806-F34B-632103E885D3}"/>
              </a:ext>
            </a:extLst>
          </p:cNvPr>
          <p:cNvSpPr txBox="1">
            <a:spLocks/>
          </p:cNvSpPr>
          <p:nvPr/>
        </p:nvSpPr>
        <p:spPr>
          <a:xfrm>
            <a:off x="254233" y="163459"/>
            <a:ext cx="9619012" cy="6238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solidFill>
                  <a:srgbClr val="FF9900"/>
                </a:solidFill>
                <a:latin typeface="Arial Rounded MT Bold" panose="020F0704030504030204" pitchFamily="34" charset="77"/>
              </a:rPr>
              <a:t>% of RETURN of S&amp;P 500 over the last 20 YEARS (2003 to 2023) </a:t>
            </a:r>
          </a:p>
        </p:txBody>
      </p:sp>
      <p:sp>
        <p:nvSpPr>
          <p:cNvPr id="17" name="Content Placeholder 2">
            <a:extLst>
              <a:ext uri="{FF2B5EF4-FFF2-40B4-BE49-F238E27FC236}">
                <a16:creationId xmlns:a16="http://schemas.microsoft.com/office/drawing/2014/main" id="{7AC6AC91-E333-C092-70E1-EA89522CB597}"/>
              </a:ext>
            </a:extLst>
          </p:cNvPr>
          <p:cNvSpPr>
            <a:spLocks noGrp="1"/>
          </p:cNvSpPr>
          <p:nvPr>
            <p:ph idx="1"/>
          </p:nvPr>
        </p:nvSpPr>
        <p:spPr>
          <a:xfrm>
            <a:off x="192113" y="1651472"/>
            <a:ext cx="2819820" cy="2587158"/>
          </a:xfrm>
        </p:spPr>
        <p:txBody>
          <a:bodyPr>
            <a:noAutofit/>
          </a:bodyPr>
          <a:lstStyle/>
          <a:p>
            <a:r>
              <a:rPr lang="en-US" sz="1600" b="1" dirty="0">
                <a:solidFill>
                  <a:schemeClr val="tx2">
                    <a:lumMod val="90000"/>
                  </a:schemeClr>
                </a:solidFill>
                <a:latin typeface="Sitka Display Semibold" pitchFamily="2" charset="0"/>
              </a:rPr>
              <a:t>Since 2003, S&amp;P 500 has only fallen 3 times.</a:t>
            </a:r>
          </a:p>
          <a:p>
            <a:r>
              <a:rPr lang="en-US" sz="1600" b="1" dirty="0">
                <a:solidFill>
                  <a:srgbClr val="FF0000"/>
                </a:solidFill>
                <a:latin typeface="Sitka Display Semibold" pitchFamily="2" charset="0"/>
                <a:sym typeface="Wingdings" panose="05000000000000000000" pitchFamily="2" charset="2"/>
              </a:rPr>
              <a:t>2008</a:t>
            </a:r>
            <a:r>
              <a:rPr lang="en-US" sz="1600" b="1" dirty="0">
                <a:solidFill>
                  <a:schemeClr val="tx2">
                    <a:lumMod val="90000"/>
                  </a:schemeClr>
                </a:solidFill>
                <a:latin typeface="Sitka Display Semibold" pitchFamily="2" charset="0"/>
                <a:sym typeface="Wingdings" panose="05000000000000000000" pitchFamily="2" charset="2"/>
              </a:rPr>
              <a:t> was the year with the lowest return, followed by </a:t>
            </a:r>
            <a:r>
              <a:rPr lang="en-US" sz="1600" b="1" dirty="0">
                <a:solidFill>
                  <a:srgbClr val="FF0000"/>
                </a:solidFill>
                <a:latin typeface="Sitka Display Semibold" pitchFamily="2" charset="0"/>
                <a:sym typeface="Wingdings" panose="05000000000000000000" pitchFamily="2" charset="2"/>
              </a:rPr>
              <a:t>2018</a:t>
            </a:r>
            <a:r>
              <a:rPr lang="en-US" sz="1600" b="1" dirty="0">
                <a:solidFill>
                  <a:schemeClr val="tx2">
                    <a:lumMod val="90000"/>
                  </a:schemeClr>
                </a:solidFill>
                <a:latin typeface="Sitka Display Semibold" pitchFamily="2" charset="0"/>
                <a:sym typeface="Wingdings" panose="05000000000000000000" pitchFamily="2" charset="2"/>
              </a:rPr>
              <a:t> and then </a:t>
            </a:r>
            <a:r>
              <a:rPr lang="en-US" sz="1600" b="1" dirty="0">
                <a:solidFill>
                  <a:srgbClr val="FF0000"/>
                </a:solidFill>
                <a:latin typeface="Sitka Display Semibold" pitchFamily="2" charset="0"/>
                <a:sym typeface="Wingdings" panose="05000000000000000000" pitchFamily="2" charset="2"/>
              </a:rPr>
              <a:t>2022</a:t>
            </a:r>
            <a:r>
              <a:rPr lang="en-US" sz="1600" b="1" dirty="0">
                <a:solidFill>
                  <a:schemeClr val="tx2">
                    <a:lumMod val="90000"/>
                  </a:schemeClr>
                </a:solidFill>
                <a:latin typeface="Sitka Display Semibold" pitchFamily="2" charset="0"/>
              </a:rPr>
              <a:t>! </a:t>
            </a:r>
          </a:p>
          <a:p>
            <a:r>
              <a:rPr lang="en-US" sz="1600" b="1" dirty="0">
                <a:solidFill>
                  <a:srgbClr val="00B050"/>
                </a:solidFill>
                <a:latin typeface="Sitka Display Semibold" pitchFamily="2" charset="0"/>
              </a:rPr>
              <a:t>Every five-year period </a:t>
            </a:r>
            <a:r>
              <a:rPr lang="en-US" sz="1600" b="1" dirty="0">
                <a:solidFill>
                  <a:schemeClr val="tx2">
                    <a:lumMod val="90000"/>
                  </a:schemeClr>
                </a:solidFill>
                <a:latin typeface="Sitka Display Semibold" pitchFamily="2" charset="0"/>
              </a:rPr>
              <a:t>following one of the worst years in the stock market saw </a:t>
            </a:r>
            <a:r>
              <a:rPr lang="en-US" sz="1600" b="1" dirty="0">
                <a:solidFill>
                  <a:srgbClr val="00B050"/>
                </a:solidFill>
                <a:latin typeface="Sitka Display Semibold" pitchFamily="2" charset="0"/>
              </a:rPr>
              <a:t>positive returns!</a:t>
            </a:r>
          </a:p>
        </p:txBody>
      </p:sp>
    </p:spTree>
    <p:extLst>
      <p:ext uri="{BB962C8B-B14F-4D97-AF65-F5344CB8AC3E}">
        <p14:creationId xmlns:p14="http://schemas.microsoft.com/office/powerpoint/2010/main" val="2402219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2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F4B3915-E81F-EEC9-D290-FE144C1B7530}"/>
              </a:ext>
            </a:extLst>
          </p:cNvPr>
          <p:cNvPicPr>
            <a:picLocks noChangeAspect="1"/>
          </p:cNvPicPr>
          <p:nvPr/>
        </p:nvPicPr>
        <p:blipFill rotWithShape="1">
          <a:blip r:embed="rId2"/>
          <a:srcRect l="51723" r="14464" b="-1"/>
          <a:stretch/>
        </p:blipFill>
        <p:spPr>
          <a:xfrm>
            <a:off x="3523488" y="10"/>
            <a:ext cx="8668512" cy="6857990"/>
          </a:xfrm>
          <a:prstGeom prst="rect">
            <a:avLst/>
          </a:prstGeom>
        </p:spPr>
      </p:pic>
      <p:sp>
        <p:nvSpPr>
          <p:cNvPr id="34" name="Rectangle 2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2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6" name="Rectangle 2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8" name="Group 17">
            <a:extLst>
              <a:ext uri="{FF2B5EF4-FFF2-40B4-BE49-F238E27FC236}">
                <a16:creationId xmlns:a16="http://schemas.microsoft.com/office/drawing/2014/main" id="{E7DC32FA-691F-8ADF-2376-E4A107835408}"/>
              </a:ext>
            </a:extLst>
          </p:cNvPr>
          <p:cNvGrpSpPr/>
          <p:nvPr/>
        </p:nvGrpSpPr>
        <p:grpSpPr>
          <a:xfrm>
            <a:off x="3783604" y="1125383"/>
            <a:ext cx="7618371" cy="5070812"/>
            <a:chOff x="571319" y="1182311"/>
            <a:chExt cx="8317233" cy="4976885"/>
          </a:xfrm>
        </p:grpSpPr>
        <p:sp>
          <p:nvSpPr>
            <p:cNvPr id="19" name="Rectangle 18">
              <a:extLst>
                <a:ext uri="{FF2B5EF4-FFF2-40B4-BE49-F238E27FC236}">
                  <a16:creationId xmlns:a16="http://schemas.microsoft.com/office/drawing/2014/main" id="{A80D72CA-9850-A187-26FC-2222D3565CCC}"/>
                </a:ext>
              </a:extLst>
            </p:cNvPr>
            <p:cNvSpPr/>
            <p:nvPr/>
          </p:nvSpPr>
          <p:spPr>
            <a:xfrm>
              <a:off x="571319" y="1182311"/>
              <a:ext cx="8317233" cy="497688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0" name="Picture 19" descr="Chart, line chart&#10;&#10;Description automatically generated">
              <a:extLst>
                <a:ext uri="{FF2B5EF4-FFF2-40B4-BE49-F238E27FC236}">
                  <a16:creationId xmlns:a16="http://schemas.microsoft.com/office/drawing/2014/main" id="{1A22BFBE-E447-F9D3-4878-0ADD0988CB5A}"/>
                </a:ext>
              </a:extLst>
            </p:cNvPr>
            <p:cNvPicPr>
              <a:picLocks noChangeAspect="1"/>
            </p:cNvPicPr>
            <p:nvPr/>
          </p:nvPicPr>
          <p:blipFill>
            <a:blip r:embed="rId3"/>
            <a:stretch>
              <a:fillRect/>
            </a:stretch>
          </p:blipFill>
          <p:spPr>
            <a:xfrm>
              <a:off x="685618" y="1503286"/>
              <a:ext cx="8088633" cy="4371369"/>
            </a:xfrm>
            <a:prstGeom prst="rect">
              <a:avLst/>
            </a:prstGeom>
          </p:spPr>
        </p:pic>
      </p:grpSp>
      <p:sp>
        <p:nvSpPr>
          <p:cNvPr id="22" name="Content Placeholder 2">
            <a:extLst>
              <a:ext uri="{FF2B5EF4-FFF2-40B4-BE49-F238E27FC236}">
                <a16:creationId xmlns:a16="http://schemas.microsoft.com/office/drawing/2014/main" id="{C1D3DF27-BF3F-FC18-7AB6-9BA02B0FC9F4}"/>
              </a:ext>
            </a:extLst>
          </p:cNvPr>
          <p:cNvSpPr txBox="1">
            <a:spLocks/>
          </p:cNvSpPr>
          <p:nvPr/>
        </p:nvSpPr>
        <p:spPr>
          <a:xfrm>
            <a:off x="4093431" y="1660420"/>
            <a:ext cx="3187640" cy="303294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b="1" dirty="0">
              <a:solidFill>
                <a:schemeClr val="tx2">
                  <a:lumMod val="90000"/>
                </a:schemeClr>
              </a:solidFill>
              <a:latin typeface="Sitka Display Semibold" pitchFamily="2" charset="0"/>
            </a:endParaRPr>
          </a:p>
        </p:txBody>
      </p:sp>
      <p:sp>
        <p:nvSpPr>
          <p:cNvPr id="24" name="Rectangle 23">
            <a:extLst>
              <a:ext uri="{FF2B5EF4-FFF2-40B4-BE49-F238E27FC236}">
                <a16:creationId xmlns:a16="http://schemas.microsoft.com/office/drawing/2014/main" id="{882AA8F7-621F-EFBD-6E95-8559A23B436E}"/>
              </a:ext>
            </a:extLst>
          </p:cNvPr>
          <p:cNvSpPr/>
          <p:nvPr/>
        </p:nvSpPr>
        <p:spPr>
          <a:xfrm>
            <a:off x="114899" y="311511"/>
            <a:ext cx="1462963" cy="87727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sp>
        <p:nvSpPr>
          <p:cNvPr id="11" name="Title 1">
            <a:extLst>
              <a:ext uri="{FF2B5EF4-FFF2-40B4-BE49-F238E27FC236}">
                <a16:creationId xmlns:a16="http://schemas.microsoft.com/office/drawing/2014/main" id="{BDD9C260-C497-6F87-E716-1D7F78F40E51}"/>
              </a:ext>
            </a:extLst>
          </p:cNvPr>
          <p:cNvSpPr txBox="1">
            <a:spLocks/>
          </p:cNvSpPr>
          <p:nvPr/>
        </p:nvSpPr>
        <p:spPr>
          <a:xfrm>
            <a:off x="599439" y="183357"/>
            <a:ext cx="9881309" cy="8664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solidFill>
                  <a:srgbClr val="FF9900"/>
                </a:solidFill>
                <a:latin typeface="Arial Rounded MT Bold" panose="020F0704030504030204" pitchFamily="34" charset="77"/>
              </a:rPr>
              <a:t>Performance of each SECTOR of the S&amp;P 500 based on AVERAGE PRICE</a:t>
            </a:r>
          </a:p>
          <a:p>
            <a:r>
              <a:rPr lang="en-US" sz="2000" b="1" dirty="0">
                <a:solidFill>
                  <a:srgbClr val="FF9900"/>
                </a:solidFill>
                <a:latin typeface="Arial Rounded MT Bold" panose="020F0704030504030204" pitchFamily="34" charset="77"/>
              </a:rPr>
              <a:t>between 2003 to 2023</a:t>
            </a:r>
          </a:p>
        </p:txBody>
      </p:sp>
      <p:sp>
        <p:nvSpPr>
          <p:cNvPr id="26" name="TextBox 25">
            <a:extLst>
              <a:ext uri="{FF2B5EF4-FFF2-40B4-BE49-F238E27FC236}">
                <a16:creationId xmlns:a16="http://schemas.microsoft.com/office/drawing/2014/main" id="{97F80F0C-BF39-0073-A5C3-6A96B1951F70}"/>
              </a:ext>
            </a:extLst>
          </p:cNvPr>
          <p:cNvSpPr txBox="1"/>
          <p:nvPr/>
        </p:nvSpPr>
        <p:spPr>
          <a:xfrm>
            <a:off x="269268" y="2349146"/>
            <a:ext cx="3532049" cy="1631216"/>
          </a:xfrm>
          <a:prstGeom prst="rect">
            <a:avLst/>
          </a:prstGeom>
          <a:noFill/>
        </p:spPr>
        <p:txBody>
          <a:bodyPr wrap="square" rtlCol="0">
            <a:spAutoFit/>
          </a:bodyPr>
          <a:lstStyle/>
          <a:p>
            <a:r>
              <a:rPr lang="en-AU" sz="2000" dirty="0">
                <a:solidFill>
                  <a:srgbClr val="00B050"/>
                </a:solidFill>
                <a:latin typeface="Sitka Display Semibold" pitchFamily="2" charset="0"/>
              </a:rPr>
              <a:t>TOP 3 out-performing sectors!</a:t>
            </a:r>
          </a:p>
          <a:p>
            <a:pPr marL="800100" lvl="1" indent="-342900">
              <a:buFont typeface="Arial" panose="020B0604020202020204" pitchFamily="34" charset="0"/>
              <a:buChar char="•"/>
            </a:pPr>
            <a:r>
              <a:rPr lang="en-AU" sz="2000" dirty="0">
                <a:solidFill>
                  <a:schemeClr val="tx2">
                    <a:lumMod val="90000"/>
                  </a:schemeClr>
                </a:solidFill>
                <a:latin typeface="Sitka Display Semibold" pitchFamily="2" charset="0"/>
              </a:rPr>
              <a:t>Technology </a:t>
            </a:r>
          </a:p>
          <a:p>
            <a:pPr marL="800100" lvl="1" indent="-342900">
              <a:buFont typeface="Arial" panose="020B0604020202020204" pitchFamily="34" charset="0"/>
              <a:buChar char="•"/>
            </a:pPr>
            <a:r>
              <a:rPr lang="en-AU" sz="2000" dirty="0">
                <a:solidFill>
                  <a:schemeClr val="tx2">
                    <a:lumMod val="90000"/>
                  </a:schemeClr>
                </a:solidFill>
                <a:latin typeface="Sitka Display Semibold" pitchFamily="2" charset="0"/>
              </a:rPr>
              <a:t>Health Care</a:t>
            </a:r>
          </a:p>
          <a:p>
            <a:pPr marL="800100" lvl="1" indent="-342900">
              <a:buFont typeface="Arial" panose="020B0604020202020204" pitchFamily="34" charset="0"/>
              <a:buChar char="•"/>
            </a:pPr>
            <a:r>
              <a:rPr lang="en-AU" sz="2000" dirty="0">
                <a:solidFill>
                  <a:schemeClr val="tx2">
                    <a:lumMod val="90000"/>
                  </a:schemeClr>
                </a:solidFill>
                <a:latin typeface="Sitka Display Semibold" pitchFamily="2" charset="0"/>
              </a:rPr>
              <a:t>Consumer Discretionary</a:t>
            </a:r>
          </a:p>
        </p:txBody>
      </p:sp>
      <p:cxnSp>
        <p:nvCxnSpPr>
          <p:cNvPr id="17" name="Straight Connector 16">
            <a:extLst>
              <a:ext uri="{FF2B5EF4-FFF2-40B4-BE49-F238E27FC236}">
                <a16:creationId xmlns:a16="http://schemas.microsoft.com/office/drawing/2014/main" id="{FC50BE20-58C6-BD55-4999-7AC4147DACC3}"/>
              </a:ext>
            </a:extLst>
          </p:cNvPr>
          <p:cNvCxnSpPr>
            <a:cxnSpLocks/>
          </p:cNvCxnSpPr>
          <p:nvPr/>
        </p:nvCxnSpPr>
        <p:spPr>
          <a:xfrm>
            <a:off x="607728" y="948685"/>
            <a:ext cx="888338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755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958E5272-FCAD-E2AA-0E76-D54036506745}"/>
              </a:ext>
            </a:extLst>
          </p:cNvPr>
          <p:cNvSpPr/>
          <p:nvPr/>
        </p:nvSpPr>
        <p:spPr>
          <a:xfrm>
            <a:off x="61961" y="5094169"/>
            <a:ext cx="7328078" cy="162405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6" name="Rectangle 25">
            <a:extLst>
              <a:ext uri="{FF2B5EF4-FFF2-40B4-BE49-F238E27FC236}">
                <a16:creationId xmlns:a16="http://schemas.microsoft.com/office/drawing/2014/main" id="{70039484-8C71-ED09-7006-70AB1F2DACCB}"/>
              </a:ext>
            </a:extLst>
          </p:cNvPr>
          <p:cNvSpPr/>
          <p:nvPr/>
        </p:nvSpPr>
        <p:spPr>
          <a:xfrm>
            <a:off x="61961" y="1425401"/>
            <a:ext cx="7218312" cy="170033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 name="Rectangle 19">
            <a:extLst>
              <a:ext uri="{FF2B5EF4-FFF2-40B4-BE49-F238E27FC236}">
                <a16:creationId xmlns:a16="http://schemas.microsoft.com/office/drawing/2014/main" id="{0347E8F4-2A32-1BCB-EDF7-80A076B8F4E6}"/>
              </a:ext>
            </a:extLst>
          </p:cNvPr>
          <p:cNvSpPr/>
          <p:nvPr/>
        </p:nvSpPr>
        <p:spPr>
          <a:xfrm>
            <a:off x="0" y="1300941"/>
            <a:ext cx="12192000" cy="1871671"/>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TextBox 20">
            <a:extLst>
              <a:ext uri="{FF2B5EF4-FFF2-40B4-BE49-F238E27FC236}">
                <a16:creationId xmlns:a16="http://schemas.microsoft.com/office/drawing/2014/main" id="{E38713A9-D3D7-2DC0-997F-E60E94F1B969}"/>
              </a:ext>
            </a:extLst>
          </p:cNvPr>
          <p:cNvSpPr txBox="1"/>
          <p:nvPr/>
        </p:nvSpPr>
        <p:spPr>
          <a:xfrm>
            <a:off x="7535821" y="1599690"/>
            <a:ext cx="4256314" cy="1323439"/>
          </a:xfrm>
          <a:prstGeom prst="rect">
            <a:avLst/>
          </a:prstGeom>
          <a:noFill/>
        </p:spPr>
        <p:txBody>
          <a:bodyPr wrap="square" rtlCol="0">
            <a:spAutoFit/>
          </a:bodyPr>
          <a:lstStyle/>
          <a:p>
            <a:r>
              <a:rPr lang="en-AU" sz="2000" dirty="0">
                <a:solidFill>
                  <a:srgbClr val="00B050"/>
                </a:solidFill>
                <a:latin typeface="Sitka Display Semibold" pitchFamily="2" charset="0"/>
              </a:rPr>
              <a:t>TOP 3 out-performing sectors!</a:t>
            </a:r>
          </a:p>
          <a:p>
            <a:pPr marL="800100" lvl="1" indent="-342900">
              <a:buFont typeface="Arial" panose="020B0604020202020204" pitchFamily="34" charset="0"/>
              <a:buChar char="•"/>
            </a:pPr>
            <a:r>
              <a:rPr lang="en-AU" sz="2000" dirty="0">
                <a:solidFill>
                  <a:schemeClr val="tx2">
                    <a:lumMod val="90000"/>
                  </a:schemeClr>
                </a:solidFill>
                <a:latin typeface="Sitka Display Semibold" pitchFamily="2" charset="0"/>
              </a:rPr>
              <a:t>Technology </a:t>
            </a:r>
          </a:p>
          <a:p>
            <a:pPr marL="800100" lvl="1" indent="-342900">
              <a:buFont typeface="Arial" panose="020B0604020202020204" pitchFamily="34" charset="0"/>
              <a:buChar char="•"/>
            </a:pPr>
            <a:r>
              <a:rPr lang="en-AU" sz="2000" dirty="0">
                <a:solidFill>
                  <a:schemeClr val="tx2">
                    <a:lumMod val="90000"/>
                  </a:schemeClr>
                </a:solidFill>
                <a:latin typeface="Sitka Display Semibold" pitchFamily="2" charset="0"/>
              </a:rPr>
              <a:t>Health Care</a:t>
            </a:r>
          </a:p>
          <a:p>
            <a:pPr marL="800100" lvl="1" indent="-342900">
              <a:buFont typeface="Arial" panose="020B0604020202020204" pitchFamily="34" charset="0"/>
              <a:buChar char="•"/>
            </a:pPr>
            <a:r>
              <a:rPr lang="en-AU" sz="2000" dirty="0">
                <a:solidFill>
                  <a:schemeClr val="tx2">
                    <a:lumMod val="90000"/>
                  </a:schemeClr>
                </a:solidFill>
                <a:latin typeface="Sitka Display Semibold" pitchFamily="2" charset="0"/>
              </a:rPr>
              <a:t>Consumer Discretionary</a:t>
            </a:r>
          </a:p>
        </p:txBody>
      </p:sp>
      <p:sp>
        <p:nvSpPr>
          <p:cNvPr id="22" name="Rectangle 21">
            <a:extLst>
              <a:ext uri="{FF2B5EF4-FFF2-40B4-BE49-F238E27FC236}">
                <a16:creationId xmlns:a16="http://schemas.microsoft.com/office/drawing/2014/main" id="{870FA2D0-A380-C494-CBD3-BD94FF475C74}"/>
              </a:ext>
            </a:extLst>
          </p:cNvPr>
          <p:cNvSpPr/>
          <p:nvPr/>
        </p:nvSpPr>
        <p:spPr>
          <a:xfrm>
            <a:off x="12514" y="4984207"/>
            <a:ext cx="12192000" cy="187167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rgbClr val="FF0000"/>
              </a:solidFill>
            </a:endParaRPr>
          </a:p>
        </p:txBody>
      </p:sp>
      <p:sp>
        <p:nvSpPr>
          <p:cNvPr id="23" name="TextBox 22">
            <a:extLst>
              <a:ext uri="{FF2B5EF4-FFF2-40B4-BE49-F238E27FC236}">
                <a16:creationId xmlns:a16="http://schemas.microsoft.com/office/drawing/2014/main" id="{2422CF05-3747-C8D1-6D37-EF1368E25F6D}"/>
              </a:ext>
            </a:extLst>
          </p:cNvPr>
          <p:cNvSpPr txBox="1"/>
          <p:nvPr/>
        </p:nvSpPr>
        <p:spPr>
          <a:xfrm>
            <a:off x="7629525" y="5317787"/>
            <a:ext cx="4335503" cy="1323439"/>
          </a:xfrm>
          <a:prstGeom prst="rect">
            <a:avLst/>
          </a:prstGeom>
          <a:noFill/>
        </p:spPr>
        <p:txBody>
          <a:bodyPr wrap="square" rtlCol="0">
            <a:spAutoFit/>
          </a:bodyPr>
          <a:lstStyle/>
          <a:p>
            <a:r>
              <a:rPr lang="en-AU" sz="2000" dirty="0">
                <a:solidFill>
                  <a:srgbClr val="FF0000"/>
                </a:solidFill>
                <a:latin typeface="Sitka Display Semibold" pitchFamily="2" charset="0"/>
              </a:rPr>
              <a:t>TOP 3 under-performing sectors! </a:t>
            </a:r>
          </a:p>
          <a:p>
            <a:pPr marL="342900" indent="-342900">
              <a:buFont typeface="Arial" panose="020B0604020202020204" pitchFamily="34" charset="0"/>
              <a:buChar char="•"/>
            </a:pPr>
            <a:r>
              <a:rPr lang="en-AU" sz="2000" dirty="0">
                <a:solidFill>
                  <a:schemeClr val="tx2">
                    <a:lumMod val="90000"/>
                  </a:schemeClr>
                </a:solidFill>
                <a:latin typeface="Sitka Display Semibold" pitchFamily="2" charset="0"/>
              </a:rPr>
              <a:t>Utilities</a:t>
            </a:r>
          </a:p>
          <a:p>
            <a:pPr marL="342900" indent="-342900">
              <a:buFont typeface="Arial" panose="020B0604020202020204" pitchFamily="34" charset="0"/>
              <a:buChar char="•"/>
            </a:pPr>
            <a:r>
              <a:rPr lang="en-AU" sz="2000" dirty="0">
                <a:solidFill>
                  <a:schemeClr val="tx2">
                    <a:lumMod val="90000"/>
                  </a:schemeClr>
                </a:solidFill>
                <a:latin typeface="Sitka Display Semibold" pitchFamily="2" charset="0"/>
              </a:rPr>
              <a:t>Real Estate</a:t>
            </a:r>
          </a:p>
          <a:p>
            <a:pPr marL="342900" indent="-342900">
              <a:buFont typeface="Arial" panose="020B0604020202020204" pitchFamily="34" charset="0"/>
              <a:buChar char="•"/>
            </a:pPr>
            <a:r>
              <a:rPr lang="en-AU" sz="2000" dirty="0">
                <a:solidFill>
                  <a:schemeClr val="tx2">
                    <a:lumMod val="90000"/>
                  </a:schemeClr>
                </a:solidFill>
                <a:latin typeface="Sitka Display Semibold" pitchFamily="2" charset="0"/>
              </a:rPr>
              <a:t>Telecom Services</a:t>
            </a:r>
          </a:p>
        </p:txBody>
      </p:sp>
      <p:sp>
        <p:nvSpPr>
          <p:cNvPr id="13" name="Title 1">
            <a:extLst>
              <a:ext uri="{FF2B5EF4-FFF2-40B4-BE49-F238E27FC236}">
                <a16:creationId xmlns:a16="http://schemas.microsoft.com/office/drawing/2014/main" id="{BFB883C3-CC55-08BA-6FE9-F45416166AE6}"/>
              </a:ext>
            </a:extLst>
          </p:cNvPr>
          <p:cNvSpPr txBox="1">
            <a:spLocks/>
          </p:cNvSpPr>
          <p:nvPr/>
        </p:nvSpPr>
        <p:spPr>
          <a:xfrm>
            <a:off x="236884" y="196664"/>
            <a:ext cx="10719507" cy="8664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solidFill>
                  <a:srgbClr val="FF9900"/>
                </a:solidFill>
                <a:latin typeface="Arial Rounded MT Bold" panose="020F0704030504030204" pitchFamily="34" charset="77"/>
              </a:rPr>
              <a:t>Performance of each SECTOR of the S&amp;P 500 based on AVERAGE PRICE</a:t>
            </a:r>
          </a:p>
        </p:txBody>
      </p:sp>
      <p:cxnSp>
        <p:nvCxnSpPr>
          <p:cNvPr id="14" name="Straight Connector 13">
            <a:extLst>
              <a:ext uri="{FF2B5EF4-FFF2-40B4-BE49-F238E27FC236}">
                <a16:creationId xmlns:a16="http://schemas.microsoft.com/office/drawing/2014/main" id="{5938BACB-0609-1B03-7431-AB0ACD244B8B}"/>
              </a:ext>
            </a:extLst>
          </p:cNvPr>
          <p:cNvCxnSpPr>
            <a:cxnSpLocks/>
          </p:cNvCxnSpPr>
          <p:nvPr/>
        </p:nvCxnSpPr>
        <p:spPr>
          <a:xfrm>
            <a:off x="637995" y="858658"/>
            <a:ext cx="8883383" cy="0"/>
          </a:xfrm>
          <a:prstGeom prst="line">
            <a:avLst/>
          </a:prstGeom>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E6BA5094-5027-E7F6-64CD-0291F4C367EA}"/>
              </a:ext>
            </a:extLst>
          </p:cNvPr>
          <p:cNvPicPr>
            <a:picLocks noChangeAspect="1"/>
          </p:cNvPicPr>
          <p:nvPr/>
        </p:nvPicPr>
        <p:blipFill>
          <a:blip r:embed="rId3"/>
          <a:stretch>
            <a:fillRect/>
          </a:stretch>
        </p:blipFill>
        <p:spPr>
          <a:xfrm>
            <a:off x="31509" y="1425401"/>
            <a:ext cx="2377554" cy="1620000"/>
          </a:xfrm>
          <a:prstGeom prst="rect">
            <a:avLst/>
          </a:prstGeom>
        </p:spPr>
      </p:pic>
      <p:pic>
        <p:nvPicPr>
          <p:cNvPr id="24" name="Picture 23">
            <a:extLst>
              <a:ext uri="{FF2B5EF4-FFF2-40B4-BE49-F238E27FC236}">
                <a16:creationId xmlns:a16="http://schemas.microsoft.com/office/drawing/2014/main" id="{8FCD624B-EF0A-B85C-D46A-62D111259F67}"/>
              </a:ext>
            </a:extLst>
          </p:cNvPr>
          <p:cNvPicPr>
            <a:picLocks noChangeAspect="1"/>
          </p:cNvPicPr>
          <p:nvPr/>
        </p:nvPicPr>
        <p:blipFill>
          <a:blip r:embed="rId4"/>
          <a:stretch>
            <a:fillRect/>
          </a:stretch>
        </p:blipFill>
        <p:spPr>
          <a:xfrm>
            <a:off x="2416795" y="1430031"/>
            <a:ext cx="2377554" cy="1620000"/>
          </a:xfrm>
          <a:prstGeom prst="rect">
            <a:avLst/>
          </a:prstGeom>
        </p:spPr>
      </p:pic>
      <p:pic>
        <p:nvPicPr>
          <p:cNvPr id="25" name="Picture 24">
            <a:extLst>
              <a:ext uri="{FF2B5EF4-FFF2-40B4-BE49-F238E27FC236}">
                <a16:creationId xmlns:a16="http://schemas.microsoft.com/office/drawing/2014/main" id="{0CBA0F33-95E1-0770-CB67-5ED6712B5954}"/>
              </a:ext>
            </a:extLst>
          </p:cNvPr>
          <p:cNvPicPr>
            <a:picLocks noChangeAspect="1"/>
          </p:cNvPicPr>
          <p:nvPr/>
        </p:nvPicPr>
        <p:blipFill>
          <a:blip r:embed="rId5"/>
          <a:stretch>
            <a:fillRect/>
          </a:stretch>
        </p:blipFill>
        <p:spPr>
          <a:xfrm>
            <a:off x="4802081" y="1430031"/>
            <a:ext cx="2377554" cy="1620000"/>
          </a:xfrm>
          <a:prstGeom prst="rect">
            <a:avLst/>
          </a:prstGeom>
        </p:spPr>
      </p:pic>
      <p:pic>
        <p:nvPicPr>
          <p:cNvPr id="28" name="Picture 27">
            <a:extLst>
              <a:ext uri="{FF2B5EF4-FFF2-40B4-BE49-F238E27FC236}">
                <a16:creationId xmlns:a16="http://schemas.microsoft.com/office/drawing/2014/main" id="{DD4D460D-EC09-89E8-483F-4DD9397D55F8}"/>
              </a:ext>
            </a:extLst>
          </p:cNvPr>
          <p:cNvPicPr>
            <a:picLocks noChangeAspect="1"/>
          </p:cNvPicPr>
          <p:nvPr/>
        </p:nvPicPr>
        <p:blipFill>
          <a:blip r:embed="rId6"/>
          <a:stretch>
            <a:fillRect/>
          </a:stretch>
        </p:blipFill>
        <p:spPr>
          <a:xfrm>
            <a:off x="31509" y="3227917"/>
            <a:ext cx="12192000" cy="1641586"/>
          </a:xfrm>
          <a:prstGeom prst="rect">
            <a:avLst/>
          </a:prstGeom>
        </p:spPr>
      </p:pic>
      <p:pic>
        <p:nvPicPr>
          <p:cNvPr id="29" name="Picture 28">
            <a:extLst>
              <a:ext uri="{FF2B5EF4-FFF2-40B4-BE49-F238E27FC236}">
                <a16:creationId xmlns:a16="http://schemas.microsoft.com/office/drawing/2014/main" id="{5620042A-8771-79CD-1C4D-13BF2EA699E0}"/>
              </a:ext>
            </a:extLst>
          </p:cNvPr>
          <p:cNvPicPr>
            <a:picLocks noChangeAspect="1"/>
          </p:cNvPicPr>
          <p:nvPr/>
        </p:nvPicPr>
        <p:blipFill>
          <a:blip r:embed="rId7"/>
          <a:stretch>
            <a:fillRect/>
          </a:stretch>
        </p:blipFill>
        <p:spPr>
          <a:xfrm>
            <a:off x="31509" y="5098225"/>
            <a:ext cx="2377554" cy="1620000"/>
          </a:xfrm>
          <a:prstGeom prst="rect">
            <a:avLst/>
          </a:prstGeom>
        </p:spPr>
      </p:pic>
      <p:pic>
        <p:nvPicPr>
          <p:cNvPr id="30" name="Picture 29">
            <a:extLst>
              <a:ext uri="{FF2B5EF4-FFF2-40B4-BE49-F238E27FC236}">
                <a16:creationId xmlns:a16="http://schemas.microsoft.com/office/drawing/2014/main" id="{B17D192F-6F57-A9CF-9C3E-A15EE1BB84A2}"/>
              </a:ext>
            </a:extLst>
          </p:cNvPr>
          <p:cNvPicPr>
            <a:picLocks noChangeAspect="1"/>
          </p:cNvPicPr>
          <p:nvPr/>
        </p:nvPicPr>
        <p:blipFill>
          <a:blip r:embed="rId8"/>
          <a:stretch>
            <a:fillRect/>
          </a:stretch>
        </p:blipFill>
        <p:spPr>
          <a:xfrm>
            <a:off x="2409063" y="5098225"/>
            <a:ext cx="2377554" cy="1620000"/>
          </a:xfrm>
          <a:prstGeom prst="rect">
            <a:avLst/>
          </a:prstGeom>
        </p:spPr>
      </p:pic>
      <p:pic>
        <p:nvPicPr>
          <p:cNvPr id="31" name="Picture 30">
            <a:extLst>
              <a:ext uri="{FF2B5EF4-FFF2-40B4-BE49-F238E27FC236}">
                <a16:creationId xmlns:a16="http://schemas.microsoft.com/office/drawing/2014/main" id="{D25565AE-711F-C434-4BD3-DF823375DD4B}"/>
              </a:ext>
            </a:extLst>
          </p:cNvPr>
          <p:cNvPicPr>
            <a:picLocks noChangeAspect="1"/>
          </p:cNvPicPr>
          <p:nvPr/>
        </p:nvPicPr>
        <p:blipFill>
          <a:blip r:embed="rId9"/>
          <a:stretch>
            <a:fillRect/>
          </a:stretch>
        </p:blipFill>
        <p:spPr>
          <a:xfrm>
            <a:off x="4816102" y="5094169"/>
            <a:ext cx="2377554" cy="1620000"/>
          </a:xfrm>
          <a:prstGeom prst="rect">
            <a:avLst/>
          </a:prstGeom>
        </p:spPr>
      </p:pic>
    </p:spTree>
    <p:extLst>
      <p:ext uri="{BB962C8B-B14F-4D97-AF65-F5344CB8AC3E}">
        <p14:creationId xmlns:p14="http://schemas.microsoft.com/office/powerpoint/2010/main" val="1531840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Office building overlayed with stock market graphs">
            <a:extLst>
              <a:ext uri="{FF2B5EF4-FFF2-40B4-BE49-F238E27FC236}">
                <a16:creationId xmlns:a16="http://schemas.microsoft.com/office/drawing/2014/main" id="{7C8F6A13-6A7F-B639-40CC-C56147DE518A}"/>
              </a:ext>
            </a:extLst>
          </p:cNvPr>
          <p:cNvPicPr>
            <a:picLocks noChangeAspect="1"/>
          </p:cNvPicPr>
          <p:nvPr/>
        </p:nvPicPr>
        <p:blipFill rotWithShape="1">
          <a:blip r:embed="rId2"/>
          <a:srcRect t="20343" r="-3" b="6572"/>
          <a:stretch/>
        </p:blipFill>
        <p:spPr>
          <a:xfrm>
            <a:off x="6829833" y="10"/>
            <a:ext cx="5362169" cy="2606030"/>
          </a:xfrm>
          <a:prstGeom prst="rect">
            <a:avLst/>
          </a:prstGeom>
        </p:spPr>
      </p:pic>
      <p:pic>
        <p:nvPicPr>
          <p:cNvPr id="7" name="Picture 6">
            <a:extLst>
              <a:ext uri="{FF2B5EF4-FFF2-40B4-BE49-F238E27FC236}">
                <a16:creationId xmlns:a16="http://schemas.microsoft.com/office/drawing/2014/main" id="{6142C7C2-500A-8358-D71C-C4E79BEF1FD1}"/>
              </a:ext>
            </a:extLst>
          </p:cNvPr>
          <p:cNvPicPr>
            <a:picLocks noChangeAspect="1"/>
          </p:cNvPicPr>
          <p:nvPr/>
        </p:nvPicPr>
        <p:blipFill rotWithShape="1">
          <a:blip r:embed="rId3"/>
          <a:srcRect t="22301" r="-1" b="22303"/>
          <a:stretch/>
        </p:blipFill>
        <p:spPr>
          <a:xfrm>
            <a:off x="4812194" y="2635973"/>
            <a:ext cx="7368648" cy="4251960"/>
          </a:xfrm>
          <a:prstGeom prst="rect">
            <a:avLst/>
          </a:prstGeom>
        </p:spPr>
      </p:pic>
      <p:sp>
        <p:nvSpPr>
          <p:cNvPr id="31" name="Freeform: Shape 26">
            <a:extLst>
              <a:ext uri="{FF2B5EF4-FFF2-40B4-BE49-F238E27FC236}">
                <a16:creationId xmlns:a16="http://schemas.microsoft.com/office/drawing/2014/main" id="{16EA23B6-4B44-4D76-87BA-D81CE35EDB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8896786" cy="6858478"/>
          </a:xfrm>
          <a:custGeom>
            <a:avLst/>
            <a:gdLst>
              <a:gd name="connsiteX0" fmla="*/ 1472231 w 8896786"/>
              <a:gd name="connsiteY0" fmla="*/ 6858478 h 6858478"/>
              <a:gd name="connsiteX1" fmla="*/ 8896786 w 8896786"/>
              <a:gd name="connsiteY1" fmla="*/ 6858478 h 6858478"/>
              <a:gd name="connsiteX2" fmla="*/ 5720411 w 8896786"/>
              <a:gd name="connsiteY2" fmla="*/ 0 h 6858478"/>
              <a:gd name="connsiteX3" fmla="*/ 5714834 w 8896786"/>
              <a:gd name="connsiteY3" fmla="*/ 0 h 6858478"/>
              <a:gd name="connsiteX4" fmla="*/ 4648606 w 8896786"/>
              <a:gd name="connsiteY4" fmla="*/ 0 h 6858478"/>
              <a:gd name="connsiteX5" fmla="*/ 0 w 8896786"/>
              <a:gd name="connsiteY5" fmla="*/ 0 h 6858478"/>
              <a:gd name="connsiteX6" fmla="*/ 0 w 8896786"/>
              <a:gd name="connsiteY6" fmla="*/ 6857915 h 6858478"/>
              <a:gd name="connsiteX7" fmla="*/ 1472491 w 8896786"/>
              <a:gd name="connsiteY7" fmla="*/ 6857915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96786" h="6858478">
                <a:moveTo>
                  <a:pt x="1472231" y="6858478"/>
                </a:moveTo>
                <a:lnTo>
                  <a:pt x="8896786" y="6858478"/>
                </a:lnTo>
                <a:lnTo>
                  <a:pt x="5720411" y="0"/>
                </a:lnTo>
                <a:lnTo>
                  <a:pt x="5714834" y="0"/>
                </a:lnTo>
                <a:lnTo>
                  <a:pt x="4648606" y="0"/>
                </a:lnTo>
                <a:lnTo>
                  <a:pt x="0" y="0"/>
                </a:lnTo>
                <a:lnTo>
                  <a:pt x="0" y="6857915"/>
                </a:lnTo>
                <a:lnTo>
                  <a:pt x="1472491" y="6857915"/>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Freeform: Shape 28">
            <a:extLst>
              <a:ext uri="{FF2B5EF4-FFF2-40B4-BE49-F238E27FC236}">
                <a16:creationId xmlns:a16="http://schemas.microsoft.com/office/drawing/2014/main" id="{2EEEAE0B-25B7-437B-B834-B70A93541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9"/>
            <a:ext cx="8096249" cy="6858479"/>
          </a:xfrm>
          <a:custGeom>
            <a:avLst/>
            <a:gdLst>
              <a:gd name="connsiteX0" fmla="*/ 0 w 8096249"/>
              <a:gd name="connsiteY0" fmla="*/ 6858479 h 6858479"/>
              <a:gd name="connsiteX1" fmla="*/ 2130297 w 8096249"/>
              <a:gd name="connsiteY1" fmla="*/ 6858479 h 6858479"/>
              <a:gd name="connsiteX2" fmla="*/ 2130297 w 8096249"/>
              <a:gd name="connsiteY2" fmla="*/ 6858478 h 6858479"/>
              <a:gd name="connsiteX3" fmla="*/ 8096249 w 8096249"/>
              <a:gd name="connsiteY3" fmla="*/ 6858478 h 6858479"/>
              <a:gd name="connsiteX4" fmla="*/ 4919874 w 8096249"/>
              <a:gd name="connsiteY4" fmla="*/ 0 h 6858479"/>
              <a:gd name="connsiteX5" fmla="*/ 4914297 w 8096249"/>
              <a:gd name="connsiteY5" fmla="*/ 0 h 6858479"/>
              <a:gd name="connsiteX6" fmla="*/ 3848069 w 8096249"/>
              <a:gd name="connsiteY6" fmla="*/ 0 h 6858479"/>
              <a:gd name="connsiteX7" fmla="*/ 18197 w 8096249"/>
              <a:gd name="connsiteY7" fmla="*/ 0 h 6858479"/>
              <a:gd name="connsiteX8" fmla="*/ 18197 w 8096249"/>
              <a:gd name="connsiteY8" fmla="*/ 479 h 6858479"/>
              <a:gd name="connsiteX9" fmla="*/ 0 w 8096249"/>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96249" h="6858479">
                <a:moveTo>
                  <a:pt x="0" y="6858479"/>
                </a:moveTo>
                <a:lnTo>
                  <a:pt x="2130297" y="6858479"/>
                </a:lnTo>
                <a:lnTo>
                  <a:pt x="2130297" y="6858478"/>
                </a:lnTo>
                <a:lnTo>
                  <a:pt x="8096249" y="6858478"/>
                </a:lnTo>
                <a:lnTo>
                  <a:pt x="4919874" y="0"/>
                </a:lnTo>
                <a:lnTo>
                  <a:pt x="4914297" y="0"/>
                </a:lnTo>
                <a:lnTo>
                  <a:pt x="3848069" y="0"/>
                </a:lnTo>
                <a:lnTo>
                  <a:pt x="18197" y="0"/>
                </a:lnTo>
                <a:lnTo>
                  <a:pt x="18197" y="479"/>
                </a:lnTo>
                <a:lnTo>
                  <a:pt x="0"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Title 1">
            <a:extLst>
              <a:ext uri="{FF2B5EF4-FFF2-40B4-BE49-F238E27FC236}">
                <a16:creationId xmlns:a16="http://schemas.microsoft.com/office/drawing/2014/main" id="{B577E37D-ACC5-9DED-2F88-9AA7BC38FA9D}"/>
              </a:ext>
            </a:extLst>
          </p:cNvPr>
          <p:cNvSpPr txBox="1">
            <a:spLocks/>
          </p:cNvSpPr>
          <p:nvPr/>
        </p:nvSpPr>
        <p:spPr>
          <a:xfrm>
            <a:off x="300918" y="214844"/>
            <a:ext cx="10719507" cy="8664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solidFill>
                  <a:srgbClr val="FF9900"/>
                </a:solidFill>
                <a:latin typeface="Arial Rounded MT Bold" panose="020F0704030504030204" pitchFamily="34" charset="77"/>
              </a:rPr>
              <a:t>% Participation of each S&amp;P 500 SECTOR between 2003 to 2023</a:t>
            </a:r>
          </a:p>
        </p:txBody>
      </p:sp>
      <p:cxnSp>
        <p:nvCxnSpPr>
          <p:cNvPr id="25" name="Straight Connector 24">
            <a:extLst>
              <a:ext uri="{FF2B5EF4-FFF2-40B4-BE49-F238E27FC236}">
                <a16:creationId xmlns:a16="http://schemas.microsoft.com/office/drawing/2014/main" id="{3551713D-2340-0648-6BA6-2D49F98F8CA2}"/>
              </a:ext>
            </a:extLst>
          </p:cNvPr>
          <p:cNvCxnSpPr>
            <a:cxnSpLocks/>
          </p:cNvCxnSpPr>
          <p:nvPr/>
        </p:nvCxnSpPr>
        <p:spPr>
          <a:xfrm>
            <a:off x="715477" y="906086"/>
            <a:ext cx="6837848" cy="0"/>
          </a:xfrm>
          <a:prstGeom prst="line">
            <a:avLst/>
          </a:prstGeom>
        </p:spPr>
        <p:style>
          <a:lnRef idx="1">
            <a:schemeClr val="accent1"/>
          </a:lnRef>
          <a:fillRef idx="0">
            <a:schemeClr val="accent1"/>
          </a:fillRef>
          <a:effectRef idx="0">
            <a:schemeClr val="accent1"/>
          </a:effectRef>
          <a:fontRef idx="minor">
            <a:schemeClr val="tx1"/>
          </a:fontRef>
        </p:style>
      </p:cxnSp>
      <p:pic>
        <p:nvPicPr>
          <p:cNvPr id="33" name="Content Placeholder 4" descr="Chart, pie chart&#10;&#10;Description automatically generated">
            <a:extLst>
              <a:ext uri="{FF2B5EF4-FFF2-40B4-BE49-F238E27FC236}">
                <a16:creationId xmlns:a16="http://schemas.microsoft.com/office/drawing/2014/main" id="{0F7B748E-E25B-EEA7-D7E2-93764E4D720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44072" y="1081317"/>
            <a:ext cx="6980657" cy="5146675"/>
          </a:xfrm>
          <a:prstGeom prst="rect">
            <a:avLst/>
          </a:prstGeom>
        </p:spPr>
      </p:pic>
    </p:spTree>
    <p:extLst>
      <p:ext uri="{BB962C8B-B14F-4D97-AF65-F5344CB8AC3E}">
        <p14:creationId xmlns:p14="http://schemas.microsoft.com/office/powerpoint/2010/main" val="121400942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859</TotalTime>
  <Words>711</Words>
  <Application>Microsoft Macintosh PowerPoint</Application>
  <PresentationFormat>Widescreen</PresentationFormat>
  <Paragraphs>63</Paragraphs>
  <Slides>11</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Slack-Lato</vt:lpstr>
      <vt:lpstr>Arial</vt:lpstr>
      <vt:lpstr>Arial</vt:lpstr>
      <vt:lpstr>Arial Black</vt:lpstr>
      <vt:lpstr>Arial Rounded MT Bold</vt:lpstr>
      <vt:lpstr>Calibri</vt:lpstr>
      <vt:lpstr>Calibri Light</vt:lpstr>
      <vt:lpstr>Roboto</vt:lpstr>
      <vt:lpstr>Sitka Display Semibold</vt:lpstr>
      <vt:lpstr>Office Theme</vt:lpstr>
      <vt:lpstr>PowerPoint Presentation</vt:lpstr>
      <vt:lpstr>INTRODUCTION </vt:lpstr>
      <vt:lpstr>DATA COLLECTION</vt:lpstr>
      <vt:lpstr>DATA CLEANING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 &amp; P 500</dc:title>
  <dc:creator>cwsynyi88@gmail.com</dc:creator>
  <cp:lastModifiedBy>cwsynyi88@gmail.com</cp:lastModifiedBy>
  <cp:revision>17</cp:revision>
  <dcterms:created xsi:type="dcterms:W3CDTF">2023-02-01T13:29:17Z</dcterms:created>
  <dcterms:modified xsi:type="dcterms:W3CDTF">2023-02-02T10:39:55Z</dcterms:modified>
</cp:coreProperties>
</file>