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57" r:id="rId3"/>
    <p:sldId id="275" r:id="rId4"/>
    <p:sldId id="287" r:id="rId5"/>
    <p:sldId id="259" r:id="rId6"/>
    <p:sldId id="290" r:id="rId7"/>
    <p:sldId id="291" r:id="rId8"/>
    <p:sldId id="262" r:id="rId9"/>
    <p:sldId id="288"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72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3" autoAdjust="0"/>
    <p:restoredTop sz="90721" autoAdjust="0"/>
  </p:normalViewPr>
  <p:slideViewPr>
    <p:cSldViewPr snapToGrid="0" snapToObjects="1">
      <p:cViewPr varScale="1">
        <p:scale>
          <a:sx n="102" d="100"/>
          <a:sy n="102" d="100"/>
        </p:scale>
        <p:origin x="936" y="168"/>
      </p:cViewPr>
      <p:guideLst/>
    </p:cSldViewPr>
  </p:slideViewPr>
  <p:notesTextViewPr>
    <p:cViewPr>
      <p:scale>
        <a:sx n="1" d="1"/>
        <a:sy n="1" d="1"/>
      </p:scale>
      <p:origin x="0" y="-2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B4C13-D721-DF48-82FF-1E6BF02EFEB4}"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087E2-FAF9-BB46-8C0B-579DC90F19D1}" type="slidenum">
              <a:rPr lang="en-US" smtClean="0"/>
              <a:t>‹#›</a:t>
            </a:fld>
            <a:endParaRPr lang="en-US"/>
          </a:p>
        </p:txBody>
      </p:sp>
    </p:spTree>
    <p:extLst>
      <p:ext uri="{BB962C8B-B14F-4D97-AF65-F5344CB8AC3E}">
        <p14:creationId xmlns:p14="http://schemas.microsoft.com/office/powerpoint/2010/main" val="35621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S&amp;P 500 bottomed out in 2008 </a:t>
            </a:r>
            <a:r>
              <a:rPr lang="en-US" b="0" i="0" dirty="0">
                <a:solidFill>
                  <a:srgbClr val="4D5156"/>
                </a:solidFill>
                <a:effectLst/>
                <a:latin typeface="arial" panose="020B0604020202020204" pitchFamily="34" charset="0"/>
              </a:rPr>
              <a:t>was in tandem with other stock markets across the globe, which </a:t>
            </a:r>
            <a:r>
              <a:rPr lang="en-US" b="0" i="0" dirty="0">
                <a:solidFill>
                  <a:srgbClr val="202124"/>
                </a:solidFill>
                <a:effectLst/>
                <a:latin typeface="arial" panose="020B0604020202020204" pitchFamily="34" charset="0"/>
              </a:rPr>
              <a:t>was known as the Great Recession.</a:t>
            </a:r>
            <a:endParaRPr lang="en-AU" dirty="0"/>
          </a:p>
        </p:txBody>
      </p:sp>
      <p:sp>
        <p:nvSpPr>
          <p:cNvPr id="4" name="Slide Number Placeholder 3"/>
          <p:cNvSpPr>
            <a:spLocks noGrp="1"/>
          </p:cNvSpPr>
          <p:nvPr>
            <p:ph type="sldNum" sz="quarter" idx="5"/>
          </p:nvPr>
        </p:nvSpPr>
        <p:spPr/>
        <p:txBody>
          <a:bodyPr/>
          <a:lstStyle/>
          <a:p>
            <a:fld id="{E7A087E2-FAF9-BB46-8C0B-579DC90F19D1}" type="slidenum">
              <a:rPr lang="en-US" smtClean="0"/>
              <a:t>6</a:t>
            </a:fld>
            <a:endParaRPr lang="en-US"/>
          </a:p>
        </p:txBody>
      </p:sp>
    </p:spTree>
    <p:extLst>
      <p:ext uri="{BB962C8B-B14F-4D97-AF65-F5344CB8AC3E}">
        <p14:creationId xmlns:p14="http://schemas.microsoft.com/office/powerpoint/2010/main" val="413642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these graphs, we could see that the top performing sectors where they have the biggest difference in terms of prices are Information Technology, Consumer Discretionary and finally Health Care.</a:t>
            </a:r>
          </a:p>
          <a:p>
            <a:r>
              <a:rPr lang="en-AU" dirty="0"/>
              <a:t>Information technology is by far the sector that has outperformed, meaning that they have the highest growth, since 2020 by a wide margin where 2020 is the critical year where COVID-19 outbreak happens. </a:t>
            </a:r>
          </a:p>
          <a:p>
            <a:r>
              <a:rPr lang="en-AU" dirty="0"/>
              <a:t>The next top sectors include the consumer discretionary products and services such as durable goods, high-end apparel, entertainment, such as Netflix and automobiles.</a:t>
            </a:r>
          </a:p>
          <a:p>
            <a:r>
              <a:rPr lang="en-AU" b="0" i="0" dirty="0">
                <a:solidFill>
                  <a:srgbClr val="BDC1C6"/>
                </a:solidFill>
                <a:effectLst/>
                <a:latin typeface="arial" panose="020B0604020202020204" pitchFamily="34" charset="0"/>
              </a:rPr>
              <a:t>During COVID-19 outbreak, the consumers would have more disposable income to spend on discretionary items and less concern over saving for tough times. This leads to a greater demand for consumer discretionary products. Hence the increase. </a:t>
            </a:r>
            <a:endParaRPr lang="en-AU" dirty="0"/>
          </a:p>
          <a:p>
            <a:r>
              <a:rPr lang="en-AU" dirty="0"/>
              <a:t>Then it was health care which shows the third greatest performing sector and this makes sense because people will need to visit the doctor, getting medication and spend money on items related to health care in order to prevent/ recover from the COVID-19.</a:t>
            </a:r>
          </a:p>
          <a:p>
            <a:endParaRPr lang="en-AU" dirty="0"/>
          </a:p>
          <a:p>
            <a:r>
              <a:rPr lang="en-AU" dirty="0"/>
              <a:t>The top 3 sectors that are most resistant to changes, meaning the less movement during the outbreak include the utilities, real estate and telecom services. This is because they are always in demand regardless of the state of the business cycle. </a:t>
            </a:r>
            <a:endParaRPr lang="en-US" dirty="0"/>
          </a:p>
          <a:p>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8</a:t>
            </a:fld>
            <a:endParaRPr lang="en-US"/>
          </a:p>
        </p:txBody>
      </p:sp>
    </p:spTree>
    <p:extLst>
      <p:ext uri="{BB962C8B-B14F-4D97-AF65-F5344CB8AC3E}">
        <p14:creationId xmlns:p14="http://schemas.microsoft.com/office/powerpoint/2010/main" val="154805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D1D2D3"/>
                </a:solidFill>
                <a:effectLst/>
                <a:latin typeface="Slack-Lato"/>
              </a:rPr>
              <a:t>Market capitalization is valued by the total value of all companies shares of stock; calculated by multiplying the price of a stock by its total number of outstanding shares.</a:t>
            </a:r>
            <a:br>
              <a:rPr lang="en-AU" dirty="0"/>
            </a:br>
            <a:r>
              <a:rPr lang="en-AU" b="0" i="0" dirty="0">
                <a:solidFill>
                  <a:srgbClr val="D1D2D3"/>
                </a:solidFill>
                <a:effectLst/>
                <a:latin typeface="Slack-Lato"/>
              </a:rPr>
              <a:t>To understand the status of today’s market capitalization value an API has been used and a data frame has been cleaned to breakdown the participation value amongst each sector.</a:t>
            </a:r>
            <a:br>
              <a:rPr lang="en-AU" dirty="0"/>
            </a:br>
            <a:r>
              <a:rPr lang="en-AU" b="0" i="0" dirty="0">
                <a:solidFill>
                  <a:srgbClr val="D1D2D3"/>
                </a:solidFill>
                <a:effectLst/>
                <a:latin typeface="Slack-Lato"/>
              </a:rPr>
              <a:t>As visually shown through a pie chart display, Information Technology at 28.4% and Healthcare at 15.5% are the two most valued areas following the rest below Communication Services at 13.1%.</a:t>
            </a:r>
            <a:br>
              <a:rPr lang="en-AU" dirty="0"/>
            </a:br>
            <a:r>
              <a:rPr lang="en-AU" b="0" i="0" dirty="0">
                <a:solidFill>
                  <a:srgbClr val="D1D2D3"/>
                </a:solidFill>
                <a:effectLst/>
                <a:latin typeface="Slack-Lato"/>
              </a:rPr>
              <a:t>What this information displays to the public is that Information Technology and Healthcare have higher market cap to signify a larger presence in the market, indicative of secure financing stock index, have a more consistent stream of revenue, generally less risky and capitalize on brand recognition.</a:t>
            </a:r>
            <a:br>
              <a:rPr lang="en-AU" dirty="0"/>
            </a:br>
            <a:r>
              <a:rPr lang="en-AU" b="0" i="0" dirty="0">
                <a:solidFill>
                  <a:srgbClr val="D1D2D3"/>
                </a:solidFill>
                <a:effectLst/>
                <a:latin typeface="Slack-Lato"/>
              </a:rPr>
              <a:t>Top contributor for Information Technology and Healthcare can also be looked at; where the top 5 performing stock index can be broken down to showcase the hierarchy market capitalization value per company for set sector.</a:t>
            </a:r>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9</a:t>
            </a:fld>
            <a:endParaRPr lang="en-US"/>
          </a:p>
        </p:txBody>
      </p:sp>
    </p:spTree>
    <p:extLst>
      <p:ext uri="{BB962C8B-B14F-4D97-AF65-F5344CB8AC3E}">
        <p14:creationId xmlns:p14="http://schemas.microsoft.com/office/powerpoint/2010/main" val="205283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Merriweather" pitchFamily="2" charset="77"/>
              </a:rPr>
              <a:t>So, as conclusion, based on what we can see here from our findings, the winners during this down market, in other words, recession – proof, still performing well even after the economy slows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33333"/>
                </a:solidFill>
                <a:effectLst/>
                <a:latin typeface="Merriweather" pitchFamily="2" charset="77"/>
              </a:rPr>
              <a:t>- Healthcare, Utilities, Real Estate, </a:t>
            </a:r>
            <a:r>
              <a:rPr lang="en-AU" b="0" i="0" dirty="0">
                <a:solidFill>
                  <a:srgbClr val="333333"/>
                </a:solidFill>
                <a:effectLst/>
                <a:latin typeface="Georgia" panose="02040502050405020303" pitchFamily="18" charset="0"/>
              </a:rPr>
              <a:t>Consumer staples, Communication</a:t>
            </a:r>
          </a:p>
          <a:p>
            <a:endParaRPr lang="en-US" b="0" dirty="0"/>
          </a:p>
          <a:p>
            <a:pPr algn="l"/>
            <a:r>
              <a:rPr lang="en-AU" b="0" i="0" dirty="0">
                <a:solidFill>
                  <a:srgbClr val="333333"/>
                </a:solidFill>
                <a:effectLst/>
                <a:latin typeface="Georgia" panose="02040502050405020303" pitchFamily="18" charset="0"/>
              </a:rPr>
              <a:t>The good news is that even though the stock market is down, it doesn't mean that every sector is suffering and the bad news is that there’s no guarantee the stocks / industries that we mentioned will continue to increase in value. </a:t>
            </a:r>
          </a:p>
          <a:p>
            <a:pPr algn="l"/>
            <a:endParaRPr lang="en-AU" b="0" i="0" dirty="0">
              <a:solidFill>
                <a:srgbClr val="333333"/>
              </a:solidFill>
              <a:effectLst/>
              <a:latin typeface="Georgia" panose="02040502050405020303" pitchFamily="18" charset="0"/>
            </a:endParaRPr>
          </a:p>
          <a:p>
            <a:pPr algn="l"/>
            <a:r>
              <a:rPr lang="en-AU" b="0" i="0" dirty="0">
                <a:solidFill>
                  <a:srgbClr val="333333"/>
                </a:solidFill>
                <a:effectLst/>
                <a:latin typeface="Georgia" panose="02040502050405020303" pitchFamily="18" charset="0"/>
              </a:rPr>
              <a:t>Nobody can predict the stock market’s future and with data analytical skills, it just help us to predict what will happen next based on the information that we have. </a:t>
            </a:r>
          </a:p>
          <a:p>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11</a:t>
            </a:fld>
            <a:endParaRPr lang="en-US"/>
          </a:p>
        </p:txBody>
      </p:sp>
    </p:spTree>
    <p:extLst>
      <p:ext uri="{BB962C8B-B14F-4D97-AF65-F5344CB8AC3E}">
        <p14:creationId xmlns:p14="http://schemas.microsoft.com/office/powerpoint/2010/main" val="79198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49876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76391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1935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35655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7465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74802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B25B5-5472-7F43-8C36-21AE7EFD0A28}" type="datetimeFigureOut">
              <a:rPr lang="en-US" smtClean="0"/>
              <a:t>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601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B25B5-5472-7F43-8C36-21AE7EFD0A28}" type="datetimeFigureOut">
              <a:rPr lang="en-US" smtClean="0"/>
              <a:t>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57331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B25B5-5472-7F43-8C36-21AE7EFD0A28}" type="datetimeFigureOut">
              <a:rPr lang="en-US" smtClean="0"/>
              <a:t>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214187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93390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423452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25B5-5472-7F43-8C36-21AE7EFD0A28}" type="datetimeFigureOut">
              <a:rPr lang="en-US" smtClean="0"/>
              <a:t>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F351-66A4-CC48-ACE7-B600051CA0E2}" type="slidenum">
              <a:rPr lang="en-US" smtClean="0"/>
              <a:t>‹#›</a:t>
            </a:fld>
            <a:endParaRPr lang="en-US"/>
          </a:p>
        </p:txBody>
      </p:sp>
    </p:spTree>
    <p:extLst>
      <p:ext uri="{BB962C8B-B14F-4D97-AF65-F5344CB8AC3E}">
        <p14:creationId xmlns:p14="http://schemas.microsoft.com/office/powerpoint/2010/main" val="373275149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a:extLst>
              <a:ext uri="{FF2B5EF4-FFF2-40B4-BE49-F238E27FC236}">
                <a16:creationId xmlns:a16="http://schemas.microsoft.com/office/drawing/2014/main" id="{9D2B21A1-46AC-14D7-4CF1-C259B219780A}"/>
              </a:ext>
            </a:extLst>
          </p:cNvPr>
          <p:cNvPicPr>
            <a:picLocks noChangeAspect="1"/>
          </p:cNvPicPr>
          <p:nvPr/>
        </p:nvPicPr>
        <p:blipFill rotWithShape="1">
          <a:blip r:embed="rId2"/>
          <a:srcRect t="8702" r="35364" b="389"/>
          <a:stretch/>
        </p:blipFill>
        <p:spPr>
          <a:xfrm>
            <a:off x="6294573" y="733425"/>
            <a:ext cx="5667375" cy="5810250"/>
          </a:xfrm>
          <a:prstGeom prst="rect">
            <a:avLst/>
          </a:prstGeom>
        </p:spPr>
      </p:pic>
      <p:sp>
        <p:nvSpPr>
          <p:cNvPr id="8" name="Subtitle 2">
            <a:extLst>
              <a:ext uri="{FF2B5EF4-FFF2-40B4-BE49-F238E27FC236}">
                <a16:creationId xmlns:a16="http://schemas.microsoft.com/office/drawing/2014/main" id="{76FE2E74-2689-7EE3-836E-CC93A705D413}"/>
              </a:ext>
            </a:extLst>
          </p:cNvPr>
          <p:cNvSpPr txBox="1">
            <a:spLocks/>
          </p:cNvSpPr>
          <p:nvPr/>
        </p:nvSpPr>
        <p:spPr>
          <a:xfrm>
            <a:off x="230052" y="1631309"/>
            <a:ext cx="6056932" cy="2136247"/>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ts val="600"/>
              </a:spcAft>
            </a:pPr>
            <a:r>
              <a:rPr lang="en-US" sz="4400" b="1" dirty="0" err="1">
                <a:solidFill>
                  <a:schemeClr val="accent1">
                    <a:lumMod val="40000"/>
                    <a:lumOff val="60000"/>
                  </a:schemeClr>
                </a:solidFill>
                <a:latin typeface="+mj-lt"/>
                <a:ea typeface="+mj-ea"/>
                <a:cs typeface="+mj-cs"/>
              </a:rPr>
              <a:t>Analysing</a:t>
            </a:r>
            <a:r>
              <a:rPr lang="en-US" sz="4400" b="1" dirty="0">
                <a:solidFill>
                  <a:schemeClr val="accent1">
                    <a:lumMod val="40000"/>
                    <a:lumOff val="60000"/>
                  </a:schemeClr>
                </a:solidFill>
                <a:latin typeface="+mj-lt"/>
                <a:ea typeface="+mj-ea"/>
                <a:cs typeface="+mj-cs"/>
              </a:rPr>
              <a:t> </a:t>
            </a:r>
          </a:p>
          <a:p>
            <a:pPr algn="l">
              <a:spcBef>
                <a:spcPct val="0"/>
              </a:spcBef>
              <a:spcAft>
                <a:spcPts val="600"/>
              </a:spcAft>
            </a:pPr>
            <a:r>
              <a:rPr lang="en-US" sz="4100" b="1" dirty="0">
                <a:solidFill>
                  <a:schemeClr val="accent1">
                    <a:lumMod val="40000"/>
                    <a:lumOff val="60000"/>
                  </a:schemeClr>
                </a:solidFill>
                <a:latin typeface="Arial Black" panose="020B0A04020102020204" pitchFamily="34" charset="0"/>
                <a:ea typeface="+mj-ea"/>
                <a:cs typeface="+mj-cs"/>
              </a:rPr>
              <a:t>S&amp;P500 Stock Index </a:t>
            </a:r>
          </a:p>
          <a:p>
            <a:pPr algn="l">
              <a:spcBef>
                <a:spcPct val="0"/>
              </a:spcBef>
              <a:spcAft>
                <a:spcPts val="600"/>
              </a:spcAft>
            </a:pPr>
            <a:r>
              <a:rPr lang="en-US" sz="2800" b="1" dirty="0">
                <a:solidFill>
                  <a:schemeClr val="accent1">
                    <a:lumMod val="40000"/>
                    <a:lumOff val="60000"/>
                  </a:schemeClr>
                </a:solidFill>
                <a:latin typeface="+mj-lt"/>
                <a:ea typeface="+mj-ea"/>
                <a:cs typeface="+mj-cs"/>
              </a:rPr>
              <a:t>and the performance of its </a:t>
            </a:r>
            <a:r>
              <a:rPr lang="en-US" sz="4100" b="1" dirty="0">
                <a:solidFill>
                  <a:schemeClr val="accent1">
                    <a:lumMod val="40000"/>
                    <a:lumOff val="60000"/>
                  </a:schemeClr>
                </a:solidFill>
                <a:latin typeface="Arial Black" panose="020B0A04020102020204" pitchFamily="34" charset="0"/>
                <a:ea typeface="+mj-ea"/>
                <a:cs typeface="+mj-cs"/>
              </a:rPr>
              <a:t>Economic Sectors</a:t>
            </a:r>
          </a:p>
        </p:txBody>
      </p:sp>
      <p:sp>
        <p:nvSpPr>
          <p:cNvPr id="3" name="Subtitle 2">
            <a:extLst>
              <a:ext uri="{FF2B5EF4-FFF2-40B4-BE49-F238E27FC236}">
                <a16:creationId xmlns:a16="http://schemas.microsoft.com/office/drawing/2014/main" id="{C2FA8E40-8BF0-91DB-5B94-D126C14B94DB}"/>
              </a:ext>
            </a:extLst>
          </p:cNvPr>
          <p:cNvSpPr>
            <a:spLocks noGrp="1"/>
          </p:cNvSpPr>
          <p:nvPr>
            <p:ph type="subTitle" idx="1"/>
          </p:nvPr>
        </p:nvSpPr>
        <p:spPr>
          <a:xfrm>
            <a:off x="370766" y="5337147"/>
            <a:ext cx="4023359" cy="1298524"/>
          </a:xfrm>
        </p:spPr>
        <p:txBody>
          <a:bodyPr vert="horz" lIns="91440" tIns="45720" rIns="91440" bIns="45720" rtlCol="0">
            <a:noAutofit/>
          </a:bodyPr>
          <a:lstStyle/>
          <a:p>
            <a:pPr marL="285750" indent="-285750" algn="l">
              <a:buFont typeface="Arial" panose="020B0604020202020204" pitchFamily="34" charset="0"/>
              <a:buChar char="•"/>
            </a:pPr>
            <a:r>
              <a:rPr lang="en-US" sz="1600" b="1" i="0" dirty="0">
                <a:solidFill>
                  <a:schemeClr val="accent1">
                    <a:lumMod val="40000"/>
                    <a:lumOff val="60000"/>
                  </a:schemeClr>
                </a:solidFill>
                <a:effectLst/>
              </a:rPr>
              <a:t>Jonathan Martinez</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Mylene Marsden</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Christian Torres</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Cindy Wong</a:t>
            </a:r>
          </a:p>
          <a:p>
            <a:pPr algn="l"/>
            <a:endParaRPr lang="en-US" sz="1600" b="1" i="0" dirty="0">
              <a:solidFill>
                <a:schemeClr val="accent1">
                  <a:lumMod val="40000"/>
                  <a:lumOff val="60000"/>
                </a:schemeClr>
              </a:solidFill>
              <a:effectLst/>
            </a:endParaRPr>
          </a:p>
          <a:p>
            <a:pPr algn="l"/>
            <a:endParaRPr lang="en-US" sz="1600" dirty="0">
              <a:solidFill>
                <a:schemeClr val="accent1">
                  <a:lumMod val="40000"/>
                  <a:lumOff val="60000"/>
                </a:schemeClr>
              </a:solidFill>
            </a:endParaRPr>
          </a:p>
        </p:txBody>
      </p:sp>
      <p:cxnSp>
        <p:nvCxnSpPr>
          <p:cNvPr id="2" name="Straight Connector 1">
            <a:extLst>
              <a:ext uri="{FF2B5EF4-FFF2-40B4-BE49-F238E27FC236}">
                <a16:creationId xmlns:a16="http://schemas.microsoft.com/office/drawing/2014/main" id="{4B297B81-84D0-7C87-9298-905F52E73DE8}"/>
              </a:ext>
            </a:extLst>
          </p:cNvPr>
          <p:cNvCxnSpPr>
            <a:cxnSpLocks/>
          </p:cNvCxnSpPr>
          <p:nvPr/>
        </p:nvCxnSpPr>
        <p:spPr>
          <a:xfrm>
            <a:off x="365306" y="5205105"/>
            <a:ext cx="315180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861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6E375-FC87-C66B-336D-D982F18F91CD}"/>
              </a:ext>
            </a:extLst>
          </p:cNvPr>
          <p:cNvPicPr>
            <a:picLocks noChangeAspect="1"/>
          </p:cNvPicPr>
          <p:nvPr/>
        </p:nvPicPr>
        <p:blipFill rotWithShape="1">
          <a:blip r:embed="rId2"/>
          <a:srcRect l="3535" r="6936" b="2"/>
          <a:stretch/>
        </p:blipFill>
        <p:spPr>
          <a:xfrm>
            <a:off x="-30281" y="1670470"/>
            <a:ext cx="4297333" cy="4966762"/>
          </a:xfrm>
          <a:prstGeom prst="rect">
            <a:avLst/>
          </a:prstGeom>
        </p:spPr>
      </p:pic>
      <p:grpSp>
        <p:nvGrpSpPr>
          <p:cNvPr id="26" name="Group 25">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27" name="Freeform: Shape 26">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30" name="Freeform: Shape 29">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pic>
        <p:nvPicPr>
          <p:cNvPr id="8" name="Content Placeholder 4">
            <a:extLst>
              <a:ext uri="{FF2B5EF4-FFF2-40B4-BE49-F238E27FC236}">
                <a16:creationId xmlns:a16="http://schemas.microsoft.com/office/drawing/2014/main" id="{E7CCB63D-368E-F72A-12F4-9E066825406E}"/>
              </a:ext>
            </a:extLst>
          </p:cNvPr>
          <p:cNvPicPr>
            <a:picLocks noChangeAspect="1"/>
          </p:cNvPicPr>
          <p:nvPr/>
        </p:nvPicPr>
        <p:blipFill>
          <a:blip r:embed="rId3"/>
          <a:stretch>
            <a:fillRect/>
          </a:stretch>
        </p:blipFill>
        <p:spPr>
          <a:xfrm>
            <a:off x="4628365" y="1883120"/>
            <a:ext cx="6987182" cy="1134974"/>
          </a:xfrm>
          <a:prstGeom prst="rect">
            <a:avLst/>
          </a:prstGeom>
        </p:spPr>
      </p:pic>
      <p:pic>
        <p:nvPicPr>
          <p:cNvPr id="9" name="Picture 8">
            <a:extLst>
              <a:ext uri="{FF2B5EF4-FFF2-40B4-BE49-F238E27FC236}">
                <a16:creationId xmlns:a16="http://schemas.microsoft.com/office/drawing/2014/main" id="{5EE41E89-2079-BD9E-1ABE-C2693A2C5C4D}"/>
              </a:ext>
            </a:extLst>
          </p:cNvPr>
          <p:cNvPicPr>
            <a:picLocks noChangeAspect="1"/>
          </p:cNvPicPr>
          <p:nvPr/>
        </p:nvPicPr>
        <p:blipFill>
          <a:blip r:embed="rId4"/>
          <a:stretch>
            <a:fillRect/>
          </a:stretch>
        </p:blipFill>
        <p:spPr>
          <a:xfrm>
            <a:off x="4720104" y="4024619"/>
            <a:ext cx="6987182" cy="1359806"/>
          </a:xfrm>
          <a:prstGeom prst="rect">
            <a:avLst/>
          </a:prstGeom>
        </p:spPr>
      </p:pic>
      <p:cxnSp>
        <p:nvCxnSpPr>
          <p:cNvPr id="10" name="Straight Connector 9">
            <a:extLst>
              <a:ext uri="{FF2B5EF4-FFF2-40B4-BE49-F238E27FC236}">
                <a16:creationId xmlns:a16="http://schemas.microsoft.com/office/drawing/2014/main" id="{9D70B75D-1661-B812-2F9D-3BD267F26338}"/>
              </a:ext>
            </a:extLst>
          </p:cNvPr>
          <p:cNvCxnSpPr>
            <a:cxnSpLocks/>
          </p:cNvCxnSpPr>
          <p:nvPr/>
        </p:nvCxnSpPr>
        <p:spPr>
          <a:xfrm>
            <a:off x="715477" y="906086"/>
            <a:ext cx="693309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B550CCE-DD87-C168-73D7-73CDAFB2449E}"/>
              </a:ext>
            </a:extLst>
          </p:cNvPr>
          <p:cNvSpPr txBox="1">
            <a:spLocks/>
          </p:cNvSpPr>
          <p:nvPr/>
        </p:nvSpPr>
        <p:spPr>
          <a:xfrm>
            <a:off x="4389408" y="3367978"/>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Health Care</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15" name="Content Placeholder 2">
            <a:extLst>
              <a:ext uri="{FF2B5EF4-FFF2-40B4-BE49-F238E27FC236}">
                <a16:creationId xmlns:a16="http://schemas.microsoft.com/office/drawing/2014/main" id="{306FD6EE-7A8D-96B8-A37D-160C1997427C}"/>
              </a:ext>
            </a:extLst>
          </p:cNvPr>
          <p:cNvSpPr txBox="1">
            <a:spLocks/>
          </p:cNvSpPr>
          <p:nvPr/>
        </p:nvSpPr>
        <p:spPr>
          <a:xfrm>
            <a:off x="4368654" y="1258226"/>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Information Technology</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Title 1">
            <a:extLst>
              <a:ext uri="{FF2B5EF4-FFF2-40B4-BE49-F238E27FC236}">
                <a16:creationId xmlns:a16="http://schemas.microsoft.com/office/drawing/2014/main" id="{41D25398-366A-FF94-0B38-8426F4F3855B}"/>
              </a:ext>
            </a:extLst>
          </p:cNvPr>
          <p:cNvSpPr txBox="1">
            <a:spLocks/>
          </p:cNvSpPr>
          <p:nvPr/>
        </p:nvSpPr>
        <p:spPr>
          <a:xfrm>
            <a:off x="386643" y="21484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Top 5 Performing S&amp;P 500 Sectors between 2003 to 2023 </a:t>
            </a:r>
          </a:p>
        </p:txBody>
      </p:sp>
    </p:spTree>
    <p:extLst>
      <p:ext uri="{BB962C8B-B14F-4D97-AF65-F5344CB8AC3E}">
        <p14:creationId xmlns:p14="http://schemas.microsoft.com/office/powerpoint/2010/main" val="362247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person&#10;&#10;Description automatically generated">
            <a:extLst>
              <a:ext uri="{FF2B5EF4-FFF2-40B4-BE49-F238E27FC236}">
                <a16:creationId xmlns:a16="http://schemas.microsoft.com/office/drawing/2014/main" id="{4125877D-C271-98EA-B1B4-878B451C1E3B}"/>
              </a:ext>
            </a:extLst>
          </p:cNvPr>
          <p:cNvPicPr>
            <a:picLocks noChangeAspect="1"/>
          </p:cNvPicPr>
          <p:nvPr/>
        </p:nvPicPr>
        <p:blipFill rotWithShape="1">
          <a:blip r:embed="rId3"/>
          <a:srcRect t="3860" r="-1" b="9942"/>
          <a:stretch/>
        </p:blipFill>
        <p:spPr>
          <a:xfrm>
            <a:off x="2802091" y="86112"/>
            <a:ext cx="9389909" cy="5362177"/>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Tree>
    <p:extLst>
      <p:ext uri="{BB962C8B-B14F-4D97-AF65-F5344CB8AC3E}">
        <p14:creationId xmlns:p14="http://schemas.microsoft.com/office/powerpoint/2010/main" val="285636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5252-8779-BA59-28D6-F55963B24BE2}"/>
              </a:ext>
            </a:extLst>
          </p:cNvPr>
          <p:cNvSpPr>
            <a:spLocks noGrp="1"/>
          </p:cNvSpPr>
          <p:nvPr>
            <p:ph type="title"/>
          </p:nvPr>
        </p:nvSpPr>
        <p:spPr>
          <a:xfrm>
            <a:off x="4901989" y="135910"/>
            <a:ext cx="6172200" cy="451919"/>
          </a:xfrm>
        </p:spPr>
        <p:txBody>
          <a:bodyPr>
            <a:normAutofit/>
          </a:bodyPr>
          <a:lstStyle/>
          <a:p>
            <a:r>
              <a:rPr lang="en-US" sz="2000" b="1" dirty="0">
                <a:solidFill>
                  <a:srgbClr val="FF9900"/>
                </a:solidFill>
                <a:latin typeface="Arial Rounded MT Bold" panose="020F0704030504030204" pitchFamily="34" charset="77"/>
              </a:rPr>
              <a:t>INTRODUCTION </a:t>
            </a:r>
          </a:p>
        </p:txBody>
      </p:sp>
      <p:sp>
        <p:nvSpPr>
          <p:cNvPr id="3" name="Content Placeholder 2">
            <a:extLst>
              <a:ext uri="{FF2B5EF4-FFF2-40B4-BE49-F238E27FC236}">
                <a16:creationId xmlns:a16="http://schemas.microsoft.com/office/drawing/2014/main" id="{17B97DCA-C2B0-CC36-9B27-E4C5A04B8A59}"/>
              </a:ext>
            </a:extLst>
          </p:cNvPr>
          <p:cNvSpPr>
            <a:spLocks noGrp="1"/>
          </p:cNvSpPr>
          <p:nvPr>
            <p:ph idx="1"/>
          </p:nvPr>
        </p:nvSpPr>
        <p:spPr>
          <a:xfrm>
            <a:off x="5090094" y="2015076"/>
            <a:ext cx="6172200" cy="3461844"/>
          </a:xfrm>
        </p:spPr>
        <p:txBody>
          <a:bodyPr>
            <a:noAutofit/>
          </a:bodyPr>
          <a:lstStyle/>
          <a:p>
            <a:r>
              <a:rPr lang="en-US" sz="1400" dirty="0">
                <a:latin typeface="Slack-Lato"/>
              </a:rPr>
              <a:t>The S&amp;P 500 Index, or Standard &amp; Poor's 500 Index, is a market-capitalization-weighted index of </a:t>
            </a:r>
            <a:r>
              <a:rPr lang="en-US" sz="1400" b="1" dirty="0">
                <a:latin typeface="Slack-Lato"/>
              </a:rPr>
              <a:t>500 leading publicly traded companies </a:t>
            </a:r>
            <a:r>
              <a:rPr lang="en-US" sz="1400" dirty="0">
                <a:latin typeface="Slack-Lato"/>
              </a:rPr>
              <a:t>in the U.S. </a:t>
            </a:r>
            <a:r>
              <a:rPr lang="en-US" sz="1400" b="1" dirty="0">
                <a:latin typeface="Slack-Lato"/>
              </a:rPr>
              <a:t>It covers approximately 80% of available market </a:t>
            </a:r>
            <a:r>
              <a:rPr lang="en-AU" sz="1400" b="1" dirty="0">
                <a:latin typeface="Slack-Lato"/>
              </a:rPr>
              <a:t>capitalisation</a:t>
            </a:r>
            <a:r>
              <a:rPr lang="en-US" sz="1400" dirty="0">
                <a:latin typeface="Slack-Lato"/>
              </a:rPr>
              <a:t>. In other words, S&amp;P500 tracks the stock performance of 500 large companies listed on stock exchanges in the United States and it is one of the most commonly followed equity indices.</a:t>
            </a:r>
          </a:p>
          <a:p>
            <a:r>
              <a:rPr lang="en-US" sz="1400" dirty="0">
                <a:latin typeface="Slack-Lato"/>
              </a:rPr>
              <a:t>The S&amp;P 500 index is the most commonly used </a:t>
            </a:r>
            <a:r>
              <a:rPr lang="en-US" sz="1400" b="1" dirty="0">
                <a:latin typeface="Slack-Lato"/>
              </a:rPr>
              <a:t>benchmark for determining the state of the overall economy</a:t>
            </a:r>
            <a:r>
              <a:rPr lang="en-US" sz="1400" dirty="0">
                <a:latin typeface="Slack-Lato"/>
              </a:rPr>
              <a:t>. Many investors also use the S&amp;P 500 as a </a:t>
            </a:r>
            <a:r>
              <a:rPr lang="en-US" sz="1400" b="1" dirty="0">
                <a:latin typeface="Slack-Lato"/>
              </a:rPr>
              <a:t>benchmark for their individual portfolios</a:t>
            </a:r>
            <a:r>
              <a:rPr lang="en-US" sz="1400" dirty="0">
                <a:latin typeface="Slack-Lato"/>
              </a:rPr>
              <a:t>. The key advantage of using the S&amp;P 500 as a benchmark is the wide market breadth of the large-cap companies included in the index. The index can provide a </a:t>
            </a:r>
            <a:r>
              <a:rPr lang="en-US" sz="1400" b="1" dirty="0">
                <a:latin typeface="Slack-Lato"/>
              </a:rPr>
              <a:t>broad view of the economic health of the U.S.</a:t>
            </a:r>
          </a:p>
          <a:p>
            <a:r>
              <a:rPr lang="en-US" sz="1400" dirty="0">
                <a:latin typeface="Slack-Lato"/>
              </a:rPr>
              <a:t>It represents the stock market's performance by reporting the </a:t>
            </a:r>
            <a:r>
              <a:rPr lang="en-US" sz="1400" b="1" dirty="0">
                <a:latin typeface="Slack-Lato"/>
              </a:rPr>
              <a:t>risks and returns of the biggest companies</a:t>
            </a:r>
            <a:r>
              <a:rPr lang="en-US" sz="1400" dirty="0">
                <a:latin typeface="Slack-Lato"/>
              </a:rPr>
              <a:t>. Investors usually look at the S&amp;P 500 to assess how the overall stock market is doing. </a:t>
            </a:r>
            <a:r>
              <a:rPr lang="en-US" sz="1400" b="1" dirty="0">
                <a:latin typeface="Slack-Lato"/>
              </a:rPr>
              <a:t>This index is considered a leading U.S. economic indicator.</a:t>
            </a:r>
          </a:p>
        </p:txBody>
      </p:sp>
      <p:pic>
        <p:nvPicPr>
          <p:cNvPr id="7" name="Picture 6">
            <a:extLst>
              <a:ext uri="{FF2B5EF4-FFF2-40B4-BE49-F238E27FC236}">
                <a16:creationId xmlns:a16="http://schemas.microsoft.com/office/drawing/2014/main" id="{D939DB3E-6479-3CE2-494F-84907E0BD71D}"/>
              </a:ext>
            </a:extLst>
          </p:cNvPr>
          <p:cNvPicPr>
            <a:picLocks noChangeAspect="1"/>
          </p:cNvPicPr>
          <p:nvPr/>
        </p:nvPicPr>
        <p:blipFill rotWithShape="1">
          <a:blip r:embed="rId2"/>
          <a:srcRect l="18421" r="29992" b="-1"/>
          <a:stretch/>
        </p:blipFill>
        <p:spPr>
          <a:xfrm>
            <a:off x="20" y="10"/>
            <a:ext cx="4639713" cy="6857990"/>
          </a:xfrm>
          <a:prstGeom prst="rect">
            <a:avLst/>
          </a:prstGeom>
        </p:spPr>
      </p:pic>
      <p:sp>
        <p:nvSpPr>
          <p:cNvPr id="4" name="Content Placeholder 2">
            <a:extLst>
              <a:ext uri="{FF2B5EF4-FFF2-40B4-BE49-F238E27FC236}">
                <a16:creationId xmlns:a16="http://schemas.microsoft.com/office/drawing/2014/main" id="{FEA25AA9-CEF3-E2F1-895E-D941F2F8D98E}"/>
              </a:ext>
            </a:extLst>
          </p:cNvPr>
          <p:cNvSpPr txBox="1">
            <a:spLocks/>
          </p:cNvSpPr>
          <p:nvPr/>
        </p:nvSpPr>
        <p:spPr>
          <a:xfrm>
            <a:off x="4948299" y="719895"/>
            <a:ext cx="7059077" cy="967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What is the S&amp;P500 and why it is important in the US stock market?</a:t>
            </a: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5" name="Content Placeholder 2">
            <a:extLst>
              <a:ext uri="{FF2B5EF4-FFF2-40B4-BE49-F238E27FC236}">
                <a16:creationId xmlns:a16="http://schemas.microsoft.com/office/drawing/2014/main" id="{2FCF1423-A16E-4C32-45FE-437A97842434}"/>
              </a:ext>
            </a:extLst>
          </p:cNvPr>
          <p:cNvSpPr txBox="1">
            <a:spLocks/>
          </p:cNvSpPr>
          <p:nvPr/>
        </p:nvSpPr>
        <p:spPr>
          <a:xfrm>
            <a:off x="7377400" y="5843893"/>
            <a:ext cx="4707763" cy="878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bg2">
                    <a:lumMod val="60000"/>
                    <a:lumOff val="40000"/>
                  </a:schemeClr>
                </a:solidFill>
                <a:latin typeface="Slack-Lato"/>
              </a:rPr>
              <a:t>Reference: https://www.investopedia.com/terms/s/sp500.asp  https://www.thebalancemoney.com/what-is-the-sandp-500-3305888  https://www.spglobal.com/spdji/en/indices/equity/sp-500/#data https://www.spglobal.com/spdji/en/indices/equity/sp-500/#overview</a:t>
            </a:r>
            <a:endParaRPr lang="en-AU" sz="1200" i="1" dirty="0">
              <a:solidFill>
                <a:schemeClr val="bg2">
                  <a:lumMod val="60000"/>
                  <a:lumOff val="40000"/>
                </a:schemeClr>
              </a:solidFill>
              <a:latin typeface="Slack-Lato"/>
            </a:endParaRPr>
          </a:p>
          <a:p>
            <a:pPr marL="0" indent="0">
              <a:buFont typeface="Arial" panose="020B0604020202020204" pitchFamily="34" charset="0"/>
              <a:buNone/>
            </a:pPr>
            <a:endParaRPr lang="en-US" sz="1200" i="1" dirty="0">
              <a:solidFill>
                <a:schemeClr val="bg2">
                  <a:lumMod val="60000"/>
                  <a:lumOff val="40000"/>
                </a:schemeClr>
              </a:solidFill>
            </a:endParaRPr>
          </a:p>
        </p:txBody>
      </p:sp>
      <p:cxnSp>
        <p:nvCxnSpPr>
          <p:cNvPr id="8" name="Straight Connector 7">
            <a:extLst>
              <a:ext uri="{FF2B5EF4-FFF2-40B4-BE49-F238E27FC236}">
                <a16:creationId xmlns:a16="http://schemas.microsoft.com/office/drawing/2014/main" id="{08C3542B-1F27-F11F-2FC8-CBE72175882B}"/>
              </a:ext>
            </a:extLst>
          </p:cNvPr>
          <p:cNvCxnSpPr/>
          <p:nvPr/>
        </p:nvCxnSpPr>
        <p:spPr>
          <a:xfrm>
            <a:off x="5090094" y="587829"/>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74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EA36A8B-3926-04FC-C5C8-CB2347CB4890}"/>
              </a:ext>
            </a:extLst>
          </p:cNvPr>
          <p:cNvSpPr txBox="1">
            <a:spLocks/>
          </p:cNvSpPr>
          <p:nvPr/>
        </p:nvSpPr>
        <p:spPr>
          <a:xfrm>
            <a:off x="510101" y="3223323"/>
            <a:ext cx="3341914" cy="607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dirty="0"/>
          </a:p>
        </p:txBody>
      </p:sp>
      <p:sp>
        <p:nvSpPr>
          <p:cNvPr id="13" name="Title 1">
            <a:extLst>
              <a:ext uri="{FF2B5EF4-FFF2-40B4-BE49-F238E27FC236}">
                <a16:creationId xmlns:a16="http://schemas.microsoft.com/office/drawing/2014/main" id="{78D1386C-3577-CCAF-EADB-8E2001B3F322}"/>
              </a:ext>
            </a:extLst>
          </p:cNvPr>
          <p:cNvSpPr>
            <a:spLocks noGrp="1"/>
          </p:cNvSpPr>
          <p:nvPr>
            <p:ph type="title"/>
          </p:nvPr>
        </p:nvSpPr>
        <p:spPr>
          <a:xfrm>
            <a:off x="313784" y="562356"/>
            <a:ext cx="3364933" cy="451919"/>
          </a:xfrm>
        </p:spPr>
        <p:txBody>
          <a:bodyPr>
            <a:normAutofit/>
          </a:bodyPr>
          <a:lstStyle/>
          <a:p>
            <a:r>
              <a:rPr lang="en-US" sz="2000" b="1" dirty="0">
                <a:solidFill>
                  <a:srgbClr val="FF9900"/>
                </a:solidFill>
                <a:latin typeface="Arial Rounded MT Bold" panose="020F0704030504030204" pitchFamily="34" charset="77"/>
              </a:rPr>
              <a:t>DATA COLLECTION</a:t>
            </a:r>
          </a:p>
        </p:txBody>
      </p:sp>
      <p:cxnSp>
        <p:nvCxnSpPr>
          <p:cNvPr id="17" name="Straight Connector 16">
            <a:extLst>
              <a:ext uri="{FF2B5EF4-FFF2-40B4-BE49-F238E27FC236}">
                <a16:creationId xmlns:a16="http://schemas.microsoft.com/office/drawing/2014/main" id="{53F92C18-3720-DCCB-4C50-AC65BF91501A}"/>
              </a:ext>
            </a:extLst>
          </p:cNvPr>
          <p:cNvCxnSpPr/>
          <p:nvPr/>
        </p:nvCxnSpPr>
        <p:spPr>
          <a:xfrm>
            <a:off x="1164117" y="1075418"/>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C347ACBD-43BA-ADFB-DC6D-45F72D96C90A}"/>
              </a:ext>
            </a:extLst>
          </p:cNvPr>
          <p:cNvSpPr txBox="1">
            <a:spLocks/>
          </p:cNvSpPr>
          <p:nvPr/>
        </p:nvSpPr>
        <p:spPr>
          <a:xfrm>
            <a:off x="5550664" y="3109585"/>
            <a:ext cx="3461358" cy="564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Types of data files</a:t>
            </a:r>
            <a:endParaRPr lang="en-US" sz="1400" dirty="0">
              <a:solidFill>
                <a:schemeClr val="accent5">
                  <a:lumMod val="60000"/>
                  <a:lumOff val="40000"/>
                </a:schemeClr>
              </a:solidFill>
            </a:endParaRPr>
          </a:p>
        </p:txBody>
      </p:sp>
      <p:sp>
        <p:nvSpPr>
          <p:cNvPr id="25" name="Content Placeholder 2">
            <a:extLst>
              <a:ext uri="{FF2B5EF4-FFF2-40B4-BE49-F238E27FC236}">
                <a16:creationId xmlns:a16="http://schemas.microsoft.com/office/drawing/2014/main" id="{3D44AD76-2003-8041-84F3-9A6075B8B322}"/>
              </a:ext>
            </a:extLst>
          </p:cNvPr>
          <p:cNvSpPr txBox="1">
            <a:spLocks/>
          </p:cNvSpPr>
          <p:nvPr/>
        </p:nvSpPr>
        <p:spPr>
          <a:xfrm>
            <a:off x="333820" y="1861622"/>
            <a:ext cx="1741472" cy="691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Sources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32" name="Picture 31">
            <a:extLst>
              <a:ext uri="{FF2B5EF4-FFF2-40B4-BE49-F238E27FC236}">
                <a16:creationId xmlns:a16="http://schemas.microsoft.com/office/drawing/2014/main" id="{9B22EE78-2C0D-4863-C5AC-29743083EC87}"/>
              </a:ext>
            </a:extLst>
          </p:cNvPr>
          <p:cNvPicPr>
            <a:picLocks noChangeAspect="1"/>
          </p:cNvPicPr>
          <p:nvPr/>
        </p:nvPicPr>
        <p:blipFill>
          <a:blip r:embed="rId2"/>
          <a:stretch>
            <a:fillRect/>
          </a:stretch>
        </p:blipFill>
        <p:spPr>
          <a:xfrm>
            <a:off x="3852015" y="-1"/>
            <a:ext cx="8321580" cy="2543175"/>
          </a:xfrm>
          <a:prstGeom prst="rect">
            <a:avLst/>
          </a:prstGeom>
        </p:spPr>
      </p:pic>
      <p:sp>
        <p:nvSpPr>
          <p:cNvPr id="39" name="Rectangle 38">
            <a:extLst>
              <a:ext uri="{FF2B5EF4-FFF2-40B4-BE49-F238E27FC236}">
                <a16:creationId xmlns:a16="http://schemas.microsoft.com/office/drawing/2014/main" id="{BB99B8DC-E270-4613-48C5-43E8191EF158}"/>
              </a:ext>
            </a:extLst>
          </p:cNvPr>
          <p:cNvSpPr/>
          <p:nvPr/>
        </p:nvSpPr>
        <p:spPr>
          <a:xfrm>
            <a:off x="298569" y="2390775"/>
            <a:ext cx="4612090" cy="3486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1" name="Picture 40">
            <a:extLst>
              <a:ext uri="{FF2B5EF4-FFF2-40B4-BE49-F238E27FC236}">
                <a16:creationId xmlns:a16="http://schemas.microsoft.com/office/drawing/2014/main" id="{09B7621B-5ED1-F52D-8AFA-606433BF702B}"/>
              </a:ext>
            </a:extLst>
          </p:cNvPr>
          <p:cNvPicPr>
            <a:picLocks noChangeAspect="1"/>
          </p:cNvPicPr>
          <p:nvPr/>
        </p:nvPicPr>
        <p:blipFill>
          <a:blip r:embed="rId3"/>
          <a:stretch>
            <a:fillRect/>
          </a:stretch>
        </p:blipFill>
        <p:spPr>
          <a:xfrm>
            <a:off x="311508" y="2558581"/>
            <a:ext cx="4050944" cy="666172"/>
          </a:xfrm>
          <a:prstGeom prst="rect">
            <a:avLst/>
          </a:prstGeom>
        </p:spPr>
      </p:pic>
      <p:pic>
        <p:nvPicPr>
          <p:cNvPr id="42" name="Picture 41" descr="Shape&#10;&#10;Description automatically generated with medium confidence">
            <a:extLst>
              <a:ext uri="{FF2B5EF4-FFF2-40B4-BE49-F238E27FC236}">
                <a16:creationId xmlns:a16="http://schemas.microsoft.com/office/drawing/2014/main" id="{46109265-563E-BF8B-57BB-0DD40BBCFD44}"/>
              </a:ext>
            </a:extLst>
          </p:cNvPr>
          <p:cNvPicPr>
            <a:picLocks noChangeAspect="1"/>
          </p:cNvPicPr>
          <p:nvPr/>
        </p:nvPicPr>
        <p:blipFill>
          <a:blip r:embed="rId4"/>
          <a:stretch>
            <a:fillRect/>
          </a:stretch>
        </p:blipFill>
        <p:spPr>
          <a:xfrm>
            <a:off x="501006" y="3571816"/>
            <a:ext cx="1920244" cy="457201"/>
          </a:xfrm>
          <a:prstGeom prst="rect">
            <a:avLst/>
          </a:prstGeom>
        </p:spPr>
      </p:pic>
      <p:sp>
        <p:nvSpPr>
          <p:cNvPr id="43" name="TextBox 42">
            <a:extLst>
              <a:ext uri="{FF2B5EF4-FFF2-40B4-BE49-F238E27FC236}">
                <a16:creationId xmlns:a16="http://schemas.microsoft.com/office/drawing/2014/main" id="{EEBBEA1E-6445-9B26-DEA0-EEEFAC7D7CB7}"/>
              </a:ext>
            </a:extLst>
          </p:cNvPr>
          <p:cNvSpPr txBox="1"/>
          <p:nvPr/>
        </p:nvSpPr>
        <p:spPr>
          <a:xfrm>
            <a:off x="556195" y="3942611"/>
            <a:ext cx="4554073" cy="338554"/>
          </a:xfrm>
          <a:prstGeom prst="rect">
            <a:avLst/>
          </a:prstGeom>
          <a:noFill/>
        </p:spPr>
        <p:txBody>
          <a:bodyPr wrap="square">
            <a:spAutoFit/>
          </a:bodyPr>
          <a:lstStyle/>
          <a:p>
            <a:r>
              <a:rPr lang="en-US" sz="1600" dirty="0">
                <a:solidFill>
                  <a:schemeClr val="bg1"/>
                </a:solidFill>
              </a:rPr>
              <a:t>Access stocks, forex and other financial assets</a:t>
            </a:r>
            <a:endParaRPr lang="en-AU" sz="1600" dirty="0">
              <a:solidFill>
                <a:schemeClr val="bg1"/>
              </a:solidFill>
            </a:endParaRPr>
          </a:p>
        </p:txBody>
      </p:sp>
      <p:pic>
        <p:nvPicPr>
          <p:cNvPr id="45" name="Picture 44" descr="A picture containing silhouette, night sky&#10;&#10;Description automatically generated">
            <a:extLst>
              <a:ext uri="{FF2B5EF4-FFF2-40B4-BE49-F238E27FC236}">
                <a16:creationId xmlns:a16="http://schemas.microsoft.com/office/drawing/2014/main" id="{DD45F0C4-90AC-B65E-88D0-35FC8CA3FD77}"/>
              </a:ext>
            </a:extLst>
          </p:cNvPr>
          <p:cNvPicPr>
            <a:picLocks noChangeAspect="1"/>
          </p:cNvPicPr>
          <p:nvPr/>
        </p:nvPicPr>
        <p:blipFill rotWithShape="1">
          <a:blip r:embed="rId5"/>
          <a:srcRect t="40254" b="42283"/>
          <a:stretch/>
        </p:blipFill>
        <p:spPr>
          <a:xfrm>
            <a:off x="375530" y="4733004"/>
            <a:ext cx="2477794" cy="432695"/>
          </a:xfrm>
          <a:prstGeom prst="rect">
            <a:avLst/>
          </a:prstGeom>
        </p:spPr>
      </p:pic>
      <p:sp>
        <p:nvSpPr>
          <p:cNvPr id="48" name="TextBox 47">
            <a:extLst>
              <a:ext uri="{FF2B5EF4-FFF2-40B4-BE49-F238E27FC236}">
                <a16:creationId xmlns:a16="http://schemas.microsoft.com/office/drawing/2014/main" id="{10CB8FCF-BF5D-55C7-C3BD-1C758238C85F}"/>
              </a:ext>
            </a:extLst>
          </p:cNvPr>
          <p:cNvSpPr txBox="1"/>
          <p:nvPr/>
        </p:nvSpPr>
        <p:spPr>
          <a:xfrm>
            <a:off x="556195" y="5202740"/>
            <a:ext cx="4318362" cy="338554"/>
          </a:xfrm>
          <a:prstGeom prst="rect">
            <a:avLst/>
          </a:prstGeom>
          <a:noFill/>
        </p:spPr>
        <p:txBody>
          <a:bodyPr wrap="square">
            <a:spAutoFit/>
          </a:bodyPr>
          <a:lstStyle/>
          <a:p>
            <a:r>
              <a:rPr lang="en-US" sz="1600" dirty="0">
                <a:solidFill>
                  <a:schemeClr val="bg1"/>
                </a:solidFill>
              </a:rPr>
              <a:t>Stock Market Quotes &amp; Financial News</a:t>
            </a:r>
            <a:endParaRPr lang="en-AU" sz="1600" dirty="0">
              <a:solidFill>
                <a:schemeClr val="bg1"/>
              </a:solidFill>
            </a:endParaRPr>
          </a:p>
        </p:txBody>
      </p:sp>
      <p:sp>
        <p:nvSpPr>
          <p:cNvPr id="49" name="TextBox 48">
            <a:extLst>
              <a:ext uri="{FF2B5EF4-FFF2-40B4-BE49-F238E27FC236}">
                <a16:creationId xmlns:a16="http://schemas.microsoft.com/office/drawing/2014/main" id="{65206DDD-7C93-1468-1CF9-44BC5EBDA8ED}"/>
              </a:ext>
            </a:extLst>
          </p:cNvPr>
          <p:cNvSpPr txBox="1"/>
          <p:nvPr/>
        </p:nvSpPr>
        <p:spPr>
          <a:xfrm>
            <a:off x="651564" y="3005141"/>
            <a:ext cx="3058988" cy="338554"/>
          </a:xfrm>
          <a:prstGeom prst="rect">
            <a:avLst/>
          </a:prstGeom>
          <a:noFill/>
        </p:spPr>
        <p:txBody>
          <a:bodyPr wrap="square">
            <a:spAutoFit/>
          </a:bodyPr>
          <a:lstStyle/>
          <a:p>
            <a:r>
              <a:rPr lang="en-US" sz="1600" dirty="0">
                <a:solidFill>
                  <a:schemeClr val="bg1"/>
                </a:solidFill>
              </a:rPr>
              <a:t>Financial data for every need</a:t>
            </a:r>
            <a:r>
              <a:rPr lang="en-US" sz="1600" dirty="0"/>
              <a:t>.</a:t>
            </a:r>
            <a:endParaRPr lang="en-AU" sz="1600" dirty="0"/>
          </a:p>
        </p:txBody>
      </p:sp>
      <p:sp>
        <p:nvSpPr>
          <p:cNvPr id="50" name="Rectangle 49">
            <a:extLst>
              <a:ext uri="{FF2B5EF4-FFF2-40B4-BE49-F238E27FC236}">
                <a16:creationId xmlns:a16="http://schemas.microsoft.com/office/drawing/2014/main" id="{C61414A3-6AD3-649F-567A-80AE7342C11E}"/>
              </a:ext>
            </a:extLst>
          </p:cNvPr>
          <p:cNvSpPr/>
          <p:nvPr/>
        </p:nvSpPr>
        <p:spPr>
          <a:xfrm>
            <a:off x="5647246" y="3682024"/>
            <a:ext cx="6043748" cy="2101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4" name="Picture 33" descr="Icon&#10;&#10;Description automatically generated">
            <a:extLst>
              <a:ext uri="{FF2B5EF4-FFF2-40B4-BE49-F238E27FC236}">
                <a16:creationId xmlns:a16="http://schemas.microsoft.com/office/drawing/2014/main" id="{9E2F225A-9AC1-FEFD-FD7F-395FFFBEF2ED}"/>
              </a:ext>
            </a:extLst>
          </p:cNvPr>
          <p:cNvPicPr>
            <a:picLocks noChangeAspect="1"/>
          </p:cNvPicPr>
          <p:nvPr/>
        </p:nvPicPr>
        <p:blipFill>
          <a:blip r:embed="rId6"/>
          <a:stretch>
            <a:fillRect/>
          </a:stretch>
        </p:blipFill>
        <p:spPr>
          <a:xfrm>
            <a:off x="6146497" y="3980227"/>
            <a:ext cx="1401628" cy="1505553"/>
          </a:xfrm>
          <a:prstGeom prst="rect">
            <a:avLst/>
          </a:prstGeom>
        </p:spPr>
      </p:pic>
      <p:pic>
        <p:nvPicPr>
          <p:cNvPr id="35" name="Picture 34" descr="Icon">
            <a:extLst>
              <a:ext uri="{FF2B5EF4-FFF2-40B4-BE49-F238E27FC236}">
                <a16:creationId xmlns:a16="http://schemas.microsoft.com/office/drawing/2014/main" id="{44F3397B-9B51-B158-62C8-DC214C043BB1}"/>
              </a:ext>
            </a:extLst>
          </p:cNvPr>
          <p:cNvPicPr>
            <a:picLocks noChangeAspect="1"/>
          </p:cNvPicPr>
          <p:nvPr/>
        </p:nvPicPr>
        <p:blipFill>
          <a:blip r:embed="rId7"/>
          <a:stretch>
            <a:fillRect/>
          </a:stretch>
        </p:blipFill>
        <p:spPr>
          <a:xfrm>
            <a:off x="8129162" y="4007173"/>
            <a:ext cx="1351457" cy="1451662"/>
          </a:xfrm>
          <a:prstGeom prst="rect">
            <a:avLst/>
          </a:prstGeom>
        </p:spPr>
      </p:pic>
      <p:pic>
        <p:nvPicPr>
          <p:cNvPr id="36" name="Picture 35" descr="Icon&#10;&#10;Description automatically generated">
            <a:extLst>
              <a:ext uri="{FF2B5EF4-FFF2-40B4-BE49-F238E27FC236}">
                <a16:creationId xmlns:a16="http://schemas.microsoft.com/office/drawing/2014/main" id="{4CF9E4F0-3C0A-CA70-B507-1FD039312C88}"/>
              </a:ext>
            </a:extLst>
          </p:cNvPr>
          <p:cNvPicPr>
            <a:picLocks noChangeAspect="1"/>
          </p:cNvPicPr>
          <p:nvPr/>
        </p:nvPicPr>
        <p:blipFill>
          <a:blip r:embed="rId8"/>
          <a:stretch>
            <a:fillRect/>
          </a:stretch>
        </p:blipFill>
        <p:spPr>
          <a:xfrm>
            <a:off x="10034597" y="3980227"/>
            <a:ext cx="1455931" cy="1455931"/>
          </a:xfrm>
          <a:prstGeom prst="rect">
            <a:avLst/>
          </a:prstGeom>
        </p:spPr>
      </p:pic>
    </p:spTree>
    <p:extLst>
      <p:ext uri="{BB962C8B-B14F-4D97-AF65-F5344CB8AC3E}">
        <p14:creationId xmlns:p14="http://schemas.microsoft.com/office/powerpoint/2010/main" val="437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2457B54-D190-8C98-CEEC-552450CF6933}"/>
              </a:ext>
            </a:extLst>
          </p:cNvPr>
          <p:cNvPicPr>
            <a:picLocks noChangeAspect="1"/>
          </p:cNvPicPr>
          <p:nvPr/>
        </p:nvPicPr>
        <p:blipFill>
          <a:blip r:embed="rId2"/>
          <a:stretch>
            <a:fillRect/>
          </a:stretch>
        </p:blipFill>
        <p:spPr>
          <a:xfrm>
            <a:off x="5211707" y="-478"/>
            <a:ext cx="6863821" cy="6858478"/>
          </a:xfrm>
          <a:prstGeom prst="rect">
            <a:avLst/>
          </a:prstGeom>
        </p:spPr>
      </p:pic>
      <p:sp>
        <p:nvSpPr>
          <p:cNvPr id="17"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8A4CF4-256A-F959-F109-BD1ACF03569F}"/>
              </a:ext>
            </a:extLst>
          </p:cNvPr>
          <p:cNvPicPr>
            <a:picLocks noChangeAspect="1"/>
          </p:cNvPicPr>
          <p:nvPr/>
        </p:nvPicPr>
        <p:blipFill>
          <a:blip r:embed="rId3"/>
          <a:stretch>
            <a:fillRect/>
          </a:stretch>
        </p:blipFill>
        <p:spPr>
          <a:xfrm>
            <a:off x="218623" y="1618887"/>
            <a:ext cx="2308578" cy="2343138"/>
          </a:xfrm>
          <a:prstGeom prst="rect">
            <a:avLst/>
          </a:prstGeom>
        </p:spPr>
      </p:pic>
      <p:pic>
        <p:nvPicPr>
          <p:cNvPr id="9" name="Picture 8">
            <a:extLst>
              <a:ext uri="{FF2B5EF4-FFF2-40B4-BE49-F238E27FC236}">
                <a16:creationId xmlns:a16="http://schemas.microsoft.com/office/drawing/2014/main" id="{488DA1DD-3014-C4C5-2363-3F46B4C0E853}"/>
              </a:ext>
            </a:extLst>
          </p:cNvPr>
          <p:cNvPicPr>
            <a:picLocks noChangeAspect="1"/>
          </p:cNvPicPr>
          <p:nvPr/>
        </p:nvPicPr>
        <p:blipFill>
          <a:blip r:embed="rId4"/>
          <a:stretch>
            <a:fillRect/>
          </a:stretch>
        </p:blipFill>
        <p:spPr>
          <a:xfrm>
            <a:off x="2895110" y="1655068"/>
            <a:ext cx="2860274" cy="2343138"/>
          </a:xfrm>
          <a:prstGeom prst="rect">
            <a:avLst/>
          </a:prstGeom>
        </p:spPr>
      </p:pic>
      <p:sp>
        <p:nvSpPr>
          <p:cNvPr id="11" name="Arrow: Right 10">
            <a:extLst>
              <a:ext uri="{FF2B5EF4-FFF2-40B4-BE49-F238E27FC236}">
                <a16:creationId xmlns:a16="http://schemas.microsoft.com/office/drawing/2014/main" id="{9393445D-2D29-28B3-9066-42979D5D1AFD}"/>
              </a:ext>
            </a:extLst>
          </p:cNvPr>
          <p:cNvSpPr/>
          <p:nvPr/>
        </p:nvSpPr>
        <p:spPr>
          <a:xfrm>
            <a:off x="2417363" y="2527664"/>
            <a:ext cx="533889" cy="550169"/>
          </a:xfrm>
          <a:prstGeom prst="rightArrow">
            <a:avLst/>
          </a:prstGeom>
          <a:solidFill>
            <a:srgbClr val="9729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ln w="22225">
                <a:solidFill>
                  <a:schemeClr val="accent2"/>
                </a:solidFill>
                <a:prstDash val="solid"/>
              </a:ln>
              <a:solidFill>
                <a:schemeClr val="accent2">
                  <a:lumMod val="40000"/>
                  <a:lumOff val="60000"/>
                </a:schemeClr>
              </a:solidFill>
            </a:endParaRPr>
          </a:p>
        </p:txBody>
      </p:sp>
      <p:pic>
        <p:nvPicPr>
          <p:cNvPr id="13" name="Picture 12">
            <a:extLst>
              <a:ext uri="{FF2B5EF4-FFF2-40B4-BE49-F238E27FC236}">
                <a16:creationId xmlns:a16="http://schemas.microsoft.com/office/drawing/2014/main" id="{8472C8D7-3168-3CDB-39DA-F3C2C2A76008}"/>
              </a:ext>
            </a:extLst>
          </p:cNvPr>
          <p:cNvPicPr>
            <a:picLocks noChangeAspect="1"/>
          </p:cNvPicPr>
          <p:nvPr/>
        </p:nvPicPr>
        <p:blipFill>
          <a:blip r:embed="rId5"/>
          <a:stretch>
            <a:fillRect/>
          </a:stretch>
        </p:blipFill>
        <p:spPr>
          <a:xfrm>
            <a:off x="218623" y="5215208"/>
            <a:ext cx="9046897" cy="1094000"/>
          </a:xfrm>
          <a:prstGeom prst="rect">
            <a:avLst/>
          </a:prstGeom>
        </p:spPr>
      </p:pic>
      <p:sp>
        <p:nvSpPr>
          <p:cNvPr id="14" name="Content Placeholder 2">
            <a:extLst>
              <a:ext uri="{FF2B5EF4-FFF2-40B4-BE49-F238E27FC236}">
                <a16:creationId xmlns:a16="http://schemas.microsoft.com/office/drawing/2014/main" id="{0BD4BEA2-D31C-F26A-0237-B56CE8D6814E}"/>
              </a:ext>
            </a:extLst>
          </p:cNvPr>
          <p:cNvSpPr txBox="1">
            <a:spLocks/>
          </p:cNvSpPr>
          <p:nvPr/>
        </p:nvSpPr>
        <p:spPr>
          <a:xfrm>
            <a:off x="485403" y="4581205"/>
            <a:ext cx="5092437"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5" name="Title 1">
            <a:extLst>
              <a:ext uri="{FF2B5EF4-FFF2-40B4-BE49-F238E27FC236}">
                <a16:creationId xmlns:a16="http://schemas.microsoft.com/office/drawing/2014/main" id="{1793F578-0204-BFB9-0B54-417C0E23F5BF}"/>
              </a:ext>
            </a:extLst>
          </p:cNvPr>
          <p:cNvSpPr>
            <a:spLocks noGrp="1"/>
          </p:cNvSpPr>
          <p:nvPr>
            <p:ph type="title"/>
          </p:nvPr>
        </p:nvSpPr>
        <p:spPr>
          <a:xfrm>
            <a:off x="313784" y="209335"/>
            <a:ext cx="3364933" cy="451919"/>
          </a:xfrm>
        </p:spPr>
        <p:txBody>
          <a:bodyPr>
            <a:normAutofit/>
          </a:bodyPr>
          <a:lstStyle/>
          <a:p>
            <a:r>
              <a:rPr lang="en-US" sz="2000" b="1" dirty="0">
                <a:solidFill>
                  <a:srgbClr val="FF9900"/>
                </a:solidFill>
                <a:latin typeface="Arial Rounded MT Bold" panose="020F0704030504030204" pitchFamily="34" charset="77"/>
              </a:rPr>
              <a:t>DATA CLEANING</a:t>
            </a:r>
          </a:p>
        </p:txBody>
      </p:sp>
      <p:cxnSp>
        <p:nvCxnSpPr>
          <p:cNvPr id="16" name="Straight Connector 15">
            <a:extLst>
              <a:ext uri="{FF2B5EF4-FFF2-40B4-BE49-F238E27FC236}">
                <a16:creationId xmlns:a16="http://schemas.microsoft.com/office/drawing/2014/main" id="{FDE9037D-A517-CC93-0A63-D816B4D8F15B}"/>
              </a:ext>
            </a:extLst>
          </p:cNvPr>
          <p:cNvCxnSpPr/>
          <p:nvPr/>
        </p:nvCxnSpPr>
        <p:spPr>
          <a:xfrm>
            <a:off x="910343" y="626367"/>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8BEB570C-18E1-0C4F-7FFC-0CD5BEAE7931}"/>
              </a:ext>
            </a:extLst>
          </p:cNvPr>
          <p:cNvSpPr txBox="1">
            <a:spLocks/>
          </p:cNvSpPr>
          <p:nvPr/>
        </p:nvSpPr>
        <p:spPr>
          <a:xfrm>
            <a:off x="218623" y="1017495"/>
            <a:ext cx="2730005"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Adjust datatypes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Content Placeholder 2">
            <a:extLst>
              <a:ext uri="{FF2B5EF4-FFF2-40B4-BE49-F238E27FC236}">
                <a16:creationId xmlns:a16="http://schemas.microsoft.com/office/drawing/2014/main" id="{359AC395-6E78-6A32-85F4-848F7959088C}"/>
              </a:ext>
            </a:extLst>
          </p:cNvPr>
          <p:cNvSpPr txBox="1">
            <a:spLocks/>
          </p:cNvSpPr>
          <p:nvPr/>
        </p:nvSpPr>
        <p:spPr>
          <a:xfrm>
            <a:off x="187202" y="4699499"/>
            <a:ext cx="6638944" cy="503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Rename columns and filter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r>
              <a:rPr lang="en-US" dirty="0">
                <a:solidFill>
                  <a:schemeClr val="accent5">
                    <a:lumMod val="60000"/>
                    <a:lumOff val="40000"/>
                  </a:schemeClr>
                </a:solidFill>
                <a:latin typeface="Slack-Lato"/>
              </a:rPr>
              <a:t> </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21" name="Picture 20">
            <a:extLst>
              <a:ext uri="{FF2B5EF4-FFF2-40B4-BE49-F238E27FC236}">
                <a16:creationId xmlns:a16="http://schemas.microsoft.com/office/drawing/2014/main" id="{2276E603-BDA9-13E4-E0AD-153415F886F0}"/>
              </a:ext>
            </a:extLst>
          </p:cNvPr>
          <p:cNvPicPr>
            <a:picLocks noChangeAspect="1"/>
          </p:cNvPicPr>
          <p:nvPr/>
        </p:nvPicPr>
        <p:blipFill>
          <a:blip r:embed="rId6"/>
          <a:stretch>
            <a:fillRect/>
          </a:stretch>
        </p:blipFill>
        <p:spPr>
          <a:xfrm>
            <a:off x="6217841" y="1399780"/>
            <a:ext cx="5949267" cy="3369354"/>
          </a:xfrm>
          <a:prstGeom prst="rect">
            <a:avLst/>
          </a:prstGeom>
        </p:spPr>
      </p:pic>
      <p:sp>
        <p:nvSpPr>
          <p:cNvPr id="22" name="Content Placeholder 2">
            <a:extLst>
              <a:ext uri="{FF2B5EF4-FFF2-40B4-BE49-F238E27FC236}">
                <a16:creationId xmlns:a16="http://schemas.microsoft.com/office/drawing/2014/main" id="{573AD2B5-46D3-D75C-4667-472E40DA7082}"/>
              </a:ext>
            </a:extLst>
          </p:cNvPr>
          <p:cNvSpPr txBox="1">
            <a:spLocks/>
          </p:cNvSpPr>
          <p:nvPr/>
        </p:nvSpPr>
        <p:spPr>
          <a:xfrm>
            <a:off x="2472817" y="3095298"/>
            <a:ext cx="4190802"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23" name="Content Placeholder 2">
            <a:extLst>
              <a:ext uri="{FF2B5EF4-FFF2-40B4-BE49-F238E27FC236}">
                <a16:creationId xmlns:a16="http://schemas.microsoft.com/office/drawing/2014/main" id="{BBF2B54F-DB54-1DE5-585D-E57214717360}"/>
              </a:ext>
            </a:extLst>
          </p:cNvPr>
          <p:cNvSpPr txBox="1">
            <a:spLocks/>
          </p:cNvSpPr>
          <p:nvPr/>
        </p:nvSpPr>
        <p:spPr>
          <a:xfrm>
            <a:off x="5918480" y="991737"/>
            <a:ext cx="6199832" cy="503433"/>
          </a:xfrm>
          <a:prstGeom prst="rect">
            <a:avLst/>
          </a:prstGeom>
          <a:solidFill>
            <a:schemeClr val="bg1">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   Merge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Tree>
    <p:extLst>
      <p:ext uri="{BB962C8B-B14F-4D97-AF65-F5344CB8AC3E}">
        <p14:creationId xmlns:p14="http://schemas.microsoft.com/office/powerpoint/2010/main" val="32698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668020-6567-ECCA-AC9E-BCDB77D0C4CD}"/>
              </a:ext>
            </a:extLst>
          </p:cNvPr>
          <p:cNvPicPr>
            <a:picLocks noChangeAspect="1"/>
          </p:cNvPicPr>
          <p:nvPr/>
        </p:nvPicPr>
        <p:blipFill rotWithShape="1">
          <a:blip r:embed="rId2"/>
          <a:srcRect l="8629" t="5491"/>
          <a:stretch/>
        </p:blipFill>
        <p:spPr>
          <a:xfrm>
            <a:off x="768699" y="1140488"/>
            <a:ext cx="6348730" cy="4621633"/>
          </a:xfrm>
          <a:prstGeom prst="rect">
            <a:avLst/>
          </a:prstGeom>
        </p:spPr>
      </p:pic>
      <p:pic>
        <p:nvPicPr>
          <p:cNvPr id="9" name="Picture 8">
            <a:extLst>
              <a:ext uri="{FF2B5EF4-FFF2-40B4-BE49-F238E27FC236}">
                <a16:creationId xmlns:a16="http://schemas.microsoft.com/office/drawing/2014/main" id="{17FB63A0-E6AE-14AF-9B2F-24E2F1D98AF8}"/>
              </a:ext>
            </a:extLst>
          </p:cNvPr>
          <p:cNvPicPr>
            <a:picLocks noChangeAspect="1"/>
          </p:cNvPicPr>
          <p:nvPr/>
        </p:nvPicPr>
        <p:blipFill>
          <a:blip r:embed="rId3"/>
          <a:stretch>
            <a:fillRect/>
          </a:stretch>
        </p:blipFill>
        <p:spPr>
          <a:xfrm>
            <a:off x="1304654" y="6027255"/>
            <a:ext cx="5874359" cy="457200"/>
          </a:xfrm>
          <a:prstGeom prst="rect">
            <a:avLst/>
          </a:prstGeom>
        </p:spPr>
      </p:pic>
      <p:pic>
        <p:nvPicPr>
          <p:cNvPr id="19" name="Picture 18">
            <a:extLst>
              <a:ext uri="{FF2B5EF4-FFF2-40B4-BE49-F238E27FC236}">
                <a16:creationId xmlns:a16="http://schemas.microsoft.com/office/drawing/2014/main" id="{FFB9FA5E-2C55-EE95-EA3B-9AAE06F1985A}"/>
              </a:ext>
            </a:extLst>
          </p:cNvPr>
          <p:cNvPicPr>
            <a:picLocks noChangeAspect="1"/>
          </p:cNvPicPr>
          <p:nvPr/>
        </p:nvPicPr>
        <p:blipFill>
          <a:blip r:embed="rId4"/>
          <a:stretch>
            <a:fillRect/>
          </a:stretch>
        </p:blipFill>
        <p:spPr>
          <a:xfrm>
            <a:off x="1304654" y="5355691"/>
            <a:ext cx="5874359" cy="526979"/>
          </a:xfrm>
          <a:prstGeom prst="rect">
            <a:avLst/>
          </a:prstGeom>
        </p:spPr>
      </p:pic>
      <p:sp>
        <p:nvSpPr>
          <p:cNvPr id="8" name="Title 1">
            <a:extLst>
              <a:ext uri="{FF2B5EF4-FFF2-40B4-BE49-F238E27FC236}">
                <a16:creationId xmlns:a16="http://schemas.microsoft.com/office/drawing/2014/main" id="{DE764DB4-3E3D-223C-1C8C-7AC296022B94}"/>
              </a:ext>
            </a:extLst>
          </p:cNvPr>
          <p:cNvSpPr txBox="1">
            <a:spLocks/>
          </p:cNvSpPr>
          <p:nvPr/>
        </p:nvSpPr>
        <p:spPr>
          <a:xfrm>
            <a:off x="313784" y="291429"/>
            <a:ext cx="8449216" cy="526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TREND OF S&amp;P 500, CURRENT PRICE AND PREDICTION </a:t>
            </a:r>
          </a:p>
        </p:txBody>
      </p:sp>
      <p:cxnSp>
        <p:nvCxnSpPr>
          <p:cNvPr id="15" name="Straight Connector 14">
            <a:extLst>
              <a:ext uri="{FF2B5EF4-FFF2-40B4-BE49-F238E27FC236}">
                <a16:creationId xmlns:a16="http://schemas.microsoft.com/office/drawing/2014/main" id="{4B69DB3D-081A-1822-A617-AFBE52E98C66}"/>
              </a:ext>
            </a:extLst>
          </p:cNvPr>
          <p:cNvCxnSpPr>
            <a:cxnSpLocks/>
          </p:cNvCxnSpPr>
          <p:nvPr/>
        </p:nvCxnSpPr>
        <p:spPr>
          <a:xfrm>
            <a:off x="851469" y="845179"/>
            <a:ext cx="715905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4F829A1-B2BD-D10E-DFC6-67AE41629994}"/>
              </a:ext>
            </a:extLst>
          </p:cNvPr>
          <p:cNvSpPr/>
          <p:nvPr/>
        </p:nvSpPr>
        <p:spPr>
          <a:xfrm>
            <a:off x="7391233" y="1864043"/>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Connector 11">
            <a:extLst>
              <a:ext uri="{FF2B5EF4-FFF2-40B4-BE49-F238E27FC236}">
                <a16:creationId xmlns:a16="http://schemas.microsoft.com/office/drawing/2014/main" id="{8E0C5CC8-47F3-2842-4CB4-1399E156BB30}"/>
              </a:ext>
            </a:extLst>
          </p:cNvPr>
          <p:cNvCxnSpPr/>
          <p:nvPr/>
        </p:nvCxnSpPr>
        <p:spPr>
          <a:xfrm>
            <a:off x="7391233" y="1485858"/>
            <a:ext cx="2338252"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ED3126-454F-7CB5-E8D9-C3BE079ED4C6}"/>
              </a:ext>
            </a:extLst>
          </p:cNvPr>
          <p:cNvSpPr txBox="1"/>
          <p:nvPr/>
        </p:nvSpPr>
        <p:spPr>
          <a:xfrm>
            <a:off x="7316844" y="1534355"/>
            <a:ext cx="3332117" cy="369332"/>
          </a:xfrm>
          <a:prstGeom prst="rect">
            <a:avLst/>
          </a:prstGeom>
          <a:noFill/>
        </p:spPr>
        <p:txBody>
          <a:bodyPr wrap="square">
            <a:spAutoFit/>
          </a:bodyPr>
          <a:lstStyle/>
          <a:p>
            <a:r>
              <a:rPr lang="en-US" sz="1800" dirty="0">
                <a:latin typeface="Slack-Lato"/>
              </a:rPr>
              <a:t>Today</a:t>
            </a:r>
            <a:r>
              <a:rPr lang="en-US" dirty="0">
                <a:latin typeface="Slack-Lato"/>
              </a:rPr>
              <a:t>’s S&amp;P500 stock price from </a:t>
            </a:r>
            <a:endParaRPr lang="en-AU" dirty="0"/>
          </a:p>
        </p:txBody>
      </p:sp>
      <p:cxnSp>
        <p:nvCxnSpPr>
          <p:cNvPr id="16" name="Straight Connector 15">
            <a:extLst>
              <a:ext uri="{FF2B5EF4-FFF2-40B4-BE49-F238E27FC236}">
                <a16:creationId xmlns:a16="http://schemas.microsoft.com/office/drawing/2014/main" id="{3A67EE75-5E07-FBD5-320F-4452BDAF6862}"/>
              </a:ext>
            </a:extLst>
          </p:cNvPr>
          <p:cNvCxnSpPr/>
          <p:nvPr/>
        </p:nvCxnSpPr>
        <p:spPr>
          <a:xfrm>
            <a:off x="7371443" y="2887323"/>
            <a:ext cx="23382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21621D-5E24-9459-3C3F-5B974483174E}"/>
              </a:ext>
            </a:extLst>
          </p:cNvPr>
          <p:cNvSpPr txBox="1"/>
          <p:nvPr/>
        </p:nvSpPr>
        <p:spPr>
          <a:xfrm>
            <a:off x="7316027" y="2935548"/>
            <a:ext cx="3547110" cy="369332"/>
          </a:xfrm>
          <a:prstGeom prst="rect">
            <a:avLst/>
          </a:prstGeom>
          <a:noFill/>
        </p:spPr>
        <p:txBody>
          <a:bodyPr wrap="square">
            <a:spAutoFit/>
          </a:bodyPr>
          <a:lstStyle/>
          <a:p>
            <a:r>
              <a:rPr lang="en-US" sz="1800" dirty="0">
                <a:latin typeface="Slack-Lato"/>
              </a:rPr>
              <a:t>Historical S&amp;P500 stock price from</a:t>
            </a:r>
            <a:endParaRPr lang="en-AU" dirty="0"/>
          </a:p>
        </p:txBody>
      </p:sp>
      <p:pic>
        <p:nvPicPr>
          <p:cNvPr id="10" name="Picture 9" descr="Shape&#10;&#10;Description automatically generated with medium confidence">
            <a:extLst>
              <a:ext uri="{FF2B5EF4-FFF2-40B4-BE49-F238E27FC236}">
                <a16:creationId xmlns:a16="http://schemas.microsoft.com/office/drawing/2014/main" id="{1C32417A-8B6C-B8E0-F09B-EF5F52053AE8}"/>
              </a:ext>
            </a:extLst>
          </p:cNvPr>
          <p:cNvPicPr>
            <a:picLocks noChangeAspect="1"/>
          </p:cNvPicPr>
          <p:nvPr/>
        </p:nvPicPr>
        <p:blipFill>
          <a:blip r:embed="rId5"/>
          <a:stretch>
            <a:fillRect/>
          </a:stretch>
        </p:blipFill>
        <p:spPr>
          <a:xfrm>
            <a:off x="7450238" y="1864043"/>
            <a:ext cx="1920244" cy="457201"/>
          </a:xfrm>
          <a:prstGeom prst="rect">
            <a:avLst/>
          </a:prstGeom>
        </p:spPr>
      </p:pic>
      <p:sp>
        <p:nvSpPr>
          <p:cNvPr id="22" name="Rectangle 21">
            <a:extLst>
              <a:ext uri="{FF2B5EF4-FFF2-40B4-BE49-F238E27FC236}">
                <a16:creationId xmlns:a16="http://schemas.microsoft.com/office/drawing/2014/main" id="{37734DFD-371D-39AB-CD8A-A552B19DBAC6}"/>
              </a:ext>
            </a:extLst>
          </p:cNvPr>
          <p:cNvSpPr/>
          <p:nvPr/>
        </p:nvSpPr>
        <p:spPr>
          <a:xfrm>
            <a:off x="7371443" y="3273026"/>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 name="Picture 19" descr="A picture containing silhouette, night sky&#10;&#10;Description automatically generated">
            <a:extLst>
              <a:ext uri="{FF2B5EF4-FFF2-40B4-BE49-F238E27FC236}">
                <a16:creationId xmlns:a16="http://schemas.microsoft.com/office/drawing/2014/main" id="{A5430152-5E1E-EF29-B061-D4BFC122824B}"/>
              </a:ext>
            </a:extLst>
          </p:cNvPr>
          <p:cNvPicPr>
            <a:picLocks noChangeAspect="1"/>
          </p:cNvPicPr>
          <p:nvPr/>
        </p:nvPicPr>
        <p:blipFill rotWithShape="1">
          <a:blip r:embed="rId6"/>
          <a:srcRect t="40254" b="42283"/>
          <a:stretch/>
        </p:blipFill>
        <p:spPr>
          <a:xfrm>
            <a:off x="7321462" y="3280364"/>
            <a:ext cx="2477794" cy="432695"/>
          </a:xfrm>
          <a:prstGeom prst="rect">
            <a:avLst/>
          </a:prstGeom>
        </p:spPr>
      </p:pic>
    </p:spTree>
    <p:extLst>
      <p:ext uri="{BB962C8B-B14F-4D97-AF65-F5344CB8AC3E}">
        <p14:creationId xmlns:p14="http://schemas.microsoft.com/office/powerpoint/2010/main" val="322664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203723-93FF-138E-FE01-1D3EB9CF5745}"/>
              </a:ext>
            </a:extLst>
          </p:cNvPr>
          <p:cNvPicPr>
            <a:picLocks noChangeAspect="1"/>
          </p:cNvPicPr>
          <p:nvPr/>
        </p:nvPicPr>
        <p:blipFill rotWithShape="1">
          <a:blip r:embed="rId3"/>
          <a:srcRect l="14771" t="7928" r="38859" b="-1"/>
          <a:stretch/>
        </p:blipFill>
        <p:spPr>
          <a:xfrm>
            <a:off x="5386388" y="1"/>
            <a:ext cx="6805612" cy="6857999"/>
          </a:xfrm>
          <a:prstGeom prst="rect">
            <a:avLst/>
          </a:prstGeom>
        </p:spPr>
      </p:pic>
      <p:sp>
        <p:nvSpPr>
          <p:cNvPr id="13"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E9C26B8-6AB8-8911-767A-3E93F973683B}"/>
              </a:ext>
            </a:extLst>
          </p:cNvPr>
          <p:cNvCxnSpPr>
            <a:cxnSpLocks/>
          </p:cNvCxnSpPr>
          <p:nvPr/>
        </p:nvCxnSpPr>
        <p:spPr>
          <a:xfrm>
            <a:off x="944696" y="648404"/>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C68248-C4FD-BD11-F3D8-505503A38F7B}"/>
              </a:ext>
            </a:extLst>
          </p:cNvPr>
          <p:cNvPicPr>
            <a:picLocks noChangeAspect="1"/>
          </p:cNvPicPr>
          <p:nvPr/>
        </p:nvPicPr>
        <p:blipFill rotWithShape="1">
          <a:blip r:embed="rId4"/>
          <a:srcRect t="8594"/>
          <a:stretch/>
        </p:blipFill>
        <p:spPr>
          <a:xfrm>
            <a:off x="333928" y="5006906"/>
            <a:ext cx="8192643" cy="1471592"/>
          </a:xfrm>
          <a:prstGeom prst="rect">
            <a:avLst/>
          </a:prstGeom>
        </p:spPr>
      </p:pic>
      <p:grpSp>
        <p:nvGrpSpPr>
          <p:cNvPr id="11" name="Group 10">
            <a:extLst>
              <a:ext uri="{FF2B5EF4-FFF2-40B4-BE49-F238E27FC236}">
                <a16:creationId xmlns:a16="http://schemas.microsoft.com/office/drawing/2014/main" id="{3310CA91-728F-107F-DED9-4222DAFD8687}"/>
              </a:ext>
            </a:extLst>
          </p:cNvPr>
          <p:cNvGrpSpPr/>
          <p:nvPr/>
        </p:nvGrpSpPr>
        <p:grpSpPr>
          <a:xfrm>
            <a:off x="2922484" y="930281"/>
            <a:ext cx="6805612" cy="4143416"/>
            <a:chOff x="830639" y="867316"/>
            <a:chExt cx="7627561" cy="3980910"/>
          </a:xfrm>
        </p:grpSpPr>
        <p:sp>
          <p:nvSpPr>
            <p:cNvPr id="12" name="Rectangle 11">
              <a:extLst>
                <a:ext uri="{FF2B5EF4-FFF2-40B4-BE49-F238E27FC236}">
                  <a16:creationId xmlns:a16="http://schemas.microsoft.com/office/drawing/2014/main" id="{FE65F718-603B-6E79-68C4-08D87014970C}"/>
                </a:ext>
              </a:extLst>
            </p:cNvPr>
            <p:cNvSpPr/>
            <p:nvPr/>
          </p:nvSpPr>
          <p:spPr>
            <a:xfrm>
              <a:off x="830639" y="867316"/>
              <a:ext cx="7627561" cy="3980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5CE66B19-ADE8-968A-B9D0-CFF4C10BE7AA}"/>
                </a:ext>
              </a:extLst>
            </p:cNvPr>
            <p:cNvPicPr>
              <a:picLocks noChangeAspect="1"/>
            </p:cNvPicPr>
            <p:nvPr/>
          </p:nvPicPr>
          <p:blipFill>
            <a:blip r:embed="rId5"/>
            <a:stretch>
              <a:fillRect/>
            </a:stretch>
          </p:blipFill>
          <p:spPr>
            <a:xfrm>
              <a:off x="1068637" y="1211799"/>
              <a:ext cx="6999038" cy="3569822"/>
            </a:xfrm>
            <a:prstGeom prst="rect">
              <a:avLst/>
            </a:prstGeom>
          </p:spPr>
        </p:pic>
      </p:grpSp>
      <p:sp>
        <p:nvSpPr>
          <p:cNvPr id="16" name="Title 1">
            <a:extLst>
              <a:ext uri="{FF2B5EF4-FFF2-40B4-BE49-F238E27FC236}">
                <a16:creationId xmlns:a16="http://schemas.microsoft.com/office/drawing/2014/main" id="{6495A9D6-D6AC-B806-F34B-632103E885D3}"/>
              </a:ext>
            </a:extLst>
          </p:cNvPr>
          <p:cNvSpPr txBox="1">
            <a:spLocks/>
          </p:cNvSpPr>
          <p:nvPr/>
        </p:nvSpPr>
        <p:spPr>
          <a:xfrm>
            <a:off x="254233" y="163459"/>
            <a:ext cx="9619012" cy="623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 of RETURN of S&amp;P 500 over the last 20 YEARS (2003 to 2023) </a:t>
            </a:r>
          </a:p>
        </p:txBody>
      </p:sp>
      <p:sp>
        <p:nvSpPr>
          <p:cNvPr id="17" name="Content Placeholder 2">
            <a:extLst>
              <a:ext uri="{FF2B5EF4-FFF2-40B4-BE49-F238E27FC236}">
                <a16:creationId xmlns:a16="http://schemas.microsoft.com/office/drawing/2014/main" id="{7AC6AC91-E333-C092-70E1-EA89522CB597}"/>
              </a:ext>
            </a:extLst>
          </p:cNvPr>
          <p:cNvSpPr>
            <a:spLocks noGrp="1"/>
          </p:cNvSpPr>
          <p:nvPr>
            <p:ph idx="1"/>
          </p:nvPr>
        </p:nvSpPr>
        <p:spPr>
          <a:xfrm>
            <a:off x="192113" y="1651472"/>
            <a:ext cx="2819820" cy="2587158"/>
          </a:xfrm>
        </p:spPr>
        <p:txBody>
          <a:bodyPr>
            <a:noAutofit/>
          </a:bodyPr>
          <a:lstStyle/>
          <a:p>
            <a:r>
              <a:rPr lang="en-US" sz="1600" b="1" dirty="0">
                <a:solidFill>
                  <a:schemeClr val="tx2">
                    <a:lumMod val="90000"/>
                  </a:schemeClr>
                </a:solidFill>
                <a:latin typeface="Sitka Display Semibold" pitchFamily="2" charset="0"/>
              </a:rPr>
              <a:t>Since 2003, S&amp;P 500 has only fallen 3 times.</a:t>
            </a:r>
          </a:p>
          <a:p>
            <a:r>
              <a:rPr lang="en-US" sz="1600" b="1" dirty="0">
                <a:solidFill>
                  <a:srgbClr val="FF0000"/>
                </a:solidFill>
                <a:latin typeface="Sitka Display Semibold" pitchFamily="2" charset="0"/>
                <a:sym typeface="Wingdings" panose="05000000000000000000" pitchFamily="2" charset="2"/>
              </a:rPr>
              <a:t>2008</a:t>
            </a:r>
            <a:r>
              <a:rPr lang="en-US" sz="1600" b="1" dirty="0">
                <a:solidFill>
                  <a:schemeClr val="tx2">
                    <a:lumMod val="90000"/>
                  </a:schemeClr>
                </a:solidFill>
                <a:latin typeface="Sitka Display Semibold" pitchFamily="2" charset="0"/>
                <a:sym typeface="Wingdings" panose="05000000000000000000" pitchFamily="2" charset="2"/>
              </a:rPr>
              <a:t> was the year with the lowest return, followed by </a:t>
            </a:r>
            <a:r>
              <a:rPr lang="en-US" sz="1600" b="1" dirty="0">
                <a:solidFill>
                  <a:srgbClr val="FF0000"/>
                </a:solidFill>
                <a:latin typeface="Sitka Display Semibold" pitchFamily="2" charset="0"/>
                <a:sym typeface="Wingdings" panose="05000000000000000000" pitchFamily="2" charset="2"/>
              </a:rPr>
              <a:t>2018</a:t>
            </a:r>
            <a:r>
              <a:rPr lang="en-US" sz="1600" b="1" dirty="0">
                <a:solidFill>
                  <a:schemeClr val="tx2">
                    <a:lumMod val="90000"/>
                  </a:schemeClr>
                </a:solidFill>
                <a:latin typeface="Sitka Display Semibold" pitchFamily="2" charset="0"/>
                <a:sym typeface="Wingdings" panose="05000000000000000000" pitchFamily="2" charset="2"/>
              </a:rPr>
              <a:t> and then </a:t>
            </a:r>
            <a:r>
              <a:rPr lang="en-US" sz="1600" b="1" dirty="0">
                <a:solidFill>
                  <a:srgbClr val="FF0000"/>
                </a:solidFill>
                <a:latin typeface="Sitka Display Semibold" pitchFamily="2" charset="0"/>
                <a:sym typeface="Wingdings" panose="05000000000000000000" pitchFamily="2" charset="2"/>
              </a:rPr>
              <a:t>2022</a:t>
            </a:r>
            <a:r>
              <a:rPr lang="en-US" sz="1600" b="1" dirty="0">
                <a:solidFill>
                  <a:schemeClr val="tx2">
                    <a:lumMod val="90000"/>
                  </a:schemeClr>
                </a:solidFill>
                <a:latin typeface="Sitka Display Semibold" pitchFamily="2" charset="0"/>
              </a:rPr>
              <a:t>! </a:t>
            </a:r>
          </a:p>
          <a:p>
            <a:r>
              <a:rPr lang="en-US" sz="1600" b="1" dirty="0">
                <a:solidFill>
                  <a:srgbClr val="00B050"/>
                </a:solidFill>
                <a:latin typeface="Sitka Display Semibold" pitchFamily="2" charset="0"/>
              </a:rPr>
              <a:t>Every five-year period </a:t>
            </a:r>
            <a:r>
              <a:rPr lang="en-US" sz="1600" b="1" dirty="0">
                <a:solidFill>
                  <a:schemeClr val="tx2">
                    <a:lumMod val="90000"/>
                  </a:schemeClr>
                </a:solidFill>
                <a:latin typeface="Sitka Display Semibold" pitchFamily="2" charset="0"/>
              </a:rPr>
              <a:t>following one of the worst years in the stock market saw </a:t>
            </a:r>
            <a:r>
              <a:rPr lang="en-US" sz="1600" b="1" dirty="0">
                <a:solidFill>
                  <a:srgbClr val="00B050"/>
                </a:solidFill>
                <a:latin typeface="Sitka Display Semibold" pitchFamily="2" charset="0"/>
              </a:rPr>
              <a:t>positive returns!</a:t>
            </a:r>
          </a:p>
        </p:txBody>
      </p:sp>
    </p:spTree>
    <p:extLst>
      <p:ext uri="{BB962C8B-B14F-4D97-AF65-F5344CB8AC3E}">
        <p14:creationId xmlns:p14="http://schemas.microsoft.com/office/powerpoint/2010/main" val="24022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4B3915-E81F-EEC9-D290-FE144C1B7530}"/>
              </a:ext>
            </a:extLst>
          </p:cNvPr>
          <p:cNvPicPr>
            <a:picLocks noChangeAspect="1"/>
          </p:cNvPicPr>
          <p:nvPr/>
        </p:nvPicPr>
        <p:blipFill rotWithShape="1">
          <a:blip r:embed="rId2"/>
          <a:srcRect l="51723" r="14464" b="-1"/>
          <a:stretch/>
        </p:blipFill>
        <p:spPr>
          <a:xfrm>
            <a:off x="3523488" y="10"/>
            <a:ext cx="8668512" cy="6857990"/>
          </a:xfrm>
          <a:prstGeom prst="rect">
            <a:avLst/>
          </a:prstGeom>
        </p:spPr>
      </p:pic>
      <p:sp>
        <p:nvSpPr>
          <p:cNvPr id="34"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DC32FA-691F-8ADF-2376-E4A107835408}"/>
              </a:ext>
            </a:extLst>
          </p:cNvPr>
          <p:cNvGrpSpPr/>
          <p:nvPr/>
        </p:nvGrpSpPr>
        <p:grpSpPr>
          <a:xfrm>
            <a:off x="3783604" y="1125383"/>
            <a:ext cx="7618371" cy="5070812"/>
            <a:chOff x="571319" y="1182311"/>
            <a:chExt cx="8317233" cy="4976885"/>
          </a:xfrm>
        </p:grpSpPr>
        <p:sp>
          <p:nvSpPr>
            <p:cNvPr id="19" name="Rectangle 18">
              <a:extLst>
                <a:ext uri="{FF2B5EF4-FFF2-40B4-BE49-F238E27FC236}">
                  <a16:creationId xmlns:a16="http://schemas.microsoft.com/office/drawing/2014/main" id="{A80D72CA-9850-A187-26FC-2222D3565CCC}"/>
                </a:ext>
              </a:extLst>
            </p:cNvPr>
            <p:cNvSpPr/>
            <p:nvPr/>
          </p:nvSpPr>
          <p:spPr>
            <a:xfrm>
              <a:off x="571319" y="1182311"/>
              <a:ext cx="8317233" cy="49768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Chart, line chart&#10;&#10;Description automatically generated">
              <a:extLst>
                <a:ext uri="{FF2B5EF4-FFF2-40B4-BE49-F238E27FC236}">
                  <a16:creationId xmlns:a16="http://schemas.microsoft.com/office/drawing/2014/main" id="{1A22BFBE-E447-F9D3-4878-0ADD0988CB5A}"/>
                </a:ext>
              </a:extLst>
            </p:cNvPr>
            <p:cNvPicPr>
              <a:picLocks noChangeAspect="1"/>
            </p:cNvPicPr>
            <p:nvPr/>
          </p:nvPicPr>
          <p:blipFill>
            <a:blip r:embed="rId3"/>
            <a:stretch>
              <a:fillRect/>
            </a:stretch>
          </p:blipFill>
          <p:spPr>
            <a:xfrm>
              <a:off x="685618" y="1503286"/>
              <a:ext cx="8088633" cy="4371369"/>
            </a:xfrm>
            <a:prstGeom prst="rect">
              <a:avLst/>
            </a:prstGeom>
          </p:spPr>
        </p:pic>
      </p:grpSp>
      <p:sp>
        <p:nvSpPr>
          <p:cNvPr id="22" name="Content Placeholder 2">
            <a:extLst>
              <a:ext uri="{FF2B5EF4-FFF2-40B4-BE49-F238E27FC236}">
                <a16:creationId xmlns:a16="http://schemas.microsoft.com/office/drawing/2014/main" id="{C1D3DF27-BF3F-FC18-7AB6-9BA02B0FC9F4}"/>
              </a:ext>
            </a:extLst>
          </p:cNvPr>
          <p:cNvSpPr txBox="1">
            <a:spLocks/>
          </p:cNvSpPr>
          <p:nvPr/>
        </p:nvSpPr>
        <p:spPr>
          <a:xfrm>
            <a:off x="4093431" y="1660420"/>
            <a:ext cx="3187640" cy="3032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2">
                  <a:lumMod val="90000"/>
                </a:schemeClr>
              </a:solidFill>
              <a:latin typeface="Sitka Display Semibold" pitchFamily="2" charset="0"/>
            </a:endParaRPr>
          </a:p>
        </p:txBody>
      </p:sp>
      <p:sp>
        <p:nvSpPr>
          <p:cNvPr id="24" name="Rectangle 23">
            <a:extLst>
              <a:ext uri="{FF2B5EF4-FFF2-40B4-BE49-F238E27FC236}">
                <a16:creationId xmlns:a16="http://schemas.microsoft.com/office/drawing/2014/main" id="{882AA8F7-621F-EFBD-6E95-8559A23B436E}"/>
              </a:ext>
            </a:extLst>
          </p:cNvPr>
          <p:cNvSpPr/>
          <p:nvPr/>
        </p:nvSpPr>
        <p:spPr>
          <a:xfrm>
            <a:off x="114899" y="311511"/>
            <a:ext cx="1462963" cy="8772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 name="Title 1">
            <a:extLst>
              <a:ext uri="{FF2B5EF4-FFF2-40B4-BE49-F238E27FC236}">
                <a16:creationId xmlns:a16="http://schemas.microsoft.com/office/drawing/2014/main" id="{BDD9C260-C497-6F87-E716-1D7F78F40E51}"/>
              </a:ext>
            </a:extLst>
          </p:cNvPr>
          <p:cNvSpPr txBox="1">
            <a:spLocks/>
          </p:cNvSpPr>
          <p:nvPr/>
        </p:nvSpPr>
        <p:spPr>
          <a:xfrm>
            <a:off x="599439" y="183357"/>
            <a:ext cx="9881309"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a:p>
            <a:r>
              <a:rPr lang="en-US" sz="2000" b="1" dirty="0">
                <a:solidFill>
                  <a:srgbClr val="FF9900"/>
                </a:solidFill>
                <a:latin typeface="Arial Rounded MT Bold" panose="020F0704030504030204" pitchFamily="34" charset="77"/>
              </a:rPr>
              <a:t>between 2003 to 2023</a:t>
            </a:r>
          </a:p>
        </p:txBody>
      </p:sp>
      <p:sp>
        <p:nvSpPr>
          <p:cNvPr id="26" name="TextBox 25">
            <a:extLst>
              <a:ext uri="{FF2B5EF4-FFF2-40B4-BE49-F238E27FC236}">
                <a16:creationId xmlns:a16="http://schemas.microsoft.com/office/drawing/2014/main" id="{97F80F0C-BF39-0073-A5C3-6A96B1951F70}"/>
              </a:ext>
            </a:extLst>
          </p:cNvPr>
          <p:cNvSpPr txBox="1"/>
          <p:nvPr/>
        </p:nvSpPr>
        <p:spPr>
          <a:xfrm>
            <a:off x="269268" y="2349146"/>
            <a:ext cx="3532049" cy="1631216"/>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cxnSp>
        <p:nvCxnSpPr>
          <p:cNvPr id="17" name="Straight Connector 16">
            <a:extLst>
              <a:ext uri="{FF2B5EF4-FFF2-40B4-BE49-F238E27FC236}">
                <a16:creationId xmlns:a16="http://schemas.microsoft.com/office/drawing/2014/main" id="{FC50BE20-58C6-BD55-4999-7AC4147DACC3}"/>
              </a:ext>
            </a:extLst>
          </p:cNvPr>
          <p:cNvCxnSpPr>
            <a:cxnSpLocks/>
          </p:cNvCxnSpPr>
          <p:nvPr/>
        </p:nvCxnSpPr>
        <p:spPr>
          <a:xfrm>
            <a:off x="607728" y="948685"/>
            <a:ext cx="88833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5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58E5272-FCAD-E2AA-0E76-D54036506745}"/>
              </a:ext>
            </a:extLst>
          </p:cNvPr>
          <p:cNvSpPr/>
          <p:nvPr/>
        </p:nvSpPr>
        <p:spPr>
          <a:xfrm>
            <a:off x="61961" y="5094169"/>
            <a:ext cx="7328078" cy="162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0039484-8C71-ED09-7006-70AB1F2DACCB}"/>
              </a:ext>
            </a:extLst>
          </p:cNvPr>
          <p:cNvSpPr/>
          <p:nvPr/>
        </p:nvSpPr>
        <p:spPr>
          <a:xfrm>
            <a:off x="61961" y="1425401"/>
            <a:ext cx="7218312" cy="1700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0347E8F4-2A32-1BCB-EDF7-80A076B8F4E6}"/>
              </a:ext>
            </a:extLst>
          </p:cNvPr>
          <p:cNvSpPr/>
          <p:nvPr/>
        </p:nvSpPr>
        <p:spPr>
          <a:xfrm>
            <a:off x="0" y="1300941"/>
            <a:ext cx="12192000" cy="18716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E38713A9-D3D7-2DC0-997F-E60E94F1B969}"/>
              </a:ext>
            </a:extLst>
          </p:cNvPr>
          <p:cNvSpPr txBox="1"/>
          <p:nvPr/>
        </p:nvSpPr>
        <p:spPr>
          <a:xfrm>
            <a:off x="7535821" y="1599690"/>
            <a:ext cx="4256314" cy="1323439"/>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sp>
        <p:nvSpPr>
          <p:cNvPr id="22" name="Rectangle 21">
            <a:extLst>
              <a:ext uri="{FF2B5EF4-FFF2-40B4-BE49-F238E27FC236}">
                <a16:creationId xmlns:a16="http://schemas.microsoft.com/office/drawing/2014/main" id="{870FA2D0-A380-C494-CBD3-BD94FF475C74}"/>
              </a:ext>
            </a:extLst>
          </p:cNvPr>
          <p:cNvSpPr/>
          <p:nvPr/>
        </p:nvSpPr>
        <p:spPr>
          <a:xfrm>
            <a:off x="12514" y="4984207"/>
            <a:ext cx="12192000" cy="1871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23" name="TextBox 22">
            <a:extLst>
              <a:ext uri="{FF2B5EF4-FFF2-40B4-BE49-F238E27FC236}">
                <a16:creationId xmlns:a16="http://schemas.microsoft.com/office/drawing/2014/main" id="{2422CF05-3747-C8D1-6D37-EF1368E25F6D}"/>
              </a:ext>
            </a:extLst>
          </p:cNvPr>
          <p:cNvSpPr txBox="1"/>
          <p:nvPr/>
        </p:nvSpPr>
        <p:spPr>
          <a:xfrm>
            <a:off x="7629525" y="5317787"/>
            <a:ext cx="4335503" cy="1323439"/>
          </a:xfrm>
          <a:prstGeom prst="rect">
            <a:avLst/>
          </a:prstGeom>
          <a:noFill/>
        </p:spPr>
        <p:txBody>
          <a:bodyPr wrap="square" rtlCol="0">
            <a:spAutoFit/>
          </a:bodyPr>
          <a:lstStyle/>
          <a:p>
            <a:r>
              <a:rPr lang="en-AU" sz="2000" dirty="0">
                <a:solidFill>
                  <a:srgbClr val="FF0000"/>
                </a:solidFill>
                <a:latin typeface="Sitka Display Semibold" pitchFamily="2" charset="0"/>
              </a:rPr>
              <a:t>TOP 3 under-performing sectors! </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Utilities</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Real Estate</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Telecom Services</a:t>
            </a:r>
          </a:p>
        </p:txBody>
      </p:sp>
      <p:sp>
        <p:nvSpPr>
          <p:cNvPr id="13" name="Title 1">
            <a:extLst>
              <a:ext uri="{FF2B5EF4-FFF2-40B4-BE49-F238E27FC236}">
                <a16:creationId xmlns:a16="http://schemas.microsoft.com/office/drawing/2014/main" id="{BFB883C3-CC55-08BA-6FE9-F45416166AE6}"/>
              </a:ext>
            </a:extLst>
          </p:cNvPr>
          <p:cNvSpPr txBox="1">
            <a:spLocks/>
          </p:cNvSpPr>
          <p:nvPr/>
        </p:nvSpPr>
        <p:spPr>
          <a:xfrm>
            <a:off x="236884" y="19666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p:txBody>
      </p:sp>
      <p:cxnSp>
        <p:nvCxnSpPr>
          <p:cNvPr id="14" name="Straight Connector 13">
            <a:extLst>
              <a:ext uri="{FF2B5EF4-FFF2-40B4-BE49-F238E27FC236}">
                <a16:creationId xmlns:a16="http://schemas.microsoft.com/office/drawing/2014/main" id="{5938BACB-0609-1B03-7431-AB0ACD244B8B}"/>
              </a:ext>
            </a:extLst>
          </p:cNvPr>
          <p:cNvCxnSpPr>
            <a:cxnSpLocks/>
          </p:cNvCxnSpPr>
          <p:nvPr/>
        </p:nvCxnSpPr>
        <p:spPr>
          <a:xfrm>
            <a:off x="637995" y="858658"/>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6BA5094-5027-E7F6-64CD-0291F4C367EA}"/>
              </a:ext>
            </a:extLst>
          </p:cNvPr>
          <p:cNvPicPr>
            <a:picLocks noChangeAspect="1"/>
          </p:cNvPicPr>
          <p:nvPr/>
        </p:nvPicPr>
        <p:blipFill>
          <a:blip r:embed="rId3"/>
          <a:stretch>
            <a:fillRect/>
          </a:stretch>
        </p:blipFill>
        <p:spPr>
          <a:xfrm>
            <a:off x="31509" y="1425401"/>
            <a:ext cx="2377554" cy="1620000"/>
          </a:xfrm>
          <a:prstGeom prst="rect">
            <a:avLst/>
          </a:prstGeom>
        </p:spPr>
      </p:pic>
      <p:pic>
        <p:nvPicPr>
          <p:cNvPr id="24" name="Picture 23">
            <a:extLst>
              <a:ext uri="{FF2B5EF4-FFF2-40B4-BE49-F238E27FC236}">
                <a16:creationId xmlns:a16="http://schemas.microsoft.com/office/drawing/2014/main" id="{8FCD624B-EF0A-B85C-D46A-62D111259F67}"/>
              </a:ext>
            </a:extLst>
          </p:cNvPr>
          <p:cNvPicPr>
            <a:picLocks noChangeAspect="1"/>
          </p:cNvPicPr>
          <p:nvPr/>
        </p:nvPicPr>
        <p:blipFill>
          <a:blip r:embed="rId4"/>
          <a:stretch>
            <a:fillRect/>
          </a:stretch>
        </p:blipFill>
        <p:spPr>
          <a:xfrm>
            <a:off x="2416795" y="1430031"/>
            <a:ext cx="2377554" cy="1620000"/>
          </a:xfrm>
          <a:prstGeom prst="rect">
            <a:avLst/>
          </a:prstGeom>
        </p:spPr>
      </p:pic>
      <p:pic>
        <p:nvPicPr>
          <p:cNvPr id="25" name="Picture 24">
            <a:extLst>
              <a:ext uri="{FF2B5EF4-FFF2-40B4-BE49-F238E27FC236}">
                <a16:creationId xmlns:a16="http://schemas.microsoft.com/office/drawing/2014/main" id="{0CBA0F33-95E1-0770-CB67-5ED6712B5954}"/>
              </a:ext>
            </a:extLst>
          </p:cNvPr>
          <p:cNvPicPr>
            <a:picLocks noChangeAspect="1"/>
          </p:cNvPicPr>
          <p:nvPr/>
        </p:nvPicPr>
        <p:blipFill>
          <a:blip r:embed="rId5"/>
          <a:stretch>
            <a:fillRect/>
          </a:stretch>
        </p:blipFill>
        <p:spPr>
          <a:xfrm>
            <a:off x="4802081" y="1430031"/>
            <a:ext cx="2377554" cy="1620000"/>
          </a:xfrm>
          <a:prstGeom prst="rect">
            <a:avLst/>
          </a:prstGeom>
        </p:spPr>
      </p:pic>
      <p:pic>
        <p:nvPicPr>
          <p:cNvPr id="28" name="Picture 27">
            <a:extLst>
              <a:ext uri="{FF2B5EF4-FFF2-40B4-BE49-F238E27FC236}">
                <a16:creationId xmlns:a16="http://schemas.microsoft.com/office/drawing/2014/main" id="{DD4D460D-EC09-89E8-483F-4DD9397D55F8}"/>
              </a:ext>
            </a:extLst>
          </p:cNvPr>
          <p:cNvPicPr>
            <a:picLocks noChangeAspect="1"/>
          </p:cNvPicPr>
          <p:nvPr/>
        </p:nvPicPr>
        <p:blipFill>
          <a:blip r:embed="rId6"/>
          <a:stretch>
            <a:fillRect/>
          </a:stretch>
        </p:blipFill>
        <p:spPr>
          <a:xfrm>
            <a:off x="31509" y="3227917"/>
            <a:ext cx="12192000" cy="1641586"/>
          </a:xfrm>
          <a:prstGeom prst="rect">
            <a:avLst/>
          </a:prstGeom>
        </p:spPr>
      </p:pic>
      <p:pic>
        <p:nvPicPr>
          <p:cNvPr id="29" name="Picture 28">
            <a:extLst>
              <a:ext uri="{FF2B5EF4-FFF2-40B4-BE49-F238E27FC236}">
                <a16:creationId xmlns:a16="http://schemas.microsoft.com/office/drawing/2014/main" id="{5620042A-8771-79CD-1C4D-13BF2EA699E0}"/>
              </a:ext>
            </a:extLst>
          </p:cNvPr>
          <p:cNvPicPr>
            <a:picLocks noChangeAspect="1"/>
          </p:cNvPicPr>
          <p:nvPr/>
        </p:nvPicPr>
        <p:blipFill>
          <a:blip r:embed="rId7"/>
          <a:stretch>
            <a:fillRect/>
          </a:stretch>
        </p:blipFill>
        <p:spPr>
          <a:xfrm>
            <a:off x="31509" y="5098225"/>
            <a:ext cx="2377554" cy="1620000"/>
          </a:xfrm>
          <a:prstGeom prst="rect">
            <a:avLst/>
          </a:prstGeom>
        </p:spPr>
      </p:pic>
      <p:pic>
        <p:nvPicPr>
          <p:cNvPr id="30" name="Picture 29">
            <a:extLst>
              <a:ext uri="{FF2B5EF4-FFF2-40B4-BE49-F238E27FC236}">
                <a16:creationId xmlns:a16="http://schemas.microsoft.com/office/drawing/2014/main" id="{B17D192F-6F57-A9CF-9C3E-A15EE1BB84A2}"/>
              </a:ext>
            </a:extLst>
          </p:cNvPr>
          <p:cNvPicPr>
            <a:picLocks noChangeAspect="1"/>
          </p:cNvPicPr>
          <p:nvPr/>
        </p:nvPicPr>
        <p:blipFill>
          <a:blip r:embed="rId8"/>
          <a:stretch>
            <a:fillRect/>
          </a:stretch>
        </p:blipFill>
        <p:spPr>
          <a:xfrm>
            <a:off x="2409063" y="5098225"/>
            <a:ext cx="2377554" cy="1620000"/>
          </a:xfrm>
          <a:prstGeom prst="rect">
            <a:avLst/>
          </a:prstGeom>
        </p:spPr>
      </p:pic>
      <p:pic>
        <p:nvPicPr>
          <p:cNvPr id="31" name="Picture 30">
            <a:extLst>
              <a:ext uri="{FF2B5EF4-FFF2-40B4-BE49-F238E27FC236}">
                <a16:creationId xmlns:a16="http://schemas.microsoft.com/office/drawing/2014/main" id="{D25565AE-711F-C434-4BD3-DF823375DD4B}"/>
              </a:ext>
            </a:extLst>
          </p:cNvPr>
          <p:cNvPicPr>
            <a:picLocks noChangeAspect="1"/>
          </p:cNvPicPr>
          <p:nvPr/>
        </p:nvPicPr>
        <p:blipFill>
          <a:blip r:embed="rId9"/>
          <a:stretch>
            <a:fillRect/>
          </a:stretch>
        </p:blipFill>
        <p:spPr>
          <a:xfrm>
            <a:off x="4816102" y="5094169"/>
            <a:ext cx="2377554" cy="1620000"/>
          </a:xfrm>
          <a:prstGeom prst="rect">
            <a:avLst/>
          </a:prstGeom>
        </p:spPr>
      </p:pic>
    </p:spTree>
    <p:extLst>
      <p:ext uri="{BB962C8B-B14F-4D97-AF65-F5344CB8AC3E}">
        <p14:creationId xmlns:p14="http://schemas.microsoft.com/office/powerpoint/2010/main" val="153184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Office building overlayed with stock market graphs">
            <a:extLst>
              <a:ext uri="{FF2B5EF4-FFF2-40B4-BE49-F238E27FC236}">
                <a16:creationId xmlns:a16="http://schemas.microsoft.com/office/drawing/2014/main" id="{7C8F6A13-6A7F-B639-40CC-C56147DE518A}"/>
              </a:ext>
            </a:extLst>
          </p:cNvPr>
          <p:cNvPicPr>
            <a:picLocks noChangeAspect="1"/>
          </p:cNvPicPr>
          <p:nvPr/>
        </p:nvPicPr>
        <p:blipFill rotWithShape="1">
          <a:blip r:embed="rId3"/>
          <a:srcRect t="20343" r="-3" b="6572"/>
          <a:stretch/>
        </p:blipFill>
        <p:spPr>
          <a:xfrm>
            <a:off x="6829833" y="10"/>
            <a:ext cx="5362169" cy="2606030"/>
          </a:xfrm>
          <a:prstGeom prst="rect">
            <a:avLst/>
          </a:prstGeom>
        </p:spPr>
      </p:pic>
      <p:pic>
        <p:nvPicPr>
          <p:cNvPr id="7" name="Picture 6">
            <a:extLst>
              <a:ext uri="{FF2B5EF4-FFF2-40B4-BE49-F238E27FC236}">
                <a16:creationId xmlns:a16="http://schemas.microsoft.com/office/drawing/2014/main" id="{6142C7C2-500A-8358-D71C-C4E79BEF1FD1}"/>
              </a:ext>
            </a:extLst>
          </p:cNvPr>
          <p:cNvPicPr>
            <a:picLocks noChangeAspect="1"/>
          </p:cNvPicPr>
          <p:nvPr/>
        </p:nvPicPr>
        <p:blipFill rotWithShape="1">
          <a:blip r:embed="rId4"/>
          <a:srcRect t="22301" r="-1" b="22303"/>
          <a:stretch/>
        </p:blipFill>
        <p:spPr>
          <a:xfrm>
            <a:off x="4812194" y="2635973"/>
            <a:ext cx="7368648" cy="4251960"/>
          </a:xfrm>
          <a:prstGeom prst="rect">
            <a:avLst/>
          </a:prstGeom>
        </p:spPr>
      </p:pic>
      <p:sp>
        <p:nvSpPr>
          <p:cNvPr id="31" name="Freeform: Shape 26">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28">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itle 1">
            <a:extLst>
              <a:ext uri="{FF2B5EF4-FFF2-40B4-BE49-F238E27FC236}">
                <a16:creationId xmlns:a16="http://schemas.microsoft.com/office/drawing/2014/main" id="{B577E37D-ACC5-9DED-2F88-9AA7BC38FA9D}"/>
              </a:ext>
            </a:extLst>
          </p:cNvPr>
          <p:cNvSpPr txBox="1">
            <a:spLocks/>
          </p:cNvSpPr>
          <p:nvPr/>
        </p:nvSpPr>
        <p:spPr>
          <a:xfrm>
            <a:off x="300918" y="21484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 Participation of each S&amp;P 500 SECTOR between 2003 to 2023</a:t>
            </a:r>
          </a:p>
        </p:txBody>
      </p:sp>
      <p:cxnSp>
        <p:nvCxnSpPr>
          <p:cNvPr id="25" name="Straight Connector 24">
            <a:extLst>
              <a:ext uri="{FF2B5EF4-FFF2-40B4-BE49-F238E27FC236}">
                <a16:creationId xmlns:a16="http://schemas.microsoft.com/office/drawing/2014/main" id="{3551713D-2340-0648-6BA6-2D49F98F8CA2}"/>
              </a:ext>
            </a:extLst>
          </p:cNvPr>
          <p:cNvCxnSpPr>
            <a:cxnSpLocks/>
          </p:cNvCxnSpPr>
          <p:nvPr/>
        </p:nvCxnSpPr>
        <p:spPr>
          <a:xfrm>
            <a:off x="715477" y="906086"/>
            <a:ext cx="6837848"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Content Placeholder 4" descr="Chart, pie chart&#10;&#10;Description automatically generated">
            <a:extLst>
              <a:ext uri="{FF2B5EF4-FFF2-40B4-BE49-F238E27FC236}">
                <a16:creationId xmlns:a16="http://schemas.microsoft.com/office/drawing/2014/main" id="{0F7B748E-E25B-EEA7-D7E2-93764E4D720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4072" y="1081317"/>
            <a:ext cx="6980657" cy="5146675"/>
          </a:xfrm>
          <a:prstGeom prst="rect">
            <a:avLst/>
          </a:prstGeom>
        </p:spPr>
      </p:pic>
    </p:spTree>
    <p:extLst>
      <p:ext uri="{BB962C8B-B14F-4D97-AF65-F5344CB8AC3E}">
        <p14:creationId xmlns:p14="http://schemas.microsoft.com/office/powerpoint/2010/main" val="1214009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862</TotalTime>
  <Words>1102</Words>
  <Application>Microsoft Macintosh PowerPoint</Application>
  <PresentationFormat>Widescreen</PresentationFormat>
  <Paragraphs>78</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Slack-Lato</vt:lpstr>
      <vt:lpstr>Arial</vt:lpstr>
      <vt:lpstr>Arial</vt:lpstr>
      <vt:lpstr>Arial Black</vt:lpstr>
      <vt:lpstr>Arial Rounded MT Bold</vt:lpstr>
      <vt:lpstr>Calibri</vt:lpstr>
      <vt:lpstr>Calibri Light</vt:lpstr>
      <vt:lpstr>Georgia</vt:lpstr>
      <vt:lpstr>Merriweather</vt:lpstr>
      <vt:lpstr>Sitka Display Semibold</vt:lpstr>
      <vt:lpstr>Office Theme</vt:lpstr>
      <vt:lpstr>PowerPoint Presentation</vt:lpstr>
      <vt:lpstr>INTRODUCTION </vt:lpstr>
      <vt:lpstr>DATA COLLECTION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&amp; P 500</dc:title>
  <dc:creator>cwsynyi88@gmail.com</dc:creator>
  <cp:lastModifiedBy>cwsynyi88@gmail.com</cp:lastModifiedBy>
  <cp:revision>19</cp:revision>
  <dcterms:created xsi:type="dcterms:W3CDTF">2023-02-01T13:29:17Z</dcterms:created>
  <dcterms:modified xsi:type="dcterms:W3CDTF">2023-02-02T10:46:25Z</dcterms:modified>
</cp:coreProperties>
</file>