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6" r:id="rId6"/>
    <p:sldId id="267" r:id="rId7"/>
    <p:sldId id="259" r:id="rId8"/>
    <p:sldId id="260" r:id="rId9"/>
    <p:sldId id="261" r:id="rId10"/>
    <p:sldId id="264" r:id="rId11"/>
    <p:sldId id="262" r:id="rId12"/>
    <p:sldId id="263" r:id="rId13"/>
    <p:sldId id="2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94618" autoAdjust="0"/>
  </p:normalViewPr>
  <p:slideViewPr>
    <p:cSldViewPr>
      <p:cViewPr varScale="1">
        <p:scale>
          <a:sx n="101" d="100"/>
          <a:sy n="101" d="100"/>
        </p:scale>
        <p:origin x="-25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2014/5/20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Ext2 layout analysis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Software engineer  Rock Lee</a:t>
            </a:r>
          </a:p>
          <a:p>
            <a:r>
              <a:rPr lang="en-US" altLang="zh-CN" dirty="0" err="1"/>
              <a:t>PowerLeader</a:t>
            </a:r>
            <a:r>
              <a:rPr lang="en-US" altLang="zh-CN" dirty="0"/>
              <a:t> tech institute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8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怎样找到一个</a:t>
            </a:r>
            <a:r>
              <a:rPr lang="en-US" altLang="zh-CN" dirty="0" err="1" smtClean="0"/>
              <a:t>inode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找到目标</a:t>
            </a:r>
            <a:r>
              <a:rPr lang="en-US" altLang="zh-CN" dirty="0" err="1"/>
              <a:t>inode</a:t>
            </a:r>
            <a:r>
              <a:rPr lang="zh-CN" altLang="en-US" dirty="0"/>
              <a:t>位于哪个组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/>
              <a:t>block </a:t>
            </a:r>
            <a:r>
              <a:rPr lang="en-US" altLang="zh-CN" sz="2800" dirty="0"/>
              <a:t>group = (</a:t>
            </a:r>
            <a:r>
              <a:rPr lang="en-US" altLang="zh-CN" sz="2800" dirty="0" err="1"/>
              <a:t>inode</a:t>
            </a:r>
            <a:r>
              <a:rPr lang="en-US" altLang="zh-CN" sz="2800" dirty="0"/>
              <a:t> - 1) / </a:t>
            </a:r>
            <a:r>
              <a:rPr lang="en-US" altLang="zh-CN" sz="2800" dirty="0" err="1" smtClean="0"/>
              <a:t>s_inodes_per_group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inode</a:t>
            </a:r>
            <a:r>
              <a:rPr lang="en-US" altLang="zh-CN" dirty="0" smtClean="0"/>
              <a:t> table</a:t>
            </a:r>
            <a:r>
              <a:rPr lang="zh-CN" altLang="en-US" dirty="0" smtClean="0"/>
              <a:t>中的偏移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 smtClean="0"/>
              <a:t>local </a:t>
            </a:r>
            <a:r>
              <a:rPr lang="en-US" altLang="zh-CN" sz="2800" dirty="0" err="1"/>
              <a:t>inode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index=(</a:t>
            </a:r>
            <a:r>
              <a:rPr lang="en-US" altLang="zh-CN" sz="2800" dirty="0" err="1"/>
              <a:t>inode</a:t>
            </a:r>
            <a:r>
              <a:rPr lang="en-US" altLang="zh-CN" sz="2800" dirty="0"/>
              <a:t> - 1</a:t>
            </a:r>
            <a:r>
              <a:rPr lang="en-US" altLang="zh-CN" sz="2800" dirty="0" smtClean="0"/>
              <a:t>)%</a:t>
            </a:r>
            <a:r>
              <a:rPr lang="en-US" altLang="zh-CN" sz="2800" dirty="0" err="1" smtClean="0"/>
              <a:t>s_inodes_per_group</a:t>
            </a:r>
            <a:endParaRPr lang="zh-CN" altLang="zh-CN" sz="2800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6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Block group </a:t>
            </a:r>
            <a:r>
              <a:rPr lang="zh-CN" altLang="en-US" dirty="0" smtClean="0"/>
              <a:t>的详细分布</a:t>
            </a:r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9793" y="2564904"/>
            <a:ext cx="5040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83849" y="2564904"/>
            <a:ext cx="145996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group des table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48480" y="2564904"/>
            <a:ext cx="504056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gdt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52536" y="2564904"/>
            <a:ext cx="931432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Block bitmap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83968" y="2564904"/>
            <a:ext cx="936104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Inode</a:t>
            </a:r>
            <a:r>
              <a:rPr lang="en-US" altLang="zh-CN" dirty="0" smtClean="0">
                <a:solidFill>
                  <a:schemeClr val="tx1"/>
                </a:solidFill>
              </a:rPr>
              <a:t> bitmap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20072" y="2564904"/>
            <a:ext cx="936104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Inode</a:t>
            </a:r>
            <a:r>
              <a:rPr lang="en-US" altLang="zh-CN" dirty="0" smtClean="0">
                <a:solidFill>
                  <a:schemeClr val="tx1"/>
                </a:solidFill>
              </a:rPr>
              <a:t> table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56176" y="2564904"/>
            <a:ext cx="936104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 block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9793" y="445566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Group des 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94193" y="445566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Group des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08593" y="445566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Group des 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18238" y="445566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Group des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879794" y="3429000"/>
            <a:ext cx="504055" cy="10266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843809" y="3429000"/>
            <a:ext cx="1705597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781069" y="444844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Inode</a:t>
            </a:r>
            <a:r>
              <a:rPr lang="en-US" altLang="zh-CN" dirty="0" smtClean="0">
                <a:solidFill>
                  <a:schemeClr val="tx1"/>
                </a:solidFill>
              </a:rPr>
              <a:t> 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09828" y="444844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Inode</a:t>
            </a:r>
            <a:r>
              <a:rPr lang="en-US" altLang="zh-CN" dirty="0" smtClean="0">
                <a:solidFill>
                  <a:schemeClr val="tx1"/>
                </a:solidFill>
              </a:rPr>
              <a:t>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35080" y="444844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Inode</a:t>
            </a:r>
            <a:r>
              <a:rPr lang="en-US" altLang="zh-CN" dirty="0" smtClean="0">
                <a:solidFill>
                  <a:schemeClr val="tx1"/>
                </a:solidFill>
              </a:rPr>
              <a:t> ...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549480" y="444844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Inode</a:t>
            </a:r>
            <a:r>
              <a:rPr lang="en-US" altLang="zh-CN" dirty="0" smtClean="0">
                <a:solidFill>
                  <a:schemeClr val="tx1"/>
                </a:solidFill>
              </a:rPr>
              <a:t>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4781069" y="3429000"/>
            <a:ext cx="439004" cy="1019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167028" y="3429000"/>
            <a:ext cx="2296852" cy="1019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个寻址的例子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896" y="1340768"/>
            <a:ext cx="8686800" cy="5786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以一个实际的</a:t>
            </a:r>
            <a:r>
              <a:rPr lang="en-US" altLang="zh-CN" dirty="0" smtClean="0"/>
              <a:t>ext2</a:t>
            </a:r>
            <a:r>
              <a:rPr lang="zh-CN" altLang="en-US" dirty="0" smtClean="0"/>
              <a:t>文件进行分析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3852" y="2492896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3852" y="3256982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5967" y="4202749"/>
            <a:ext cx="129614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usr</a:t>
            </a:r>
            <a:r>
              <a:rPr lang="en-US" altLang="zh-CN" dirty="0" smtClean="0">
                <a:solidFill>
                  <a:schemeClr val="tx1"/>
                </a:solidFill>
              </a:rPr>
              <a:t>     30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bin     31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tmp</a:t>
            </a:r>
            <a:r>
              <a:rPr lang="en-US" altLang="zh-CN" dirty="0" smtClean="0">
                <a:solidFill>
                  <a:schemeClr val="tx1"/>
                </a:solidFill>
              </a:rPr>
              <a:t>    32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19274" y="2490860"/>
            <a:ext cx="936104" cy="722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19274" y="3282690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20216" y="2518604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20216" y="3282690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72848" y="4217702"/>
            <a:ext cx="129614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bin         40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Include  41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lib          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43984" y="4197222"/>
            <a:ext cx="1284979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time  110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zip     111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ssh</a:t>
            </a:r>
            <a:r>
              <a:rPr lang="en-US" altLang="zh-CN" dirty="0" smtClean="0">
                <a:solidFill>
                  <a:schemeClr val="tx1"/>
                </a:solidFill>
              </a:rPr>
              <a:t>    112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3852" y="630932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查找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的操作</a:t>
            </a:r>
            <a:endParaRPr lang="zh-CN" altLang="en-US" dirty="0"/>
          </a:p>
        </p:txBody>
      </p:sp>
      <p:cxnSp>
        <p:nvCxnSpPr>
          <p:cNvPr id="16" name="肘形连接符 15"/>
          <p:cNvCxnSpPr>
            <a:endCxn id="6" idx="0"/>
          </p:cNvCxnSpPr>
          <p:nvPr/>
        </p:nvCxnSpPr>
        <p:spPr>
          <a:xfrm rot="16200000" flipH="1">
            <a:off x="1210304" y="3729013"/>
            <a:ext cx="765747" cy="181724"/>
          </a:xfrm>
          <a:prstGeom prst="bentConnector3">
            <a:avLst>
              <a:gd name="adj1" fmla="val -473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73280" y="2073365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3568" y="20848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5" name="肘形连接符 24"/>
          <p:cNvCxnSpPr>
            <a:stCxn id="6" idx="3"/>
            <a:endCxn id="22" idx="1"/>
          </p:cNvCxnSpPr>
          <p:nvPr/>
        </p:nvCxnSpPr>
        <p:spPr>
          <a:xfrm flipV="1">
            <a:off x="2332111" y="2258031"/>
            <a:ext cx="741169" cy="2304758"/>
          </a:xfrm>
          <a:prstGeom prst="bentConnector3">
            <a:avLst/>
          </a:prstGeom>
          <a:ln w="254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8" idx="3"/>
            <a:endCxn id="11" idx="0"/>
          </p:cNvCxnSpPr>
          <p:nvPr/>
        </p:nvCxnSpPr>
        <p:spPr>
          <a:xfrm>
            <a:off x="3955378" y="3462710"/>
            <a:ext cx="165542" cy="754992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1" idx="3"/>
            <a:endCxn id="30" idx="1"/>
          </p:cNvCxnSpPr>
          <p:nvPr/>
        </p:nvCxnSpPr>
        <p:spPr>
          <a:xfrm flipV="1">
            <a:off x="4768992" y="2308230"/>
            <a:ext cx="551224" cy="226951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20216" y="21235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524328" y="2510978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524328" y="3275064"/>
            <a:ext cx="9361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24328" y="211593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112</a:t>
            </a:r>
            <a:endParaRPr lang="zh-CN" altLang="en-US" dirty="0"/>
          </a:p>
        </p:txBody>
      </p:sp>
      <p:cxnSp>
        <p:nvCxnSpPr>
          <p:cNvPr id="42" name="肘形连接符 41"/>
          <p:cNvCxnSpPr/>
          <p:nvPr/>
        </p:nvCxnSpPr>
        <p:spPr>
          <a:xfrm>
            <a:off x="6256320" y="3455084"/>
            <a:ext cx="165542" cy="754992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/>
          <p:nvPr/>
        </p:nvCxnSpPr>
        <p:spPr>
          <a:xfrm flipV="1">
            <a:off x="7031798" y="2292624"/>
            <a:ext cx="551224" cy="2269512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164288" y="5341858"/>
            <a:ext cx="1296144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Final 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肘形连接符 49"/>
          <p:cNvCxnSpPr>
            <a:stCxn id="40" idx="3"/>
          </p:cNvCxnSpPr>
          <p:nvPr/>
        </p:nvCxnSpPr>
        <p:spPr>
          <a:xfrm flipH="1">
            <a:off x="7884368" y="3455084"/>
            <a:ext cx="576064" cy="1922104"/>
          </a:xfrm>
          <a:prstGeom prst="bentConnector4">
            <a:avLst>
              <a:gd name="adj1" fmla="val -39683"/>
              <a:gd name="adj2" fmla="val 54683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2542115" y="5572686"/>
            <a:ext cx="468052" cy="39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097083" y="5594351"/>
            <a:ext cx="75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Inode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336270" y="5572685"/>
            <a:ext cx="468052" cy="39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891238" y="5594350"/>
            <a:ext cx="75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8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600" dirty="0" smtClean="0"/>
              <a:t>END</a:t>
            </a:r>
          </a:p>
          <a:p>
            <a:pPr marL="0" indent="0" algn="ctr">
              <a:buNone/>
            </a:pPr>
            <a:r>
              <a:rPr lang="en-US" altLang="zh-CN" sz="6600" dirty="0" smtClean="0"/>
              <a:t>Thank you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50296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</a:t>
            </a:r>
            <a:r>
              <a:rPr lang="zh-CN" altLang="en-US" dirty="0" smtClean="0"/>
              <a:t>识</a:t>
            </a:r>
            <a:r>
              <a:rPr lang="en-US" altLang="zh-CN" dirty="0" smtClean="0"/>
              <a:t>ext2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 Second Extended File System(ext2)</a:t>
            </a:r>
            <a:r>
              <a:rPr lang="zh-CN" altLang="en-US" dirty="0"/>
              <a:t>文件系统是</a:t>
            </a:r>
            <a:r>
              <a:rPr lang="en-US" altLang="zh-CN" dirty="0"/>
              <a:t>Linux</a:t>
            </a:r>
            <a:r>
              <a:rPr lang="zh-CN" altLang="en-US" dirty="0"/>
              <a:t>系统中的标准文件系统，是通过对</a:t>
            </a:r>
            <a:r>
              <a:rPr lang="en-US" altLang="zh-CN" dirty="0" err="1"/>
              <a:t>Minix</a:t>
            </a:r>
            <a:r>
              <a:rPr lang="zh-CN" altLang="en-US" dirty="0"/>
              <a:t>的文件系统进行扩展而得到的，其存取文件的性能极好。</a:t>
            </a:r>
          </a:p>
        </p:txBody>
      </p:sp>
    </p:spTree>
    <p:extLst>
      <p:ext uri="{BB962C8B-B14F-4D97-AF65-F5344CB8AC3E}">
        <p14:creationId xmlns:p14="http://schemas.microsoft.com/office/powerpoint/2010/main" val="7045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Block</a:t>
            </a:r>
          </a:p>
          <a:p>
            <a:r>
              <a:rPr lang="en-US" altLang="zh-CN" dirty="0" smtClean="0"/>
              <a:t>Block group</a:t>
            </a:r>
          </a:p>
          <a:p>
            <a:r>
              <a:rPr lang="en-US" altLang="zh-CN" dirty="0" smtClean="0"/>
              <a:t>Superblock</a:t>
            </a:r>
          </a:p>
          <a:p>
            <a:r>
              <a:rPr lang="en-US" altLang="zh-CN" dirty="0" err="1" smtClean="0"/>
              <a:t>Inode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 smtClean="0"/>
              <a:t>Direntry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5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分区被分割成</a:t>
            </a:r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1771224"/>
            <a:ext cx="5472608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</a:rPr>
              <a:t>PARTITION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44505" y="2320551"/>
            <a:ext cx="5472608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59632" y="2780900"/>
            <a:ext cx="5472608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244505" y="3256655"/>
            <a:ext cx="5472608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50800" dir="5400000" algn="ctr" rotWithShape="0">
              <a:schemeClr val="accent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808292" y="1771224"/>
            <a:ext cx="0" cy="201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384356" y="1772788"/>
            <a:ext cx="0" cy="201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028549" y="1772816"/>
            <a:ext cx="0" cy="201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608492" y="1772816"/>
            <a:ext cx="0" cy="201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256564" y="1772816"/>
            <a:ext cx="0" cy="201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832628" y="1772816"/>
            <a:ext cx="0" cy="201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480700" y="1772816"/>
            <a:ext cx="0" cy="201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28772" y="1772816"/>
            <a:ext cx="0" cy="201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24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BLOCK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的编号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Block </a:t>
            </a:r>
            <a:r>
              <a:rPr lang="zh-CN" altLang="en-US" dirty="0" smtClean="0"/>
              <a:t>和</a:t>
            </a:r>
            <a:r>
              <a:rPr lang="en-US" altLang="zh-CN" dirty="0"/>
              <a:t> 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的编号整个文件系统都是唯一的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这是为了方便在文件系统中的任何位置访问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	Block</a:t>
            </a:r>
            <a:r>
              <a:rPr lang="zh-CN" altLang="en-US" dirty="0" smtClean="0"/>
              <a:t>的编号从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的编号从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8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每组的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文件系统中的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数量和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数量在文件系统格式化的时候就已经固定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这是不能改变的的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在格式化文件系统时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由于磁盘空间不一定是以</a:t>
            </a:r>
            <a:r>
              <a:rPr lang="en-US" altLang="zh-CN" dirty="0" smtClean="0"/>
              <a:t>block group</a:t>
            </a:r>
            <a:r>
              <a:rPr lang="zh-CN" altLang="en-US" dirty="0" smtClean="0"/>
              <a:t>大小对齐的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就造成了最后一个组的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数量可能比其他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的小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数量一定相同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mkfs</a:t>
            </a:r>
            <a:r>
              <a:rPr lang="zh-CN" altLang="en-US" dirty="0" smtClean="0"/>
              <a:t>格式化磁盘成</a:t>
            </a:r>
            <a:r>
              <a:rPr lang="en-US" altLang="zh-CN" dirty="0" smtClean="0"/>
              <a:t>ext2</a:t>
            </a:r>
            <a:r>
              <a:rPr lang="zh-CN" altLang="en-US" dirty="0" smtClean="0"/>
              <a:t>文件系统时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默认是</a:t>
            </a:r>
            <a:r>
              <a:rPr lang="en-US" altLang="zh-CN" dirty="0" smtClean="0"/>
              <a:t>4KB</a:t>
            </a:r>
            <a:r>
              <a:rPr lang="zh-CN" altLang="en-US" dirty="0" smtClean="0"/>
              <a:t>空间分配一个</a:t>
            </a:r>
            <a:r>
              <a:rPr lang="en-US" altLang="zh-CN" smtClean="0"/>
              <a:t>inode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7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磁盘上的布局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333500"/>
            <a:ext cx="860901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9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ext2_super_block 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ext2_inode</a:t>
            </a:r>
          </a:p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/>
              <a:t>ext2_group_desc</a:t>
            </a:r>
            <a:endParaRPr lang="en-US" altLang="zh-CN" dirty="0" smtClean="0"/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smtClean="0"/>
              <a:t>ext2_dir_entry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ext2_dir_entry_2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Inode</a:t>
            </a:r>
            <a:r>
              <a:rPr lang="zh-CN" altLang="en-US" dirty="0" smtClean="0"/>
              <a:t>的寻址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771" y="2355239"/>
            <a:ext cx="5942858" cy="2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176</TotalTime>
  <Words>274</Words>
  <Application>Microsoft Office PowerPoint</Application>
  <PresentationFormat>全屏显示(4:3)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跋涉</vt:lpstr>
      <vt:lpstr>Ext2 layout analysis</vt:lpstr>
      <vt:lpstr>初识ext2</vt:lpstr>
      <vt:lpstr>基本概念</vt:lpstr>
      <vt:lpstr>分区被分割成block</vt:lpstr>
      <vt:lpstr>BLOCK和inode的编号</vt:lpstr>
      <vt:lpstr>每组的block和inode</vt:lpstr>
      <vt:lpstr>磁盘上的布局</vt:lpstr>
      <vt:lpstr>基本数据结构</vt:lpstr>
      <vt:lpstr>Inode的寻址</vt:lpstr>
      <vt:lpstr>怎样找到一个inode</vt:lpstr>
      <vt:lpstr>Block group 的详细分布</vt:lpstr>
      <vt:lpstr>一个寻址的例子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Ext2 layout analysis</dc:title>
  <cp:lastModifiedBy>YJY-415</cp:lastModifiedBy>
  <cp:revision>23</cp:revision>
  <dcterms:modified xsi:type="dcterms:W3CDTF">2014-05-20T03:46:57Z</dcterms:modified>
</cp:coreProperties>
</file>