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0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1A1A"/>
    <a:srgbClr val="6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3410C-3A18-64B9-8207-AE3B6E6FDA2D}" v="38" dt="2025-05-04T13:03:21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DA6B2-B2B3-4B34-B1B5-BEC5459F118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AB4490-BBE8-4C5B-97C4-43E4F958BC1B}">
      <dgm:prSet phldr="0"/>
      <dgm:spPr/>
      <dgm:t>
        <a:bodyPr/>
        <a:lstStyle/>
        <a:p>
          <a:r>
            <a:rPr lang="en-US" b="0">
              <a:latin typeface="Aptos Display" panose="020F0302020204030204"/>
            </a:rPr>
            <a:t>Python</a:t>
          </a:r>
          <a:endParaRPr lang="en-US" b="0"/>
        </a:p>
      </dgm:t>
    </dgm:pt>
    <dgm:pt modelId="{97DD1E8A-5B6E-4392-9A86-81037E5CFA06}" type="parTrans" cxnId="{F25C6A75-F622-4753-A93A-0BA16FB8D2B4}">
      <dgm:prSet/>
      <dgm:spPr/>
      <dgm:t>
        <a:bodyPr/>
        <a:lstStyle/>
        <a:p>
          <a:endParaRPr lang="en-US"/>
        </a:p>
      </dgm:t>
    </dgm:pt>
    <dgm:pt modelId="{4372A2E3-2756-436C-8189-5E8C7387C834}" type="sibTrans" cxnId="{F25C6A75-F622-4753-A93A-0BA16FB8D2B4}">
      <dgm:prSet/>
      <dgm:spPr/>
      <dgm:t>
        <a:bodyPr/>
        <a:lstStyle/>
        <a:p>
          <a:endParaRPr lang="en-US"/>
        </a:p>
      </dgm:t>
    </dgm:pt>
    <dgm:pt modelId="{7A0BAAE7-2E3D-45E1-B31D-07076BAB3856}">
      <dgm:prSet phldr="0"/>
      <dgm:spPr/>
      <dgm:t>
        <a:bodyPr/>
        <a:lstStyle/>
        <a:p>
          <a:pPr rtl="0"/>
          <a:r>
            <a:rPr lang="en-US" b="0">
              <a:latin typeface="Aptos Display" panose="020F0302020204030204"/>
            </a:rPr>
            <a:t>ARK Data</a:t>
          </a:r>
        </a:p>
      </dgm:t>
    </dgm:pt>
    <dgm:pt modelId="{1EB99561-87BA-4DB5-9E56-0B11323310F6}" type="parTrans" cxnId="{59B3D7DC-1B87-4A3D-B142-28AE97AB2B8E}">
      <dgm:prSet/>
      <dgm:spPr/>
      <dgm:t>
        <a:bodyPr/>
        <a:lstStyle/>
        <a:p>
          <a:endParaRPr lang="en-US"/>
        </a:p>
      </dgm:t>
    </dgm:pt>
    <dgm:pt modelId="{82D2DBD8-95DC-493B-B450-8EA8D718B2C6}" type="sibTrans" cxnId="{59B3D7DC-1B87-4A3D-B142-28AE97AB2B8E}">
      <dgm:prSet/>
      <dgm:spPr/>
    </dgm:pt>
    <dgm:pt modelId="{9488587E-B8C8-4DD2-AF0C-94786229D844}">
      <dgm:prSet phldr="0"/>
      <dgm:spPr/>
      <dgm:t>
        <a:bodyPr/>
        <a:lstStyle/>
        <a:p>
          <a:r>
            <a:rPr lang="en-US" b="0">
              <a:latin typeface="Aptos Display" panose="020F0302020204030204"/>
            </a:rPr>
            <a:t>PyCharm</a:t>
          </a:r>
          <a:endParaRPr lang="en-US" b="0"/>
        </a:p>
      </dgm:t>
    </dgm:pt>
    <dgm:pt modelId="{2E18585C-4A4F-4055-AE49-40052BE3B645}" type="parTrans" cxnId="{29B833C5-DE37-4A56-9C18-AF3F7CA7E8DA}">
      <dgm:prSet/>
      <dgm:spPr/>
      <dgm:t>
        <a:bodyPr/>
        <a:lstStyle/>
        <a:p>
          <a:endParaRPr lang="en-US"/>
        </a:p>
      </dgm:t>
    </dgm:pt>
    <dgm:pt modelId="{9F61B119-ED8B-4FC3-B73B-889D55851674}" type="sibTrans" cxnId="{29B833C5-DE37-4A56-9C18-AF3F7CA7E8DA}">
      <dgm:prSet/>
      <dgm:spPr/>
    </dgm:pt>
    <dgm:pt modelId="{F242F62C-C899-478B-87B2-C50FCDA07BE8}">
      <dgm:prSet phldr="0"/>
      <dgm:spPr/>
      <dgm:t>
        <a:bodyPr/>
        <a:lstStyle/>
        <a:p>
          <a:pPr rtl="0"/>
          <a:r>
            <a:rPr lang="en-US" b="0">
              <a:latin typeface="Aptos Display" panose="020F0302020204030204"/>
            </a:rPr>
            <a:t>Yahoo Finance</a:t>
          </a:r>
        </a:p>
      </dgm:t>
    </dgm:pt>
    <dgm:pt modelId="{789B5FB3-3C5D-4DDA-9864-2682126055A9}" type="parTrans" cxnId="{709E59D2-9BBE-4C79-97DD-9FFC13E2159C}">
      <dgm:prSet/>
      <dgm:spPr/>
      <dgm:t>
        <a:bodyPr/>
        <a:lstStyle/>
        <a:p>
          <a:endParaRPr lang="en-US"/>
        </a:p>
      </dgm:t>
    </dgm:pt>
    <dgm:pt modelId="{8D95930E-4D3D-4F55-B3FC-4D4B2F9A5D06}" type="sibTrans" cxnId="{709E59D2-9BBE-4C79-97DD-9FFC13E2159C}">
      <dgm:prSet/>
      <dgm:spPr/>
    </dgm:pt>
    <dgm:pt modelId="{07793CC7-1E04-4BF8-BD8D-22261EFAEBB2}">
      <dgm:prSet phldr="0"/>
      <dgm:spPr/>
      <dgm:t>
        <a:bodyPr/>
        <a:lstStyle/>
        <a:p>
          <a:pPr rtl="0"/>
          <a:r>
            <a:rPr lang="en-US" b="0">
              <a:latin typeface="Aptos Display" panose="020F0302020204030204"/>
            </a:rPr>
            <a:t>Stock Data</a:t>
          </a:r>
        </a:p>
      </dgm:t>
    </dgm:pt>
    <dgm:pt modelId="{36C15970-696C-49CF-8866-FB448F9C1C7F}" type="parTrans" cxnId="{F8D501BB-8D45-4C0C-987A-E9764BAFC481}">
      <dgm:prSet/>
      <dgm:spPr/>
      <dgm:t>
        <a:bodyPr/>
        <a:lstStyle/>
        <a:p>
          <a:endParaRPr lang="en-US"/>
        </a:p>
      </dgm:t>
    </dgm:pt>
    <dgm:pt modelId="{58E2991D-DA56-4D44-AE9C-3F0247C7F4F9}" type="sibTrans" cxnId="{F8D501BB-8D45-4C0C-987A-E9764BAFC481}">
      <dgm:prSet/>
      <dgm:spPr/>
    </dgm:pt>
    <dgm:pt modelId="{AB49DC8D-6589-47C1-8835-695819546C75}">
      <dgm:prSet phldr="0"/>
      <dgm:spPr/>
      <dgm:t>
        <a:bodyPr/>
        <a:lstStyle/>
        <a:p>
          <a:r>
            <a:rPr lang="en-US" b="0">
              <a:latin typeface="Aptos Display" panose="020F0302020204030204"/>
            </a:rPr>
            <a:t>Pandas/NumPy</a:t>
          </a:r>
        </a:p>
      </dgm:t>
    </dgm:pt>
    <dgm:pt modelId="{06121050-F83B-48EE-B99A-6CA4772147EC}" type="parTrans" cxnId="{E3510E68-BC14-4807-BB0D-10C47FE26B31}">
      <dgm:prSet/>
      <dgm:spPr/>
      <dgm:t>
        <a:bodyPr/>
        <a:lstStyle/>
        <a:p>
          <a:endParaRPr lang="en-US"/>
        </a:p>
      </dgm:t>
    </dgm:pt>
    <dgm:pt modelId="{3769F2E3-7F34-453D-AB3D-55C82F05C837}" type="sibTrans" cxnId="{E3510E68-BC14-4807-BB0D-10C47FE26B31}">
      <dgm:prSet/>
      <dgm:spPr/>
    </dgm:pt>
    <dgm:pt modelId="{9EEDBFF6-439A-486C-833E-3DA01BBCBC73}" type="pres">
      <dgm:prSet presAssocID="{74EDA6B2-B2B3-4B34-B1B5-BEC5459F118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F1412A-ACDE-4903-ACE3-BA50A16DB58B}" type="pres">
      <dgm:prSet presAssocID="{9488587E-B8C8-4DD2-AF0C-94786229D844}" presName="root1" presStyleCnt="0"/>
      <dgm:spPr/>
    </dgm:pt>
    <dgm:pt modelId="{26488B1A-43CD-4896-87F4-9B1A36E5BE89}" type="pres">
      <dgm:prSet presAssocID="{9488587E-B8C8-4DD2-AF0C-94786229D844}" presName="LevelOneTextNode" presStyleLbl="node0" presStyleIdx="0" presStyleCnt="1">
        <dgm:presLayoutVars>
          <dgm:chPref val="3"/>
        </dgm:presLayoutVars>
      </dgm:prSet>
      <dgm:spPr/>
    </dgm:pt>
    <dgm:pt modelId="{72C901F7-8820-42BA-87F7-AA87DC13D22F}" type="pres">
      <dgm:prSet presAssocID="{9488587E-B8C8-4DD2-AF0C-94786229D844}" presName="level2hierChild" presStyleCnt="0"/>
      <dgm:spPr/>
    </dgm:pt>
    <dgm:pt modelId="{190DE9A2-6759-47E3-AED1-8F76C3B1738E}" type="pres">
      <dgm:prSet presAssocID="{06121050-F83B-48EE-B99A-6CA4772147EC}" presName="conn2-1" presStyleLbl="parChTrans1D2" presStyleIdx="0" presStyleCnt="3"/>
      <dgm:spPr/>
    </dgm:pt>
    <dgm:pt modelId="{0838B211-5A11-4AC8-A150-35CC1F99D841}" type="pres">
      <dgm:prSet presAssocID="{06121050-F83B-48EE-B99A-6CA4772147EC}" presName="connTx" presStyleLbl="parChTrans1D2" presStyleIdx="0" presStyleCnt="3"/>
      <dgm:spPr/>
    </dgm:pt>
    <dgm:pt modelId="{D48D3AE4-0FD5-4099-9B94-37B0AA9BE030}" type="pres">
      <dgm:prSet presAssocID="{AB49DC8D-6589-47C1-8835-695819546C75}" presName="root2" presStyleCnt="0"/>
      <dgm:spPr/>
    </dgm:pt>
    <dgm:pt modelId="{CE688FFA-E6F5-412F-A02E-020655E253E6}" type="pres">
      <dgm:prSet presAssocID="{AB49DC8D-6589-47C1-8835-695819546C75}" presName="LevelTwoTextNode" presStyleLbl="node2" presStyleIdx="0" presStyleCnt="3">
        <dgm:presLayoutVars>
          <dgm:chPref val="3"/>
        </dgm:presLayoutVars>
      </dgm:prSet>
      <dgm:spPr/>
    </dgm:pt>
    <dgm:pt modelId="{FD5BF359-710C-488C-B223-49C85012A335}" type="pres">
      <dgm:prSet presAssocID="{AB49DC8D-6589-47C1-8835-695819546C75}" presName="level3hierChild" presStyleCnt="0"/>
      <dgm:spPr/>
    </dgm:pt>
    <dgm:pt modelId="{D7D4925F-8CAB-4A13-8B17-0485338CAF86}" type="pres">
      <dgm:prSet presAssocID="{97DD1E8A-5B6E-4392-9A86-81037E5CFA06}" presName="conn2-1" presStyleLbl="parChTrans1D2" presStyleIdx="1" presStyleCnt="3"/>
      <dgm:spPr/>
    </dgm:pt>
    <dgm:pt modelId="{96A0CB88-D2CE-45A5-8CB7-40E473CBF053}" type="pres">
      <dgm:prSet presAssocID="{97DD1E8A-5B6E-4392-9A86-81037E5CFA06}" presName="connTx" presStyleLbl="parChTrans1D2" presStyleIdx="1" presStyleCnt="3"/>
      <dgm:spPr/>
    </dgm:pt>
    <dgm:pt modelId="{B2F1C5E1-DDA4-43F2-A29E-0A62C8490E5E}" type="pres">
      <dgm:prSet presAssocID="{68AB4490-BBE8-4C5B-97C4-43E4F958BC1B}" presName="root2" presStyleCnt="0"/>
      <dgm:spPr/>
    </dgm:pt>
    <dgm:pt modelId="{A04F9A68-5749-4662-B273-ADB07A4022C5}" type="pres">
      <dgm:prSet presAssocID="{68AB4490-BBE8-4C5B-97C4-43E4F958BC1B}" presName="LevelTwoTextNode" presStyleLbl="node2" presStyleIdx="1" presStyleCnt="3">
        <dgm:presLayoutVars>
          <dgm:chPref val="3"/>
        </dgm:presLayoutVars>
      </dgm:prSet>
      <dgm:spPr/>
    </dgm:pt>
    <dgm:pt modelId="{3822B123-2C29-4AA4-8D32-DDE35F03265A}" type="pres">
      <dgm:prSet presAssocID="{68AB4490-BBE8-4C5B-97C4-43E4F958BC1B}" presName="level3hierChild" presStyleCnt="0"/>
      <dgm:spPr/>
    </dgm:pt>
    <dgm:pt modelId="{F62D2C47-F099-4FE8-97D6-1DFA92BD8074}" type="pres">
      <dgm:prSet presAssocID="{1EB99561-87BA-4DB5-9E56-0B11323310F6}" presName="conn2-1" presStyleLbl="parChTrans1D3" presStyleIdx="0" presStyleCnt="2"/>
      <dgm:spPr/>
    </dgm:pt>
    <dgm:pt modelId="{9268CAD5-6CDC-4012-B98C-FF5BF5001F72}" type="pres">
      <dgm:prSet presAssocID="{1EB99561-87BA-4DB5-9E56-0B11323310F6}" presName="connTx" presStyleLbl="parChTrans1D3" presStyleIdx="0" presStyleCnt="2"/>
      <dgm:spPr/>
    </dgm:pt>
    <dgm:pt modelId="{5B8C8F40-14D3-4AF6-9E0F-885F69BB6A2F}" type="pres">
      <dgm:prSet presAssocID="{7A0BAAE7-2E3D-45E1-B31D-07076BAB3856}" presName="root2" presStyleCnt="0"/>
      <dgm:spPr/>
    </dgm:pt>
    <dgm:pt modelId="{A4A1A51A-93FF-4B30-AB52-316D16600414}" type="pres">
      <dgm:prSet presAssocID="{7A0BAAE7-2E3D-45E1-B31D-07076BAB3856}" presName="LevelTwoTextNode" presStyleLbl="node3" presStyleIdx="0" presStyleCnt="2">
        <dgm:presLayoutVars>
          <dgm:chPref val="3"/>
        </dgm:presLayoutVars>
      </dgm:prSet>
      <dgm:spPr/>
    </dgm:pt>
    <dgm:pt modelId="{7E1BB164-C24C-4157-9484-5E7349197399}" type="pres">
      <dgm:prSet presAssocID="{7A0BAAE7-2E3D-45E1-B31D-07076BAB3856}" presName="level3hierChild" presStyleCnt="0"/>
      <dgm:spPr/>
    </dgm:pt>
    <dgm:pt modelId="{F22F2F9B-FF5A-4F70-B4DA-D00E37F08AA2}" type="pres">
      <dgm:prSet presAssocID="{789B5FB3-3C5D-4DDA-9864-2682126055A9}" presName="conn2-1" presStyleLbl="parChTrans1D2" presStyleIdx="2" presStyleCnt="3"/>
      <dgm:spPr/>
    </dgm:pt>
    <dgm:pt modelId="{BEA9BE42-C809-460D-91DE-CEA7CBED191E}" type="pres">
      <dgm:prSet presAssocID="{789B5FB3-3C5D-4DDA-9864-2682126055A9}" presName="connTx" presStyleLbl="parChTrans1D2" presStyleIdx="2" presStyleCnt="3"/>
      <dgm:spPr/>
    </dgm:pt>
    <dgm:pt modelId="{E3717EFD-DE3F-4B67-8FBD-C7BF913491FD}" type="pres">
      <dgm:prSet presAssocID="{F242F62C-C899-478B-87B2-C50FCDA07BE8}" presName="root2" presStyleCnt="0"/>
      <dgm:spPr/>
    </dgm:pt>
    <dgm:pt modelId="{00D689C1-14DA-43FC-B98A-43FA5C26D3BC}" type="pres">
      <dgm:prSet presAssocID="{F242F62C-C899-478B-87B2-C50FCDA07BE8}" presName="LevelTwoTextNode" presStyleLbl="node2" presStyleIdx="2" presStyleCnt="3">
        <dgm:presLayoutVars>
          <dgm:chPref val="3"/>
        </dgm:presLayoutVars>
      </dgm:prSet>
      <dgm:spPr/>
    </dgm:pt>
    <dgm:pt modelId="{66945C86-121B-4067-A2A4-246E971B6951}" type="pres">
      <dgm:prSet presAssocID="{F242F62C-C899-478B-87B2-C50FCDA07BE8}" presName="level3hierChild" presStyleCnt="0"/>
      <dgm:spPr/>
    </dgm:pt>
    <dgm:pt modelId="{911D2EEA-D70B-4BF2-8E93-752460FFAA2C}" type="pres">
      <dgm:prSet presAssocID="{36C15970-696C-49CF-8866-FB448F9C1C7F}" presName="conn2-1" presStyleLbl="parChTrans1D3" presStyleIdx="1" presStyleCnt="2"/>
      <dgm:spPr/>
    </dgm:pt>
    <dgm:pt modelId="{35DA295F-D5C8-4638-A9BC-A7EB866ED7ED}" type="pres">
      <dgm:prSet presAssocID="{36C15970-696C-49CF-8866-FB448F9C1C7F}" presName="connTx" presStyleLbl="parChTrans1D3" presStyleIdx="1" presStyleCnt="2"/>
      <dgm:spPr/>
    </dgm:pt>
    <dgm:pt modelId="{8C424B0A-06D1-41A6-A882-66F13A47641C}" type="pres">
      <dgm:prSet presAssocID="{07793CC7-1E04-4BF8-BD8D-22261EFAEBB2}" presName="root2" presStyleCnt="0"/>
      <dgm:spPr/>
    </dgm:pt>
    <dgm:pt modelId="{BA60FC9A-A1AB-4C31-A647-68E8BFCA0E22}" type="pres">
      <dgm:prSet presAssocID="{07793CC7-1E04-4BF8-BD8D-22261EFAEBB2}" presName="LevelTwoTextNode" presStyleLbl="node3" presStyleIdx="1" presStyleCnt="2">
        <dgm:presLayoutVars>
          <dgm:chPref val="3"/>
        </dgm:presLayoutVars>
      </dgm:prSet>
      <dgm:spPr/>
    </dgm:pt>
    <dgm:pt modelId="{31151CBF-9ADA-4F77-852F-1BE6FE375668}" type="pres">
      <dgm:prSet presAssocID="{07793CC7-1E04-4BF8-BD8D-22261EFAEBB2}" presName="level3hierChild" presStyleCnt="0"/>
      <dgm:spPr/>
    </dgm:pt>
  </dgm:ptLst>
  <dgm:cxnLst>
    <dgm:cxn modelId="{B7F0B206-BE9A-4BB0-8AA4-D12163447849}" type="presOf" srcId="{74EDA6B2-B2B3-4B34-B1B5-BEC5459F118C}" destId="{9EEDBFF6-439A-486C-833E-3DA01BBCBC73}" srcOrd="0" destOrd="0" presId="urn:microsoft.com/office/officeart/2005/8/layout/hierarchy2"/>
    <dgm:cxn modelId="{42F0680A-D99A-4CFF-895B-7D7218AF5A9B}" type="presOf" srcId="{06121050-F83B-48EE-B99A-6CA4772147EC}" destId="{0838B211-5A11-4AC8-A150-35CC1F99D841}" srcOrd="1" destOrd="0" presId="urn:microsoft.com/office/officeart/2005/8/layout/hierarchy2"/>
    <dgm:cxn modelId="{9738EC29-ACF5-4F2E-865A-090C7E47C458}" type="presOf" srcId="{06121050-F83B-48EE-B99A-6CA4772147EC}" destId="{190DE9A2-6759-47E3-AED1-8F76C3B1738E}" srcOrd="0" destOrd="0" presId="urn:microsoft.com/office/officeart/2005/8/layout/hierarchy2"/>
    <dgm:cxn modelId="{335F0838-CDA9-44E8-AD75-825F7F6F77E6}" type="presOf" srcId="{789B5FB3-3C5D-4DDA-9864-2682126055A9}" destId="{F22F2F9B-FF5A-4F70-B4DA-D00E37F08AA2}" srcOrd="0" destOrd="0" presId="urn:microsoft.com/office/officeart/2005/8/layout/hierarchy2"/>
    <dgm:cxn modelId="{74702661-499F-4BF8-BEDB-43FA64CDCF28}" type="presOf" srcId="{07793CC7-1E04-4BF8-BD8D-22261EFAEBB2}" destId="{BA60FC9A-A1AB-4C31-A647-68E8BFCA0E22}" srcOrd="0" destOrd="0" presId="urn:microsoft.com/office/officeart/2005/8/layout/hierarchy2"/>
    <dgm:cxn modelId="{E3510E68-BC14-4807-BB0D-10C47FE26B31}" srcId="{9488587E-B8C8-4DD2-AF0C-94786229D844}" destId="{AB49DC8D-6589-47C1-8835-695819546C75}" srcOrd="0" destOrd="0" parTransId="{06121050-F83B-48EE-B99A-6CA4772147EC}" sibTransId="{3769F2E3-7F34-453D-AB3D-55C82F05C837}"/>
    <dgm:cxn modelId="{B137AF4C-46F9-48FC-99DC-FAB2F88731CC}" type="presOf" srcId="{1EB99561-87BA-4DB5-9E56-0B11323310F6}" destId="{9268CAD5-6CDC-4012-B98C-FF5BF5001F72}" srcOrd="1" destOrd="0" presId="urn:microsoft.com/office/officeart/2005/8/layout/hierarchy2"/>
    <dgm:cxn modelId="{F2123950-8AA3-4D05-A4AE-84A39A95CD75}" type="presOf" srcId="{AB49DC8D-6589-47C1-8835-695819546C75}" destId="{CE688FFA-E6F5-412F-A02E-020655E253E6}" srcOrd="0" destOrd="0" presId="urn:microsoft.com/office/officeart/2005/8/layout/hierarchy2"/>
    <dgm:cxn modelId="{F25C6A75-F622-4753-A93A-0BA16FB8D2B4}" srcId="{9488587E-B8C8-4DD2-AF0C-94786229D844}" destId="{68AB4490-BBE8-4C5B-97C4-43E4F958BC1B}" srcOrd="1" destOrd="0" parTransId="{97DD1E8A-5B6E-4392-9A86-81037E5CFA06}" sibTransId="{4372A2E3-2756-436C-8189-5E8C7387C834}"/>
    <dgm:cxn modelId="{BC59967F-A1E9-495E-BE53-0A70B54F33C2}" type="presOf" srcId="{F242F62C-C899-478B-87B2-C50FCDA07BE8}" destId="{00D689C1-14DA-43FC-B98A-43FA5C26D3BC}" srcOrd="0" destOrd="0" presId="urn:microsoft.com/office/officeart/2005/8/layout/hierarchy2"/>
    <dgm:cxn modelId="{36515392-825A-428C-ABAF-5499D2807539}" type="presOf" srcId="{7A0BAAE7-2E3D-45E1-B31D-07076BAB3856}" destId="{A4A1A51A-93FF-4B30-AB52-316D16600414}" srcOrd="0" destOrd="0" presId="urn:microsoft.com/office/officeart/2005/8/layout/hierarchy2"/>
    <dgm:cxn modelId="{96FA72A4-D6E8-4632-8059-AC635F415DF1}" type="presOf" srcId="{36C15970-696C-49CF-8866-FB448F9C1C7F}" destId="{35DA295F-D5C8-4638-A9BC-A7EB866ED7ED}" srcOrd="1" destOrd="0" presId="urn:microsoft.com/office/officeart/2005/8/layout/hierarchy2"/>
    <dgm:cxn modelId="{F8D501BB-8D45-4C0C-987A-E9764BAFC481}" srcId="{F242F62C-C899-478B-87B2-C50FCDA07BE8}" destId="{07793CC7-1E04-4BF8-BD8D-22261EFAEBB2}" srcOrd="0" destOrd="0" parTransId="{36C15970-696C-49CF-8866-FB448F9C1C7F}" sibTransId="{58E2991D-DA56-4D44-AE9C-3F0247C7F4F9}"/>
    <dgm:cxn modelId="{29B833C5-DE37-4A56-9C18-AF3F7CA7E8DA}" srcId="{74EDA6B2-B2B3-4B34-B1B5-BEC5459F118C}" destId="{9488587E-B8C8-4DD2-AF0C-94786229D844}" srcOrd="0" destOrd="0" parTransId="{2E18585C-4A4F-4055-AE49-40052BE3B645}" sibTransId="{9F61B119-ED8B-4FC3-B73B-889D55851674}"/>
    <dgm:cxn modelId="{D25C00C6-3FC9-45BF-997B-D835B0896BFC}" type="presOf" srcId="{36C15970-696C-49CF-8866-FB448F9C1C7F}" destId="{911D2EEA-D70B-4BF2-8E93-752460FFAA2C}" srcOrd="0" destOrd="0" presId="urn:microsoft.com/office/officeart/2005/8/layout/hierarchy2"/>
    <dgm:cxn modelId="{D95605CB-190F-4EE1-96B7-C5B39917647C}" type="presOf" srcId="{68AB4490-BBE8-4C5B-97C4-43E4F958BC1B}" destId="{A04F9A68-5749-4662-B273-ADB07A4022C5}" srcOrd="0" destOrd="0" presId="urn:microsoft.com/office/officeart/2005/8/layout/hierarchy2"/>
    <dgm:cxn modelId="{709E59D2-9BBE-4C79-97DD-9FFC13E2159C}" srcId="{9488587E-B8C8-4DD2-AF0C-94786229D844}" destId="{F242F62C-C899-478B-87B2-C50FCDA07BE8}" srcOrd="2" destOrd="0" parTransId="{789B5FB3-3C5D-4DDA-9864-2682126055A9}" sibTransId="{8D95930E-4D3D-4F55-B3FC-4D4B2F9A5D06}"/>
    <dgm:cxn modelId="{84CAE5D6-99C8-44B9-970B-1844440F9732}" type="presOf" srcId="{97DD1E8A-5B6E-4392-9A86-81037E5CFA06}" destId="{96A0CB88-D2CE-45A5-8CB7-40E473CBF053}" srcOrd="1" destOrd="0" presId="urn:microsoft.com/office/officeart/2005/8/layout/hierarchy2"/>
    <dgm:cxn modelId="{059FC6DB-7B28-4C92-9979-5D65F26072DF}" type="presOf" srcId="{97DD1E8A-5B6E-4392-9A86-81037E5CFA06}" destId="{D7D4925F-8CAB-4A13-8B17-0485338CAF86}" srcOrd="0" destOrd="0" presId="urn:microsoft.com/office/officeart/2005/8/layout/hierarchy2"/>
    <dgm:cxn modelId="{59B3D7DC-1B87-4A3D-B142-28AE97AB2B8E}" srcId="{68AB4490-BBE8-4C5B-97C4-43E4F958BC1B}" destId="{7A0BAAE7-2E3D-45E1-B31D-07076BAB3856}" srcOrd="0" destOrd="0" parTransId="{1EB99561-87BA-4DB5-9E56-0B11323310F6}" sibTransId="{82D2DBD8-95DC-493B-B450-8EA8D718B2C6}"/>
    <dgm:cxn modelId="{E50325F3-8BA5-4D71-8694-5F11A81D799C}" type="presOf" srcId="{789B5FB3-3C5D-4DDA-9864-2682126055A9}" destId="{BEA9BE42-C809-460D-91DE-CEA7CBED191E}" srcOrd="1" destOrd="0" presId="urn:microsoft.com/office/officeart/2005/8/layout/hierarchy2"/>
    <dgm:cxn modelId="{11280DF8-0EAC-4E9E-B294-A2BB82870CDC}" type="presOf" srcId="{9488587E-B8C8-4DD2-AF0C-94786229D844}" destId="{26488B1A-43CD-4896-87F4-9B1A36E5BE89}" srcOrd="0" destOrd="0" presId="urn:microsoft.com/office/officeart/2005/8/layout/hierarchy2"/>
    <dgm:cxn modelId="{6A4CC0FB-B35F-444B-B7EB-1BBDB2342457}" type="presOf" srcId="{1EB99561-87BA-4DB5-9E56-0B11323310F6}" destId="{F62D2C47-F099-4FE8-97D6-1DFA92BD8074}" srcOrd="0" destOrd="0" presId="urn:microsoft.com/office/officeart/2005/8/layout/hierarchy2"/>
    <dgm:cxn modelId="{873C9E4A-691F-412B-9E4A-6140663370EB}" type="presParOf" srcId="{9EEDBFF6-439A-486C-833E-3DA01BBCBC73}" destId="{A6F1412A-ACDE-4903-ACE3-BA50A16DB58B}" srcOrd="0" destOrd="0" presId="urn:microsoft.com/office/officeart/2005/8/layout/hierarchy2"/>
    <dgm:cxn modelId="{0A5B81D1-1BC4-4B68-90AA-D642C2954649}" type="presParOf" srcId="{A6F1412A-ACDE-4903-ACE3-BA50A16DB58B}" destId="{26488B1A-43CD-4896-87F4-9B1A36E5BE89}" srcOrd="0" destOrd="0" presId="urn:microsoft.com/office/officeart/2005/8/layout/hierarchy2"/>
    <dgm:cxn modelId="{6E6D75DC-12AA-49FA-AC9B-058CEB78D675}" type="presParOf" srcId="{A6F1412A-ACDE-4903-ACE3-BA50A16DB58B}" destId="{72C901F7-8820-42BA-87F7-AA87DC13D22F}" srcOrd="1" destOrd="0" presId="urn:microsoft.com/office/officeart/2005/8/layout/hierarchy2"/>
    <dgm:cxn modelId="{4E627E18-7800-487C-8BCB-2B9E75834946}" type="presParOf" srcId="{72C901F7-8820-42BA-87F7-AA87DC13D22F}" destId="{190DE9A2-6759-47E3-AED1-8F76C3B1738E}" srcOrd="0" destOrd="0" presId="urn:microsoft.com/office/officeart/2005/8/layout/hierarchy2"/>
    <dgm:cxn modelId="{985161F0-133D-47E1-899B-55A1B1F9AC9D}" type="presParOf" srcId="{190DE9A2-6759-47E3-AED1-8F76C3B1738E}" destId="{0838B211-5A11-4AC8-A150-35CC1F99D841}" srcOrd="0" destOrd="0" presId="urn:microsoft.com/office/officeart/2005/8/layout/hierarchy2"/>
    <dgm:cxn modelId="{393175CB-CA3B-480B-98B3-4254B7D8442B}" type="presParOf" srcId="{72C901F7-8820-42BA-87F7-AA87DC13D22F}" destId="{D48D3AE4-0FD5-4099-9B94-37B0AA9BE030}" srcOrd="1" destOrd="0" presId="urn:microsoft.com/office/officeart/2005/8/layout/hierarchy2"/>
    <dgm:cxn modelId="{85939BE2-DC37-4306-B04D-5A34E539A1C8}" type="presParOf" srcId="{D48D3AE4-0FD5-4099-9B94-37B0AA9BE030}" destId="{CE688FFA-E6F5-412F-A02E-020655E253E6}" srcOrd="0" destOrd="0" presId="urn:microsoft.com/office/officeart/2005/8/layout/hierarchy2"/>
    <dgm:cxn modelId="{9795F76A-7B2B-4664-8E12-4EC1A12FDF46}" type="presParOf" srcId="{D48D3AE4-0FD5-4099-9B94-37B0AA9BE030}" destId="{FD5BF359-710C-488C-B223-49C85012A335}" srcOrd="1" destOrd="0" presId="urn:microsoft.com/office/officeart/2005/8/layout/hierarchy2"/>
    <dgm:cxn modelId="{4C0B5BEF-A73B-4E06-A6AB-D7C4D0072FC8}" type="presParOf" srcId="{72C901F7-8820-42BA-87F7-AA87DC13D22F}" destId="{D7D4925F-8CAB-4A13-8B17-0485338CAF86}" srcOrd="2" destOrd="0" presId="urn:microsoft.com/office/officeart/2005/8/layout/hierarchy2"/>
    <dgm:cxn modelId="{6DC98149-A024-41D5-BEA1-9D206D1B9ED7}" type="presParOf" srcId="{D7D4925F-8CAB-4A13-8B17-0485338CAF86}" destId="{96A0CB88-D2CE-45A5-8CB7-40E473CBF053}" srcOrd="0" destOrd="0" presId="urn:microsoft.com/office/officeart/2005/8/layout/hierarchy2"/>
    <dgm:cxn modelId="{93B80A0D-9A83-4F71-94CE-9EDAE15A6D9D}" type="presParOf" srcId="{72C901F7-8820-42BA-87F7-AA87DC13D22F}" destId="{B2F1C5E1-DDA4-43F2-A29E-0A62C8490E5E}" srcOrd="3" destOrd="0" presId="urn:microsoft.com/office/officeart/2005/8/layout/hierarchy2"/>
    <dgm:cxn modelId="{BBA6BC8B-B452-42EC-A424-947585ABD410}" type="presParOf" srcId="{B2F1C5E1-DDA4-43F2-A29E-0A62C8490E5E}" destId="{A04F9A68-5749-4662-B273-ADB07A4022C5}" srcOrd="0" destOrd="0" presId="urn:microsoft.com/office/officeart/2005/8/layout/hierarchy2"/>
    <dgm:cxn modelId="{77FBA6BA-982A-4161-B10B-21D2EA9FE98A}" type="presParOf" srcId="{B2F1C5E1-DDA4-43F2-A29E-0A62C8490E5E}" destId="{3822B123-2C29-4AA4-8D32-DDE35F03265A}" srcOrd="1" destOrd="0" presId="urn:microsoft.com/office/officeart/2005/8/layout/hierarchy2"/>
    <dgm:cxn modelId="{74448D88-D77B-422C-9EAE-C45EC11090E1}" type="presParOf" srcId="{3822B123-2C29-4AA4-8D32-DDE35F03265A}" destId="{F62D2C47-F099-4FE8-97D6-1DFA92BD8074}" srcOrd="0" destOrd="0" presId="urn:microsoft.com/office/officeart/2005/8/layout/hierarchy2"/>
    <dgm:cxn modelId="{43A827E6-9F01-4E92-981B-8C35181936F1}" type="presParOf" srcId="{F62D2C47-F099-4FE8-97D6-1DFA92BD8074}" destId="{9268CAD5-6CDC-4012-B98C-FF5BF5001F72}" srcOrd="0" destOrd="0" presId="urn:microsoft.com/office/officeart/2005/8/layout/hierarchy2"/>
    <dgm:cxn modelId="{F32A068A-312A-4DA0-9E1E-51F664482098}" type="presParOf" srcId="{3822B123-2C29-4AA4-8D32-DDE35F03265A}" destId="{5B8C8F40-14D3-4AF6-9E0F-885F69BB6A2F}" srcOrd="1" destOrd="0" presId="urn:microsoft.com/office/officeart/2005/8/layout/hierarchy2"/>
    <dgm:cxn modelId="{A9C6E00F-6AFE-4FCC-B620-CA9170C231DC}" type="presParOf" srcId="{5B8C8F40-14D3-4AF6-9E0F-885F69BB6A2F}" destId="{A4A1A51A-93FF-4B30-AB52-316D16600414}" srcOrd="0" destOrd="0" presId="urn:microsoft.com/office/officeart/2005/8/layout/hierarchy2"/>
    <dgm:cxn modelId="{9D4D41B3-BDF3-4BBB-A827-A586E3D60E1B}" type="presParOf" srcId="{5B8C8F40-14D3-4AF6-9E0F-885F69BB6A2F}" destId="{7E1BB164-C24C-4157-9484-5E7349197399}" srcOrd="1" destOrd="0" presId="urn:microsoft.com/office/officeart/2005/8/layout/hierarchy2"/>
    <dgm:cxn modelId="{0C11F227-9608-4699-A617-508891D1F365}" type="presParOf" srcId="{72C901F7-8820-42BA-87F7-AA87DC13D22F}" destId="{F22F2F9B-FF5A-4F70-B4DA-D00E37F08AA2}" srcOrd="4" destOrd="0" presId="urn:microsoft.com/office/officeart/2005/8/layout/hierarchy2"/>
    <dgm:cxn modelId="{7D309F1B-592C-4ED2-9D82-A42707BB4E50}" type="presParOf" srcId="{F22F2F9B-FF5A-4F70-B4DA-D00E37F08AA2}" destId="{BEA9BE42-C809-460D-91DE-CEA7CBED191E}" srcOrd="0" destOrd="0" presId="urn:microsoft.com/office/officeart/2005/8/layout/hierarchy2"/>
    <dgm:cxn modelId="{BBF50871-0A81-4E29-939B-DA1A740307F9}" type="presParOf" srcId="{72C901F7-8820-42BA-87F7-AA87DC13D22F}" destId="{E3717EFD-DE3F-4B67-8FBD-C7BF913491FD}" srcOrd="5" destOrd="0" presId="urn:microsoft.com/office/officeart/2005/8/layout/hierarchy2"/>
    <dgm:cxn modelId="{57BF9B6F-E25B-4482-8155-82659F97686C}" type="presParOf" srcId="{E3717EFD-DE3F-4B67-8FBD-C7BF913491FD}" destId="{00D689C1-14DA-43FC-B98A-43FA5C26D3BC}" srcOrd="0" destOrd="0" presId="urn:microsoft.com/office/officeart/2005/8/layout/hierarchy2"/>
    <dgm:cxn modelId="{A906489F-E08B-4F8A-BC04-D7D1C5B80646}" type="presParOf" srcId="{E3717EFD-DE3F-4B67-8FBD-C7BF913491FD}" destId="{66945C86-121B-4067-A2A4-246E971B6951}" srcOrd="1" destOrd="0" presId="urn:microsoft.com/office/officeart/2005/8/layout/hierarchy2"/>
    <dgm:cxn modelId="{E19E006F-51DA-4519-88F9-3B4FC69AD201}" type="presParOf" srcId="{66945C86-121B-4067-A2A4-246E971B6951}" destId="{911D2EEA-D70B-4BF2-8E93-752460FFAA2C}" srcOrd="0" destOrd="0" presId="urn:microsoft.com/office/officeart/2005/8/layout/hierarchy2"/>
    <dgm:cxn modelId="{74968590-8895-4A4F-8781-9983438415D9}" type="presParOf" srcId="{911D2EEA-D70B-4BF2-8E93-752460FFAA2C}" destId="{35DA295F-D5C8-4638-A9BC-A7EB866ED7ED}" srcOrd="0" destOrd="0" presId="urn:microsoft.com/office/officeart/2005/8/layout/hierarchy2"/>
    <dgm:cxn modelId="{3F7D6945-C50D-4868-9891-4AFA3D5C1FBA}" type="presParOf" srcId="{66945C86-121B-4067-A2A4-246E971B6951}" destId="{8C424B0A-06D1-41A6-A882-66F13A47641C}" srcOrd="1" destOrd="0" presId="urn:microsoft.com/office/officeart/2005/8/layout/hierarchy2"/>
    <dgm:cxn modelId="{D79914DC-261B-4C52-895B-B5900D5BB5C2}" type="presParOf" srcId="{8C424B0A-06D1-41A6-A882-66F13A47641C}" destId="{BA60FC9A-A1AB-4C31-A647-68E8BFCA0E22}" srcOrd="0" destOrd="0" presId="urn:microsoft.com/office/officeart/2005/8/layout/hierarchy2"/>
    <dgm:cxn modelId="{33F135E4-ACD2-4A3A-AB4F-F795892882F7}" type="presParOf" srcId="{8C424B0A-06D1-41A6-A882-66F13A47641C}" destId="{31151CBF-9ADA-4F77-852F-1BE6FE37566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88B1A-43CD-4896-87F4-9B1A36E5BE89}">
      <dsp:nvSpPr>
        <dsp:cNvPr id="0" name=""/>
        <dsp:cNvSpPr/>
      </dsp:nvSpPr>
      <dsp:spPr>
        <a:xfrm>
          <a:off x="314869" y="1176809"/>
          <a:ext cx="2043759" cy="1021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Aptos Display" panose="020F0302020204030204"/>
            </a:rPr>
            <a:t>PyCharm</a:t>
          </a:r>
          <a:endParaRPr lang="en-US" sz="2400" b="0" kern="1200"/>
        </a:p>
      </dsp:txBody>
      <dsp:txXfrm>
        <a:off x="344799" y="1206739"/>
        <a:ext cx="1983899" cy="962019"/>
      </dsp:txXfrm>
    </dsp:sp>
    <dsp:sp modelId="{190DE9A2-6759-47E3-AED1-8F76C3B1738E}">
      <dsp:nvSpPr>
        <dsp:cNvPr id="0" name=""/>
        <dsp:cNvSpPr/>
      </dsp:nvSpPr>
      <dsp:spPr>
        <a:xfrm rot="18289469">
          <a:off x="2051608" y="1072922"/>
          <a:ext cx="143154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31543" y="2724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1592" y="1064380"/>
        <a:ext cx="71577" cy="71577"/>
      </dsp:txXfrm>
    </dsp:sp>
    <dsp:sp modelId="{CE688FFA-E6F5-412F-A02E-020655E253E6}">
      <dsp:nvSpPr>
        <dsp:cNvPr id="0" name=""/>
        <dsp:cNvSpPr/>
      </dsp:nvSpPr>
      <dsp:spPr>
        <a:xfrm>
          <a:off x="3176132" y="1648"/>
          <a:ext cx="2043759" cy="10218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Aptos Display" panose="020F0302020204030204"/>
            </a:rPr>
            <a:t>Pandas/NumPy</a:t>
          </a:r>
        </a:p>
      </dsp:txBody>
      <dsp:txXfrm>
        <a:off x="3206062" y="31578"/>
        <a:ext cx="1983899" cy="962019"/>
      </dsp:txXfrm>
    </dsp:sp>
    <dsp:sp modelId="{D7D4925F-8CAB-4A13-8B17-0485338CAF86}">
      <dsp:nvSpPr>
        <dsp:cNvPr id="0" name=""/>
        <dsp:cNvSpPr/>
      </dsp:nvSpPr>
      <dsp:spPr>
        <a:xfrm>
          <a:off x="2358628" y="1660503"/>
          <a:ext cx="81750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17503" y="2724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46942" y="1667311"/>
        <a:ext cx="40875" cy="40875"/>
      </dsp:txXfrm>
    </dsp:sp>
    <dsp:sp modelId="{A04F9A68-5749-4662-B273-ADB07A4022C5}">
      <dsp:nvSpPr>
        <dsp:cNvPr id="0" name=""/>
        <dsp:cNvSpPr/>
      </dsp:nvSpPr>
      <dsp:spPr>
        <a:xfrm>
          <a:off x="3176132" y="1176809"/>
          <a:ext cx="2043759" cy="10218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Aptos Display" panose="020F0302020204030204"/>
            </a:rPr>
            <a:t>Python</a:t>
          </a:r>
          <a:endParaRPr lang="en-US" sz="2400" b="0" kern="1200"/>
        </a:p>
      </dsp:txBody>
      <dsp:txXfrm>
        <a:off x="3206062" y="1206739"/>
        <a:ext cx="1983899" cy="962019"/>
      </dsp:txXfrm>
    </dsp:sp>
    <dsp:sp modelId="{F62D2C47-F099-4FE8-97D6-1DFA92BD8074}">
      <dsp:nvSpPr>
        <dsp:cNvPr id="0" name=""/>
        <dsp:cNvSpPr/>
      </dsp:nvSpPr>
      <dsp:spPr>
        <a:xfrm>
          <a:off x="5219891" y="1660503"/>
          <a:ext cx="81750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17503" y="2724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8205" y="1667311"/>
        <a:ext cx="40875" cy="40875"/>
      </dsp:txXfrm>
    </dsp:sp>
    <dsp:sp modelId="{A4A1A51A-93FF-4B30-AB52-316D16600414}">
      <dsp:nvSpPr>
        <dsp:cNvPr id="0" name=""/>
        <dsp:cNvSpPr/>
      </dsp:nvSpPr>
      <dsp:spPr>
        <a:xfrm>
          <a:off x="6037395" y="1176809"/>
          <a:ext cx="2043759" cy="10218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Aptos Display" panose="020F0302020204030204"/>
            </a:rPr>
            <a:t>ARK Data</a:t>
          </a:r>
        </a:p>
      </dsp:txBody>
      <dsp:txXfrm>
        <a:off x="6067325" y="1206739"/>
        <a:ext cx="1983899" cy="962019"/>
      </dsp:txXfrm>
    </dsp:sp>
    <dsp:sp modelId="{F22F2F9B-FF5A-4F70-B4DA-D00E37F08AA2}">
      <dsp:nvSpPr>
        <dsp:cNvPr id="0" name=""/>
        <dsp:cNvSpPr/>
      </dsp:nvSpPr>
      <dsp:spPr>
        <a:xfrm rot="3310531">
          <a:off x="2051608" y="2248084"/>
          <a:ext cx="143154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431543" y="2724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1592" y="2239541"/>
        <a:ext cx="71577" cy="71577"/>
      </dsp:txXfrm>
    </dsp:sp>
    <dsp:sp modelId="{00D689C1-14DA-43FC-B98A-43FA5C26D3BC}">
      <dsp:nvSpPr>
        <dsp:cNvPr id="0" name=""/>
        <dsp:cNvSpPr/>
      </dsp:nvSpPr>
      <dsp:spPr>
        <a:xfrm>
          <a:off x="3176132" y="2351971"/>
          <a:ext cx="2043759" cy="10218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Aptos Display" panose="020F0302020204030204"/>
            </a:rPr>
            <a:t>Yahoo Finance</a:t>
          </a:r>
        </a:p>
      </dsp:txBody>
      <dsp:txXfrm>
        <a:off x="3206062" y="2381901"/>
        <a:ext cx="1983899" cy="962019"/>
      </dsp:txXfrm>
    </dsp:sp>
    <dsp:sp modelId="{911D2EEA-D70B-4BF2-8E93-752460FFAA2C}">
      <dsp:nvSpPr>
        <dsp:cNvPr id="0" name=""/>
        <dsp:cNvSpPr/>
      </dsp:nvSpPr>
      <dsp:spPr>
        <a:xfrm>
          <a:off x="5219891" y="2835664"/>
          <a:ext cx="817503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817503" y="27246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8205" y="2842473"/>
        <a:ext cx="40875" cy="40875"/>
      </dsp:txXfrm>
    </dsp:sp>
    <dsp:sp modelId="{BA60FC9A-A1AB-4C31-A647-68E8BFCA0E22}">
      <dsp:nvSpPr>
        <dsp:cNvPr id="0" name=""/>
        <dsp:cNvSpPr/>
      </dsp:nvSpPr>
      <dsp:spPr>
        <a:xfrm>
          <a:off x="6037395" y="2351971"/>
          <a:ext cx="2043759" cy="102187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latin typeface="Aptos Display" panose="020F0302020204030204"/>
            </a:rPr>
            <a:t>Stock Data</a:t>
          </a:r>
        </a:p>
      </dsp:txBody>
      <dsp:txXfrm>
        <a:off x="6067325" y="2381901"/>
        <a:ext cx="1983899" cy="9620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ARK Invest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592115" cy="1078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Group Members: </a:t>
            </a:r>
          </a:p>
          <a:p>
            <a:pPr algn="l"/>
            <a:r>
              <a:rPr lang="en-US" sz="2000">
                <a:solidFill>
                  <a:srgbClr val="FFFFFF"/>
                </a:solidFill>
              </a:rPr>
              <a:t>Matthew Rock, Parker Gage, Christina DePerro &amp; Andres Gomez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F4BC4B-0A13-2095-D158-799D02E734FF}"/>
              </a:ext>
            </a:extLst>
          </p:cNvPr>
          <p:cNvSpPr/>
          <p:nvPr/>
        </p:nvSpPr>
        <p:spPr>
          <a:xfrm>
            <a:off x="154983" y="116237"/>
            <a:ext cx="970727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rk Invest - Wikipedia">
            <a:extLst>
              <a:ext uri="{FF2B5EF4-FFF2-40B4-BE49-F238E27FC236}">
                <a16:creationId xmlns:a16="http://schemas.microsoft.com/office/drawing/2014/main" id="{45D8EFE2-FCAE-E34E-9505-A83980131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7" y="174904"/>
            <a:ext cx="850492" cy="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F3D36-D3EF-1E75-8596-6D825510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6194091" cy="1408615"/>
          </a:xfrm>
        </p:spPr>
        <p:txBody>
          <a:bodyPr anchor="t">
            <a:normAutofit/>
          </a:bodyPr>
          <a:lstStyle/>
          <a:p>
            <a:r>
              <a:rPr lang="en-US" sz="3200"/>
              <a:t>Goal Overview &amp; Strategic Approach</a:t>
            </a:r>
          </a:p>
        </p:txBody>
      </p:sp>
      <p:pic>
        <p:nvPicPr>
          <p:cNvPr id="28" name="Picture 27" descr="Financial graphs on a dark display">
            <a:extLst>
              <a:ext uri="{FF2B5EF4-FFF2-40B4-BE49-F238E27FC236}">
                <a16:creationId xmlns:a16="http://schemas.microsoft.com/office/drawing/2014/main" id="{5395937A-425E-3ACC-7A80-6611BE2CA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22" r="29235" b="4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8FC6D-2B0F-EF43-D654-50FC19F3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053418"/>
            <a:ext cx="6323140" cy="408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/>
              <a:t>Our North Star: </a:t>
            </a:r>
          </a:p>
          <a:p>
            <a:pPr marL="0" indent="0">
              <a:buNone/>
            </a:pPr>
            <a:r>
              <a:rPr lang="en-US" sz="2000"/>
              <a:t>Determine </a:t>
            </a:r>
            <a:r>
              <a:rPr lang="en-US" sz="2000" b="1">
                <a:solidFill>
                  <a:schemeClr val="tx2">
                    <a:lumMod val="49000"/>
                    <a:lumOff val="51000"/>
                  </a:schemeClr>
                </a:solidFill>
              </a:rPr>
              <a:t>optimized</a:t>
            </a:r>
            <a:r>
              <a:rPr lang="en-US" sz="2000"/>
              <a:t> </a:t>
            </a:r>
            <a:r>
              <a:rPr lang="en-US" sz="2000" b="1">
                <a:solidFill>
                  <a:schemeClr val="tx2">
                    <a:lumMod val="49000"/>
                    <a:lumOff val="51000"/>
                  </a:schemeClr>
                </a:solidFill>
              </a:rPr>
              <a:t>long term vs. short term investment strategies</a:t>
            </a:r>
            <a:r>
              <a:rPr lang="en-US" sz="2000"/>
              <a:t> through ARK holdings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How We're Achieving Our Goal: </a:t>
            </a:r>
          </a:p>
          <a:p>
            <a:pPr marL="0" indent="0">
              <a:buNone/>
            </a:pPr>
            <a:r>
              <a:rPr lang="en-US" sz="2000"/>
              <a:t>Developed and implemented application to: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/>
              <a:t>Analyze </a:t>
            </a:r>
            <a:r>
              <a:rPr lang="en-US" sz="2000" b="1">
                <a:solidFill>
                  <a:schemeClr val="tx2">
                    <a:lumMod val="49000"/>
                    <a:lumOff val="51000"/>
                  </a:schemeClr>
                </a:solidFill>
              </a:rPr>
              <a:t>daily performance</a:t>
            </a:r>
            <a:r>
              <a:rPr lang="en-US" sz="2000"/>
              <a:t> of existing funds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sz="2000"/>
              <a:t>Compare ARK holdings against </a:t>
            </a:r>
            <a:r>
              <a:rPr lang="en-US" sz="2000" b="1">
                <a:solidFill>
                  <a:schemeClr val="tx2">
                    <a:lumMod val="49000"/>
                    <a:lumOff val="51000"/>
                  </a:schemeClr>
                </a:solidFill>
              </a:rPr>
              <a:t>stock market price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2000"/>
              <a:t>Auto-generate investment strategies and recommendations based on </a:t>
            </a:r>
            <a:r>
              <a:rPr lang="en-US" sz="2000" b="1">
                <a:solidFill>
                  <a:schemeClr val="tx2">
                    <a:lumMod val="49000"/>
                    <a:lumOff val="51000"/>
                  </a:schemeClr>
                </a:solidFill>
              </a:rPr>
              <a:t>calculated returns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21959C-7030-00FE-95F1-B40CF234F46C}"/>
              </a:ext>
            </a:extLst>
          </p:cNvPr>
          <p:cNvSpPr/>
          <p:nvPr/>
        </p:nvSpPr>
        <p:spPr>
          <a:xfrm>
            <a:off x="154983" y="116237"/>
            <a:ext cx="970727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rk Invest - Wikipedia">
            <a:extLst>
              <a:ext uri="{FF2B5EF4-FFF2-40B4-BE49-F238E27FC236}">
                <a16:creationId xmlns:a16="http://schemas.microsoft.com/office/drawing/2014/main" id="{9032FF77-67C7-A9D2-A8F7-4AC6D9809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97" y="174904"/>
            <a:ext cx="850492" cy="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6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27CE93-0321-518C-3A74-2824271F9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39A6A-BDD3-8131-48FF-67A2B24F9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08EAAC-D028-41E2-4032-346415F64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EF7C3C-CCCD-9AF5-C8F1-80822926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0B0D1-5B09-E748-E751-E9AD9F51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C518A3-A554-8EC8-0882-D571984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27705-0ED8-6596-06FC-0052D521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Libraries &amp; Tools Applied within the Application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0AC21D-B815-A24C-5398-57D948F557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523992"/>
              </p:ext>
            </p:extLst>
          </p:nvPr>
        </p:nvGraphicFramePr>
        <p:xfrm>
          <a:off x="275345" y="2223191"/>
          <a:ext cx="8396024" cy="3375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196DD95-B82E-74CB-BC0E-03ADF44EED19}"/>
              </a:ext>
            </a:extLst>
          </p:cNvPr>
          <p:cNvSpPr/>
          <p:nvPr/>
        </p:nvSpPr>
        <p:spPr>
          <a:xfrm>
            <a:off x="9233422" y="3828435"/>
            <a:ext cx="2114572" cy="97538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solidFill>
                  <a:srgbClr val="FFFFFF"/>
                </a:solidFill>
                <a:latin typeface="Aptos Display"/>
              </a:rPr>
              <a:t>Streamlit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469962DE-4AF3-4DB6-F68B-0B679453E3B1}"/>
              </a:ext>
            </a:extLst>
          </p:cNvPr>
          <p:cNvSpPr/>
          <p:nvPr/>
        </p:nvSpPr>
        <p:spPr>
          <a:xfrm>
            <a:off x="9233421" y="5358579"/>
            <a:ext cx="2114572" cy="97538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solidFill>
                  <a:srgbClr val="FFFFFF"/>
                </a:solidFill>
                <a:latin typeface="Aptos Display"/>
              </a:rPr>
              <a:t>Altair</a:t>
            </a:r>
            <a:endParaRPr lang="en-US" sz="2800">
              <a:latin typeface="Aptos Display"/>
            </a:endParaRP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0A3DA300-6315-5F5F-2970-666200B75C81}"/>
              </a:ext>
            </a:extLst>
          </p:cNvPr>
          <p:cNvSpPr/>
          <p:nvPr/>
        </p:nvSpPr>
        <p:spPr>
          <a:xfrm>
            <a:off x="9245711" y="2316724"/>
            <a:ext cx="2114572" cy="97538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>
                <a:solidFill>
                  <a:srgbClr val="FFFFFF"/>
                </a:solidFill>
                <a:latin typeface="Aptos Display"/>
              </a:rPr>
              <a:t>Matplotlib</a:t>
            </a:r>
            <a:endParaRPr lang="en-US" sz="2800">
              <a:latin typeface="Aptos Display"/>
            </a:endParaRPr>
          </a:p>
        </p:txBody>
      </p:sp>
      <p:sp>
        <p:nvSpPr>
          <p:cNvPr id="209" name="Left Brace 208">
            <a:extLst>
              <a:ext uri="{FF2B5EF4-FFF2-40B4-BE49-F238E27FC236}">
                <a16:creationId xmlns:a16="http://schemas.microsoft.com/office/drawing/2014/main" id="{8B75678D-B71E-8B59-8238-AC70C6E4E3A1}"/>
              </a:ext>
            </a:extLst>
          </p:cNvPr>
          <p:cNvSpPr/>
          <p:nvPr/>
        </p:nvSpPr>
        <p:spPr>
          <a:xfrm>
            <a:off x="8285839" y="2707557"/>
            <a:ext cx="997336" cy="3581400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8DE533C3-11F5-EA5B-475B-75544E0504FF}"/>
              </a:ext>
            </a:extLst>
          </p:cNvPr>
          <p:cNvCxnSpPr/>
          <p:nvPr/>
        </p:nvCxnSpPr>
        <p:spPr>
          <a:xfrm>
            <a:off x="5502037" y="2770408"/>
            <a:ext cx="807771" cy="1125411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3A5AB5F0-4074-4A43-384D-436053A65AB8}"/>
              </a:ext>
            </a:extLst>
          </p:cNvPr>
          <p:cNvCxnSpPr>
            <a:cxnSpLocks/>
          </p:cNvCxnSpPr>
          <p:nvPr/>
        </p:nvCxnSpPr>
        <p:spPr>
          <a:xfrm flipV="1">
            <a:off x="5502038" y="3908109"/>
            <a:ext cx="844642" cy="5298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0A7F1AB8-67D7-7C1A-8C9A-1CBAF5741DBA}"/>
              </a:ext>
            </a:extLst>
          </p:cNvPr>
          <p:cNvCxnSpPr>
            <a:cxnSpLocks/>
          </p:cNvCxnSpPr>
          <p:nvPr/>
        </p:nvCxnSpPr>
        <p:spPr>
          <a:xfrm flipV="1">
            <a:off x="5483602" y="5075689"/>
            <a:ext cx="844642" cy="5298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719EAB66-B4CA-7AFE-A77A-7E3FEA2C2C00}"/>
              </a:ext>
            </a:extLst>
          </p:cNvPr>
          <p:cNvCxnSpPr>
            <a:cxnSpLocks/>
          </p:cNvCxnSpPr>
          <p:nvPr/>
        </p:nvCxnSpPr>
        <p:spPr>
          <a:xfrm>
            <a:off x="5489746" y="4337423"/>
            <a:ext cx="844642" cy="738266"/>
          </a:xfrm>
          <a:prstGeom prst="straightConnector1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4" name="Rectangle 433">
            <a:extLst>
              <a:ext uri="{FF2B5EF4-FFF2-40B4-BE49-F238E27FC236}">
                <a16:creationId xmlns:a16="http://schemas.microsoft.com/office/drawing/2014/main" id="{01269AF0-1030-4188-51B7-40EC03A2B203}"/>
              </a:ext>
            </a:extLst>
          </p:cNvPr>
          <p:cNvSpPr/>
          <p:nvPr/>
        </p:nvSpPr>
        <p:spPr>
          <a:xfrm>
            <a:off x="154983" y="116237"/>
            <a:ext cx="970727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6" name="Picture 435" descr="Ark Invest - Wikipedia">
            <a:extLst>
              <a:ext uri="{FF2B5EF4-FFF2-40B4-BE49-F238E27FC236}">
                <a16:creationId xmlns:a16="http://schemas.microsoft.com/office/drawing/2014/main" id="{6E172985-6EB0-C55F-9818-1050D6532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997" y="174904"/>
            <a:ext cx="850492" cy="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46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91F05-F519-F5F3-F174-5D34AB6F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Process Flow to Achieve Goal</a:t>
            </a:r>
          </a:p>
        </p:txBody>
      </p:sp>
      <p:pic>
        <p:nvPicPr>
          <p:cNvPr id="4" name="Graphic 3" descr="Badge 1 with solid fill">
            <a:extLst>
              <a:ext uri="{FF2B5EF4-FFF2-40B4-BE49-F238E27FC236}">
                <a16:creationId xmlns:a16="http://schemas.microsoft.com/office/drawing/2014/main" id="{EDA0702C-77BE-7D35-5C1E-F7214C751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6835" y="1788326"/>
            <a:ext cx="914400" cy="914400"/>
          </a:xfrm>
          <a:prstGeom prst="rect">
            <a:avLst/>
          </a:prstGeom>
        </p:spPr>
      </p:pic>
      <p:pic>
        <p:nvPicPr>
          <p:cNvPr id="5" name="Graphic 4" descr="Badge with solid fill">
            <a:extLst>
              <a:ext uri="{FF2B5EF4-FFF2-40B4-BE49-F238E27FC236}">
                <a16:creationId xmlns:a16="http://schemas.microsoft.com/office/drawing/2014/main" id="{6828B4B9-241C-066B-FB7B-97BB36328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6835" y="3515965"/>
            <a:ext cx="914400" cy="914400"/>
          </a:xfrm>
          <a:prstGeom prst="rect">
            <a:avLst/>
          </a:prstGeom>
        </p:spPr>
      </p:pic>
      <p:pic>
        <p:nvPicPr>
          <p:cNvPr id="6" name="Graphic 5" descr="Badge 3 with solid fill">
            <a:extLst>
              <a:ext uri="{FF2B5EF4-FFF2-40B4-BE49-F238E27FC236}">
                <a16:creationId xmlns:a16="http://schemas.microsoft.com/office/drawing/2014/main" id="{9EE5BA6B-E177-BDA3-16DA-9BF8AF7772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6835" y="512684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9FAEA0-6138-1C4C-8A1D-7A0B34FB6E37}"/>
              </a:ext>
            </a:extLst>
          </p:cNvPr>
          <p:cNvSpPr txBox="1"/>
          <p:nvPr/>
        </p:nvSpPr>
        <p:spPr>
          <a:xfrm>
            <a:off x="2706413" y="1931275"/>
            <a:ext cx="66280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Importing and structuring ARK's holdings performance data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Downloading ARK's daily holdings within CSV format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Compiling data within a Master database to store files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Cleaning Master database to remove duplicate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3213F-0BE6-979B-B68A-B38CC8744668}"/>
              </a:ext>
            </a:extLst>
          </p:cNvPr>
          <p:cNvSpPr txBox="1"/>
          <p:nvPr/>
        </p:nvSpPr>
        <p:spPr>
          <a:xfrm>
            <a:off x="2660433" y="3626070"/>
            <a:ext cx="89863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Analyzing ARK fund holdings against Yahoo Finance stock data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Loading &amp; cleaning data to pull the latest date's data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Import Yahoo Finance Data to extract prior year's pricing data for top 10 holdings 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Visualize holdings performance via Matplotlib comparing the daily share changes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5D4211-BCC4-0187-3D2B-943D751BC85A}"/>
              </a:ext>
            </a:extLst>
          </p:cNvPr>
          <p:cNvSpPr txBox="1"/>
          <p:nvPr/>
        </p:nvSpPr>
        <p:spPr>
          <a:xfrm>
            <a:off x="2686707" y="5320860"/>
            <a:ext cx="81849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2">
                    <a:lumMod val="49000"/>
                    <a:lumOff val="51000"/>
                  </a:schemeClr>
                </a:solidFill>
              </a:rPr>
              <a:t>Utilizing Streamlit dashboard to generate optimal investment strategies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View current holdings based on current market values 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Identify the changes across holdings between specific dates against S&amp;P500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Generate automated recommendation based on total return on stocks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42A173-86C1-0B56-0C3F-2954880A9192}"/>
              </a:ext>
            </a:extLst>
          </p:cNvPr>
          <p:cNvSpPr/>
          <p:nvPr/>
        </p:nvSpPr>
        <p:spPr>
          <a:xfrm>
            <a:off x="154983" y="116237"/>
            <a:ext cx="970727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rk Invest - Wikipedia">
            <a:extLst>
              <a:ext uri="{FF2B5EF4-FFF2-40B4-BE49-F238E27FC236}">
                <a16:creationId xmlns:a16="http://schemas.microsoft.com/office/drawing/2014/main" id="{E90D0846-D698-9618-6448-AAA0ABE998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997" y="174904"/>
            <a:ext cx="850492" cy="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2487E8-3F55-F136-BC9C-388441091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288EC5-D158-B7AC-A423-436C85A21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A16AFBC4-3B6D-0136-85B4-2EB12D1D7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22F112-863A-B681-7D33-C0856E0C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24D8A-D6BD-858E-4F64-14C61708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9824592" cy="1618489"/>
          </a:xfrm>
        </p:spPr>
        <p:txBody>
          <a:bodyPr anchor="ctr">
            <a:normAutofit/>
          </a:bodyPr>
          <a:lstStyle/>
          <a:p>
            <a:r>
              <a:rPr lang="en-US" sz="4800"/>
              <a:t>Approach to Recommendation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6A2BE-4212-8378-F4C7-2948F08E4AFD}"/>
              </a:ext>
            </a:extLst>
          </p:cNvPr>
          <p:cNvSpPr txBox="1"/>
          <p:nvPr/>
        </p:nvSpPr>
        <p:spPr>
          <a:xfrm>
            <a:off x="1329897" y="2730145"/>
            <a:ext cx="759902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tx2">
                    <a:lumMod val="49000"/>
                    <a:lumOff val="51000"/>
                  </a:schemeClr>
                </a:solidFill>
              </a:rPr>
              <a:t>Short-Term</a:t>
            </a:r>
            <a:endParaRPr lang="en-US" sz="2400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/>
              <a:t>Sell on stock investment if calculated returns yield </a:t>
            </a:r>
            <a:r>
              <a:rPr lang="en-US" sz="2400" b="1">
                <a:solidFill>
                  <a:srgbClr val="BD1A1A"/>
                </a:solidFill>
              </a:rPr>
              <a:t>negative</a:t>
            </a:r>
            <a:r>
              <a:rPr lang="en-US" sz="2400"/>
              <a:t> results over selected period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F5394-DE2E-09D8-562E-BF18A49D199C}"/>
              </a:ext>
            </a:extLst>
          </p:cNvPr>
          <p:cNvSpPr txBox="1"/>
          <p:nvPr/>
        </p:nvSpPr>
        <p:spPr>
          <a:xfrm>
            <a:off x="1329896" y="4291015"/>
            <a:ext cx="731634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tx2">
                    <a:lumMod val="49000"/>
                    <a:lumOff val="51000"/>
                  </a:schemeClr>
                </a:solidFill>
              </a:rPr>
              <a:t>Long-Term</a:t>
            </a:r>
            <a:endParaRPr lang="en-US" sz="2400">
              <a:solidFill>
                <a:schemeClr val="tx2">
                  <a:lumMod val="49000"/>
                  <a:lumOff val="51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400"/>
              <a:t>Buy on stock investment if calculated returns yield </a:t>
            </a:r>
            <a:r>
              <a:rPr lang="en-US" sz="2400" b="1">
                <a:solidFill>
                  <a:schemeClr val="accent6">
                    <a:lumMod val="76000"/>
                  </a:schemeClr>
                </a:solidFill>
              </a:rPr>
              <a:t>positive</a:t>
            </a:r>
            <a:r>
              <a:rPr lang="en-US" sz="240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2400"/>
              <a:t>results over selected period</a:t>
            </a:r>
          </a:p>
          <a:p>
            <a:pPr marL="285750" indent="-285750">
              <a:buFont typeface="Arial"/>
              <a:buChar char="•"/>
            </a:pPr>
            <a:endParaRPr lang="en-US" sz="2400"/>
          </a:p>
          <a:p>
            <a:pPr marL="285750" indent="-285750">
              <a:buFont typeface="Arial"/>
              <a:buChar char="•"/>
            </a:pPr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EF1AD-A1D5-483C-ADFF-3B6F215D44BA}"/>
              </a:ext>
            </a:extLst>
          </p:cNvPr>
          <p:cNvSpPr/>
          <p:nvPr/>
        </p:nvSpPr>
        <p:spPr>
          <a:xfrm>
            <a:off x="154983" y="116237"/>
            <a:ext cx="970727" cy="3752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rk Invest - Wikipedia">
            <a:extLst>
              <a:ext uri="{FF2B5EF4-FFF2-40B4-BE49-F238E27FC236}">
                <a16:creationId xmlns:a16="http://schemas.microsoft.com/office/drawing/2014/main" id="{C98EF549-B3D9-B674-1F1B-232D1EB5A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7" y="174904"/>
            <a:ext cx="850492" cy="30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1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947DC5-0466-FD33-1710-D3F8EDF5E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E085369F-F9B0-640E-A102-FC6DD5C5F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F1ED86-BE17-1F4A-36F7-3C6268760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185D222-C58A-43F2-D8EF-5B4699084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4AE095-D5B6-6011-9CCC-D3A4E7E39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5313803-DD56-32A2-7D10-8326CDDB8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82639-4FBB-DB81-790C-F2A69D9EE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THANK YOU</a:t>
            </a: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EB42C2-374A-F55B-CACD-105F32F85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AFA97E-C78E-E71C-F517-96D4B7729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6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ARK Invest</vt:lpstr>
      <vt:lpstr>Goal Overview &amp; Strategic Approach</vt:lpstr>
      <vt:lpstr>Libraries &amp; Tools Applied within the Application</vt:lpstr>
      <vt:lpstr>Process Flow to Achieve Goal</vt:lpstr>
      <vt:lpstr>Approach to 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2025-04-25T11:32:42Z</dcterms:created>
  <dcterms:modified xsi:type="dcterms:W3CDTF">2025-05-04T16:43:52Z</dcterms:modified>
</cp:coreProperties>
</file>