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D97E2-5350-4BAD-BFEF-4CB6AF3C5B1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FCBC-F2D3-4ECC-B452-2E93F1761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3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FCBC-F2D3-4ECC-B452-2E93F1761E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3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8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4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4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0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9300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6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4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7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A565C3-A168-4CA8-97C5-F39C702D147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0D45A5-F37B-4F12-837E-59EBD639E3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362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D804AC-CC10-49A1-A13A-4015C88F1DFD}"/>
              </a:ext>
            </a:extLst>
          </p:cNvPr>
          <p:cNvSpPr txBox="1"/>
          <p:nvPr/>
        </p:nvSpPr>
        <p:spPr>
          <a:xfrm>
            <a:off x="1970843" y="2321004"/>
            <a:ext cx="7288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goleveldb</a:t>
            </a:r>
            <a:r>
              <a:rPr lang="zh-CN" altLang="en-US" sz="660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075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940732-164D-498A-BCA5-F0AB2994D397}"/>
              </a:ext>
            </a:extLst>
          </p:cNvPr>
          <p:cNvSpPr txBox="1"/>
          <p:nvPr/>
        </p:nvSpPr>
        <p:spPr>
          <a:xfrm>
            <a:off x="5007006" y="6429615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</a:t>
            </a:r>
            <a:r>
              <a:rPr lang="en-US" altLang="zh-CN"/>
              <a:t>goleveldb</a:t>
            </a:r>
            <a:r>
              <a:rPr lang="zh-CN" altLang="en-US"/>
              <a:t>性能对比图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A436B3-7BCE-4DE5-968E-C09F8DF5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02" y="59053"/>
            <a:ext cx="9718463" cy="63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75F8EB-5E2F-4CAE-B446-9DFC8772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78" y="636444"/>
            <a:ext cx="5457143" cy="26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9974F4-85BD-4E58-9F22-D94FB561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" y="3788044"/>
            <a:ext cx="5710746" cy="2719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D38D0F-2AA0-4DC7-9FBF-7B899991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78" y="3788044"/>
            <a:ext cx="5457143" cy="26281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FE1CCE-7F6C-49C0-8198-D025FA9B7370}"/>
              </a:ext>
            </a:extLst>
          </p:cNvPr>
          <p:cNvSpPr txBox="1"/>
          <p:nvPr/>
        </p:nvSpPr>
        <p:spPr>
          <a:xfrm>
            <a:off x="2254928" y="3325643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</a:t>
            </a:r>
            <a:r>
              <a:rPr lang="en-US" altLang="zh-CN"/>
              <a:t>1.8.27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CEFB2-E91E-46C9-8FF7-6ED81F0BCFBB}"/>
              </a:ext>
            </a:extLst>
          </p:cNvPr>
          <p:cNvSpPr txBox="1"/>
          <p:nvPr/>
        </p:nvSpPr>
        <p:spPr>
          <a:xfrm>
            <a:off x="855461" y="51669"/>
            <a:ext cx="7400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goleveldb</a:t>
            </a:r>
            <a:r>
              <a:rPr lang="zh-CN" altLang="en-US" sz="3200"/>
              <a:t>每隔</a:t>
            </a:r>
            <a:r>
              <a:rPr lang="en-US" altLang="zh-CN" sz="3200"/>
              <a:t>200000</a:t>
            </a:r>
            <a:r>
              <a:rPr lang="zh-CN" altLang="en-US" sz="3200"/>
              <a:t>个区块性能比较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31339-62EE-4B34-90E4-E1F56C361C15}"/>
              </a:ext>
            </a:extLst>
          </p:cNvPr>
          <p:cNvSpPr txBox="1"/>
          <p:nvPr/>
        </p:nvSpPr>
        <p:spPr>
          <a:xfrm>
            <a:off x="8541798" y="3325643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</a:t>
            </a:r>
            <a:r>
              <a:rPr lang="en-US" altLang="zh-CN"/>
              <a:t>1.9.0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E8FAE1-EDDA-40DF-80AF-38C50F2E3848}"/>
              </a:ext>
            </a:extLst>
          </p:cNvPr>
          <p:cNvSpPr txBox="1"/>
          <p:nvPr/>
        </p:nvSpPr>
        <p:spPr>
          <a:xfrm>
            <a:off x="1173332" y="6507907"/>
            <a:ext cx="38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</a:t>
            </a:r>
            <a:r>
              <a:rPr lang="en-US" altLang="zh-CN"/>
              <a:t>1.8.27</a:t>
            </a:r>
            <a:r>
              <a:rPr lang="zh-CN" altLang="en-US"/>
              <a:t>使用</a:t>
            </a:r>
            <a:r>
              <a:rPr lang="en-US" altLang="zh-CN"/>
              <a:t>1.9.0</a:t>
            </a:r>
            <a:r>
              <a:rPr lang="zh-CN" altLang="en-US"/>
              <a:t>的</a:t>
            </a:r>
            <a:r>
              <a:rPr lang="en-US" altLang="zh-CN"/>
              <a:t>goleveldb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716BEE-04CE-4B67-AE6C-6E8AEA521724}"/>
              </a:ext>
            </a:extLst>
          </p:cNvPr>
          <p:cNvSpPr txBox="1"/>
          <p:nvPr/>
        </p:nvSpPr>
        <p:spPr>
          <a:xfrm>
            <a:off x="7302618" y="6488668"/>
            <a:ext cx="38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</a:t>
            </a:r>
            <a:r>
              <a:rPr lang="en-US" altLang="zh-CN"/>
              <a:t>1.9.0</a:t>
            </a:r>
            <a:r>
              <a:rPr lang="zh-CN" altLang="en-US"/>
              <a:t>使用</a:t>
            </a:r>
            <a:r>
              <a:rPr lang="en-US" altLang="zh-CN"/>
              <a:t>1.8.27</a:t>
            </a:r>
            <a:r>
              <a:rPr lang="zh-CN" altLang="en-US"/>
              <a:t>的</a:t>
            </a:r>
            <a:r>
              <a:rPr lang="en-US" altLang="zh-CN"/>
              <a:t>goleveldb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A4CB98-E634-4CEE-A4D4-749E69390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14" y="594479"/>
            <a:ext cx="5723809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7A5AB2-9CB7-453A-B521-1A5E493C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69575"/>
              </p:ext>
            </p:extLst>
          </p:nvPr>
        </p:nvGraphicFramePr>
        <p:xfrm>
          <a:off x="2032000" y="1749475"/>
          <a:ext cx="81280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3915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967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950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05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1.8.27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1.9.0</a:t>
                      </a:r>
                      <a:endParaRPr lang="zh-CN" altLang="en-US"/>
                    </a:p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1.8.27 </a:t>
                      </a:r>
                      <a:r>
                        <a:rPr lang="zh-CN" altLang="en-US"/>
                        <a:t>使用 </a:t>
                      </a:r>
                      <a:r>
                        <a:rPr lang="en-US" altLang="zh-CN"/>
                        <a:t>1.9.0 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goleveldb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9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6370717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6418140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6369474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5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1664666860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1664666608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1664618028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0754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8AB61C0-BF25-4BC8-89B4-3FCB1CD90CBF}"/>
              </a:ext>
            </a:extLst>
          </p:cNvPr>
          <p:cNvSpPr txBox="1"/>
          <p:nvPr/>
        </p:nvSpPr>
        <p:spPr>
          <a:xfrm>
            <a:off x="1802167" y="39061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占用磁盘容量</a:t>
            </a:r>
          </a:p>
        </p:txBody>
      </p:sp>
    </p:spTree>
    <p:extLst>
      <p:ext uri="{BB962C8B-B14F-4D97-AF65-F5344CB8AC3E}">
        <p14:creationId xmlns:p14="http://schemas.microsoft.com/office/powerpoint/2010/main" val="12346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7E732E-D223-45B8-B216-8B8FF970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29025"/>
              </p:ext>
            </p:extLst>
          </p:nvPr>
        </p:nvGraphicFramePr>
        <p:xfrm>
          <a:off x="2613549" y="1672109"/>
          <a:ext cx="6672494" cy="1756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2129">
                  <a:extLst>
                    <a:ext uri="{9D8B030D-6E8A-4147-A177-3AD203B41FA5}">
                      <a16:colId xmlns:a16="http://schemas.microsoft.com/office/drawing/2014/main" val="1052630692"/>
                    </a:ext>
                  </a:extLst>
                </a:gridCol>
                <a:gridCol w="1733751">
                  <a:extLst>
                    <a:ext uri="{9D8B030D-6E8A-4147-A177-3AD203B41FA5}">
                      <a16:colId xmlns:a16="http://schemas.microsoft.com/office/drawing/2014/main" val="3129618194"/>
                    </a:ext>
                  </a:extLst>
                </a:gridCol>
                <a:gridCol w="1153799">
                  <a:extLst>
                    <a:ext uri="{9D8B030D-6E8A-4147-A177-3AD203B41FA5}">
                      <a16:colId xmlns:a16="http://schemas.microsoft.com/office/drawing/2014/main" val="170124442"/>
                    </a:ext>
                  </a:extLst>
                </a:gridCol>
                <a:gridCol w="1562815">
                  <a:extLst>
                    <a:ext uri="{9D8B030D-6E8A-4147-A177-3AD203B41FA5}">
                      <a16:colId xmlns:a16="http://schemas.microsoft.com/office/drawing/2014/main" val="3497836839"/>
                    </a:ext>
                  </a:extLst>
                </a:gridCol>
              </a:tblGrid>
              <a:tr h="33868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lmdb-cgo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lmdb-c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leveldb-go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162243"/>
                  </a:ext>
                </a:extLst>
              </a:tr>
              <a:tr h="338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batch-put </a:t>
                      </a:r>
                      <a:r>
                        <a:rPr lang="zh-CN" altLang="en-US" sz="1100" u="none" strike="noStrike">
                          <a:effectLst/>
                        </a:rPr>
                        <a:t>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2m11.80s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362662"/>
                  </a:ext>
                </a:extLst>
              </a:tr>
              <a:tr h="338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batch-get </a:t>
                      </a:r>
                      <a:r>
                        <a:rPr lang="zh-CN" altLang="en-US" sz="1100" u="none" strike="noStrike">
                          <a:effectLst/>
                        </a:rPr>
                        <a:t>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5m14.64s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74899"/>
                  </a:ext>
                </a:extLst>
              </a:tr>
              <a:tr h="402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put </a:t>
                      </a:r>
                      <a:r>
                        <a:rPr lang="zh-CN" altLang="en-US" sz="1100" u="none" strike="noStrike">
                          <a:effectLst/>
                        </a:rPr>
                        <a:t>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17min37.86s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14m57s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9m6.13s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7485471"/>
                  </a:ext>
                </a:extLst>
              </a:tr>
              <a:tr h="338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get </a:t>
                      </a:r>
                      <a:r>
                        <a:rPr lang="zh-CN" altLang="en-US" sz="1100" u="none" strike="noStrike">
                          <a:effectLst/>
                        </a:rPr>
                        <a:t>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6m17.03s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2m13s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8m48.79s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52869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F08B1E7-1D43-496E-AB51-999BD4101B4B}"/>
              </a:ext>
            </a:extLst>
          </p:cNvPr>
          <p:cNvSpPr txBox="1"/>
          <p:nvPr/>
        </p:nvSpPr>
        <p:spPr>
          <a:xfrm>
            <a:off x="1376039" y="210886"/>
            <a:ext cx="37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db </a:t>
            </a:r>
            <a:r>
              <a:rPr lang="zh-CN" altLang="en-US" sz="3200"/>
              <a:t>对比耗时</a:t>
            </a:r>
          </a:p>
        </p:txBody>
      </p:sp>
    </p:spTree>
    <p:extLst>
      <p:ext uri="{BB962C8B-B14F-4D97-AF65-F5344CB8AC3E}">
        <p14:creationId xmlns:p14="http://schemas.microsoft.com/office/powerpoint/2010/main" val="331954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1FE9C2F-7736-4D6C-9FBC-861A601D2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7534"/>
              </p:ext>
            </p:extLst>
          </p:nvPr>
        </p:nvGraphicFramePr>
        <p:xfrm>
          <a:off x="1473694" y="1472490"/>
          <a:ext cx="3338004" cy="51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051">
                  <a:extLst>
                    <a:ext uri="{9D8B030D-6E8A-4147-A177-3AD203B41FA5}">
                      <a16:colId xmlns:a16="http://schemas.microsoft.com/office/drawing/2014/main" val="1005616252"/>
                    </a:ext>
                  </a:extLst>
                </a:gridCol>
                <a:gridCol w="751051">
                  <a:extLst>
                    <a:ext uri="{9D8B030D-6E8A-4147-A177-3AD203B41FA5}">
                      <a16:colId xmlns:a16="http://schemas.microsoft.com/office/drawing/2014/main" val="3374661745"/>
                    </a:ext>
                  </a:extLst>
                </a:gridCol>
                <a:gridCol w="751051">
                  <a:extLst>
                    <a:ext uri="{9D8B030D-6E8A-4147-A177-3AD203B41FA5}">
                      <a16:colId xmlns:a16="http://schemas.microsoft.com/office/drawing/2014/main" val="2896603065"/>
                    </a:ext>
                  </a:extLst>
                </a:gridCol>
                <a:gridCol w="1084851">
                  <a:extLst>
                    <a:ext uri="{9D8B030D-6E8A-4147-A177-3AD203B41FA5}">
                      <a16:colId xmlns:a16="http://schemas.microsoft.com/office/drawing/2014/main" val="2042924192"/>
                    </a:ext>
                  </a:extLst>
                </a:gridCol>
              </a:tblGrid>
              <a:tr h="25805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反射处理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接口处理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各个模块处理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226901"/>
                  </a:ext>
                </a:extLst>
              </a:tr>
              <a:tr h="2580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19.43s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18.00s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16.50s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828334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34B5A20-613F-4E28-AAD7-B324E56EF9B5}"/>
              </a:ext>
            </a:extLst>
          </p:cNvPr>
          <p:cNvSpPr/>
          <p:nvPr/>
        </p:nvSpPr>
        <p:spPr>
          <a:xfrm>
            <a:off x="1130423" y="4579528"/>
            <a:ext cx="849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494949"/>
                </a:solidFill>
              </a:rPr>
              <a:t>加入缓存机制，如果在一个区块内部，命中率很高的情况下，可以减低解码的频率。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6510D7-18DF-4F4D-B2C1-F13D8AB3FCD1}"/>
              </a:ext>
            </a:extLst>
          </p:cNvPr>
          <p:cNvSpPr/>
          <p:nvPr/>
        </p:nvSpPr>
        <p:spPr>
          <a:xfrm>
            <a:off x="1130423" y="2875002"/>
            <a:ext cx="81497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4949"/>
                </a:solidFill>
              </a:rPr>
              <a:t>方案：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rgbClr val="494949"/>
                </a:solidFill>
              </a:rPr>
              <a:t>将每个模块的</a:t>
            </a:r>
            <a:r>
              <a:rPr lang="en-US" altLang="zh-CN" sz="1100">
                <a:solidFill>
                  <a:srgbClr val="494949"/>
                </a:solidFill>
              </a:rPr>
              <a:t>RLP</a:t>
            </a:r>
            <a:r>
              <a:rPr lang="zh-CN" altLang="en-US" sz="1100">
                <a:solidFill>
                  <a:srgbClr val="494949"/>
                </a:solidFill>
              </a:rPr>
              <a:t>放入</a:t>
            </a:r>
            <a:r>
              <a:rPr lang="en-US" altLang="zh-CN" sz="1100">
                <a:solidFill>
                  <a:srgbClr val="494949"/>
                </a:solidFill>
              </a:rPr>
              <a:t>statedb</a:t>
            </a:r>
            <a:r>
              <a:rPr lang="zh-CN" altLang="en-US" sz="1100">
                <a:solidFill>
                  <a:srgbClr val="494949"/>
                </a:solidFill>
              </a:rPr>
              <a:t>中统一处理，有两种方法</a:t>
            </a:r>
            <a:r>
              <a:rPr lang="en-US" altLang="zh-CN" sz="1100">
                <a:solidFill>
                  <a:srgbClr val="494949"/>
                </a:solidFill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rgbClr val="494949"/>
                </a:solidFill>
              </a:rPr>
              <a:t>通过反射处理，在提交每一笔交易时，进行统一的</a:t>
            </a:r>
            <a:r>
              <a:rPr lang="en-US" altLang="zh-CN" sz="1100">
                <a:solidFill>
                  <a:srgbClr val="494949"/>
                </a:solidFill>
              </a:rPr>
              <a:t>RLP</a:t>
            </a:r>
            <a:r>
              <a:rPr lang="zh-CN" altLang="en-US" sz="1100">
                <a:solidFill>
                  <a:srgbClr val="494949"/>
                </a:solidFill>
              </a:rPr>
              <a:t>编码，解码时需要反射。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rgbClr val="494949"/>
                </a:solidFill>
              </a:rPr>
              <a:t>通过接口处理，在提交每一笔交易时，进行统一的</a:t>
            </a:r>
            <a:r>
              <a:rPr lang="en-US" altLang="zh-CN" sz="1100">
                <a:solidFill>
                  <a:srgbClr val="494949"/>
                </a:solidFill>
              </a:rPr>
              <a:t>RLP</a:t>
            </a:r>
            <a:r>
              <a:rPr lang="zh-CN" altLang="en-US" sz="1100">
                <a:solidFill>
                  <a:srgbClr val="494949"/>
                </a:solidFill>
              </a:rPr>
              <a:t>编码，解码时需要每一个解码的模块，提供解码函数。</a:t>
            </a:r>
            <a:endParaRPr lang="en-US" altLang="zh-CN" sz="1100">
              <a:solidFill>
                <a:srgbClr val="494949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100">
                <a:solidFill>
                  <a:srgbClr val="494949"/>
                </a:solidFill>
              </a:rPr>
              <a:t>在各个模块内编解码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4949"/>
                </a:solidFill>
              </a:rPr>
              <a:t>测试：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4949"/>
                </a:solidFill>
              </a:rPr>
              <a:t>使用一千万个条目，每一千个条目提交一次，处理方法：在</a:t>
            </a:r>
            <a:r>
              <a:rPr lang="en-US" altLang="zh-CN" sz="1100">
                <a:solidFill>
                  <a:srgbClr val="494949"/>
                </a:solidFill>
              </a:rPr>
              <a:t>Put</a:t>
            </a:r>
            <a:r>
              <a:rPr lang="zh-CN" altLang="en-US" sz="1100">
                <a:solidFill>
                  <a:srgbClr val="494949"/>
                </a:solidFill>
              </a:rPr>
              <a:t>的时候，</a:t>
            </a:r>
            <a:r>
              <a:rPr lang="en-US" altLang="zh-CN" sz="1100">
                <a:solidFill>
                  <a:srgbClr val="494949"/>
                </a:solidFill>
              </a:rPr>
              <a:t>Get</a:t>
            </a:r>
            <a:r>
              <a:rPr lang="zh-CN" altLang="en-US" sz="1100">
                <a:solidFill>
                  <a:srgbClr val="494949"/>
                </a:solidFill>
              </a:rPr>
              <a:t>上一次的数据需要解码。</a:t>
            </a:r>
            <a:endParaRPr lang="zh-CN" altLang="en-US" sz="1100">
              <a:solidFill>
                <a:srgbClr val="494949"/>
              </a:solidFill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B1041B-44E6-4E6B-A6EE-49F4CEAD42CB}"/>
              </a:ext>
            </a:extLst>
          </p:cNvPr>
          <p:cNvSpPr txBox="1"/>
          <p:nvPr/>
        </p:nvSpPr>
        <p:spPr>
          <a:xfrm>
            <a:off x="1160016" y="359506"/>
            <a:ext cx="493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RLP</a:t>
            </a:r>
            <a:r>
              <a:rPr lang="zh-CN" altLang="en-US" sz="2800" b="1"/>
              <a:t>编解码</a:t>
            </a:r>
          </a:p>
        </p:txBody>
      </p:sp>
    </p:spTree>
    <p:extLst>
      <p:ext uri="{BB962C8B-B14F-4D97-AF65-F5344CB8AC3E}">
        <p14:creationId xmlns:p14="http://schemas.microsoft.com/office/powerpoint/2010/main" val="204426699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75</TotalTime>
  <Words>229</Words>
  <Application>Microsoft Office PowerPoint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Franklin Gothic Book</vt:lpstr>
      <vt:lpstr>剪切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Geek Cat99</cp:lastModifiedBy>
  <cp:revision>22</cp:revision>
  <dcterms:created xsi:type="dcterms:W3CDTF">2019-11-01T02:18:19Z</dcterms:created>
  <dcterms:modified xsi:type="dcterms:W3CDTF">2019-11-08T02:53:25Z</dcterms:modified>
</cp:coreProperties>
</file>